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4"/>
  </p:sldMasterIdLst>
  <p:sldIdLst>
    <p:sldId id="256" r:id="rId5"/>
    <p:sldId id="257" r:id="rId6"/>
    <p:sldId id="263" r:id="rId7"/>
    <p:sldId id="258" r:id="rId8"/>
    <p:sldId id="259" r:id="rId9"/>
    <p:sldId id="260" r:id="rId10"/>
    <p:sldId id="261" r:id="rId11"/>
    <p:sldId id="264" r:id="rId12"/>
    <p:sldId id="265" r:id="rId13"/>
    <p:sldId id="262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6CE2A-D718-4B45-A138-CCD986EC128E}" v="122" dt="2022-08-18T04:51:34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8190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618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50485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323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95971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934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451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3117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8492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353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499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809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285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242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902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0894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5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8CE10C-064E-7821-6B55-B1155347D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0" y="1066800"/>
            <a:ext cx="5062727" cy="2833528"/>
          </a:xfrm>
        </p:spPr>
        <p:txBody>
          <a:bodyPr anchor="b">
            <a:normAutofit/>
          </a:bodyPr>
          <a:lstStyle/>
          <a:p>
            <a:pPr algn="l"/>
            <a:r>
              <a:rPr lang="hr-HR">
                <a:solidFill>
                  <a:schemeClr val="tx2"/>
                </a:solidFill>
              </a:rPr>
              <a:t>Ženski subjekti u djelima zavičajnika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8B806F-299F-FBE8-906C-132ADFF0F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0" y="4074784"/>
            <a:ext cx="5062726" cy="1640216"/>
          </a:xfrm>
        </p:spPr>
        <p:txBody>
          <a:bodyPr anchor="t">
            <a:normAutofit/>
          </a:bodyPr>
          <a:lstStyle/>
          <a:p>
            <a:pPr algn="l"/>
            <a:r>
              <a:rPr lang="hr-HR" sz="2200">
                <a:solidFill>
                  <a:schemeClr val="tx2"/>
                </a:solidFill>
              </a:rPr>
              <a:t>Proza Ive Balentovića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4B3643-4C3F-6876-68B1-B41D72F3EB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7" r="6609"/>
          <a:stretch/>
        </p:blipFill>
        <p:spPr>
          <a:xfrm>
            <a:off x="838200" y="838200"/>
            <a:ext cx="461700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4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BB09C4F-A1F3-17DD-39BC-1F0A0E7BF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hr-HR" dirty="0"/>
              <a:t>Učenik će</a:t>
            </a:r>
          </a:p>
        </p:txBody>
      </p:sp>
      <p:sp>
        <p:nvSpPr>
          <p:cNvPr id="6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B0FD06-4E29-331C-A4DD-85A2C88FA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9225" y="819151"/>
            <a:ext cx="5267325" cy="5570170"/>
          </a:xfrm>
        </p:spPr>
        <p:txBody>
          <a:bodyPr anchor="ctr">
            <a:normAutofit fontScale="92500" lnSpcReduction="10000"/>
          </a:bodyPr>
          <a:lstStyle/>
          <a:p>
            <a:r>
              <a:rPr lang="hr-HR" sz="2400" dirty="0"/>
              <a:t>čitati zavičajnu književnost</a:t>
            </a:r>
          </a:p>
          <a:p>
            <a:r>
              <a:rPr lang="hr-HR" sz="2400" dirty="0"/>
              <a:t> usporediti tematski </a:t>
            </a:r>
            <a:r>
              <a:rPr lang="hr-HR" sz="2400" dirty="0" err="1"/>
              <a:t>zavičajnike</a:t>
            </a:r>
            <a:r>
              <a:rPr lang="hr-HR" sz="2400" dirty="0"/>
              <a:t> i književne klasike </a:t>
            </a:r>
          </a:p>
          <a:p>
            <a:r>
              <a:rPr lang="hr-HR" sz="2400" dirty="0"/>
              <a:t>upoznati pojam patrijarhata</a:t>
            </a:r>
          </a:p>
          <a:p>
            <a:r>
              <a:rPr lang="hr-HR" sz="2400" dirty="0"/>
              <a:t>upoznati pojam emancipacije</a:t>
            </a:r>
          </a:p>
          <a:p>
            <a:r>
              <a:rPr lang="hr-HR" sz="2400" dirty="0"/>
              <a:t>iskazati vlastito mišljenje o naučenim pojmovima i prepoznatim problemima</a:t>
            </a:r>
          </a:p>
          <a:p>
            <a:r>
              <a:rPr lang="hr-HR" sz="2400" dirty="0"/>
              <a:t>prepoznati psihološku analizu lika</a:t>
            </a:r>
          </a:p>
          <a:p>
            <a:r>
              <a:rPr lang="hr-HR" sz="2400" dirty="0"/>
              <a:t>prepoznati realistička obilježja u romanima</a:t>
            </a:r>
          </a:p>
          <a:p>
            <a:r>
              <a:rPr lang="hr-HR" sz="2400" dirty="0"/>
              <a:t>prepoznati obilježja modernizma</a:t>
            </a:r>
          </a:p>
          <a:p>
            <a:r>
              <a:rPr lang="hr-HR" sz="2400" dirty="0"/>
              <a:t>otkrivati  regionalizme, arhaične riječi,…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9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88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D4A683-0F95-C0AF-3707-223F7ED08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Razrada ishoda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02DAC1-9AC8-5ABE-E2AB-284D4FAA8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457325"/>
            <a:ext cx="8569152" cy="4584038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Određuje temu, svrhu i namjenu govornoga teksta</a:t>
            </a:r>
          </a:p>
          <a:p>
            <a:r>
              <a:rPr lang="hr-HR" dirty="0"/>
              <a:t>Istražuje informacije o temi</a:t>
            </a:r>
          </a:p>
          <a:p>
            <a:r>
              <a:rPr lang="hr-HR" dirty="0"/>
              <a:t>Primjenjuje pravogovorna pravila</a:t>
            </a:r>
          </a:p>
          <a:p>
            <a:r>
              <a:rPr lang="hr-HR" dirty="0"/>
              <a:t>Objašnjava jezična obilježja teksta</a:t>
            </a:r>
          </a:p>
          <a:p>
            <a:r>
              <a:rPr lang="hr-HR" dirty="0"/>
              <a:t>Vrednuje informacije</a:t>
            </a:r>
          </a:p>
          <a:p>
            <a:r>
              <a:rPr lang="hr-HR" dirty="0"/>
              <a:t>Oblikuje govoreni ili pisani tekst potaknut čitanjem</a:t>
            </a:r>
          </a:p>
          <a:p>
            <a:r>
              <a:rPr lang="hr-HR" dirty="0"/>
              <a:t>Sluša i postavlja pitanja ili daje odgovore kao dokaz razumijevanja teksta</a:t>
            </a:r>
          </a:p>
          <a:p>
            <a:r>
              <a:rPr lang="hr-HR" dirty="0"/>
              <a:t>Odabire prikladne citate</a:t>
            </a:r>
          </a:p>
          <a:p>
            <a:r>
              <a:rPr lang="hr-HR" dirty="0"/>
              <a:t>Povezuje informacije sa svojim iskustvom i drugim tekstovima</a:t>
            </a:r>
          </a:p>
          <a:p>
            <a:r>
              <a:rPr lang="hr-HR" dirty="0"/>
              <a:t>Prepoznaje leksičke slojeve </a:t>
            </a:r>
            <a:r>
              <a:rPr lang="hr-HR" dirty="0" err="1"/>
              <a:t>općeuporabnoga</a:t>
            </a:r>
            <a:r>
              <a:rPr lang="hr-HR" dirty="0"/>
              <a:t> standardnog leksika: prostornog, vremenskog</a:t>
            </a:r>
          </a:p>
          <a:p>
            <a:r>
              <a:rPr lang="hr-HR" dirty="0"/>
              <a:t>Uočava jezične i </a:t>
            </a:r>
            <a:r>
              <a:rPr lang="hr-HR" dirty="0" err="1"/>
              <a:t>izvanjezične</a:t>
            </a:r>
            <a:r>
              <a:rPr lang="hr-HR" dirty="0"/>
              <a:t> razloge zastarijevanja riječi</a:t>
            </a:r>
          </a:p>
          <a:p>
            <a:r>
              <a:rPr lang="hr-HR" dirty="0"/>
              <a:t>Prepoznaje organske idiome i govore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513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DCF8D9F7-3CE5-AA76-1998-67FAAA59C968}"/>
              </a:ext>
            </a:extLst>
          </p:cNvPr>
          <p:cNvSpPr txBox="1"/>
          <p:nvPr/>
        </p:nvSpPr>
        <p:spPr>
          <a:xfrm>
            <a:off x="1278383" y="648071"/>
            <a:ext cx="787990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Izražava svoj literarni doživljaj teksta</a:t>
            </a:r>
          </a:p>
          <a:p>
            <a:endParaRPr lang="hr-HR" dirty="0"/>
          </a:p>
          <a:p>
            <a:r>
              <a:rPr lang="hr-HR" dirty="0"/>
              <a:t>Obrazlaže svoje mišljenje i stavove o književnom tekstu</a:t>
            </a:r>
          </a:p>
          <a:p>
            <a:endParaRPr lang="hr-HR" dirty="0"/>
          </a:p>
          <a:p>
            <a:r>
              <a:rPr lang="hr-HR" dirty="0"/>
              <a:t>Povezuje svoj doživljaj s aktualnim situacijama na temelju iskustva</a:t>
            </a:r>
          </a:p>
          <a:p>
            <a:endParaRPr lang="hr-HR" dirty="0"/>
          </a:p>
          <a:p>
            <a:r>
              <a:rPr lang="hr-HR" dirty="0"/>
              <a:t>Uspoređuje svoje iskustvo čitanja s drugim učenicima</a:t>
            </a:r>
          </a:p>
          <a:p>
            <a:endParaRPr lang="hr-HR" dirty="0"/>
          </a:p>
          <a:p>
            <a:r>
              <a:rPr lang="hr-HR" dirty="0"/>
              <a:t>Uspoređuje književne tekstove na sadržajnoj, izraznoj i idejnoj razini primjenjujući književnoteorijske pojmove</a:t>
            </a:r>
          </a:p>
          <a:p>
            <a:endParaRPr lang="hr-HR" dirty="0"/>
          </a:p>
          <a:p>
            <a:r>
              <a:rPr lang="hr-HR" dirty="0"/>
              <a:t>Prepoznaje književnopovijesno razdoblje u kojem je tekst nastao</a:t>
            </a:r>
          </a:p>
          <a:p>
            <a:endParaRPr lang="hr-HR" dirty="0"/>
          </a:p>
          <a:p>
            <a:r>
              <a:rPr lang="hr-HR" dirty="0"/>
              <a:t>Prepoznaje povezanost književnog teksta s drugim tekstovima prema </a:t>
            </a:r>
            <a:r>
              <a:rPr lang="hr-HR"/>
              <a:t>obradi teme</a:t>
            </a:r>
          </a:p>
          <a:p>
            <a:endParaRPr lang="hr-HR" dirty="0"/>
          </a:p>
          <a:p>
            <a:r>
              <a:rPr lang="hr-HR" dirty="0"/>
              <a:t>Uspoređuje hrvatske tekstove s tekstovima svjetske književnosti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014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C0DAE0-D6DC-E1DE-040A-09C0FB319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Posavac, Ivo Dragić, V. Bežanski, I. B.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FFAEE8-DB6D-327E-CAB3-4E57C189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97" y="2384474"/>
            <a:ext cx="8762436" cy="372861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hr-HR" sz="2400" dirty="0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pseudonimi </a:t>
            </a:r>
            <a:r>
              <a:rPr lang="hr-HR" sz="24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plodnog i nedovoljno</a:t>
            </a:r>
            <a:r>
              <a:rPr lang="hr-HR" sz="2400" dirty="0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 poznatog autora tridesetak knjiga</a:t>
            </a:r>
          </a:p>
          <a:p>
            <a:r>
              <a:rPr lang="hr-HR" sz="2400" dirty="0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 Ivo </a:t>
            </a:r>
            <a:r>
              <a:rPr lang="hr-HR" sz="2400" dirty="0" err="1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Balentović</a:t>
            </a:r>
            <a:r>
              <a:rPr lang="hr-HR" sz="2400" dirty="0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 (1913.-2001.)</a:t>
            </a:r>
            <a:r>
              <a:rPr lang="hr-HR" sz="24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 </a:t>
            </a:r>
          </a:p>
          <a:p>
            <a:r>
              <a:rPr lang="hr-HR" sz="24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Županjac</a:t>
            </a:r>
          </a:p>
          <a:p>
            <a:r>
              <a:rPr lang="hr-HR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jesnik, novelist</a:t>
            </a:r>
            <a:r>
              <a:rPr lang="hr-HR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romanopisac, pisac za djecu, književni prevoditelj, urednik, novinar i putopisac</a:t>
            </a:r>
          </a:p>
          <a:p>
            <a:r>
              <a:rPr lang="hr-HR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djela su mu prevedena na češki, bugarski, bjeloruski i talijanski</a:t>
            </a:r>
          </a:p>
          <a:p>
            <a:r>
              <a:rPr lang="hr-HR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r-HR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avio se i sportskom publicistikom</a:t>
            </a:r>
          </a:p>
          <a:p>
            <a:r>
              <a:rPr lang="hr-HR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tematski usmjeren na odnose muškaraca i žena, na ulogu žene u obitelji i društvu</a:t>
            </a:r>
          </a:p>
          <a:p>
            <a:endParaRPr lang="hr-HR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4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A8689D-381E-7986-7FEE-A43A470B5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Nagrade i priznanja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9C4EE4-0060-4B30-3555-0E979925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97" y="2384474"/>
            <a:ext cx="8762436" cy="37286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nagrada Fonda grada Rijeke Drago Gervais (1972. i 1975.)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Nagrada za cjelokupan književni opus u sklopu Dana Josipa i Ivana Kozarca (Vinkovci, 1997.)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Povelja Visoka žuta žita za trajan doprinos hrvatskoj književnosti (Drenovci, 2000.)</a:t>
            </a:r>
          </a:p>
          <a:p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2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2E5281-3C41-7513-5C22-CBA5AEB59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Pozicija ženskog lika u romanima: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954078-95C1-CB14-F6F4-FF2988EAC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97" y="1581150"/>
            <a:ext cx="8651578" cy="4531937"/>
          </a:xfrm>
        </p:spPr>
        <p:txBody>
          <a:bodyPr>
            <a:normAutofit lnSpcReduction="10000"/>
          </a:bodyPr>
          <a:lstStyle/>
          <a:p>
            <a:r>
              <a:rPr lang="hr-H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Kako je minula </a:t>
            </a:r>
            <a:r>
              <a:rPr lang="hr-HR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Buga</a:t>
            </a:r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(1944.)</a:t>
            </a:r>
          </a:p>
          <a:p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Dječak i limena truba (1969.)</a:t>
            </a:r>
          </a:p>
          <a:p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Kronika mrtvoga doma (1983.)</a:t>
            </a:r>
          </a:p>
          <a:p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Doživljaji  Martina Klina (1985.)</a:t>
            </a:r>
          </a:p>
          <a:p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Dječak i limena truba (1996.)</a:t>
            </a:r>
          </a:p>
          <a:p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Osmijeh zlatne doline (1996.)</a:t>
            </a:r>
          </a:p>
          <a:p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Slom Ivana Mekog (1997.)</a:t>
            </a:r>
          </a:p>
          <a:p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Ničiji čovjek (1998.) </a:t>
            </a:r>
          </a:p>
          <a:p>
            <a:r>
              <a:rPr lang="hr-HR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Cirkus (2007.).</a:t>
            </a:r>
            <a:endParaRPr lang="hr-H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12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10A3F4-CBA9-B2F9-D6B4-882898B8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7" y="834502"/>
            <a:ext cx="8815876" cy="5278586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ematski romani donose položaj i ulogu žene u obitelji, a preko obitelji i njihova utjecaja na društvo u cjelini</a:t>
            </a:r>
          </a:p>
          <a:p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odstupa od čisto realističkog prikazivanja „poslušne“ žene</a:t>
            </a:r>
          </a:p>
          <a:p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psihološki nijansira ženske likove koji se ne srame svojih čežnja, strasti, želja</a:t>
            </a:r>
          </a:p>
          <a:p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sloboda, potraga za uspostavom novih društvenih odnosa</a:t>
            </a:r>
          </a:p>
          <a:p>
            <a:r>
              <a:rPr lang="hr-H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unakinje nastoje pomiriti društvene konvencije i individualne sklonosti</a:t>
            </a:r>
          </a:p>
          <a:p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6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821F4C-AD68-85C7-F003-D683A31F9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1. Tip slabe žene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B35F49-8A6A-0227-4BD3-65296F009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24" y="1802167"/>
            <a:ext cx="8842509" cy="4687409"/>
          </a:xfrm>
        </p:spPr>
        <p:txBody>
          <a:bodyPr>
            <a:normAutofit/>
          </a:bodyPr>
          <a:lstStyle/>
          <a:p>
            <a:pPr marL="1771650" lvl="3" indent="-457200" algn="just">
              <a:lnSpc>
                <a:spcPct val="150000"/>
              </a:lnSpc>
              <a:buFont typeface="Arial" panose="020B0604020202020204" pitchFamily="34" charset="0"/>
              <a:buAutoNum type="alphaLcParenR"/>
            </a:pPr>
            <a:r>
              <a:rPr lang="hr-H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hr-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 žrtva društvenih konvencija, pokorna tradiciji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hr-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Žene stvaraju različite aspekte svoje osobnosti prilagođavajući se „ispravnom modelu” prihvaćanjem uloga majke, kćeri ili supruge. Svoju volju i želje podređuju obiteljskim potrebama i društvenim očekivanjima, potirući svoju strast, tjelesnost i svoju duhovnost.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buAutoNum type="alphaLcParenR" startAt="2"/>
            </a:pPr>
            <a:r>
              <a:rPr lang="hr-H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hr-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jepotica i preljubnica, žrtva osobnih želja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hr-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obunjene“ žene, opterećene svojom ljepotom ili senzualnošću napuštaju predodređene uloge. Bez podrške društvene zajednice i emocionalne zrelosti one postaju žene tragičnih, nemoralnih sudbina. 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hr-H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4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E47E52-CDBE-71DA-AE41-8A7C9A6E9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2. Tip jake žene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5A27F8-2B36-AC5F-E985-BEA39C57D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23976"/>
            <a:ext cx="8750032" cy="4789112"/>
          </a:xfrm>
        </p:spPr>
        <p:txBody>
          <a:bodyPr>
            <a:normAutofit/>
          </a:bodyPr>
          <a:lstStyle/>
          <a:p>
            <a:pPr marL="3143250" lvl="7" indent="0" algn="just">
              <a:lnSpc>
                <a:spcPct val="150000"/>
              </a:lnSpc>
              <a:buNone/>
            </a:pPr>
            <a:r>
              <a:rPr lang="hr-H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m</a:t>
            </a:r>
            <a:r>
              <a:rPr lang="hr-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oćna zavodnica</a:t>
            </a:r>
            <a:endParaRPr lang="hr-HR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hr-H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r-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arhetipa slabe žene prelazi u drugi tip svoje osobnosti, zgušnjavajući pri tome svoje </a:t>
            </a:r>
            <a:r>
              <a:rPr lang="hr-HR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jastvo</a:t>
            </a:r>
            <a:r>
              <a:rPr lang="hr-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postaje duhovno, psihički snažan karakter koji prihvaća svoju fizičku različitost pa  na njoj gradi svoju jakost, svoju emancipaciju.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hr-H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b) s</a:t>
            </a:r>
            <a:r>
              <a:rPr lang="hr-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amosvjesna pobjednica, nova žena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hr-H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hr-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lade žene koje se odriču svojih prijašnjih identiteta, žene koje se ne povode trenutnim zanosom, mudre žene snažnih karaktera i snažnoga duha imaju neodoljiv poriv i nagon da postignu punu </a:t>
            </a:r>
            <a:r>
              <a:rPr lang="hr-HR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samorealizaciju</a:t>
            </a:r>
            <a:r>
              <a:rPr lang="hr-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 samostalno odlučuju o svojoj egzistenciji bez osvrtanja na društvene konvencije. 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hr-H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0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3D90AC-ABC3-55B8-7664-F885EE200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943101"/>
          </a:xfrm>
        </p:spPr>
        <p:txBody>
          <a:bodyPr>
            <a:normAutofit fontScale="90000"/>
          </a:bodyPr>
          <a:lstStyle/>
          <a:p>
            <a:r>
              <a:rPr lang="hr-HR" dirty="0"/>
              <a:t>Tema: Ženski likovi i žene kao autorice</a:t>
            </a:r>
            <a:br>
              <a:rPr lang="hr-HR" dirty="0"/>
            </a:br>
            <a:r>
              <a:rPr lang="hr-HR" dirty="0"/>
              <a:t>(Književni vremeplov 2)i Drama pobunjenog pojedinca i Raslojenost leksika (Fon, fon 2) i Izlagački tekstovi (Fon, fon 2)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D0AAB0-52EA-9E79-7F0D-4DAFBE624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990849"/>
            <a:ext cx="8473902" cy="3257551"/>
          </a:xfrm>
        </p:spPr>
        <p:txBody>
          <a:bodyPr>
            <a:normAutofit/>
          </a:bodyPr>
          <a:lstStyle/>
          <a:p>
            <a:r>
              <a:rPr lang="hr-HR" sz="2000" dirty="0"/>
              <a:t>Temu književnog djela učenici povezuju sa svojom svakodnevicom, odnosno s kulturom u kojoj žive, usvajaju književnoteorijske i književnopovijesne        pojmove</a:t>
            </a:r>
          </a:p>
          <a:p>
            <a:r>
              <a:rPr lang="hr-HR" sz="2000" dirty="0"/>
              <a:t>Tekstove </a:t>
            </a:r>
            <a:r>
              <a:rPr lang="hr-HR" sz="2000" dirty="0" err="1"/>
              <a:t>zavičajnika</a:t>
            </a:r>
            <a:r>
              <a:rPr lang="hr-HR" sz="2000" dirty="0"/>
              <a:t> mogu usporediti s obaveznim ili neobaveznim tekstovima za cjelovito čitanje (Posljednji Stipančići, Antigona, Duga, Nora)</a:t>
            </a:r>
          </a:p>
          <a:p>
            <a:r>
              <a:rPr lang="hr-HR" sz="2000" dirty="0"/>
              <a:t>Tema se zatvara rubrikom Iz drugog kuta koja donosi tekst o feminizmu (povezivanje književnih i neknjiževnih tekstova)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333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55DF0E-5852-51ED-1787-2DE8CE27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Metodički pristup književnom tekstu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7D8515-E545-7EF8-07D7-D2755077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nakon čitanja učenik iskazuje literarni doživljaj, razmjenjujući iskustvo čitanja s drugim učenicima (spoznajno, analitičko- otkriva sadržaj i oblik, problemsko čitanje- o kojim problemima autor progovara, kritičko čitanje- iskazivanje i zauzimanje osobnog stava na izraženi problem i aktualizacija teme ili usporedba s vlastitim iskustvom, stvaralačko- učenik potaknut čitanjem piše vezani tekst o problemu ili temi o kojoj je čitao)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242167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18A51BAE5CF24EB53D54C6F47F8DA1" ma:contentTypeVersion="8" ma:contentTypeDescription="Create a new document." ma:contentTypeScope="" ma:versionID="6ca2995defe0f099842d6e29f07e356f">
  <xsd:schema xmlns:xsd="http://www.w3.org/2001/XMLSchema" xmlns:xs="http://www.w3.org/2001/XMLSchema" xmlns:p="http://schemas.microsoft.com/office/2006/metadata/properties" xmlns:ns3="5f51d39f-e41f-4a36-8da7-c3d9be1b3858" xmlns:ns4="41a68943-6721-478c-8c0e-6c969a54981a" targetNamespace="http://schemas.microsoft.com/office/2006/metadata/properties" ma:root="true" ma:fieldsID="62202f51d19b36fd18b2f3fcceba5cd5" ns3:_="" ns4:_="">
    <xsd:import namespace="5f51d39f-e41f-4a36-8da7-c3d9be1b3858"/>
    <xsd:import namespace="41a68943-6721-478c-8c0e-6c969a5498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1d39f-e41f-4a36-8da7-c3d9be1b385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68943-6721-478c-8c0e-6c969a5498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85F113-E202-4082-8C45-FA020DBB6269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f51d39f-e41f-4a36-8da7-c3d9be1b3858"/>
    <ds:schemaRef ds:uri="http://purl.org/dc/dcmitype/"/>
    <ds:schemaRef ds:uri="http://purl.org/dc/terms/"/>
    <ds:schemaRef ds:uri="http://schemas.microsoft.com/office/2006/metadata/properties"/>
    <ds:schemaRef ds:uri="41a68943-6721-478c-8c0e-6c969a54981a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71C93E4-1203-4676-9A77-ED441ADE3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1d39f-e41f-4a36-8da7-c3d9be1b3858"/>
    <ds:schemaRef ds:uri="41a68943-6721-478c-8c0e-6c969a5498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20CDDD-4938-45E1-A81A-7D2BC052C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801</Words>
  <Application>Microsoft Office PowerPoint</Application>
  <PresentationFormat>Široki zaslon</PresentationFormat>
  <Paragraphs>90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Faseta</vt:lpstr>
      <vt:lpstr>Ženski subjekti u djelima zavičajnika</vt:lpstr>
      <vt:lpstr>Posavac, Ivo Dragić, V. Bežanski, I. B.</vt:lpstr>
      <vt:lpstr>Nagrade i priznanja</vt:lpstr>
      <vt:lpstr>Pozicija ženskog lika u romanima:</vt:lpstr>
      <vt:lpstr>PowerPoint prezentacija</vt:lpstr>
      <vt:lpstr>1. Tip slabe žene</vt:lpstr>
      <vt:lpstr>2. Tip jake žene</vt:lpstr>
      <vt:lpstr>Tema: Ženski likovi i žene kao autorice (Književni vremeplov 2)i Drama pobunjenog pojedinca i Raslojenost leksika (Fon, fon 2) i Izlagački tekstovi (Fon, fon 2)</vt:lpstr>
      <vt:lpstr>Metodički pristup književnom tekstu</vt:lpstr>
      <vt:lpstr>Učenik će</vt:lpstr>
      <vt:lpstr>Razrada ishoda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Ženski subjekti u djelima zavičajnika</dc:title>
  <dc:creator>Tatjana Dujić</dc:creator>
  <cp:lastModifiedBy>Tatjana Dujić</cp:lastModifiedBy>
  <cp:revision>3</cp:revision>
  <dcterms:created xsi:type="dcterms:W3CDTF">2022-08-07T20:34:57Z</dcterms:created>
  <dcterms:modified xsi:type="dcterms:W3CDTF">2024-06-26T16:09:51Z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0x010100FE18A51BAE5CF24EB53D54C6F47F8DA1</vt:lpwstr>
  </property>
</Properties>
</file>