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na Horvat" userId="c4236e91-14fd-43a4-ad2b-cc2a21444bf6" providerId="ADAL" clId="{582A1B61-0C9C-40D0-99F4-5BF06A369871}"/>
    <pc:docChg chg="addSld modSld">
      <pc:chgData name="Ivana Horvat" userId="c4236e91-14fd-43a4-ad2b-cc2a21444bf6" providerId="ADAL" clId="{582A1B61-0C9C-40D0-99F4-5BF06A369871}" dt="2024-06-30T09:36:43.543" v="37" actId="20577"/>
      <pc:docMkLst>
        <pc:docMk/>
      </pc:docMkLst>
      <pc:sldChg chg="modSp mod">
        <pc:chgData name="Ivana Horvat" userId="c4236e91-14fd-43a4-ad2b-cc2a21444bf6" providerId="ADAL" clId="{582A1B61-0C9C-40D0-99F4-5BF06A369871}" dt="2024-06-30T09:36:23.970" v="29" actId="20577"/>
        <pc:sldMkLst>
          <pc:docMk/>
          <pc:sldMk cId="1570304702" sldId="256"/>
        </pc:sldMkLst>
        <pc:spChg chg="mod">
          <ac:chgData name="Ivana Horvat" userId="c4236e91-14fd-43a4-ad2b-cc2a21444bf6" providerId="ADAL" clId="{582A1B61-0C9C-40D0-99F4-5BF06A369871}" dt="2024-06-30T09:36:23.970" v="29" actId="20577"/>
          <ac:spMkLst>
            <pc:docMk/>
            <pc:sldMk cId="1570304702" sldId="256"/>
            <ac:spMk id="3" creationId="{15856E21-0019-F075-45C9-9E311F16687E}"/>
          </ac:spMkLst>
        </pc:spChg>
      </pc:sldChg>
      <pc:sldChg chg="modSp new mod">
        <pc:chgData name="Ivana Horvat" userId="c4236e91-14fd-43a4-ad2b-cc2a21444bf6" providerId="ADAL" clId="{582A1B61-0C9C-40D0-99F4-5BF06A369871}" dt="2024-06-30T09:36:43.543" v="37" actId="20577"/>
        <pc:sldMkLst>
          <pc:docMk/>
          <pc:sldMk cId="2195699306" sldId="269"/>
        </pc:sldMkLst>
        <pc:spChg chg="mod">
          <ac:chgData name="Ivana Horvat" userId="c4236e91-14fd-43a4-ad2b-cc2a21444bf6" providerId="ADAL" clId="{582A1B61-0C9C-40D0-99F4-5BF06A369871}" dt="2024-06-30T09:36:43.543" v="37" actId="20577"/>
          <ac:spMkLst>
            <pc:docMk/>
            <pc:sldMk cId="2195699306" sldId="269"/>
            <ac:spMk id="2" creationId="{515C864A-A3D3-69D3-A755-17876014C969}"/>
          </ac:spMkLst>
        </pc:spChg>
        <pc:spChg chg="mod">
          <ac:chgData name="Ivana Horvat" userId="c4236e91-14fd-43a4-ad2b-cc2a21444bf6" providerId="ADAL" clId="{582A1B61-0C9C-40D0-99F4-5BF06A369871}" dt="2024-06-30T09:36:40.401" v="31"/>
          <ac:spMkLst>
            <pc:docMk/>
            <pc:sldMk cId="2195699306" sldId="269"/>
            <ac:spMk id="3" creationId="{E64144FA-EC61-A420-E771-50F77FB3919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8A5D-03BB-4D01-AFEF-1A9C84866DDA}" type="datetimeFigureOut">
              <a:rPr lang="hr-HR" smtClean="0"/>
              <a:t>30.6.2024.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1A1-4E4E-48E8-9C63-2498D2AC6CC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46647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8A5D-03BB-4D01-AFEF-1A9C84866DDA}" type="datetimeFigureOut">
              <a:rPr lang="hr-HR" smtClean="0"/>
              <a:t>30.6.2024.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1A1-4E4E-48E8-9C63-2498D2AC6CC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1822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8A5D-03BB-4D01-AFEF-1A9C84866DDA}" type="datetimeFigureOut">
              <a:rPr lang="hr-HR" smtClean="0"/>
              <a:t>30.6.2024.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1A1-4E4E-48E8-9C63-2498D2AC6CC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10449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8A5D-03BB-4D01-AFEF-1A9C84866DDA}" type="datetimeFigureOut">
              <a:rPr lang="hr-HR" smtClean="0"/>
              <a:t>30.6.2024.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1A1-4E4E-48E8-9C63-2498D2AC6CC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1914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8A5D-03BB-4D01-AFEF-1A9C84866DDA}" type="datetimeFigureOut">
              <a:rPr lang="hr-HR" smtClean="0"/>
              <a:t>30.6.2024.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1A1-4E4E-48E8-9C63-2498D2AC6CC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326953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8A5D-03BB-4D01-AFEF-1A9C84866DDA}" type="datetimeFigureOut">
              <a:rPr lang="hr-HR" smtClean="0"/>
              <a:t>30.6.2024.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1A1-4E4E-48E8-9C63-2498D2AC6CC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370478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8A5D-03BB-4D01-AFEF-1A9C84866DDA}" type="datetimeFigureOut">
              <a:rPr lang="hr-HR" smtClean="0"/>
              <a:t>30.6.2024.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1A1-4E4E-48E8-9C63-2498D2AC6CC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0128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8A5D-03BB-4D01-AFEF-1A9C84866DDA}" type="datetimeFigureOut">
              <a:rPr lang="hr-HR" smtClean="0"/>
              <a:t>30.6.2024.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1A1-4E4E-48E8-9C63-2498D2AC6CC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199030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8A5D-03BB-4D01-AFEF-1A9C84866DDA}" type="datetimeFigureOut">
              <a:rPr lang="hr-HR" smtClean="0"/>
              <a:t>30.6.2024.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1A1-4E4E-48E8-9C63-2498D2AC6CC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3078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8A5D-03BB-4D01-AFEF-1A9C84866DDA}" type="datetimeFigureOut">
              <a:rPr lang="hr-HR" smtClean="0"/>
              <a:t>30.6.2024.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8FB11A1-4E4E-48E8-9C63-2498D2AC6CC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6568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8A5D-03BB-4D01-AFEF-1A9C84866DDA}" type="datetimeFigureOut">
              <a:rPr lang="hr-HR" smtClean="0"/>
              <a:t>30.6.2024.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1A1-4E4E-48E8-9C63-2498D2AC6CC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5205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8A5D-03BB-4D01-AFEF-1A9C84866DDA}" type="datetimeFigureOut">
              <a:rPr lang="hr-HR" smtClean="0"/>
              <a:t>30.6.2024.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1A1-4E4E-48E8-9C63-2498D2AC6CC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2645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8A5D-03BB-4D01-AFEF-1A9C84866DDA}" type="datetimeFigureOut">
              <a:rPr lang="hr-HR" smtClean="0"/>
              <a:t>30.6.2024.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1A1-4E4E-48E8-9C63-2498D2AC6CC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2410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8A5D-03BB-4D01-AFEF-1A9C84866DDA}" type="datetimeFigureOut">
              <a:rPr lang="hr-HR" smtClean="0"/>
              <a:t>30.6.2024.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1A1-4E4E-48E8-9C63-2498D2AC6CC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0202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8A5D-03BB-4D01-AFEF-1A9C84866DDA}" type="datetimeFigureOut">
              <a:rPr lang="hr-HR" smtClean="0"/>
              <a:t>30.6.2024.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1A1-4E4E-48E8-9C63-2498D2AC6CC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9311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8A5D-03BB-4D01-AFEF-1A9C84866DDA}" type="datetimeFigureOut">
              <a:rPr lang="hr-HR" smtClean="0"/>
              <a:t>30.6.2024.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1A1-4E4E-48E8-9C63-2498D2AC6CC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36503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8A5D-03BB-4D01-AFEF-1A9C84866DDA}" type="datetimeFigureOut">
              <a:rPr lang="hr-HR" smtClean="0"/>
              <a:t>30.6.2024.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B11A1-4E4E-48E8-9C63-2498D2AC6CC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96435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BF58A5D-03BB-4D01-AFEF-1A9C84866DDA}" type="datetimeFigureOut">
              <a:rPr lang="hr-HR" smtClean="0"/>
              <a:t>30.6.2024.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8FB11A1-4E4E-48E8-9C63-2498D2AC6CC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431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7264510-F95F-22A9-162C-1B7BAE1B2A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1" dirty="0"/>
              <a:t>OBLICI PROMOCIJE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5856E21-0019-F075-45C9-9E311F1668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Ivana Horvat, </a:t>
            </a:r>
            <a:r>
              <a:rPr lang="hr-HR" dirty="0" err="1"/>
              <a:t>mag.med.techn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7030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73132D6-6B1C-7FA0-36AF-FC90F2341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Dokumentacija vezana za sastanak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7DEC727-4224-754A-057D-EA879781C9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10746" y="2256797"/>
            <a:ext cx="7799647" cy="1334866"/>
          </a:xfrm>
        </p:spPr>
        <p:txBody>
          <a:bodyPr>
            <a:normAutofit lnSpcReduction="10000"/>
          </a:bodyPr>
          <a:lstStyle/>
          <a:p>
            <a:r>
              <a:rPr lang="hr-HR" sz="2400" dirty="0"/>
              <a:t>Razmjena mišljenja i ideja te realizacije zadataka i rješavanje nejasnoća</a:t>
            </a:r>
          </a:p>
          <a:p>
            <a:r>
              <a:rPr lang="hr-HR" sz="2400" dirty="0"/>
              <a:t>Zapisnik i dnevni red</a:t>
            </a:r>
          </a:p>
          <a:p>
            <a:endParaRPr lang="hr-HR" dirty="0"/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80D83AE9-C82C-E85E-049F-F47A43785A59}"/>
              </a:ext>
            </a:extLst>
          </p:cNvPr>
          <p:cNvSpPr txBox="1"/>
          <p:nvPr/>
        </p:nvSpPr>
        <p:spPr>
          <a:xfrm>
            <a:off x="1810746" y="3591663"/>
            <a:ext cx="42852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/>
              <a:t>Poziv na sastanak: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000" dirty="0"/>
              <a:t>naznaka </a:t>
            </a:r>
            <a:r>
              <a:rPr lang="hr-HR" sz="2000" i="1" dirty="0"/>
              <a:t>Poziv na sastanak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000" dirty="0"/>
              <a:t>oslovljavanje pozvanog sudionika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000" dirty="0"/>
              <a:t>kratak opis naravi sastanka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000" dirty="0"/>
              <a:t>nadnevak i vrijeme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000" dirty="0"/>
              <a:t>mjesto održavanja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97FD8004-CDBC-746E-C3C7-2F8AB65D1418}"/>
              </a:ext>
            </a:extLst>
          </p:cNvPr>
          <p:cNvSpPr txBox="1"/>
          <p:nvPr/>
        </p:nvSpPr>
        <p:spPr>
          <a:xfrm>
            <a:off x="5710569" y="3416808"/>
            <a:ext cx="5310739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/>
              <a:t>Zapisnik sastanka: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000" dirty="0"/>
              <a:t>Naslov </a:t>
            </a:r>
            <a:r>
              <a:rPr lang="hr-HR" sz="2000" i="1" dirty="0"/>
              <a:t>Zapisnik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000" dirty="0"/>
              <a:t>Pripadajući dodatak koji objašnjava narav sastanka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000" dirty="0"/>
              <a:t>Kada je i gdje održan sastanak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000" dirty="0"/>
              <a:t>Broj osoba koji su prisustvovali sastanku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000" dirty="0"/>
              <a:t>Broj osoba koji su pozvani no nisu prisustvovali</a:t>
            </a:r>
          </a:p>
        </p:txBody>
      </p:sp>
      <p:pic>
        <p:nvPicPr>
          <p:cNvPr id="10" name="Slika 9" descr="Slika na kojoj se prikazuje odijevanje, osoba, odijelo, Ljudsko lice&#10;&#10;Opis je automatski generiran">
            <a:extLst>
              <a:ext uri="{FF2B5EF4-FFF2-40B4-BE49-F238E27FC236}">
                <a16:creationId xmlns:a16="http://schemas.microsoft.com/office/drawing/2014/main" id="{0F3E4C90-3F25-CE95-2AD2-8830748FC9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9591" y="2053038"/>
            <a:ext cx="2973433" cy="192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53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85125C52-7706-4FD7-B255-8A148ACB9A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5F8FC2D-4ACC-4377-88B5-64863EBC9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360612" y="0"/>
            <a:ext cx="2436813" cy="6858001"/>
            <a:chOff x="1320800" y="0"/>
            <a:chExt cx="2436813" cy="6858001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52595676-43DB-4019-B10C-5BD9413EC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3810FDE1-F53F-4C2B-9357-257C9593E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5" name="Freeform 8">
              <a:extLst>
                <a:ext uri="{FF2B5EF4-FFF2-40B4-BE49-F238E27FC236}">
                  <a16:creationId xmlns:a16="http://schemas.microsoft.com/office/drawing/2014/main" id="{DE5DA9C7-E7C4-43BA-9D85-C011A9BAE2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id="{2185CF5B-97D1-429C-A5BA-0438A0C50E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950E5E44-EC41-4C69-BF1A-253CBE0D17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id="{297DE09D-82FE-44E9-9245-2B6D536C13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CE40A3F1-8211-5D44-5B94-CC2198CD6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6063" y="685800"/>
            <a:ext cx="7446961" cy="1752599"/>
          </a:xfrm>
        </p:spPr>
        <p:txBody>
          <a:bodyPr>
            <a:normAutofit/>
          </a:bodyPr>
          <a:lstStyle/>
          <a:p>
            <a:r>
              <a:rPr lang="hr-HR" b="1" dirty="0"/>
              <a:t>Mediji</a:t>
            </a:r>
            <a:r>
              <a:rPr lang="hr-HR" dirty="0"/>
              <a:t> </a:t>
            </a:r>
          </a:p>
        </p:txBody>
      </p:sp>
      <p:pic>
        <p:nvPicPr>
          <p:cNvPr id="15" name="Slika 14" descr="Slika na kojoj se prikazuje tekst, novine, papir, Publikacija&#10;&#10;Opis je automatski generiran">
            <a:extLst>
              <a:ext uri="{FF2B5EF4-FFF2-40B4-BE49-F238E27FC236}">
                <a16:creationId xmlns:a16="http://schemas.microsoft.com/office/drawing/2014/main" id="{97DCDFE3-9161-DD5B-AEF5-C0C520D2BE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85" r="-1" b="1661"/>
          <a:stretch/>
        </p:blipFill>
        <p:spPr>
          <a:xfrm>
            <a:off x="20" y="1"/>
            <a:ext cx="3175466" cy="1746553"/>
          </a:xfrm>
          <a:custGeom>
            <a:avLst/>
            <a:gdLst/>
            <a:ahLst/>
            <a:cxnLst/>
            <a:rect l="l" t="t" r="r" b="b"/>
            <a:pathLst>
              <a:path w="3175486" h="1746553">
                <a:moveTo>
                  <a:pt x="0" y="0"/>
                </a:moveTo>
                <a:lnTo>
                  <a:pt x="3175486" y="0"/>
                </a:lnTo>
                <a:lnTo>
                  <a:pt x="2881046" y="1746553"/>
                </a:lnTo>
                <a:lnTo>
                  <a:pt x="0" y="1260188"/>
                </a:lnTo>
                <a:close/>
              </a:path>
            </a:pathLst>
          </a:custGeom>
          <a:ln w="38100">
            <a:noFill/>
          </a:ln>
          <a:effectLst/>
        </p:spPr>
      </p:pic>
      <p:pic>
        <p:nvPicPr>
          <p:cNvPr id="11" name="Slika 10" descr="Slika na kojoj se prikazuje Televizor, uređaj za prikaz, monitor, zaslon&#10;&#10;Opis je automatski generiran">
            <a:extLst>
              <a:ext uri="{FF2B5EF4-FFF2-40B4-BE49-F238E27FC236}">
                <a16:creationId xmlns:a16="http://schemas.microsoft.com/office/drawing/2014/main" id="{AA17D337-8449-E44C-CF77-AFC7090CCCC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51" r="-3" b="4782"/>
          <a:stretch/>
        </p:blipFill>
        <p:spPr>
          <a:xfrm>
            <a:off x="1" y="1260552"/>
            <a:ext cx="2880987" cy="2231739"/>
          </a:xfrm>
          <a:custGeom>
            <a:avLst/>
            <a:gdLst/>
            <a:ahLst/>
            <a:cxnLst/>
            <a:rect l="l" t="t" r="r" b="b"/>
            <a:pathLst>
              <a:path w="2880987" h="2231739">
                <a:moveTo>
                  <a:pt x="0" y="0"/>
                </a:moveTo>
                <a:lnTo>
                  <a:pt x="2880987" y="486355"/>
                </a:lnTo>
                <a:lnTo>
                  <a:pt x="2586744" y="2231739"/>
                </a:lnTo>
                <a:lnTo>
                  <a:pt x="0" y="1795057"/>
                </a:lnTo>
                <a:close/>
              </a:path>
            </a:pathLst>
          </a:custGeom>
          <a:ln w="38100">
            <a:noFill/>
          </a:ln>
          <a:effectLst/>
        </p:spPr>
      </p:pic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8B3870-3745-455D-BA39-2AEA538F11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" y="1260552"/>
            <a:ext cx="2881045" cy="486002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Slika 8" descr="Slika na kojoj se prikazuje elektronika, zvučnik, megafon&#10;&#10;Opis je automatski generiran">
            <a:extLst>
              <a:ext uri="{FF2B5EF4-FFF2-40B4-BE49-F238E27FC236}">
                <a16:creationId xmlns:a16="http://schemas.microsoft.com/office/drawing/2014/main" id="{AC1D3A66-507B-024C-71B0-0E8BCF2CB8C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73" r="16526" b="3"/>
          <a:stretch/>
        </p:blipFill>
        <p:spPr>
          <a:xfrm>
            <a:off x="20" y="3055632"/>
            <a:ext cx="2586720" cy="2190319"/>
          </a:xfrm>
          <a:custGeom>
            <a:avLst/>
            <a:gdLst/>
            <a:ahLst/>
            <a:cxnLst/>
            <a:rect l="l" t="t" r="r" b="b"/>
            <a:pathLst>
              <a:path w="2586740" h="2190319">
                <a:moveTo>
                  <a:pt x="0" y="0"/>
                </a:moveTo>
                <a:lnTo>
                  <a:pt x="2586740" y="436681"/>
                </a:lnTo>
                <a:lnTo>
                  <a:pt x="2294818" y="2168301"/>
                </a:lnTo>
                <a:lnTo>
                  <a:pt x="2310547" y="2190319"/>
                </a:lnTo>
                <a:lnTo>
                  <a:pt x="0" y="1846332"/>
                </a:lnTo>
                <a:close/>
              </a:path>
            </a:pathLst>
          </a:custGeom>
          <a:ln w="38100">
            <a:noFill/>
          </a:ln>
          <a:effectLst/>
        </p:spPr>
      </p:pic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BD0B160-96F0-4959-BFD9-8950B5FD4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3055632"/>
            <a:ext cx="2586745" cy="436659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Slika 12" descr="Slika na kojoj se prikazuje elektronika, Radio, tranzistor&#10;&#10;Opis je automatski generiran">
            <a:extLst>
              <a:ext uri="{FF2B5EF4-FFF2-40B4-BE49-F238E27FC236}">
                <a16:creationId xmlns:a16="http://schemas.microsoft.com/office/drawing/2014/main" id="{EC608F33-43F7-E62D-A418-9B8D9AC4ED1F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19" r="-1" b="14520"/>
          <a:stretch/>
        </p:blipFill>
        <p:spPr>
          <a:xfrm>
            <a:off x="20" y="4901964"/>
            <a:ext cx="3459143" cy="1956037"/>
          </a:xfrm>
          <a:custGeom>
            <a:avLst/>
            <a:gdLst/>
            <a:ahLst/>
            <a:cxnLst/>
            <a:rect l="l" t="t" r="r" b="b"/>
            <a:pathLst>
              <a:path w="3459163" h="1956037">
                <a:moveTo>
                  <a:pt x="0" y="0"/>
                </a:moveTo>
                <a:lnTo>
                  <a:pt x="2310547" y="343987"/>
                </a:lnTo>
                <a:lnTo>
                  <a:pt x="3459163" y="1951804"/>
                </a:lnTo>
                <a:lnTo>
                  <a:pt x="0" y="1956037"/>
                </a:lnTo>
                <a:close/>
              </a:path>
            </a:pathLst>
          </a:custGeom>
          <a:ln w="38100">
            <a:noFill/>
          </a:ln>
          <a:effectLst/>
        </p:spPr>
      </p:pic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76BC0F-67E4-4837-B593-566CB3CA7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4901964"/>
            <a:ext cx="2294818" cy="321969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zervirano mjesto sadržaja 6">
            <a:extLst>
              <a:ext uri="{FF2B5EF4-FFF2-40B4-BE49-F238E27FC236}">
                <a16:creationId xmlns:a16="http://schemas.microsoft.com/office/drawing/2014/main" id="{9DB715FB-893F-F622-66CD-BF761AB2B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4912" y="2127132"/>
            <a:ext cx="7446961" cy="37528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hr-HR" sz="2000" b="1" dirty="0"/>
              <a:t>Tiskovine: </a:t>
            </a:r>
            <a:r>
              <a:rPr lang="hr-HR" sz="2000" dirty="0"/>
              <a:t>-novine, časopisi, letci…</a:t>
            </a:r>
          </a:p>
          <a:p>
            <a:pPr marL="1371600" lvl="3" indent="0">
              <a:lnSpc>
                <a:spcPct val="90000"/>
              </a:lnSpc>
              <a:buNone/>
            </a:pPr>
            <a:r>
              <a:rPr lang="hr-HR" sz="2000" dirty="0"/>
              <a:t>- novine- najstariji oblik promocije</a:t>
            </a:r>
          </a:p>
          <a:p>
            <a:pPr marL="1371600" lvl="3" indent="0">
              <a:lnSpc>
                <a:spcPct val="90000"/>
              </a:lnSpc>
              <a:buNone/>
            </a:pPr>
            <a:r>
              <a:rPr lang="hr-HR" sz="2000" dirty="0"/>
              <a:t>- nedostatci: brzo zastarijevanje i jednokratnost</a:t>
            </a:r>
          </a:p>
          <a:p>
            <a:pPr>
              <a:lnSpc>
                <a:spcPct val="90000"/>
              </a:lnSpc>
            </a:pPr>
            <a:r>
              <a:rPr lang="hr-HR" sz="2000" b="1" dirty="0"/>
              <a:t>Radio: </a:t>
            </a:r>
            <a:r>
              <a:rPr lang="hr-HR" sz="2000" dirty="0"/>
              <a:t>- lako se može doprijeti do šire populacije</a:t>
            </a:r>
          </a:p>
          <a:p>
            <a:pPr marL="914400" lvl="2" indent="0">
              <a:lnSpc>
                <a:spcPct val="90000"/>
              </a:lnSpc>
              <a:buNone/>
            </a:pPr>
            <a:r>
              <a:rPr lang="hr-HR" sz="2000" dirty="0"/>
              <a:t>  - dopušta opsežnu pripremu govornika</a:t>
            </a:r>
          </a:p>
          <a:p>
            <a:pPr>
              <a:lnSpc>
                <a:spcPct val="90000"/>
              </a:lnSpc>
            </a:pPr>
            <a:r>
              <a:rPr lang="hr-HR" sz="2000" b="1" dirty="0"/>
              <a:t>Televizija: </a:t>
            </a:r>
            <a:r>
              <a:rPr lang="hr-HR" sz="2000" dirty="0"/>
              <a:t>- vrlo popularan medij</a:t>
            </a:r>
          </a:p>
          <a:p>
            <a:pPr marL="1371600" lvl="3" indent="0">
              <a:lnSpc>
                <a:spcPct val="90000"/>
              </a:lnSpc>
              <a:buNone/>
            </a:pPr>
            <a:r>
              <a:rPr lang="hr-HR" sz="2000" dirty="0"/>
              <a:t>- ima velik utjecaj na kreiranje mišljenja javnosti</a:t>
            </a:r>
          </a:p>
          <a:p>
            <a:pPr>
              <a:lnSpc>
                <a:spcPct val="90000"/>
              </a:lnSpc>
            </a:pPr>
            <a:r>
              <a:rPr lang="hr-HR" sz="2000" b="1" dirty="0"/>
              <a:t>Internet: </a:t>
            </a:r>
            <a:r>
              <a:rPr lang="hr-HR" sz="2000" dirty="0"/>
              <a:t>- moderan </a:t>
            </a:r>
          </a:p>
          <a:p>
            <a:pPr marL="914400" lvl="2" indent="0">
              <a:lnSpc>
                <a:spcPct val="90000"/>
              </a:lnSpc>
              <a:buNone/>
            </a:pPr>
            <a:r>
              <a:rPr lang="hr-HR" sz="1100" dirty="0"/>
              <a:t>            </a:t>
            </a:r>
            <a:r>
              <a:rPr lang="hr-HR" sz="1900" dirty="0"/>
              <a:t>- stalno uz korisnika te nudi informacije koje korisnik sam bira</a:t>
            </a:r>
            <a:endParaRPr lang="hr-HR" sz="1100" dirty="0"/>
          </a:p>
          <a:p>
            <a:pPr marL="914400" lvl="2" indent="0">
              <a:lnSpc>
                <a:spcPct val="90000"/>
              </a:lnSpc>
              <a:buNone/>
            </a:pPr>
            <a:r>
              <a:rPr lang="hr-HR" sz="2000" dirty="0"/>
              <a:t>       - najbrži medij</a:t>
            </a:r>
          </a:p>
        </p:txBody>
      </p:sp>
    </p:spTree>
    <p:extLst>
      <p:ext uri="{BB962C8B-B14F-4D97-AF65-F5344CB8AC3E}">
        <p14:creationId xmlns:p14="http://schemas.microsoft.com/office/powerpoint/2010/main" val="3748142749"/>
      </p:ext>
    </p:extLst>
  </p:cSld>
  <p:clrMapOvr>
    <a:masterClrMapping/>
  </p:clrMapOvr>
  <p:transition spd="slow"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B9A6C6-A636-E217-795E-4759F8D1D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literatura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2489E62-9CB7-473A-5B7C-3A4D1F843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435358"/>
            <a:ext cx="10018713" cy="3124201"/>
          </a:xfrm>
        </p:spPr>
        <p:txBody>
          <a:bodyPr/>
          <a:lstStyle/>
          <a:p>
            <a:r>
              <a:rPr lang="hr-HR" dirty="0" err="1"/>
              <a:t>Kern</a:t>
            </a:r>
            <a:r>
              <a:rPr lang="hr-HR" dirty="0"/>
              <a:t> Josipa, Matić Ivica i Matić Nikolina, Načela administracije, Školska knjiga, Zagreb, 2019.</a:t>
            </a:r>
          </a:p>
        </p:txBody>
      </p:sp>
    </p:spTree>
    <p:extLst>
      <p:ext uri="{BB962C8B-B14F-4D97-AF65-F5344CB8AC3E}">
        <p14:creationId xmlns:p14="http://schemas.microsoft.com/office/powerpoint/2010/main" val="1573742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89D35B1-0ED5-4358-8CAE-A9E49412AA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DDEF6545-5A42-469E-8778-86CA01CD46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3B08853F-842C-4D0A-9A89-D05CB3990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A436FB18-2D01-4AAB-AD10-2D1208310F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9EFB8341-7A7B-46E4-AF94-689147AD0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C4D84136-7804-4605-AC9F-238A3665E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4EC6F81C-51C2-4A6F-8B94-562DA67362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</p:grp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7F11F4AC-3D7E-4C40-B7F7-E8A886B87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89D6A18-6500-435D-BC1F-5806F0224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2A8EBD6-A0EF-4CC7-A9F3-5A472D7181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Rezervirano mjesto sadržaja 4" descr="Slika na kojoj se prikazuje ukrasni isječci, ilustracija, sisavac, skeč&#10;&#10;Opis je automatski generiran">
            <a:extLst>
              <a:ext uri="{FF2B5EF4-FFF2-40B4-BE49-F238E27FC236}">
                <a16:creationId xmlns:a16="http://schemas.microsoft.com/office/drawing/2014/main" id="{6A1C49DB-B787-B30E-6695-77620CD592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6131" y="1123527"/>
            <a:ext cx="6139732" cy="46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2788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5C864A-A3D3-69D3-A755-17876014C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ISHODI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64144FA-EC61-A420-E771-50F77FB39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Obrazložiti pravni okvir promocije zdravstvene ustanove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Nabrojiti oblike promocije zdravstvenih ustanova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5699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AD30037-67ED-4367-9BE0-45787510B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Slika 6" descr="Slika na kojoj se prikazuje tekst, crtež, odijevanje, osoba&#10;&#10;Opis je automatski generiran">
            <a:extLst>
              <a:ext uri="{FF2B5EF4-FFF2-40B4-BE49-F238E27FC236}">
                <a16:creationId xmlns:a16="http://schemas.microsoft.com/office/drawing/2014/main" id="{3F54D028-ADB6-A235-0977-2CE3E0CB6F6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44" r="29623" b="2"/>
          <a:stretch/>
        </p:blipFill>
        <p:spPr>
          <a:xfrm>
            <a:off x="6892924" y="10"/>
            <a:ext cx="5299077" cy="6857990"/>
          </a:xfrm>
          <a:custGeom>
            <a:avLst/>
            <a:gdLst/>
            <a:ahLst/>
            <a:cxnLst/>
            <a:rect l="l" t="t" r="r" b="b"/>
            <a:pathLst>
              <a:path w="5299077" h="6858000">
                <a:moveTo>
                  <a:pt x="836871" y="0"/>
                </a:moveTo>
                <a:lnTo>
                  <a:pt x="5299077" y="0"/>
                </a:lnTo>
                <a:lnTo>
                  <a:pt x="5299077" y="6858000"/>
                </a:lnTo>
                <a:lnTo>
                  <a:pt x="1911312" y="6858000"/>
                </a:lnTo>
                <a:lnTo>
                  <a:pt x="0" y="5333999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50841A4E-5BC1-44B4-83CF-D524E8AEA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232760" y="0"/>
            <a:ext cx="2436813" cy="6858001"/>
            <a:chOff x="1320800" y="0"/>
            <a:chExt cx="2436813" cy="6858001"/>
          </a:xfrm>
        </p:grpSpPr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BF371BCC-8954-44E2-8C4F-29DC188727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CD3505BE-B420-41C5-BE34-3E7652D37A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4B68A05B-A78B-4D59-8CF9-1900731A2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4D57A01-C112-4FF2-B5ED-0B762AAD9C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6CCCCDF1-5D4F-4CA1-8400-DFBB96BB01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20A090B2-5344-43CD-BC70-A6D44F15E8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B0E02CE2-3A20-1B89-44AB-080B1726D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769" y="215381"/>
            <a:ext cx="5260680" cy="1752599"/>
          </a:xfrm>
        </p:spPr>
        <p:txBody>
          <a:bodyPr>
            <a:normAutofit/>
          </a:bodyPr>
          <a:lstStyle/>
          <a:p>
            <a:pPr algn="l"/>
            <a:r>
              <a:rPr lang="hr-HR" b="1" dirty="0"/>
              <a:t>Što je promocija?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594D18A-9134-2B44-6A5C-4E58F73C4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26" y="1310951"/>
            <a:ext cx="6858000" cy="439471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r-HR" b="1" u="sng" dirty="0"/>
              <a:t>Promocija</a:t>
            </a:r>
            <a:r>
              <a:rPr lang="hr-HR" dirty="0"/>
              <a:t> - marketinška djelatnost usmjerena na komuniciranje s tržištem i javnošću</a:t>
            </a:r>
          </a:p>
          <a:p>
            <a:pPr>
              <a:lnSpc>
                <a:spcPct val="90000"/>
              </a:lnSpc>
            </a:pPr>
            <a:r>
              <a:rPr lang="hr-HR" u="sng" dirty="0"/>
              <a:t>Zadaća:</a:t>
            </a:r>
            <a:r>
              <a:rPr lang="hr-HR" dirty="0"/>
              <a:t> stvaranje svijesti klijenta o određenoj 				usluzi,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hr-HR" dirty="0"/>
              <a:t> 			izazivanje zanimanja za nju,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hr-HR" dirty="0"/>
              <a:t>			razvijanje sklonosti prema njoj.</a:t>
            </a:r>
          </a:p>
          <a:p>
            <a:pPr>
              <a:lnSpc>
                <a:spcPct val="90000"/>
              </a:lnSpc>
            </a:pPr>
            <a:r>
              <a:rPr lang="hr-HR" u="sng" dirty="0"/>
              <a:t>Tehnike</a:t>
            </a:r>
            <a:r>
              <a:rPr lang="hr-HR" dirty="0"/>
              <a:t>: reklamiranje, unapređenje poslovanja, osobno predstavništvo i direktna prodaja te publicitet.</a:t>
            </a:r>
          </a:p>
        </p:txBody>
      </p:sp>
    </p:spTree>
    <p:extLst>
      <p:ext uri="{BB962C8B-B14F-4D97-AF65-F5344CB8AC3E}">
        <p14:creationId xmlns:p14="http://schemas.microsoft.com/office/powerpoint/2010/main" val="3744943075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1D1286-CAA3-CFD9-DA01-34B473540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Oblici promocije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1CDFB60-B0C7-5EF0-BDF4-23AE035AE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209799"/>
            <a:ext cx="10018713" cy="3124201"/>
          </a:xfrm>
        </p:spPr>
        <p:txBody>
          <a:bodyPr>
            <a:normAutofit lnSpcReduction="10000"/>
          </a:bodyPr>
          <a:lstStyle/>
          <a:p>
            <a:r>
              <a:rPr lang="hr-HR" dirty="0"/>
              <a:t>Promocija se može provodit u nekoliko oblika.</a:t>
            </a:r>
          </a:p>
          <a:p>
            <a:pPr lvl="1"/>
            <a:r>
              <a:rPr lang="hr-HR" dirty="0"/>
              <a:t>Njegovanje odnosa s korisnicima</a:t>
            </a:r>
          </a:p>
          <a:p>
            <a:pPr lvl="1"/>
            <a:r>
              <a:rPr lang="hr-HR" dirty="0"/>
              <a:t>Oglašavanju usluga</a:t>
            </a:r>
          </a:p>
          <a:p>
            <a:pPr lvl="1"/>
            <a:r>
              <a:rPr lang="hr-HR" dirty="0"/>
              <a:t>Savjetovanju </a:t>
            </a:r>
          </a:p>
          <a:p>
            <a:pPr lvl="1"/>
            <a:r>
              <a:rPr lang="hr-HR" dirty="0"/>
              <a:t>Odnosima s javnošću </a:t>
            </a:r>
          </a:p>
          <a:p>
            <a:pPr lvl="1"/>
            <a:r>
              <a:rPr lang="hr-HR" dirty="0"/>
              <a:t>O publicitetu</a:t>
            </a:r>
          </a:p>
          <a:p>
            <a:r>
              <a:rPr lang="hr-HR" dirty="0"/>
              <a:t>Posebno </a:t>
            </a:r>
            <a:r>
              <a:rPr lang="hr-HR" u="sng" dirty="0"/>
              <a:t>izdvojeni</a:t>
            </a:r>
            <a:r>
              <a:rPr lang="hr-HR" dirty="0"/>
              <a:t>: verbalna komunikacija i mediji</a:t>
            </a:r>
          </a:p>
        </p:txBody>
      </p:sp>
    </p:spTree>
    <p:extLst>
      <p:ext uri="{BB962C8B-B14F-4D97-AF65-F5344CB8AC3E}">
        <p14:creationId xmlns:p14="http://schemas.microsoft.com/office/powerpoint/2010/main" val="3930518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95A88FC-3748-B13F-B4D1-550DE1BAE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Verbalna komunikacija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FB32757-25D4-62D9-FDDE-A1EBCFFF1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957872"/>
            <a:ext cx="10018713" cy="3124201"/>
          </a:xfrm>
        </p:spPr>
        <p:txBody>
          <a:bodyPr>
            <a:normAutofit lnSpcReduction="10000"/>
          </a:bodyPr>
          <a:lstStyle/>
          <a:p>
            <a:r>
              <a:rPr lang="hr-HR" dirty="0"/>
              <a:t>Prenošenje informacija, iskazivanje govornikovih misli i osjećaja ili postavljanje pitanja</a:t>
            </a:r>
          </a:p>
          <a:p>
            <a:r>
              <a:rPr lang="hr-HR" b="1" u="sng" dirty="0"/>
              <a:t>Oblici verbalne komunikacije:</a:t>
            </a:r>
          </a:p>
          <a:p>
            <a:pPr lvl="1"/>
            <a:r>
              <a:rPr lang="hr-HR" dirty="0"/>
              <a:t>Govor</a:t>
            </a:r>
          </a:p>
          <a:p>
            <a:pPr lvl="1"/>
            <a:r>
              <a:rPr lang="hr-HR" dirty="0"/>
              <a:t>Razgovor</a:t>
            </a:r>
          </a:p>
          <a:p>
            <a:pPr lvl="1"/>
            <a:r>
              <a:rPr lang="hr-HR" dirty="0"/>
              <a:t>Dogovor</a:t>
            </a:r>
          </a:p>
          <a:p>
            <a:r>
              <a:rPr lang="hr-HR" dirty="0"/>
              <a:t>Važno usvajanje komunikacijskih vještina- </a:t>
            </a:r>
            <a:r>
              <a:rPr lang="hr-HR" b="1" u="sng" dirty="0"/>
              <a:t>dobre govorničke vještine</a:t>
            </a:r>
          </a:p>
        </p:txBody>
      </p:sp>
      <p:pic>
        <p:nvPicPr>
          <p:cNvPr id="5" name="Slika 4" descr="Slika na kojoj se prikazuje skeč, crtež, rukopis, silueta&#10;&#10;Opis je automatski generiran">
            <a:extLst>
              <a:ext uri="{FF2B5EF4-FFF2-40B4-BE49-F238E27FC236}">
                <a16:creationId xmlns:a16="http://schemas.microsoft.com/office/drawing/2014/main" id="{7681D53B-D47E-1C31-80CF-2D3A88067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0390" y="2579135"/>
            <a:ext cx="3360130" cy="1881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361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Slika na kojoj se prikazuje odijevanje, ilustracija, dizajn&#10;&#10;Opis je automatski generiran">
            <a:extLst>
              <a:ext uri="{FF2B5EF4-FFF2-40B4-BE49-F238E27FC236}">
                <a16:creationId xmlns:a16="http://schemas.microsoft.com/office/drawing/2014/main" id="{6ADCFF46-3B41-C1F4-8EAD-685B5B0395B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alphaModFix amt="2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69" r="3" b="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CE44BAAA-0355-4DE7-A0FE-B7F21F18A4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881F11E1-3B50-4A51-992E-148EA526F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10E700E6-F178-46CD-A8F7-C7105888E7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76DA14BF-8092-436D-9DA3-C6E098F982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97EEEB8A-6EE6-421C-BF9F-D7AC6A4E35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0910DC29-86B5-4496-8762-C012401629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4F0484A8-90CF-4948-A538-103F963D2B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89E18BF3-2BF6-695B-DBC6-9CC02FC4C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>
            <a:normAutofit/>
          </a:bodyPr>
          <a:lstStyle/>
          <a:p>
            <a:r>
              <a:rPr lang="hr-HR" dirty="0"/>
              <a:t>Govor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EAF9C2A-485C-B1BF-4109-9254CB41B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1924" y="2475034"/>
            <a:ext cx="10018713" cy="3124201"/>
          </a:xfrm>
        </p:spPr>
        <p:txBody>
          <a:bodyPr>
            <a:normAutofit/>
          </a:bodyPr>
          <a:lstStyle/>
          <a:p>
            <a:r>
              <a:rPr lang="hr-HR" b="1" u="sng" dirty="0"/>
              <a:t>Cilj:</a:t>
            </a:r>
            <a:r>
              <a:rPr lang="hr-HR" dirty="0"/>
              <a:t> priopćiti slušateljima neke činjenice koje su najčešće namijenjene uvjeravanju</a:t>
            </a:r>
          </a:p>
          <a:p>
            <a:r>
              <a:rPr lang="hr-HR" b="1" u="sng" dirty="0"/>
              <a:t>Vrste govora:</a:t>
            </a:r>
            <a:r>
              <a:rPr lang="hr-HR" dirty="0"/>
              <a:t> javni, privatni, poslovni, svečani i sl.</a:t>
            </a:r>
          </a:p>
          <a:p>
            <a:r>
              <a:rPr lang="hr-HR" dirty="0"/>
              <a:t>Prigoda određuje temu.</a:t>
            </a:r>
          </a:p>
          <a:p>
            <a:r>
              <a:rPr lang="hr-HR" dirty="0"/>
              <a:t>Svaki govor zahtjeva pripravu(</a:t>
            </a:r>
            <a:r>
              <a:rPr lang="hr-HR" u="sng" dirty="0"/>
              <a:t>priprema</a:t>
            </a:r>
            <a:r>
              <a:rPr lang="hr-HR" dirty="0"/>
              <a:t> i izvedba).</a:t>
            </a:r>
          </a:p>
        </p:txBody>
      </p:sp>
    </p:spTree>
    <p:extLst>
      <p:ext uri="{BB962C8B-B14F-4D97-AF65-F5344CB8AC3E}">
        <p14:creationId xmlns:p14="http://schemas.microsoft.com/office/powerpoint/2010/main" val="31866597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CA4EC59-B8A3-489A-9FB4-AA0699200E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lika 4" descr="Slika na kojoj se prikazuje odijevanje, čovjek, odijelo, crtić&#10;&#10;Opis je automatski generiran">
            <a:extLst>
              <a:ext uri="{FF2B5EF4-FFF2-40B4-BE49-F238E27FC236}">
                <a16:creationId xmlns:a16="http://schemas.microsoft.com/office/drawing/2014/main" id="{FF248F20-A6EB-FB77-F337-9E75B76F76B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8" r="-1" b="-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9" name="Freeform 15">
            <a:extLst>
              <a:ext uri="{FF2B5EF4-FFF2-40B4-BE49-F238E27FC236}">
                <a16:creationId xmlns:a16="http://schemas.microsoft.com/office/drawing/2014/main" id="{1143E968-E203-496D-A1AD-2EA10AB3E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 flipH="1">
            <a:off x="3005669" y="-16933"/>
            <a:ext cx="9220200" cy="6891867"/>
          </a:xfrm>
          <a:custGeom>
            <a:avLst/>
            <a:gdLst>
              <a:gd name="connsiteX0" fmla="*/ 5427133 w 7340600"/>
              <a:gd name="connsiteY0" fmla="*/ 8466 h 6883400"/>
              <a:gd name="connsiteX1" fmla="*/ 4783666 w 7340600"/>
              <a:gd name="connsiteY1" fmla="*/ 2573866 h 6883400"/>
              <a:gd name="connsiteX2" fmla="*/ 7340600 w 7340600"/>
              <a:gd name="connsiteY2" fmla="*/ 6874933 h 6883400"/>
              <a:gd name="connsiteX3" fmla="*/ 0 w 7340600"/>
              <a:gd name="connsiteY3" fmla="*/ 6883400 h 6883400"/>
              <a:gd name="connsiteX4" fmla="*/ 8466 w 7340600"/>
              <a:gd name="connsiteY4" fmla="*/ 0 h 6883400"/>
              <a:gd name="connsiteX5" fmla="*/ 5427133 w 7340600"/>
              <a:gd name="connsiteY5" fmla="*/ 8466 h 6883400"/>
              <a:gd name="connsiteX0" fmla="*/ 8382001 w 10295468"/>
              <a:gd name="connsiteY0" fmla="*/ 8466 h 6883400"/>
              <a:gd name="connsiteX1" fmla="*/ 7738534 w 10295468"/>
              <a:gd name="connsiteY1" fmla="*/ 2573866 h 6883400"/>
              <a:gd name="connsiteX2" fmla="*/ 10295468 w 10295468"/>
              <a:gd name="connsiteY2" fmla="*/ 6874933 h 6883400"/>
              <a:gd name="connsiteX3" fmla="*/ 2954868 w 10295468"/>
              <a:gd name="connsiteY3" fmla="*/ 6883400 h 6883400"/>
              <a:gd name="connsiteX4" fmla="*/ 0 w 10295468"/>
              <a:gd name="connsiteY4" fmla="*/ 0 h 6883400"/>
              <a:gd name="connsiteX5" fmla="*/ 8382001 w 10295468"/>
              <a:gd name="connsiteY5" fmla="*/ 8466 h 6883400"/>
              <a:gd name="connsiteX0" fmla="*/ 8382001 w 10295468"/>
              <a:gd name="connsiteY0" fmla="*/ 8466 h 6891867"/>
              <a:gd name="connsiteX1" fmla="*/ 7738534 w 10295468"/>
              <a:gd name="connsiteY1" fmla="*/ 2573866 h 6891867"/>
              <a:gd name="connsiteX2" fmla="*/ 10295468 w 10295468"/>
              <a:gd name="connsiteY2" fmla="*/ 6874933 h 6891867"/>
              <a:gd name="connsiteX3" fmla="*/ 16935 w 10295468"/>
              <a:gd name="connsiteY3" fmla="*/ 6891867 h 6891867"/>
              <a:gd name="connsiteX4" fmla="*/ 0 w 10295468"/>
              <a:gd name="connsiteY4" fmla="*/ 0 h 6891867"/>
              <a:gd name="connsiteX5" fmla="*/ 8382001 w 10295468"/>
              <a:gd name="connsiteY5" fmla="*/ 8466 h 6891867"/>
              <a:gd name="connsiteX0" fmla="*/ 8382001 w 8382001"/>
              <a:gd name="connsiteY0" fmla="*/ 8466 h 6891867"/>
              <a:gd name="connsiteX1" fmla="*/ 7738534 w 8382001"/>
              <a:gd name="connsiteY1" fmla="*/ 2573866 h 6891867"/>
              <a:gd name="connsiteX2" fmla="*/ 7340602 w 8382001"/>
              <a:gd name="connsiteY2" fmla="*/ 6883400 h 6891867"/>
              <a:gd name="connsiteX3" fmla="*/ 16935 w 8382001"/>
              <a:gd name="connsiteY3" fmla="*/ 6891867 h 6891867"/>
              <a:gd name="connsiteX4" fmla="*/ 0 w 8382001"/>
              <a:gd name="connsiteY4" fmla="*/ 0 h 6891867"/>
              <a:gd name="connsiteX5" fmla="*/ 8382001 w 8382001"/>
              <a:gd name="connsiteY5" fmla="*/ 8466 h 6891867"/>
              <a:gd name="connsiteX0" fmla="*/ 8382001 w 9220200"/>
              <a:gd name="connsiteY0" fmla="*/ 8466 h 6891867"/>
              <a:gd name="connsiteX1" fmla="*/ 9220200 w 9220200"/>
              <a:gd name="connsiteY1" fmla="*/ 5350932 h 6891867"/>
              <a:gd name="connsiteX2" fmla="*/ 7340602 w 9220200"/>
              <a:gd name="connsiteY2" fmla="*/ 6883400 h 6891867"/>
              <a:gd name="connsiteX3" fmla="*/ 16935 w 9220200"/>
              <a:gd name="connsiteY3" fmla="*/ 6891867 h 6891867"/>
              <a:gd name="connsiteX4" fmla="*/ 0 w 9220200"/>
              <a:gd name="connsiteY4" fmla="*/ 0 h 6891867"/>
              <a:gd name="connsiteX5" fmla="*/ 8382001 w 9220200"/>
              <a:gd name="connsiteY5" fmla="*/ 8466 h 6891867"/>
              <a:gd name="connsiteX0" fmla="*/ 8382001 w 9220200"/>
              <a:gd name="connsiteY0" fmla="*/ 8466 h 6891867"/>
              <a:gd name="connsiteX1" fmla="*/ 9220200 w 9220200"/>
              <a:gd name="connsiteY1" fmla="*/ 5350932 h 6891867"/>
              <a:gd name="connsiteX2" fmla="*/ 7298269 w 9220200"/>
              <a:gd name="connsiteY2" fmla="*/ 6883400 h 6891867"/>
              <a:gd name="connsiteX3" fmla="*/ 16935 w 9220200"/>
              <a:gd name="connsiteY3" fmla="*/ 6891867 h 6891867"/>
              <a:gd name="connsiteX4" fmla="*/ 0 w 9220200"/>
              <a:gd name="connsiteY4" fmla="*/ 0 h 6891867"/>
              <a:gd name="connsiteX5" fmla="*/ 8382001 w 9220200"/>
              <a:gd name="connsiteY5" fmla="*/ 8466 h 6891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220200" h="6891867">
                <a:moveTo>
                  <a:pt x="8382001" y="8466"/>
                </a:moveTo>
                <a:lnTo>
                  <a:pt x="9220200" y="5350932"/>
                </a:lnTo>
                <a:lnTo>
                  <a:pt x="7298269" y="6883400"/>
                </a:lnTo>
                <a:lnTo>
                  <a:pt x="16935" y="6891867"/>
                </a:lnTo>
                <a:lnTo>
                  <a:pt x="0" y="0"/>
                </a:lnTo>
                <a:lnTo>
                  <a:pt x="8382001" y="8466"/>
                </a:lnTo>
                <a:close/>
              </a:path>
            </a:pathLst>
          </a:custGeom>
          <a:solidFill>
            <a:schemeClr val="tx1">
              <a:lumMod val="95000"/>
              <a:lumOff val="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BB3444A-472E-400E-81D0-7CCDEEECC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360612" y="0"/>
            <a:ext cx="2436813" cy="6858001"/>
            <a:chOff x="1320800" y="0"/>
            <a:chExt cx="2436813" cy="6858001"/>
          </a:xfrm>
        </p:grpSpPr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B7E64D84-2392-46A1-99D2-C8FC063F9A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3" name="Freeform 7">
              <a:extLst>
                <a:ext uri="{FF2B5EF4-FFF2-40B4-BE49-F238E27FC236}">
                  <a16:creationId xmlns:a16="http://schemas.microsoft.com/office/drawing/2014/main" id="{89352A95-1C82-4A0D-9B20-8AC7280C7A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4" name="Freeform 8">
              <a:extLst>
                <a:ext uri="{FF2B5EF4-FFF2-40B4-BE49-F238E27FC236}">
                  <a16:creationId xmlns:a16="http://schemas.microsoft.com/office/drawing/2014/main" id="{81B60E48-D617-4CF1-8900-497D491424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BFF6C14F-3347-46BB-A317-C1C12263E8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CDD86299-6737-471C-98C5-872BDC6810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60C6C46B-7841-473B-AC3A-9A69908AB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E52B1D9E-C8EB-E039-8405-3BE52164C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0867" y="558800"/>
            <a:ext cx="7535333" cy="1413933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Priprema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16C41E0-5D09-216A-ECC7-9C7952267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3499" y="1868325"/>
            <a:ext cx="7532156" cy="374226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r-HR" sz="2000" u="sng" dirty="0">
                <a:solidFill>
                  <a:schemeClr val="bg1"/>
                </a:solidFill>
              </a:rPr>
              <a:t>U samoj pripremi važno je prikupiti građu:</a:t>
            </a:r>
          </a:p>
          <a:p>
            <a:pPr lvl="1">
              <a:lnSpc>
                <a:spcPct val="90000"/>
              </a:lnSpc>
            </a:pPr>
            <a:r>
              <a:rPr lang="hr-HR" dirty="0">
                <a:solidFill>
                  <a:schemeClr val="bg1"/>
                </a:solidFill>
              </a:rPr>
              <a:t>vlastitim razmišljanjem</a:t>
            </a:r>
          </a:p>
          <a:p>
            <a:pPr lvl="1">
              <a:lnSpc>
                <a:spcPct val="90000"/>
              </a:lnSpc>
            </a:pPr>
            <a:r>
              <a:rPr lang="hr-HR" dirty="0">
                <a:solidFill>
                  <a:schemeClr val="bg1"/>
                </a:solidFill>
              </a:rPr>
              <a:t>s interneta</a:t>
            </a:r>
          </a:p>
          <a:p>
            <a:pPr lvl="1">
              <a:lnSpc>
                <a:spcPct val="90000"/>
              </a:lnSpc>
            </a:pPr>
            <a:r>
              <a:rPr lang="hr-HR" dirty="0">
                <a:solidFill>
                  <a:schemeClr val="bg1"/>
                </a:solidFill>
              </a:rPr>
              <a:t>iz sadržaja knjižica i arhiva</a:t>
            </a:r>
          </a:p>
          <a:p>
            <a:pPr lvl="1">
              <a:lnSpc>
                <a:spcPct val="90000"/>
              </a:lnSpc>
            </a:pPr>
            <a:r>
              <a:rPr lang="hr-HR" dirty="0">
                <a:solidFill>
                  <a:schemeClr val="bg1"/>
                </a:solidFill>
              </a:rPr>
              <a:t>savjetovanjem sa stručnjacima</a:t>
            </a:r>
          </a:p>
          <a:p>
            <a:pPr lvl="1">
              <a:lnSpc>
                <a:spcPct val="90000"/>
              </a:lnSpc>
            </a:pPr>
            <a:r>
              <a:rPr lang="hr-HR" dirty="0">
                <a:solidFill>
                  <a:schemeClr val="bg1"/>
                </a:solidFill>
              </a:rPr>
              <a:t>selekcijom građe.</a:t>
            </a:r>
          </a:p>
          <a:p>
            <a:pPr>
              <a:lnSpc>
                <a:spcPct val="90000"/>
              </a:lnSpc>
            </a:pPr>
            <a:r>
              <a:rPr lang="hr-HR" sz="2000" dirty="0">
                <a:solidFill>
                  <a:schemeClr val="bg1"/>
                </a:solidFill>
              </a:rPr>
              <a:t>Za sastavljanje govora su korisni predlošci koji slijede neki uzorak(</a:t>
            </a:r>
            <a:r>
              <a:rPr lang="hr-HR" sz="2000" dirty="0" err="1">
                <a:solidFill>
                  <a:schemeClr val="bg1"/>
                </a:solidFill>
              </a:rPr>
              <a:t>hrije</a:t>
            </a:r>
            <a:r>
              <a:rPr lang="hr-HR" sz="2000" dirty="0">
                <a:solidFill>
                  <a:schemeClr val="bg1"/>
                </a:solidFill>
              </a:rPr>
              <a:t>).</a:t>
            </a:r>
          </a:p>
          <a:p>
            <a:pPr>
              <a:lnSpc>
                <a:spcPct val="90000"/>
              </a:lnSpc>
            </a:pPr>
            <a:r>
              <a:rPr lang="hr-HR" sz="2000" b="1" dirty="0" err="1">
                <a:solidFill>
                  <a:schemeClr val="bg1"/>
                </a:solidFill>
              </a:rPr>
              <a:t>Hrije</a:t>
            </a:r>
            <a:r>
              <a:rPr lang="hr-HR" sz="2000" b="1" dirty="0">
                <a:solidFill>
                  <a:schemeClr val="bg1"/>
                </a:solidFill>
              </a:rPr>
              <a:t>:</a:t>
            </a:r>
            <a:r>
              <a:rPr lang="hr-HR" sz="2000" dirty="0">
                <a:solidFill>
                  <a:schemeClr val="bg1"/>
                </a:solidFill>
              </a:rPr>
              <a:t> uvod, izlaganje i zaključak</a:t>
            </a:r>
          </a:p>
        </p:txBody>
      </p:sp>
    </p:spTree>
    <p:extLst>
      <p:ext uri="{BB962C8B-B14F-4D97-AF65-F5344CB8AC3E}">
        <p14:creationId xmlns:p14="http://schemas.microsoft.com/office/powerpoint/2010/main" val="19642125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C1BD864-8688-80C5-AE4D-81D4D09EB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Pisani oblik verbalne komunikacije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FD8C13-43A0-2353-0E30-DCAF9093E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715277"/>
            <a:ext cx="10018713" cy="3124201"/>
          </a:xfrm>
        </p:spPr>
        <p:txBody>
          <a:bodyPr/>
          <a:lstStyle/>
          <a:p>
            <a:r>
              <a:rPr lang="hr-HR" dirty="0"/>
              <a:t>Pismo, brojni službeni dopisi, izvješća, očitovanja, statuti, oglasi…</a:t>
            </a:r>
          </a:p>
          <a:p>
            <a:r>
              <a:rPr lang="hr-HR" u="sng" dirty="0"/>
              <a:t>Vrijednosti pisanog oblika komunikacije</a:t>
            </a:r>
            <a:r>
              <a:rPr lang="hr-HR" dirty="0"/>
              <a:t>: </a:t>
            </a:r>
            <a:r>
              <a:rPr lang="hr-HR" dirty="0" err="1"/>
              <a:t>sljedivost</a:t>
            </a:r>
            <a:r>
              <a:rPr lang="hr-HR" dirty="0"/>
              <a:t> i trajnost  </a:t>
            </a:r>
            <a:r>
              <a:rPr lang="hr-HR" b="1" dirty="0">
                <a:solidFill>
                  <a:srgbClr val="FF0000"/>
                </a:solidFill>
              </a:rPr>
              <a:t>OPREZ!!!</a:t>
            </a:r>
          </a:p>
          <a:p>
            <a:r>
              <a:rPr lang="hr-HR" b="1" u="sng" dirty="0"/>
              <a:t>Pismo </a:t>
            </a:r>
            <a:r>
              <a:rPr lang="hr-HR" dirty="0"/>
              <a:t>- često u administraciji i promociji ustanova</a:t>
            </a:r>
          </a:p>
          <a:p>
            <a:pPr marL="914400" lvl="2" indent="0">
              <a:buNone/>
            </a:pPr>
            <a:r>
              <a:rPr lang="hr-HR" sz="2400" dirty="0"/>
              <a:t>    - administrativni stil(sažet, precizan i točan, mora imat logičan slijed)</a:t>
            </a:r>
          </a:p>
        </p:txBody>
      </p:sp>
      <p:pic>
        <p:nvPicPr>
          <p:cNvPr id="5" name="Slika 4" descr="Slika na kojoj se prikazuje skeč, origami, Kreativne umjetnosti&#10;&#10;Opis je automatski generiran">
            <a:extLst>
              <a:ext uri="{FF2B5EF4-FFF2-40B4-BE49-F238E27FC236}">
                <a16:creationId xmlns:a16="http://schemas.microsoft.com/office/drawing/2014/main" id="{47E8FD01-E1A5-3695-B15D-A15E27A173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198" y="4839478"/>
            <a:ext cx="3171825" cy="1438275"/>
          </a:xfrm>
          <a:prstGeom prst="rect">
            <a:avLst/>
          </a:prstGeom>
        </p:spPr>
      </p:pic>
      <p:pic>
        <p:nvPicPr>
          <p:cNvPr id="7" name="Slika 6" descr="Slika na kojoj se prikazuje tekst, novine, Publikacija, Tiskanje&#10;&#10;Opis je automatski generiran">
            <a:extLst>
              <a:ext uri="{FF2B5EF4-FFF2-40B4-BE49-F238E27FC236}">
                <a16:creationId xmlns:a16="http://schemas.microsoft.com/office/drawing/2014/main" id="{65D15A1A-6CB2-744B-F82D-621AA2F7F5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978" y="4505049"/>
            <a:ext cx="2533650" cy="1809750"/>
          </a:xfrm>
          <a:prstGeom prst="rect">
            <a:avLst/>
          </a:prstGeom>
        </p:spPr>
      </p:pic>
      <p:pic>
        <p:nvPicPr>
          <p:cNvPr id="11" name="Slika 10" descr="Slika na kojoj se prikazuje tekst, snimka zaslona, Font&#10;&#10;Opis je automatski generiran">
            <a:extLst>
              <a:ext uri="{FF2B5EF4-FFF2-40B4-BE49-F238E27FC236}">
                <a16:creationId xmlns:a16="http://schemas.microsoft.com/office/drawing/2014/main" id="{B101EAB4-A6B9-DD23-C638-4AE0AF43D1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9364" y="4687451"/>
            <a:ext cx="2440098" cy="1444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89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6AD30037-67ED-4367-9BE0-45787510B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Slika 6" descr="Slika na kojoj se prikazuje tekst, snimka zaslona, Font, pismo&#10;&#10;Opis je automatski generiran">
            <a:extLst>
              <a:ext uri="{FF2B5EF4-FFF2-40B4-BE49-F238E27FC236}">
                <a16:creationId xmlns:a16="http://schemas.microsoft.com/office/drawing/2014/main" id="{D8E5EBEA-4598-E7E0-E88F-A5F325243F3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06" r="-1" b="6424"/>
          <a:stretch/>
        </p:blipFill>
        <p:spPr>
          <a:xfrm>
            <a:off x="6892924" y="10"/>
            <a:ext cx="5299077" cy="6857990"/>
          </a:xfrm>
          <a:custGeom>
            <a:avLst/>
            <a:gdLst/>
            <a:ahLst/>
            <a:cxnLst/>
            <a:rect l="l" t="t" r="r" b="b"/>
            <a:pathLst>
              <a:path w="5299077" h="6858000">
                <a:moveTo>
                  <a:pt x="836871" y="0"/>
                </a:moveTo>
                <a:lnTo>
                  <a:pt x="5299077" y="0"/>
                </a:lnTo>
                <a:lnTo>
                  <a:pt x="5299077" y="6858000"/>
                </a:lnTo>
                <a:lnTo>
                  <a:pt x="1911312" y="6858000"/>
                </a:lnTo>
                <a:lnTo>
                  <a:pt x="0" y="5333999"/>
                </a:lnTo>
                <a:close/>
              </a:path>
            </a:pathLst>
          </a:cu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0841A4E-5BC1-44B4-83CF-D524E8AEA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232760" y="0"/>
            <a:ext cx="2436813" cy="6858001"/>
            <a:chOff x="1320800" y="0"/>
            <a:chExt cx="2436813" cy="6858001"/>
          </a:xfrm>
        </p:grpSpPr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BF371BCC-8954-44E2-8C4F-29DC188727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CD3505BE-B420-41C5-BE34-3E7652D37A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4B68A05B-A78B-4D59-8CF9-1900731A2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84D57A01-C112-4FF2-B5ED-0B762AAD9C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6CCCCDF1-5D4F-4CA1-8400-DFBB96BB01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20A090B2-5344-43CD-BC70-A6D44F15E8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C9338680-A428-CF1B-D414-449A54207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080" y="685800"/>
            <a:ext cx="5260680" cy="1752599"/>
          </a:xfrm>
        </p:spPr>
        <p:txBody>
          <a:bodyPr>
            <a:normAutofit/>
          </a:bodyPr>
          <a:lstStyle/>
          <a:p>
            <a:pPr algn="l"/>
            <a:r>
              <a:rPr lang="hr-HR" dirty="0"/>
              <a:t>Prijava na natječaj</a:t>
            </a:r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7955274-0605-34C3-9ADD-8EE9A4874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2666999"/>
            <a:ext cx="5260680" cy="3124201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hr-HR" sz="1800" dirty="0"/>
              <a:t>Nakon završetka obrazovanja -&gt; natječaji za radna mjesta</a:t>
            </a:r>
          </a:p>
          <a:p>
            <a:pPr>
              <a:lnSpc>
                <a:spcPct val="90000"/>
              </a:lnSpc>
            </a:pPr>
            <a:r>
              <a:rPr lang="hr-HR" sz="1800" dirty="0"/>
              <a:t>Narodne novine, službeni list RH, mrežne stranice ustanova ili služba za zapošljavanje djelatnika</a:t>
            </a:r>
          </a:p>
          <a:p>
            <a:pPr>
              <a:lnSpc>
                <a:spcPct val="90000"/>
              </a:lnSpc>
            </a:pPr>
            <a:r>
              <a:rPr lang="hr-HR" sz="1800" b="1" u="sng" dirty="0"/>
              <a:t>Sadržaj natječaja: </a:t>
            </a:r>
          </a:p>
          <a:p>
            <a:pPr lvl="1">
              <a:lnSpc>
                <a:spcPct val="90000"/>
              </a:lnSpc>
            </a:pPr>
            <a:r>
              <a:rPr lang="hr-HR" sz="1800" dirty="0"/>
              <a:t>podatci o radnom mjestu, </a:t>
            </a:r>
          </a:p>
          <a:p>
            <a:pPr lvl="1">
              <a:lnSpc>
                <a:spcPct val="90000"/>
              </a:lnSpc>
            </a:pPr>
            <a:r>
              <a:rPr lang="hr-HR" sz="1800" dirty="0"/>
              <a:t>vrsta zaposlenja,</a:t>
            </a:r>
          </a:p>
          <a:p>
            <a:pPr lvl="1">
              <a:lnSpc>
                <a:spcPct val="90000"/>
              </a:lnSpc>
            </a:pPr>
            <a:r>
              <a:rPr lang="hr-HR" sz="1800" dirty="0"/>
              <a:t> tražena razina obrazovanja,</a:t>
            </a:r>
          </a:p>
          <a:p>
            <a:pPr lvl="1">
              <a:lnSpc>
                <a:spcPct val="90000"/>
              </a:lnSpc>
            </a:pPr>
            <a:r>
              <a:rPr lang="hr-HR" sz="1800" dirty="0"/>
              <a:t> potrebni dokumenti, </a:t>
            </a:r>
          </a:p>
          <a:p>
            <a:pPr lvl="1">
              <a:lnSpc>
                <a:spcPct val="90000"/>
              </a:lnSpc>
            </a:pPr>
            <a:r>
              <a:rPr lang="hr-HR" sz="1800" dirty="0"/>
              <a:t>vrijeme trajanja natječaja te podatke o poslodavcu</a:t>
            </a:r>
          </a:p>
          <a:p>
            <a:pPr>
              <a:lnSpc>
                <a:spcPct val="90000"/>
              </a:lnSpc>
            </a:pPr>
            <a:r>
              <a:rPr lang="hr-HR" sz="1800" dirty="0"/>
              <a:t>Prijava na natječaj zahtjeva prijavu (osnovni podatci o pošiljatelju, naslov i predmet prijave).</a:t>
            </a:r>
          </a:p>
        </p:txBody>
      </p:sp>
    </p:spTree>
    <p:extLst>
      <p:ext uri="{BB962C8B-B14F-4D97-AF65-F5344CB8AC3E}">
        <p14:creationId xmlns:p14="http://schemas.microsoft.com/office/powerpoint/2010/main" val="1082367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a">
  <a:themeElements>
    <a:clrScheme name="Paralaksa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aksa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Paralaksa</Template>
  <TotalTime>308</TotalTime>
  <Words>502</Words>
  <Application>Microsoft Office PowerPoint</Application>
  <PresentationFormat>Široki zaslon</PresentationFormat>
  <Paragraphs>83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7" baseType="lpstr">
      <vt:lpstr>Arial</vt:lpstr>
      <vt:lpstr>Corbel</vt:lpstr>
      <vt:lpstr>Times New Roman</vt:lpstr>
      <vt:lpstr>Paralaksa</vt:lpstr>
      <vt:lpstr>OBLICI PROMOCIJE</vt:lpstr>
      <vt:lpstr>ISHODI</vt:lpstr>
      <vt:lpstr>Što je promocija?</vt:lpstr>
      <vt:lpstr>Oblici promocije</vt:lpstr>
      <vt:lpstr>Verbalna komunikacija</vt:lpstr>
      <vt:lpstr>Govor </vt:lpstr>
      <vt:lpstr>Priprema </vt:lpstr>
      <vt:lpstr>Pisani oblik verbalne komunikacije</vt:lpstr>
      <vt:lpstr>Prijava na natječaj</vt:lpstr>
      <vt:lpstr>Dokumentacija vezana za sastanak</vt:lpstr>
      <vt:lpstr>Mediji </vt:lpstr>
      <vt:lpstr>literatura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OBLICI PROMOCIJE</dc:title>
  <dc:creator>Marta Krnjak</dc:creator>
  <cp:lastModifiedBy>Ivana Horvat</cp:lastModifiedBy>
  <cp:revision>1</cp:revision>
  <dcterms:created xsi:type="dcterms:W3CDTF">2024-05-26T12:04:50Z</dcterms:created>
  <dcterms:modified xsi:type="dcterms:W3CDTF">2024-06-30T09:36:51Z</dcterms:modified>
</cp:coreProperties>
</file>