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1" r:id="rId4"/>
    <p:sldId id="259" r:id="rId5"/>
    <p:sldId id="262" r:id="rId6"/>
    <p:sldId id="257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80" r:id="rId19"/>
    <p:sldId id="281" r:id="rId20"/>
    <p:sldId id="282" r:id="rId21"/>
    <p:sldId id="287" r:id="rId22"/>
    <p:sldId id="283" r:id="rId23"/>
    <p:sldId id="284" r:id="rId24"/>
    <p:sldId id="285" r:id="rId25"/>
    <p:sldId id="286" r:id="rId26"/>
    <p:sldId id="289" r:id="rId27"/>
    <p:sldId id="288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773A0-E470-4ADF-B7E8-25A28DEF8711}" type="datetimeFigureOut">
              <a:rPr lang="hr-HR" smtClean="0"/>
              <a:t>30.7.2024.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A0E2E-E690-4B5F-B938-A963BEE9CE3D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93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B1A156-60B2-4BE9-9822-9979B4DD5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EC5EA1-81FF-48AA-9770-AB40E95E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7412D7-A8EF-4A1A-815C-F0CC8323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358BB1-F4B5-4B4A-827C-3B6B1D3C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E0A7B01-7EF2-470B-9438-D78ADFF7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284332-6343-4FE2-9664-4E5EE372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A7F4A86-D0DC-40CB-A381-52A4C76CD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FCD564-75D1-4736-99C9-EC21025D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7A1BA2-7493-4EFA-9870-EFAD9566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B0BC7D7-DAA2-462E-AC6A-A309ACB0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5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4874EB9-CE52-4263-98AF-C88793973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178179B-80E5-47C9-BDEE-606A2B2CB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9479CC-81C1-4C66-A4D6-32ACA9AE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58C0C7-E843-434D-8C61-0FB1AF1D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19D11A-7AB5-46C8-881A-F831408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50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CC02F4-2154-4268-A4FE-A0FACD22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B4D25A-580F-42A9-BD42-5790D73F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84EDE8-FB0C-46C6-B57E-CDA85447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91A846-CC9C-430C-9899-B874F0FB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3FD33F-D3C8-4AE5-ABBC-2CF40DD5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A760D-9300-4100-B6C2-85758446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F2B2D21-8236-4C88-AEF5-8DB6F31C5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57C2F6-3CA9-4897-BC2F-4C8C06E4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3E0D07-5E3E-4A28-9D75-1427C6B7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D70A86-8D0A-41BD-8701-CEAF5667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28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6A2B05-11A6-4854-A6A9-C2F67363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05242-E36B-4A4B-ACC2-3F5CD1653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375E65A-3DD5-439C-A3D5-1CD2EB501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204397F-9FF9-4830-85C6-4609921A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0DF40B6-0904-4ADC-A2E8-0BCCEE46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CDBE13-DA8F-4578-851D-79B2CA3A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83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72B25D-4690-4399-9486-35616DAC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20961F-F227-4B2D-ADC2-C12627426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D97EED4-5115-4A3D-A1ED-858DBA9D2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6BDAE7E-B16F-4F6D-BFBF-AFA995C05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7A5AC6C-C00B-4C74-9536-53EFC3824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6C3F566-A6A5-47D7-875E-81DDD6D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BA454B3-B976-4783-9B7E-A3EC4172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0F9BC8F-4597-4AEE-BDA4-2CFBA954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460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AE765A-F153-4626-9AB9-2D497A8C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5B01B75-B2ED-48C8-A28B-E34481D2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26E3EC2-F5C6-4B19-BBB7-484DA7A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388F1F2-EA3E-4B3A-AA9E-98A1FEAD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81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8C6DDEF-791A-4DA2-8E31-A8DF8ABF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D6CDD3B-2435-42BD-95E1-B4C3AE59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52F0000-8C9C-4C57-9AF1-E1B7F141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149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661477-B5E7-4739-B365-04622EEC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606452-92E0-42E6-86C7-57A627049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9666DF-C9BD-49A9-A6B6-91DB75053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605187B-79B3-4A26-B02F-61D9284A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C5A1DC3-A927-43EB-8E72-160B5DD2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0B29DAF-937A-4601-83AA-4EE66A54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47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8DB7D-0C97-401E-BD63-B25605F6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15BFFCD-B56D-48A9-BB92-0259D6E67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45E24FC-7CA0-4F91-943B-B757648ED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D1E1C02-363D-4E11-84A1-F4FC1B84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A9DDF8D-EADF-46EB-B471-5B53865D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FA55057-7434-446C-81EE-A5E3FC99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64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ECEBA70-6AD0-4C6B-9FA7-185EB8ED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68F26C4-19EA-47C7-BD13-D866AC5F5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2ED66C-5FE8-4E0E-B3EB-96867D24F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2654EC5-56A4-4E23-B829-33F1A89AB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BE4B04-5CD6-48A4-AEDB-CB59EF13C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EA29-06EA-4D07-B6E1-DF6E87013DB7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07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87E8A3-8886-4CAD-87D7-E6B9645B8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0760"/>
            <a:ext cx="9144000" cy="1369046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 U ARDUINO SVIJET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A9E4CA-9077-4139-9D38-35DA85BE37FF}"/>
              </a:ext>
            </a:extLst>
          </p:cNvPr>
          <p:cNvSpPr txBox="1"/>
          <p:nvPr/>
        </p:nvSpPr>
        <p:spPr>
          <a:xfrm>
            <a:off x="702816" y="5113537"/>
            <a:ext cx="1078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Denis Gentilini</a:t>
            </a:r>
          </a:p>
          <a:p>
            <a:pPr algn="ctr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studenoga 2019.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25DEFF86-19ED-46D7-94B9-727912A9A689}"/>
              </a:ext>
            </a:extLst>
          </p:cNvPr>
          <p:cNvSpPr txBox="1">
            <a:spLocks/>
          </p:cNvSpPr>
          <p:nvPr/>
        </p:nvSpPr>
        <p:spPr>
          <a:xfrm>
            <a:off x="702816" y="12051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960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endParaRPr lang="hr-H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1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765BF5-F8C8-4D82-8614-D90D6DAA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32" y="444297"/>
            <a:ext cx="11196535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i odabrati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koji je priključena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pločica.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463E9B-D1BE-4504-BD89-78E6DDFF8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569" b="66629"/>
          <a:stretch/>
        </p:blipFill>
        <p:spPr>
          <a:xfrm>
            <a:off x="1566153" y="1260075"/>
            <a:ext cx="8920264" cy="53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B387E-0385-4FC1-A47D-9768F781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-19455"/>
            <a:ext cx="10515600" cy="1420416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Pokretanje najjednostavnijeg programa 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Blinkanje</a:t>
            </a:r>
            <a:r>
              <a:rPr lang="hr-H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diode</a:t>
            </a:r>
            <a:endParaRPr lang="hr-HR" sz="3600" i="1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E33E913-3A12-4AC3-9699-A28D4215E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541" t="-193" r="24579" b="59381"/>
          <a:stretch/>
        </p:blipFill>
        <p:spPr>
          <a:xfrm>
            <a:off x="713063" y="1400961"/>
            <a:ext cx="6802401" cy="540530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9A69C7D-644E-4850-96F9-23CC31BF4EF8}"/>
              </a:ext>
            </a:extLst>
          </p:cNvPr>
          <p:cNvSpPr txBox="1"/>
          <p:nvPr/>
        </p:nvSpPr>
        <p:spPr>
          <a:xfrm>
            <a:off x="7898859" y="1472124"/>
            <a:ext cx="4027251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Nakon spajanja računala i </a:t>
            </a:r>
            <a:r>
              <a:rPr lang="hr-HR" sz="2400" dirty="0" err="1"/>
              <a:t>Arduino</a:t>
            </a:r>
            <a:r>
              <a:rPr lang="hr-HR" sz="2400" dirty="0"/>
              <a:t> pločice, na </a:t>
            </a:r>
            <a:r>
              <a:rPr lang="hr-HR" sz="2400" dirty="0" err="1"/>
              <a:t>Arduino</a:t>
            </a:r>
            <a:r>
              <a:rPr lang="hr-HR" sz="2400" dirty="0"/>
              <a:t> pločici svijetle dvije SMD LED diode, zelena i žuta. Zelena označava da je pločica priključena na napon. </a:t>
            </a:r>
          </a:p>
          <a:p>
            <a:r>
              <a:rPr lang="hr-HR" sz="2400" dirty="0"/>
              <a:t>Program </a:t>
            </a:r>
            <a:r>
              <a:rPr lang="hr-HR" sz="2400" dirty="0" err="1"/>
              <a:t>Blink</a:t>
            </a:r>
            <a:r>
              <a:rPr lang="hr-HR" sz="2400" dirty="0"/>
              <a:t>, omogućuje provjeru rada/provjeru komunikacije između </a:t>
            </a:r>
            <a:r>
              <a:rPr lang="hr-HR" sz="2400" dirty="0" err="1"/>
              <a:t>Arduino</a:t>
            </a:r>
            <a:r>
              <a:rPr lang="hr-HR" sz="2400" dirty="0"/>
              <a:t> programskog sučelja i </a:t>
            </a:r>
            <a:r>
              <a:rPr lang="hr-HR" sz="2400" dirty="0" err="1"/>
              <a:t>Arduino</a:t>
            </a:r>
            <a:r>
              <a:rPr lang="hr-HR" sz="2400" dirty="0"/>
              <a:t> pločice.</a:t>
            </a:r>
          </a:p>
          <a:p>
            <a:r>
              <a:rPr lang="hr-HR" sz="2400" dirty="0">
                <a:sym typeface="Wingdings" panose="05000000000000000000" pitchFamily="2" charset="2"/>
              </a:rPr>
              <a:t> Žuta LED dioda </a:t>
            </a:r>
            <a:r>
              <a:rPr lang="hr-HR" sz="2400" dirty="0" err="1">
                <a:sym typeface="Wingdings" panose="05000000000000000000" pitchFamily="2" charset="2"/>
              </a:rPr>
              <a:t>blinka</a:t>
            </a:r>
            <a:r>
              <a:rPr lang="hr-HR" sz="2400" dirty="0">
                <a:sym typeface="Wingdings" panose="05000000000000000000" pitchFamily="2" charset="2"/>
              </a:rPr>
              <a:t>, tj. Naizmjenice se pali i gasi svake sekunde.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8798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5D539A7-7346-45F2-959A-258BC7AAC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9513" b="46291"/>
          <a:stretch/>
        </p:blipFill>
        <p:spPr>
          <a:xfrm>
            <a:off x="232797" y="0"/>
            <a:ext cx="11726405" cy="678990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FEAA09E-D58B-447D-A3AF-64DC2EC0298D}"/>
              </a:ext>
            </a:extLst>
          </p:cNvPr>
          <p:cNvSpPr txBox="1"/>
          <p:nvPr/>
        </p:nvSpPr>
        <p:spPr>
          <a:xfrm>
            <a:off x="7851323" y="6420574"/>
            <a:ext cx="398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Program se nastavlja na drugom slajdu ...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05EE58E-4B12-4C2C-A525-E9B3F04B4A99}"/>
              </a:ext>
            </a:extLst>
          </p:cNvPr>
          <p:cNvSpPr txBox="1"/>
          <p:nvPr/>
        </p:nvSpPr>
        <p:spPr>
          <a:xfrm>
            <a:off x="5066176" y="3674378"/>
            <a:ext cx="7013197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programa je veliki komentar.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komentara saznajemo što program radi, tko je autor te specifičnosti raznih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pločica glede aktiviranja ugrađene LED diode, koja se može iskoristiti za brzo i jednostavno testiranje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pločice i komunikacije s programskim sučeljem. Navedeno je da je to program otvorenog koda i gdje se može naći taj kod.</a:t>
            </a:r>
          </a:p>
        </p:txBody>
      </p:sp>
    </p:spTree>
    <p:extLst>
      <p:ext uri="{BB962C8B-B14F-4D97-AF65-F5344CB8AC3E}">
        <p14:creationId xmlns:p14="http://schemas.microsoft.com/office/powerpoint/2010/main" val="227652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4F42192-1C24-41F1-96CD-1A944BF96A52}"/>
              </a:ext>
            </a:extLst>
          </p:cNvPr>
          <p:cNvSpPr txBox="1"/>
          <p:nvPr/>
        </p:nvSpPr>
        <p:spPr>
          <a:xfrm>
            <a:off x="379378" y="96420"/>
            <a:ext cx="316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… nastavak programa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06D3AB7-1095-422C-B175-DE9B5AD1E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44" r="74009"/>
          <a:stretch/>
        </p:blipFill>
        <p:spPr>
          <a:xfrm>
            <a:off x="379378" y="465752"/>
            <a:ext cx="11751626" cy="62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85CF787-34BB-45CB-9968-48FF58ACB442}"/>
              </a:ext>
            </a:extLst>
          </p:cNvPr>
          <p:cNvSpPr txBox="1"/>
          <p:nvPr/>
        </p:nvSpPr>
        <p:spPr>
          <a:xfrm>
            <a:off x="366408" y="107004"/>
            <a:ext cx="114591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Dijelovi </a:t>
            </a:r>
            <a:r>
              <a:rPr lang="hr-H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programa </a:t>
            </a: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dio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govori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mikrokontroleru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koji izvod je što spojeno. U prvom dijelu  se definiraju i potrebne (globalne) varijable.</a:t>
            </a:r>
          </a:p>
          <a:p>
            <a:pPr marL="914400" lvl="1" indent="-457200">
              <a:buFont typeface="Wingdings" panose="05000000000000000000" pitchFamily="2" charset="2"/>
              <a:buChar char="à"/>
            </a:pP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 programu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Blink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tog dijela nema … jer je korišten digitalni izvod pin13 koji je ujedno i LED_BUILTIN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izvod</a:t>
            </a: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  dio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dio) – govori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mikrokontroleru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koji način se koriste pojedini izvodi (kao ulazni ili kao izlazni) te se u tom dijelu piše onaj dio koda koji se izvodi samo jednom na početku, pri pokretanju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mikrokontrolera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Treći dio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dio) – u trećem dijelu piše se kod koji se izvodi u nedogled, tj. dok se ne prekine kružno izvođenje.</a:t>
            </a:r>
          </a:p>
          <a:p>
            <a:pPr lvl="1"/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Prekid izvođenja programa nastupa kad se isključi napajanje ili se u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mikrokontroler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pošalje novi program, neki novi program (koji radi nešto drugo) ili prazan program (koji ne radi ništa).</a:t>
            </a:r>
            <a:endParaRPr lang="hr-H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6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52716A3-8BC9-4237-939E-F05194E85575}"/>
              </a:ext>
            </a:extLst>
          </p:cNvPr>
          <p:cNvSpPr txBox="1"/>
          <p:nvPr/>
        </p:nvSpPr>
        <p:spPr>
          <a:xfrm>
            <a:off x="350196" y="252919"/>
            <a:ext cx="1157591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Komentari u programu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Komentar može biti bilo gdje u programu.</a:t>
            </a:r>
          </a:p>
          <a:p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Mikrokontroleru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trebaju komentari u programu.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Komentari služe samo ljudima. 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Autoru programa da se lakše snalazi dok piše program, a pogotovo kad nakon nekog vremena ide analizirati/modificirati neki stari program da se prisjeti što je tada radio i kojom logikom. 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Novim korisnicima da se lakše snađu kod analize postojećeg programa i da lakše napišu neke izmjene, dopune, …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open-source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programi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više redova - započinje sa </a:t>
            </a: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prvom, a završava sa </a:t>
            </a: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nakon zadnjeg</a:t>
            </a:r>
          </a:p>
          <a:p>
            <a:pPr lvl="2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između </a:t>
            </a: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komentar 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hr-HR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svjetlo sivoj boji</a:t>
            </a:r>
          </a:p>
          <a:p>
            <a:pPr marL="914400" lvl="1" indent="-457200"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jednom redu sve iza dviju kosih crta 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smatra se komentarom </a:t>
            </a:r>
          </a:p>
          <a:p>
            <a:pPr lvl="2"/>
            <a:r>
              <a:rPr lang="hr-H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u tamno sivoj boji</a:t>
            </a:r>
          </a:p>
        </p:txBody>
      </p:sp>
    </p:spTree>
    <p:extLst>
      <p:ext uri="{BB962C8B-B14F-4D97-AF65-F5344CB8AC3E}">
        <p14:creationId xmlns:p14="http://schemas.microsoft.com/office/powerpoint/2010/main" val="238679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F6D0942-782C-4716-9044-794C4EF45159}"/>
              </a:ext>
            </a:extLst>
          </p:cNvPr>
          <p:cNvSpPr txBox="1"/>
          <p:nvPr/>
        </p:nvSpPr>
        <p:spPr>
          <a:xfrm>
            <a:off x="924129" y="1553240"/>
            <a:ext cx="110992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drugom dijelu, u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dijelu, između vitičastih zagrada,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postavljanje načina rada pojedinog izvoda  korištena je naredba:</a:t>
            </a:r>
          </a:p>
          <a:p>
            <a:pPr lvl="1"/>
            <a:endParaRPr lang="hr-HR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pinMode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(naziv izvoda, način rada);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naziv izvoda: 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LED_BUILTIN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rada: OUTPUT</a:t>
            </a:r>
          </a:p>
          <a:p>
            <a:endParaRPr lang="hr-H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ABE815B-5BE1-4C07-A188-3CD4D6BE48EC}"/>
              </a:ext>
            </a:extLst>
          </p:cNvPr>
          <p:cNvSpPr txBox="1"/>
          <p:nvPr/>
        </p:nvSpPr>
        <p:spPr>
          <a:xfrm>
            <a:off x="846305" y="204281"/>
            <a:ext cx="1024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hr-H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hr-H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{}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CEE2D97-7539-476C-A89F-BDC94C155E71}"/>
              </a:ext>
            </a:extLst>
          </p:cNvPr>
          <p:cNvSpPr txBox="1"/>
          <p:nvPr/>
        </p:nvSpPr>
        <p:spPr>
          <a:xfrm>
            <a:off x="1157592" y="4738649"/>
            <a:ext cx="993194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Napomena: iza svake naredbe dolazi točka zarez.</a:t>
            </a:r>
          </a:p>
          <a:p>
            <a:pPr lvl="1" algn="ctr"/>
            <a:r>
              <a:rPr lang="hr-H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pinMode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LED_BUILTIN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9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FF8C40D7-BB87-4FA1-B52C-60AA878C1E81}"/>
              </a:ext>
            </a:extLst>
          </p:cNvPr>
          <p:cNvSpPr txBox="1"/>
          <p:nvPr/>
        </p:nvSpPr>
        <p:spPr>
          <a:xfrm>
            <a:off x="642026" y="125104"/>
            <a:ext cx="1057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hr-H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hr-H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{}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865F5CE-65BC-43EE-A600-979DA0BC57BF}"/>
              </a:ext>
            </a:extLst>
          </p:cNvPr>
          <p:cNvSpPr txBox="1"/>
          <p:nvPr/>
        </p:nvSpPr>
        <p:spPr>
          <a:xfrm>
            <a:off x="642026" y="1391055"/>
            <a:ext cx="11206263" cy="497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EC787F8-D0AA-413B-9BAC-6B732031F063}"/>
              </a:ext>
            </a:extLst>
          </p:cNvPr>
          <p:cNvSpPr txBox="1"/>
          <p:nvPr/>
        </p:nvSpPr>
        <p:spPr>
          <a:xfrm>
            <a:off x="642025" y="1121872"/>
            <a:ext cx="1120626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trećem dijelu, u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dijelu, između vitičastih zagrada,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uključivanje i isključivanje LED diode koristi se naredba:</a:t>
            </a:r>
          </a:p>
          <a:p>
            <a:endParaRPr lang="hr-HR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(naziv izvoda, stanje);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naziv izvoda: 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LED_BUILTIN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 	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stanje: HIGH – 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dioda svijetli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LOW - 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dioda je ugašena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koliki period vremena će trajati pojedino stanje definirano je naredbom</a:t>
            </a:r>
          </a:p>
          <a:p>
            <a:endParaRPr lang="hr-H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(vrijeme); </a:t>
            </a:r>
          </a:p>
          <a:p>
            <a:pPr lvl="2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vrijeme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izražava se u milisekundama.</a:t>
            </a:r>
          </a:p>
          <a:p>
            <a:pPr lvl="1"/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Naredba  </a:t>
            </a:r>
            <a:r>
              <a:rPr lang="hr-H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hr-H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(vrijeme) 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se za zaustavljanje rada, odnosno, čekanje određenog vremenskog perioda. </a:t>
            </a:r>
          </a:p>
        </p:txBody>
      </p:sp>
    </p:spTree>
    <p:extLst>
      <p:ext uri="{BB962C8B-B14F-4D97-AF65-F5344CB8AC3E}">
        <p14:creationId xmlns:p14="http://schemas.microsoft.com/office/powerpoint/2010/main" val="415818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3FCF308-CAE7-4B03-A923-8F5731FB4D56}"/>
              </a:ext>
            </a:extLst>
          </p:cNvPr>
          <p:cNvSpPr txBox="1"/>
          <p:nvPr/>
        </p:nvSpPr>
        <p:spPr>
          <a:xfrm>
            <a:off x="378902" y="84337"/>
            <a:ext cx="1143419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sr-Latn-R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SERIJSKA KOMUNIKACIJA ARDUINA S RAČUNALOM</a:t>
            </a:r>
            <a:endParaRPr lang="hr-HR" alt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Serijsku komunikaciju koristimo kad želimo da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ispiše neku poruku ili podatak na ekranu računala. 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želimo ostvariti tu komunikaciju u programu „žrtvujem” dva digitalna izvoda. To su nulti i prvi digitalni izvod. Označeni su brojem 0 i 1te dodatno sa RX i TX. 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Korištene naredbe:</a:t>
            </a:r>
          </a:p>
          <a:p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Serial.begin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(9600); // inicijalizira serijsku komunikaciju</a:t>
            </a:r>
          </a:p>
          <a:p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Serial.println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(„Tekst unutar navodnika se ispisuje”); 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// Nakon ispisa kursor se postavlja u novi red</a:t>
            </a:r>
          </a:p>
          <a:p>
            <a:pPr lvl="2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Naredba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Serial.print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(„Tekst”); ispisala bi riječ Tekst i kursor bi ostao u istom redu. Slijedeća naredba </a:t>
            </a:r>
            <a:r>
              <a:rPr lang="hr-H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Serial.print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hr-H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se nadovezala na prethodno ispisanu riječ. </a:t>
            </a:r>
          </a:p>
        </p:txBody>
      </p:sp>
    </p:spTree>
    <p:extLst>
      <p:ext uri="{BB962C8B-B14F-4D97-AF65-F5344CB8AC3E}">
        <p14:creationId xmlns:p14="http://schemas.microsoft.com/office/powerpoint/2010/main" val="302512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96A0C1D3-8931-4031-BDE4-8A8260F6F716}"/>
              </a:ext>
            </a:extLst>
          </p:cNvPr>
          <p:cNvSpPr/>
          <p:nvPr/>
        </p:nvSpPr>
        <p:spPr>
          <a:xfrm>
            <a:off x="576044" y="232524"/>
            <a:ext cx="11039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Zadatak: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Napišite program koji će svake sekunde putem serijske veze poslati poruku "Volim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na računalo. Pomoću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 alata pogledajte dobivene podatke.</a:t>
            </a:r>
          </a:p>
          <a:p>
            <a:r>
              <a:rPr lang="hr-H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Rješenje: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C60431A-FD45-4A98-9AE5-D0443F853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20" y="2219544"/>
            <a:ext cx="1086933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altLang="sr-Latn-RS" sz="2800" b="1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() {   </a:t>
            </a:r>
            <a:r>
              <a:rPr lang="sr-Latn-RS" altLang="sr-Latn-RS" sz="28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naredbe unutar </a:t>
            </a:r>
            <a:r>
              <a:rPr lang="sr-Latn-RS" altLang="sr-Latn-RS" sz="2800" dirty="0" err="1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sr-Latn-RS" altLang="sr-Latn-RS" sz="28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se izvode jednom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1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r-Latn-RS" altLang="sr-Latn-RS" sz="2800" b="1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(9600); 	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// inicijalizacija serijske veze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sr-Latn-RS" altLang="sr-Latn-RS" sz="28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brzina </a:t>
            </a:r>
            <a:r>
              <a:rPr lang="sr-Latn-RS" altLang="sr-Latn-RS" sz="2800" dirty="0" err="1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kominikacije</a:t>
            </a:r>
            <a:r>
              <a:rPr lang="sr-Latn-RS" altLang="sr-Latn-RS" sz="28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9600 </a:t>
            </a:r>
            <a:r>
              <a:rPr lang="sr-Latn-RS" altLang="sr-Latn-RS" sz="2800" dirty="0" err="1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bauda</a:t>
            </a:r>
            <a:endParaRPr lang="sr-Latn-RS" altLang="sr-Latn-RS" sz="2800" dirty="0">
              <a:solidFill>
                <a:srgbClr val="7E7E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altLang="sr-Latn-RS" sz="2800" b="1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() {    </a:t>
            </a:r>
            <a:r>
              <a:rPr lang="sr-Latn-RS" altLang="sr-Latn-RS" sz="28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naredbe se unutar </a:t>
            </a:r>
            <a:r>
              <a:rPr lang="sr-Latn-RS" altLang="sr-Latn-RS" sz="2800" dirty="0" err="1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sr-Latn-RS" altLang="sr-Latn-RS" sz="28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izvode beskonačno puta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sz="28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// svake sekunde se ispisuje poruka u novom redu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1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r-Latn-RS" altLang="sr-Latn-RS" sz="2800" b="1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println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"Volim 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00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// pošalji putem serijske veze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(1000);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// čekaj 1000 milisekundi / jednu sekundu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71572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238A88-350E-49D7-ABD2-86DE5334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44"/>
            <a:ext cx="10515600" cy="1325563"/>
          </a:xfrm>
        </p:spPr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b="1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0CC692-1121-48FD-AC9C-8F4EE721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407"/>
            <a:ext cx="10515600" cy="48016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platforma za učenje programiranja i korištenje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Nastala je 2005. godine.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platforma je skup elektroničkih i programskih dijelova koji se mogu jednostavno povezati  u složenije cjeline s ciljem izrade zabavnih i poučnih elektroničkih sklopova.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Cijela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platforma napravljena je i objavljena kao otvoreni sustav. To znači da su sve sheme i izvorni kodovi programa  besplatni i dostupni svima za preuzimanje i modificiranje sa službene stranice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platforme –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www.arduino.cc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0888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64CC7B-A2AB-43D8-91D2-929BD208F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24" r="31281" b="69876"/>
          <a:stretch/>
        </p:blipFill>
        <p:spPr>
          <a:xfrm>
            <a:off x="7744764" y="2496505"/>
            <a:ext cx="4447236" cy="436149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64E3800-6CE5-4D58-B3B5-8B8797D53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81410" b="64445"/>
          <a:stretch/>
        </p:blipFill>
        <p:spPr>
          <a:xfrm>
            <a:off x="409129" y="2496505"/>
            <a:ext cx="6783637" cy="426421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E3077BB-1BEA-4E79-825E-3726A6A5A551}"/>
              </a:ext>
            </a:extLst>
          </p:cNvPr>
          <p:cNvSpPr txBox="1"/>
          <p:nvPr/>
        </p:nvSpPr>
        <p:spPr>
          <a:xfrm>
            <a:off x="350196" y="321013"/>
            <a:ext cx="1120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Aktiviranje prikaza na ekranu: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Klikom na simbol povećala (Prikaz komunikacije pomoću serijskog porta)  u Izborniku s prečacima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Aktiviranjem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Monitor-a u padajućem izborniku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98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A5766D6-44EC-4091-A880-1EF2FAD61A93}"/>
              </a:ext>
            </a:extLst>
          </p:cNvPr>
          <p:cNvSpPr txBox="1"/>
          <p:nvPr/>
        </p:nvSpPr>
        <p:spPr>
          <a:xfrm>
            <a:off x="943583" y="729574"/>
            <a:ext cx="107004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Napomena: </a:t>
            </a:r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Korištenje </a:t>
            </a:r>
            <a:r>
              <a:rPr lang="hr-H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Monitor-a jako je korisno kod pisanja složenijih programa. Omogućava praćenje stanja pojedinih varijabli, može se pratiti tijek odvijanja programa, utvrditi da li program izvršava određene naredbe u programu, da li ulazi u petlju i slično …</a:t>
            </a:r>
          </a:p>
        </p:txBody>
      </p:sp>
    </p:spTree>
    <p:extLst>
      <p:ext uri="{BB962C8B-B14F-4D97-AF65-F5344CB8AC3E}">
        <p14:creationId xmlns:p14="http://schemas.microsoft.com/office/powerpoint/2010/main" val="371287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566E3A4-989A-404A-A1D7-A6242693369A}"/>
              </a:ext>
            </a:extLst>
          </p:cNvPr>
          <p:cNvSpPr txBox="1"/>
          <p:nvPr/>
        </p:nvSpPr>
        <p:spPr>
          <a:xfrm>
            <a:off x="398834" y="340468"/>
            <a:ext cx="11517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Spajanje prve elektroničke komponente na </a:t>
            </a:r>
            <a:r>
              <a:rPr lang="hr-H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LED dioda">
            <a:extLst>
              <a:ext uri="{FF2B5EF4-FFF2-40B4-BE49-F238E27FC236}">
                <a16:creationId xmlns:a16="http://schemas.microsoft.com/office/drawing/2014/main" id="{87870CEB-EB91-438A-9168-B9737E641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42" y="1694660"/>
            <a:ext cx="7461115" cy="227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D dioda - shema spajanja">
            <a:extLst>
              <a:ext uri="{FF2B5EF4-FFF2-40B4-BE49-F238E27FC236}">
                <a16:creationId xmlns:a16="http://schemas.microsoft.com/office/drawing/2014/main" id="{F5000F61-DAF4-4997-B578-A02B2CD8A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2"/>
          <a:stretch/>
        </p:blipFill>
        <p:spPr bwMode="auto">
          <a:xfrm>
            <a:off x="3249577" y="4490623"/>
            <a:ext cx="5692841" cy="216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1F959B-70FD-4443-85DE-9A0D0C7C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441" y="1286238"/>
            <a:ext cx="746111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Svjetleća dioda – izgled i simbol</a:t>
            </a:r>
            <a:endParaRPr kumimoji="0" lang="hr-HR" altLang="sr-Latn-RS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01181-1C2C-4926-9673-E11118EC0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2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420183-FC4E-48B1-9620-2463F136C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990" y="3886936"/>
            <a:ext cx="957201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Shema spajanja led diode i otpornika na </a:t>
            </a:r>
            <a:r>
              <a:rPr kumimoji="0" lang="hr-HR" altLang="sr-Latn-R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mikrokontroler</a:t>
            </a:r>
            <a:endParaRPr kumimoji="0" lang="hr-HR" altLang="sr-Latn-R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32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pitna pločica">
            <a:extLst>
              <a:ext uri="{FF2B5EF4-FFF2-40B4-BE49-F238E27FC236}">
                <a16:creationId xmlns:a16="http://schemas.microsoft.com/office/drawing/2014/main" id="{0191FF68-9424-4D0D-A84D-6FFCAAB63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57" y="1514779"/>
            <a:ext cx="30670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6C35645-9575-43A8-B09C-F90D6B619620}"/>
              </a:ext>
            </a:extLst>
          </p:cNvPr>
          <p:cNvSpPr txBox="1"/>
          <p:nvPr/>
        </p:nvSpPr>
        <p:spPr>
          <a:xfrm>
            <a:off x="943583" y="262647"/>
            <a:ext cx="1038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Izgled i veze na maloj eksperimentalnoj pločici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5CF6143-F30B-4E2B-B314-6CD6A53A6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15035" r="6561" b="9078"/>
          <a:stretch/>
        </p:blipFill>
        <p:spPr>
          <a:xfrm>
            <a:off x="3197157" y="1031132"/>
            <a:ext cx="5479915" cy="358405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E6FB772-3036-4F33-A529-B7C8F254C136}"/>
              </a:ext>
            </a:extLst>
          </p:cNvPr>
          <p:cNvSpPr txBox="1"/>
          <p:nvPr/>
        </p:nvSpPr>
        <p:spPr>
          <a:xfrm>
            <a:off x="418289" y="4961106"/>
            <a:ext cx="11634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Napomena: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nekih velikih eksperimentalnih pločica plava i crvena linija mogu biti prepolovljene te ih je potrebno povezati mostom.  </a:t>
            </a:r>
          </a:p>
        </p:txBody>
      </p:sp>
    </p:spTree>
    <p:extLst>
      <p:ext uri="{BB962C8B-B14F-4D97-AF65-F5344CB8AC3E}">
        <p14:creationId xmlns:p14="http://schemas.microsoft.com/office/powerpoint/2010/main" val="3389421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37FE121-7A90-4BB0-B4C0-5B9E7F885F32}"/>
              </a:ext>
            </a:extLst>
          </p:cNvPr>
          <p:cNvSpPr txBox="1"/>
          <p:nvPr/>
        </p:nvSpPr>
        <p:spPr>
          <a:xfrm>
            <a:off x="457200" y="418289"/>
            <a:ext cx="1140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1.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spojite jednu svjetleću diodu (digitalni izlaz 2). Napišite program koji će diodu uključivati i isključivati u intervalima od pola sekunde kako biste postigli efekt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blinkanja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976623-EA1C-495D-8DEB-AF834CAAD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5362716" y="2234683"/>
            <a:ext cx="6829284" cy="37770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B02AEEC-AC1C-4520-98E4-B2A00C6D6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8107"/>
            <a:ext cx="4114800" cy="423079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A54516C-5A96-4225-9C0D-3C07A066B417}"/>
              </a:ext>
            </a:extLst>
          </p:cNvPr>
          <p:cNvSpPr txBox="1"/>
          <p:nvPr/>
        </p:nvSpPr>
        <p:spPr>
          <a:xfrm>
            <a:off x="603115" y="6226113"/>
            <a:ext cx="396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Električna shema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D3E7C10-A4C0-40BC-A54A-93F7F945FA82}"/>
              </a:ext>
            </a:extLst>
          </p:cNvPr>
          <p:cNvSpPr txBox="1"/>
          <p:nvPr/>
        </p:nvSpPr>
        <p:spPr>
          <a:xfrm>
            <a:off x="6643991" y="6226113"/>
            <a:ext cx="396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Shema spajanja</a:t>
            </a:r>
          </a:p>
        </p:txBody>
      </p:sp>
    </p:spTree>
    <p:extLst>
      <p:ext uri="{BB962C8B-B14F-4D97-AF65-F5344CB8AC3E}">
        <p14:creationId xmlns:p14="http://schemas.microsoft.com/office/powerpoint/2010/main" val="52450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0F12DF-87B6-403E-802B-363C8432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19" y="1029539"/>
            <a:ext cx="10088083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led = 2;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//definiraj led = 2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altLang="sr-Latn-RS" sz="2800" b="1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() {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pinMode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(led,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//postavi izvod led kao izlazni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(led,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//isključi LED diodu - početno stanje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2800" b="0" i="0" u="none" strike="noStrike" cap="none" normalizeH="0" baseline="0" dirty="0">
              <a:ln>
                <a:noFill/>
              </a:ln>
              <a:solidFill>
                <a:srgbClr val="CC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altLang="sr-Latn-RS" sz="2800" b="1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() {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(led,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//uključi LED diodu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(500);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//čekaj 500 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pola sekunde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(led,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//isključi LED diodu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CC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(500);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//čekaj 500 </a:t>
            </a:r>
            <a:r>
              <a:rPr kumimoji="0" lang="sr-Latn-RS" altLang="sr-Latn-RS" sz="2800" b="0" i="0" u="none" strike="noStrike" cap="none" normalizeH="0" baseline="0" dirty="0" err="1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7E7E7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pola sekunde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AAB5341-6817-4DC6-A72D-C146E2B114A5}"/>
              </a:ext>
            </a:extLst>
          </p:cNvPr>
          <p:cNvSpPr txBox="1"/>
          <p:nvPr/>
        </p:nvSpPr>
        <p:spPr>
          <a:xfrm>
            <a:off x="369651" y="190887"/>
            <a:ext cx="1125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Zadatak1: Rješenje </a:t>
            </a:r>
          </a:p>
        </p:txBody>
      </p:sp>
    </p:spTree>
    <p:extLst>
      <p:ext uri="{BB962C8B-B14F-4D97-AF65-F5344CB8AC3E}">
        <p14:creationId xmlns:p14="http://schemas.microsoft.com/office/powerpoint/2010/main" val="4006868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DEBF611-2713-4999-AF7B-821E0EDCF48A}"/>
              </a:ext>
            </a:extLst>
          </p:cNvPr>
          <p:cNvSpPr txBox="1"/>
          <p:nvPr/>
        </p:nvSpPr>
        <p:spPr>
          <a:xfrm>
            <a:off x="479896" y="1070365"/>
            <a:ext cx="114689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= 2; </a:t>
            </a:r>
            <a:r>
              <a:rPr lang="sr-Latn-RS" altLang="sr-Latn-RS" sz="24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//definiraj led = 2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alt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sr-Latn-RS" sz="24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 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altLang="sr-Latn-R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pinMode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(led, </a:t>
            </a:r>
            <a:r>
              <a:rPr lang="sr-Latn-RS" altLang="sr-Latn-RS" sz="24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	</a:t>
            </a:r>
            <a:r>
              <a:rPr lang="sr-Latn-RS" altLang="sr-Latn-RS" sz="24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postavi izvod led kao izlazni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altLang="sr-Latn-R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(led, </a:t>
            </a:r>
            <a:r>
              <a:rPr lang="sr-Latn-RS" altLang="sr-Latn-RS" sz="24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	</a:t>
            </a:r>
            <a:r>
              <a:rPr lang="sr-Latn-RS" altLang="sr-Latn-RS" sz="24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isključi LED diodu - početno stanje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400" dirty="0"/>
              <a:t>	</a:t>
            </a:r>
            <a:r>
              <a:rPr lang="hr-HR" sz="2400" b="1" dirty="0" err="1">
                <a:solidFill>
                  <a:srgbClr val="CC66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hr-HR" sz="2400" dirty="0" err="1">
                <a:solidFill>
                  <a:srgbClr val="CC66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.begin</a:t>
            </a:r>
            <a:r>
              <a:rPr lang="hr-HR" sz="2400" dirty="0">
                <a:highlight>
                  <a:srgbClr val="FFFF00"/>
                </a:highlight>
              </a:rPr>
              <a:t>(9600);            </a:t>
            </a:r>
            <a:r>
              <a:rPr lang="hr-HR" sz="2400" dirty="0"/>
              <a:t>	</a:t>
            </a:r>
            <a:r>
              <a:rPr lang="hr-HR" sz="24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inicijalizacija serijske veze</a:t>
            </a:r>
            <a:endParaRPr lang="sr-Latn-RS" altLang="sr-Latn-RS" sz="2400" dirty="0">
              <a:solidFill>
                <a:srgbClr val="7E7E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altLang="sr-Latn-RS" sz="1200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sr-Latn-RS" sz="24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 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altLang="sr-Latn-R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(led, </a:t>
            </a:r>
            <a:r>
              <a:rPr lang="sr-Latn-RS" altLang="sr-Latn-RS" sz="24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	</a:t>
            </a:r>
            <a:r>
              <a:rPr lang="sr-Latn-RS" altLang="sr-Latn-RS" sz="24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uključi LED diodu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altLang="sr-Latn-R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(500); 			</a:t>
            </a:r>
            <a:r>
              <a:rPr lang="sr-Latn-RS" altLang="sr-Latn-RS" sz="24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čekaj 500 </a:t>
            </a:r>
            <a:r>
              <a:rPr lang="sr-Latn-RS" altLang="sr-Latn-RS" sz="2400" dirty="0" err="1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sr-Latn-RS" altLang="sr-Latn-RS" sz="24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pola sekunde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altLang="sr-Latn-RS" sz="2400" b="1" dirty="0" err="1">
                <a:solidFill>
                  <a:srgbClr val="CC66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sr-Latn-RS" altLang="sr-Latn-RS" sz="2400" dirty="0" err="1">
                <a:solidFill>
                  <a:srgbClr val="CC66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sr-Latn-RS" altLang="sr-Latn-R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("LED dioda </a:t>
            </a:r>
            <a:r>
              <a:rPr lang="sr-Latn-RS" altLang="sr-Latn-RS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svjetli</a:t>
            </a:r>
            <a:r>
              <a:rPr lang="sr-Latn-RS" altLang="sr-Latn-R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.");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altLang="sr-Latn-R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(led, </a:t>
            </a:r>
            <a:r>
              <a:rPr lang="sr-Latn-RS" altLang="sr-Latn-RS" sz="24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	</a:t>
            </a:r>
            <a:r>
              <a:rPr lang="sr-Latn-RS" altLang="sr-Latn-RS" sz="24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isključi LED diodu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altLang="sr-Latn-R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(500); 			</a:t>
            </a:r>
            <a:r>
              <a:rPr lang="sr-Latn-RS" altLang="sr-Latn-RS" sz="24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čekaj 500 </a:t>
            </a:r>
            <a:r>
              <a:rPr lang="sr-Latn-RS" altLang="sr-Latn-RS" sz="2400" dirty="0" err="1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sr-Latn-RS" altLang="sr-Latn-RS" sz="24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pola sekunde</a:t>
            </a: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altLang="sr-Latn-RS" sz="2400" b="1" dirty="0" err="1">
                <a:solidFill>
                  <a:srgbClr val="CC66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sr-Latn-RS" altLang="sr-Latn-RS" sz="2400" dirty="0" err="1">
                <a:solidFill>
                  <a:srgbClr val="CC66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sr-Latn-RS" altLang="sr-Latn-R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("LED dioda ugašena.");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45EB66E-059D-42AE-87FB-FB4C1C1332BC}"/>
              </a:ext>
            </a:extLst>
          </p:cNvPr>
          <p:cNvSpPr/>
          <p:nvPr/>
        </p:nvSpPr>
        <p:spPr>
          <a:xfrm>
            <a:off x="479896" y="0"/>
            <a:ext cx="11280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Nadopuna prvog zadatka: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Dodajte naredbe koje će na ekranu kontinuirano ispisivati trenutno stanje LED diode.  </a:t>
            </a:r>
          </a:p>
        </p:txBody>
      </p:sp>
    </p:spTree>
    <p:extLst>
      <p:ext uri="{BB962C8B-B14F-4D97-AF65-F5344CB8AC3E}">
        <p14:creationId xmlns:p14="http://schemas.microsoft.com/office/powerpoint/2010/main" val="42558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3A9C2D4-5A28-4847-8441-3BD63FE59A6B}"/>
              </a:ext>
            </a:extLst>
          </p:cNvPr>
          <p:cNvSpPr txBox="1"/>
          <p:nvPr/>
        </p:nvSpPr>
        <p:spPr>
          <a:xfrm>
            <a:off x="564204" y="2407997"/>
            <a:ext cx="11293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pažnji.</a:t>
            </a:r>
          </a:p>
        </p:txBody>
      </p:sp>
    </p:spTree>
    <p:extLst>
      <p:ext uri="{BB962C8B-B14F-4D97-AF65-F5344CB8AC3E}">
        <p14:creationId xmlns:p14="http://schemas.microsoft.com/office/powerpoint/2010/main" val="113932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D9001E-9D2B-460E-9C2D-F71A4CDD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što je to?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1A22B2-C2EF-4BBD-A4A9-7E775A5FB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Najjednostavnije rečeno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računalo u malom.</a:t>
            </a:r>
          </a:p>
          <a:p>
            <a:pPr marL="0" indent="0">
              <a:buNone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malo računalo smješteno u jednom integriranom sklopu.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Unutar tog integriranog sklopa nalaze se razni sastavni dijelovi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kao što su procesor, radna memorija, programska memorija, ulazne i izlazne jedinice itd. </a:t>
            </a:r>
          </a:p>
        </p:txBody>
      </p:sp>
    </p:spTree>
    <p:extLst>
      <p:ext uri="{BB962C8B-B14F-4D97-AF65-F5344CB8AC3E}">
        <p14:creationId xmlns:p14="http://schemas.microsoft.com/office/powerpoint/2010/main" val="218218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01C1DA7-F163-4F35-8289-FE93BEA2E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4" b="21835"/>
          <a:stretch/>
        </p:blipFill>
        <p:spPr>
          <a:xfrm>
            <a:off x="360026" y="1289451"/>
            <a:ext cx="6858000" cy="415255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599505D-C166-4461-A380-AF90DE5CCEC6}"/>
              </a:ext>
            </a:extLst>
          </p:cNvPr>
          <p:cNvSpPr txBox="1"/>
          <p:nvPr/>
        </p:nvSpPr>
        <p:spPr>
          <a:xfrm>
            <a:off x="1356220" y="570451"/>
            <a:ext cx="947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ATMEGA 328P u DIP i SMD kućištu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E3B6A61-43A3-4354-B391-F066A1B8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8" t="41590" r="38582" b="40061"/>
          <a:stretch/>
        </p:blipFill>
        <p:spPr>
          <a:xfrm>
            <a:off x="7567218" y="2694912"/>
            <a:ext cx="4429388" cy="40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2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E4F936-51A9-4648-833F-A1B90C91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UNO pločica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41452B2-381E-454F-A73E-05496B5F2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6" b="10331"/>
          <a:stretch/>
        </p:blipFill>
        <p:spPr>
          <a:xfrm>
            <a:off x="3491218" y="1468073"/>
            <a:ext cx="6130953" cy="5276675"/>
          </a:xfrm>
        </p:spPr>
      </p:pic>
    </p:spTree>
    <p:extLst>
      <p:ext uri="{BB962C8B-B14F-4D97-AF65-F5344CB8AC3E}">
        <p14:creationId xmlns:p14="http://schemas.microsoft.com/office/powerpoint/2010/main" val="314341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C59966-4C13-4159-8BFD-89FCF81D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51"/>
            <a:ext cx="10515600" cy="1325563"/>
          </a:xfrm>
        </p:spPr>
        <p:txBody>
          <a:bodyPr/>
          <a:lstStyle/>
          <a:p>
            <a:pPr algn="ctr"/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UNO pločica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D62BD8F-7C94-4562-AEB4-156D5B74E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9" y="1336329"/>
            <a:ext cx="8120544" cy="5156546"/>
          </a:xfrm>
        </p:spPr>
      </p:pic>
    </p:spTree>
    <p:extLst>
      <p:ext uri="{BB962C8B-B14F-4D97-AF65-F5344CB8AC3E}">
        <p14:creationId xmlns:p14="http://schemas.microsoft.com/office/powerpoint/2010/main" val="326865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BC1DF-22F9-4710-BC52-08339E2D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2D1B4C-47A2-4FE8-B73B-678C050FF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programiranje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mikrokontrolera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koristi se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 programsko sučelje.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se može besplatno preuzeti 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www.arduino.cc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Aktualna verzija programa je 1.8.10.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preuzimanja programa potrebno je pokrenuti instalaciju … prihvatiti GNU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Lesser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License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 par klika na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Install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Close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programsko sučelje uspješno je instalirano.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radnoj površini pojavi se prečac za pokretanje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programa.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Pokretanjem prečaca otvara se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programsko sučelje, prikazano na slijedećem slajdu, zajedno sa opisom.</a:t>
            </a:r>
          </a:p>
        </p:txBody>
      </p:sp>
    </p:spTree>
    <p:extLst>
      <p:ext uri="{BB962C8B-B14F-4D97-AF65-F5344CB8AC3E}">
        <p14:creationId xmlns:p14="http://schemas.microsoft.com/office/powerpoint/2010/main" val="344298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F9CAE8C-9570-4FC9-A07A-BDD6BB024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93" t="22094" r="60503" b="23410"/>
          <a:stretch/>
        </p:blipFill>
        <p:spPr>
          <a:xfrm>
            <a:off x="4370664" y="0"/>
            <a:ext cx="7621075" cy="678990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9FE3E00-C0E8-46A5-97C3-D32E53702A60}"/>
              </a:ext>
            </a:extLst>
          </p:cNvPr>
          <p:cNvSpPr txBox="1"/>
          <p:nvPr/>
        </p:nvSpPr>
        <p:spPr>
          <a:xfrm>
            <a:off x="166356" y="916492"/>
            <a:ext cx="37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5636EE7-189A-4F0E-BA54-549076356463}"/>
              </a:ext>
            </a:extLst>
          </p:cNvPr>
          <p:cNvSpPr txBox="1"/>
          <p:nvPr/>
        </p:nvSpPr>
        <p:spPr>
          <a:xfrm>
            <a:off x="862642" y="629836"/>
            <a:ext cx="37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Standardni izbornik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65CE778-8149-43AB-9497-EB68A62F0F82}"/>
              </a:ext>
            </a:extLst>
          </p:cNvPr>
          <p:cNvSpPr txBox="1"/>
          <p:nvPr/>
        </p:nvSpPr>
        <p:spPr>
          <a:xfrm>
            <a:off x="200261" y="-16495"/>
            <a:ext cx="44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Naziv programa / </a:t>
            </a:r>
            <a:r>
              <a:rPr lang="hr-HR" dirty="0" err="1"/>
              <a:t>sketch</a:t>
            </a:r>
            <a:r>
              <a:rPr lang="hr-HR" dirty="0"/>
              <a:t>-a i verzija korištenog </a:t>
            </a:r>
            <a:r>
              <a:rPr lang="hr-HR" dirty="0" err="1"/>
              <a:t>Arduino</a:t>
            </a:r>
            <a:r>
              <a:rPr lang="hr-HR" dirty="0"/>
              <a:t> sučelja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C2096F1-9E82-4F6E-A7AD-623DFED3DC4E}"/>
              </a:ext>
            </a:extLst>
          </p:cNvPr>
          <p:cNvSpPr txBox="1"/>
          <p:nvPr/>
        </p:nvSpPr>
        <p:spPr>
          <a:xfrm>
            <a:off x="862642" y="3267920"/>
            <a:ext cx="37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Dio za pisanje i uređivanje koda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7E56371-E11B-4253-A780-A3451C942217}"/>
              </a:ext>
            </a:extLst>
          </p:cNvPr>
          <p:cNvSpPr txBox="1"/>
          <p:nvPr/>
        </p:nvSpPr>
        <p:spPr>
          <a:xfrm>
            <a:off x="862642" y="963664"/>
            <a:ext cx="37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Izbornik s prečacima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63FED7B-BD94-4991-9770-72CA4A406CB5}"/>
              </a:ext>
            </a:extLst>
          </p:cNvPr>
          <p:cNvSpPr txBox="1"/>
          <p:nvPr/>
        </p:nvSpPr>
        <p:spPr>
          <a:xfrm>
            <a:off x="896547" y="4778845"/>
            <a:ext cx="37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Prikaz statusa programa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847EA13-CC18-46CC-8C6F-A6D023EA1FA1}"/>
              </a:ext>
            </a:extLst>
          </p:cNvPr>
          <p:cNvSpPr txBox="1"/>
          <p:nvPr/>
        </p:nvSpPr>
        <p:spPr>
          <a:xfrm>
            <a:off x="862642" y="5572176"/>
            <a:ext cx="37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Konzola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1A3DF24-A048-4F50-BCD8-2CFADC20347B}"/>
              </a:ext>
            </a:extLst>
          </p:cNvPr>
          <p:cNvSpPr txBox="1"/>
          <p:nvPr/>
        </p:nvSpPr>
        <p:spPr>
          <a:xfrm>
            <a:off x="896547" y="6042341"/>
            <a:ext cx="378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Odabrana </a:t>
            </a:r>
            <a:r>
              <a:rPr lang="hr-HR" dirty="0" err="1"/>
              <a:t>Arduino</a:t>
            </a:r>
            <a:r>
              <a:rPr lang="hr-HR" dirty="0"/>
              <a:t> pločica i naziv serijskog porta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FB9BD3C-80AC-4E0B-AEEC-EDCDFFA7BE0E}"/>
              </a:ext>
            </a:extLst>
          </p:cNvPr>
          <p:cNvSpPr txBox="1"/>
          <p:nvPr/>
        </p:nvSpPr>
        <p:spPr>
          <a:xfrm>
            <a:off x="405441" y="1401411"/>
            <a:ext cx="336121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/>
              <a:t>Ikone u izborniku prečaca:</a:t>
            </a:r>
          </a:p>
          <a:p>
            <a:r>
              <a:rPr lang="hr-HR" sz="1400" dirty="0"/>
              <a:t>Provjeri kod programa</a:t>
            </a:r>
          </a:p>
          <a:p>
            <a:r>
              <a:rPr lang="hr-HR" sz="1400" dirty="0"/>
              <a:t>Učitaj program u </a:t>
            </a:r>
            <a:r>
              <a:rPr lang="hr-HR" sz="1400" dirty="0" err="1"/>
              <a:t>mikrokontroler</a:t>
            </a:r>
            <a:endParaRPr lang="hr-HR" sz="1400" dirty="0"/>
          </a:p>
          <a:p>
            <a:r>
              <a:rPr lang="hr-HR" sz="1400" dirty="0"/>
              <a:t>Novi program</a:t>
            </a:r>
          </a:p>
          <a:p>
            <a:r>
              <a:rPr lang="hr-HR" sz="1400" dirty="0"/>
              <a:t>Otvori postojeći program</a:t>
            </a:r>
          </a:p>
          <a:p>
            <a:r>
              <a:rPr lang="hr-HR" sz="1400" dirty="0"/>
              <a:t>Spremi program</a:t>
            </a:r>
          </a:p>
          <a:p>
            <a:endParaRPr lang="hr-HR" sz="1400" dirty="0"/>
          </a:p>
          <a:p>
            <a:r>
              <a:rPr lang="hr-HR" sz="1400" dirty="0"/>
              <a:t>Prikaz komunikacije pomoću serijskog porta</a:t>
            </a:r>
          </a:p>
        </p:txBody>
      </p:sp>
    </p:spTree>
    <p:extLst>
      <p:ext uri="{BB962C8B-B14F-4D97-AF65-F5344CB8AC3E}">
        <p14:creationId xmlns:p14="http://schemas.microsoft.com/office/powerpoint/2010/main" val="342962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8CFB53-ACC3-49B3-B184-4B33E402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91" y="359923"/>
            <a:ext cx="11530520" cy="634243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spajanja računala 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pločice USB kablom, prije početka rada potrebno je podesiti neke parametre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 sučelja.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Odabrati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pločicu …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6F84D8-D6F3-44B9-98D8-B5FEF59B2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99" b="56676"/>
          <a:stretch/>
        </p:blipFill>
        <p:spPr>
          <a:xfrm>
            <a:off x="1916348" y="1736731"/>
            <a:ext cx="7541202" cy="48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69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1612</Words>
  <Application>Microsoft Office PowerPoint</Application>
  <PresentationFormat>Widescreen</PresentationFormat>
  <Paragraphs>153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Tema sustava Office</vt:lpstr>
      <vt:lpstr>UVOD U ARDUINO SVIJET</vt:lpstr>
      <vt:lpstr>Što je Arduino?</vt:lpstr>
      <vt:lpstr>Mikrokontroler – što je to?</vt:lpstr>
      <vt:lpstr>Presentazione standard di PowerPoint</vt:lpstr>
      <vt:lpstr>Arduino UNO pločica</vt:lpstr>
      <vt:lpstr>Arduino UNO pločica</vt:lpstr>
      <vt:lpstr>Arduino IDE</vt:lpstr>
      <vt:lpstr>Presentazione standard di PowerPoint</vt:lpstr>
      <vt:lpstr>Presentazione standard di PowerPoint</vt:lpstr>
      <vt:lpstr>Presentazione standard di PowerPoint</vt:lpstr>
      <vt:lpstr>Pokretanje najjednostavnijeg programa  Blinkanje LED diode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Denis</dc:creator>
  <cp:lastModifiedBy>Pc</cp:lastModifiedBy>
  <cp:revision>72</cp:revision>
  <dcterms:created xsi:type="dcterms:W3CDTF">2019-11-07T17:09:00Z</dcterms:created>
  <dcterms:modified xsi:type="dcterms:W3CDTF">2024-07-30T15:38:00Z</dcterms:modified>
</cp:coreProperties>
</file>