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4" r:id="rId6"/>
    <p:sldId id="261" r:id="rId7"/>
    <p:sldId id="263" r:id="rId8"/>
    <p:sldId id="262" r:id="rId9"/>
    <p:sldId id="265" r:id="rId10"/>
    <p:sldId id="266" r:id="rId11"/>
    <p:sldId id="267" r:id="rId12"/>
    <p:sldId id="268" r:id="rId13"/>
    <p:sldId id="269" r:id="rId14"/>
    <p:sldId id="271" r:id="rId15"/>
    <p:sldId id="272" r:id="rId16"/>
    <p:sldId id="270" r:id="rId17"/>
    <p:sldId id="275" r:id="rId18"/>
    <p:sldId id="274" r:id="rId19"/>
    <p:sldId id="276" r:id="rId20"/>
    <p:sldId id="273" r:id="rId21"/>
    <p:sldId id="277" r:id="rId22"/>
    <p:sldId id="280" r:id="rId23"/>
    <p:sldId id="279" r:id="rId24"/>
    <p:sldId id="278" r:id="rId25"/>
    <p:sldId id="283" r:id="rId26"/>
    <p:sldId id="282" r:id="rId27"/>
    <p:sldId id="281" r:id="rId28"/>
    <p:sldId id="285" r:id="rId29"/>
    <p:sldId id="284" r:id="rId30"/>
    <p:sldId id="286" r:id="rId31"/>
    <p:sldId id="287"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FD26C6-BE88-4E78-A83C-EF1C657B77A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F5C2014-1965-434A-8D3B-90149DE856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A8D50A1-318D-44CC-A9BE-A8D19622E257}"/>
              </a:ext>
            </a:extLst>
          </p:cNvPr>
          <p:cNvSpPr>
            <a:spLocks noGrp="1"/>
          </p:cNvSpPr>
          <p:nvPr>
            <p:ph type="dt" sz="half" idx="10"/>
          </p:nvPr>
        </p:nvSpPr>
        <p:spPr/>
        <p:txBody>
          <a:bodyPr/>
          <a:lstStyle/>
          <a:p>
            <a:fld id="{252F92E9-BD73-4D9C-8C02-613B06BB7D2B}" type="datetimeFigureOut">
              <a:rPr lang="it-IT" smtClean="0"/>
              <a:t>31/07/2024</a:t>
            </a:fld>
            <a:endParaRPr lang="it-IT"/>
          </a:p>
        </p:txBody>
      </p:sp>
      <p:sp>
        <p:nvSpPr>
          <p:cNvPr id="5" name="Segnaposto piè di pagina 4">
            <a:extLst>
              <a:ext uri="{FF2B5EF4-FFF2-40B4-BE49-F238E27FC236}">
                <a16:creationId xmlns:a16="http://schemas.microsoft.com/office/drawing/2014/main" id="{1650AE28-6396-4BE0-AE0C-ED0508919A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AA26D1-0105-4DB6-9B65-0318EFC8084E}"/>
              </a:ext>
            </a:extLst>
          </p:cNvPr>
          <p:cNvSpPr>
            <a:spLocks noGrp="1"/>
          </p:cNvSpPr>
          <p:nvPr>
            <p:ph type="sldNum" sz="quarter" idx="12"/>
          </p:nvPr>
        </p:nvSpPr>
        <p:spPr/>
        <p:txBody>
          <a:bodyPr/>
          <a:lstStyle/>
          <a:p>
            <a:fld id="{7DA8BC98-7CD9-4DBF-913D-D4CBBC30F615}" type="slidenum">
              <a:rPr lang="it-IT" smtClean="0"/>
              <a:t>‹N›</a:t>
            </a:fld>
            <a:endParaRPr lang="it-IT"/>
          </a:p>
        </p:txBody>
      </p:sp>
    </p:spTree>
    <p:extLst>
      <p:ext uri="{BB962C8B-B14F-4D97-AF65-F5344CB8AC3E}">
        <p14:creationId xmlns:p14="http://schemas.microsoft.com/office/powerpoint/2010/main" val="157038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8AE0B9-F531-4899-9406-77805CDD34F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E7ACB4F-FC5B-42E2-B3A3-1BD5D335EEF5}"/>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C29B40D-9E42-4408-B6BF-701AD34BC162}"/>
              </a:ext>
            </a:extLst>
          </p:cNvPr>
          <p:cNvSpPr>
            <a:spLocks noGrp="1"/>
          </p:cNvSpPr>
          <p:nvPr>
            <p:ph type="dt" sz="half" idx="10"/>
          </p:nvPr>
        </p:nvSpPr>
        <p:spPr/>
        <p:txBody>
          <a:bodyPr/>
          <a:lstStyle/>
          <a:p>
            <a:fld id="{252F92E9-BD73-4D9C-8C02-613B06BB7D2B}" type="datetimeFigureOut">
              <a:rPr lang="it-IT" smtClean="0"/>
              <a:t>31/07/2024</a:t>
            </a:fld>
            <a:endParaRPr lang="it-IT"/>
          </a:p>
        </p:txBody>
      </p:sp>
      <p:sp>
        <p:nvSpPr>
          <p:cNvPr id="5" name="Segnaposto piè di pagina 4">
            <a:extLst>
              <a:ext uri="{FF2B5EF4-FFF2-40B4-BE49-F238E27FC236}">
                <a16:creationId xmlns:a16="http://schemas.microsoft.com/office/drawing/2014/main" id="{D9403896-167B-4FD0-B018-5D251FBC754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6B0EF6-4965-4B3B-9530-20E12E1BEA04}"/>
              </a:ext>
            </a:extLst>
          </p:cNvPr>
          <p:cNvSpPr>
            <a:spLocks noGrp="1"/>
          </p:cNvSpPr>
          <p:nvPr>
            <p:ph type="sldNum" sz="quarter" idx="12"/>
          </p:nvPr>
        </p:nvSpPr>
        <p:spPr/>
        <p:txBody>
          <a:bodyPr/>
          <a:lstStyle/>
          <a:p>
            <a:fld id="{7DA8BC98-7CD9-4DBF-913D-D4CBBC30F615}" type="slidenum">
              <a:rPr lang="it-IT" smtClean="0"/>
              <a:t>‹N›</a:t>
            </a:fld>
            <a:endParaRPr lang="it-IT"/>
          </a:p>
        </p:txBody>
      </p:sp>
    </p:spTree>
    <p:extLst>
      <p:ext uri="{BB962C8B-B14F-4D97-AF65-F5344CB8AC3E}">
        <p14:creationId xmlns:p14="http://schemas.microsoft.com/office/powerpoint/2010/main" val="386791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27F8A7B-0A7B-4239-8752-9C175D73FF5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8E651EC-A99F-43C7-80FE-CE126634E66B}"/>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D00DC7F-2244-4C53-AB23-1667F9422225}"/>
              </a:ext>
            </a:extLst>
          </p:cNvPr>
          <p:cNvSpPr>
            <a:spLocks noGrp="1"/>
          </p:cNvSpPr>
          <p:nvPr>
            <p:ph type="dt" sz="half" idx="10"/>
          </p:nvPr>
        </p:nvSpPr>
        <p:spPr/>
        <p:txBody>
          <a:bodyPr/>
          <a:lstStyle/>
          <a:p>
            <a:fld id="{252F92E9-BD73-4D9C-8C02-613B06BB7D2B}" type="datetimeFigureOut">
              <a:rPr lang="it-IT" smtClean="0"/>
              <a:t>31/07/2024</a:t>
            </a:fld>
            <a:endParaRPr lang="it-IT"/>
          </a:p>
        </p:txBody>
      </p:sp>
      <p:sp>
        <p:nvSpPr>
          <p:cNvPr id="5" name="Segnaposto piè di pagina 4">
            <a:extLst>
              <a:ext uri="{FF2B5EF4-FFF2-40B4-BE49-F238E27FC236}">
                <a16:creationId xmlns:a16="http://schemas.microsoft.com/office/drawing/2014/main" id="{BE08CE7F-2180-4AB5-BB6B-5224D3DD870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D768FC2-B1D6-45CB-9946-296DC0D1267E}"/>
              </a:ext>
            </a:extLst>
          </p:cNvPr>
          <p:cNvSpPr>
            <a:spLocks noGrp="1"/>
          </p:cNvSpPr>
          <p:nvPr>
            <p:ph type="sldNum" sz="quarter" idx="12"/>
          </p:nvPr>
        </p:nvSpPr>
        <p:spPr/>
        <p:txBody>
          <a:bodyPr/>
          <a:lstStyle/>
          <a:p>
            <a:fld id="{7DA8BC98-7CD9-4DBF-913D-D4CBBC30F615}" type="slidenum">
              <a:rPr lang="it-IT" smtClean="0"/>
              <a:t>‹N›</a:t>
            </a:fld>
            <a:endParaRPr lang="it-IT"/>
          </a:p>
        </p:txBody>
      </p:sp>
    </p:spTree>
    <p:extLst>
      <p:ext uri="{BB962C8B-B14F-4D97-AF65-F5344CB8AC3E}">
        <p14:creationId xmlns:p14="http://schemas.microsoft.com/office/powerpoint/2010/main" val="50950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1AB7C5-80A1-456B-9D9A-C5991F1F0CE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750E6B2-005D-41D2-890D-A8E5BE8274F1}"/>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6E5A27D-E1B5-4500-9482-4088A3FE7A39}"/>
              </a:ext>
            </a:extLst>
          </p:cNvPr>
          <p:cNvSpPr>
            <a:spLocks noGrp="1"/>
          </p:cNvSpPr>
          <p:nvPr>
            <p:ph type="dt" sz="half" idx="10"/>
          </p:nvPr>
        </p:nvSpPr>
        <p:spPr/>
        <p:txBody>
          <a:bodyPr/>
          <a:lstStyle/>
          <a:p>
            <a:fld id="{252F92E9-BD73-4D9C-8C02-613B06BB7D2B}" type="datetimeFigureOut">
              <a:rPr lang="it-IT" smtClean="0"/>
              <a:t>31/07/2024</a:t>
            </a:fld>
            <a:endParaRPr lang="it-IT"/>
          </a:p>
        </p:txBody>
      </p:sp>
      <p:sp>
        <p:nvSpPr>
          <p:cNvPr id="5" name="Segnaposto piè di pagina 4">
            <a:extLst>
              <a:ext uri="{FF2B5EF4-FFF2-40B4-BE49-F238E27FC236}">
                <a16:creationId xmlns:a16="http://schemas.microsoft.com/office/drawing/2014/main" id="{570D5145-C1B9-4B70-8D39-53B3F6E06E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0BCD537-2606-41B3-B664-AD92F0FD4D6B}"/>
              </a:ext>
            </a:extLst>
          </p:cNvPr>
          <p:cNvSpPr>
            <a:spLocks noGrp="1"/>
          </p:cNvSpPr>
          <p:nvPr>
            <p:ph type="sldNum" sz="quarter" idx="12"/>
          </p:nvPr>
        </p:nvSpPr>
        <p:spPr/>
        <p:txBody>
          <a:bodyPr/>
          <a:lstStyle/>
          <a:p>
            <a:fld id="{7DA8BC98-7CD9-4DBF-913D-D4CBBC30F615}" type="slidenum">
              <a:rPr lang="it-IT" smtClean="0"/>
              <a:t>‹N›</a:t>
            </a:fld>
            <a:endParaRPr lang="it-IT"/>
          </a:p>
        </p:txBody>
      </p:sp>
    </p:spTree>
    <p:extLst>
      <p:ext uri="{BB962C8B-B14F-4D97-AF65-F5344CB8AC3E}">
        <p14:creationId xmlns:p14="http://schemas.microsoft.com/office/powerpoint/2010/main" val="341962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365752-0094-442B-8A01-C2097E4FF5D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0D7B99A-FA04-4600-A73E-0871D7654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9399FA4A-01A7-4038-B6BB-53F9E93DD040}"/>
              </a:ext>
            </a:extLst>
          </p:cNvPr>
          <p:cNvSpPr>
            <a:spLocks noGrp="1"/>
          </p:cNvSpPr>
          <p:nvPr>
            <p:ph type="dt" sz="half" idx="10"/>
          </p:nvPr>
        </p:nvSpPr>
        <p:spPr/>
        <p:txBody>
          <a:bodyPr/>
          <a:lstStyle/>
          <a:p>
            <a:fld id="{252F92E9-BD73-4D9C-8C02-613B06BB7D2B}" type="datetimeFigureOut">
              <a:rPr lang="it-IT" smtClean="0"/>
              <a:t>31/07/2024</a:t>
            </a:fld>
            <a:endParaRPr lang="it-IT"/>
          </a:p>
        </p:txBody>
      </p:sp>
      <p:sp>
        <p:nvSpPr>
          <p:cNvPr id="5" name="Segnaposto piè di pagina 4">
            <a:extLst>
              <a:ext uri="{FF2B5EF4-FFF2-40B4-BE49-F238E27FC236}">
                <a16:creationId xmlns:a16="http://schemas.microsoft.com/office/drawing/2014/main" id="{2C22BBC3-C93D-440E-9158-19DA4C81E59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6268E0-AC4A-4AD3-9D28-5F7246846246}"/>
              </a:ext>
            </a:extLst>
          </p:cNvPr>
          <p:cNvSpPr>
            <a:spLocks noGrp="1"/>
          </p:cNvSpPr>
          <p:nvPr>
            <p:ph type="sldNum" sz="quarter" idx="12"/>
          </p:nvPr>
        </p:nvSpPr>
        <p:spPr/>
        <p:txBody>
          <a:bodyPr/>
          <a:lstStyle/>
          <a:p>
            <a:fld id="{7DA8BC98-7CD9-4DBF-913D-D4CBBC30F615}" type="slidenum">
              <a:rPr lang="it-IT" smtClean="0"/>
              <a:t>‹N›</a:t>
            </a:fld>
            <a:endParaRPr lang="it-IT"/>
          </a:p>
        </p:txBody>
      </p:sp>
    </p:spTree>
    <p:extLst>
      <p:ext uri="{BB962C8B-B14F-4D97-AF65-F5344CB8AC3E}">
        <p14:creationId xmlns:p14="http://schemas.microsoft.com/office/powerpoint/2010/main" val="38847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0CC211-54DB-40AD-9236-C92D3996C4C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F149405-A624-4306-AEEE-41D8D6212120}"/>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FBE600D-7205-4177-BCFD-3A8FB869CB39}"/>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B94041E-F3F7-4111-B826-53E83C933B13}"/>
              </a:ext>
            </a:extLst>
          </p:cNvPr>
          <p:cNvSpPr>
            <a:spLocks noGrp="1"/>
          </p:cNvSpPr>
          <p:nvPr>
            <p:ph type="dt" sz="half" idx="10"/>
          </p:nvPr>
        </p:nvSpPr>
        <p:spPr/>
        <p:txBody>
          <a:bodyPr/>
          <a:lstStyle/>
          <a:p>
            <a:fld id="{252F92E9-BD73-4D9C-8C02-613B06BB7D2B}" type="datetimeFigureOut">
              <a:rPr lang="it-IT" smtClean="0"/>
              <a:t>31/07/2024</a:t>
            </a:fld>
            <a:endParaRPr lang="it-IT"/>
          </a:p>
        </p:txBody>
      </p:sp>
      <p:sp>
        <p:nvSpPr>
          <p:cNvPr id="6" name="Segnaposto piè di pagina 5">
            <a:extLst>
              <a:ext uri="{FF2B5EF4-FFF2-40B4-BE49-F238E27FC236}">
                <a16:creationId xmlns:a16="http://schemas.microsoft.com/office/drawing/2014/main" id="{A406EF5E-D7D0-40D3-84DB-8B0D7A7B6B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71134BC-77CB-4D49-A8A7-F60CCD0C58A2}"/>
              </a:ext>
            </a:extLst>
          </p:cNvPr>
          <p:cNvSpPr>
            <a:spLocks noGrp="1"/>
          </p:cNvSpPr>
          <p:nvPr>
            <p:ph type="sldNum" sz="quarter" idx="12"/>
          </p:nvPr>
        </p:nvSpPr>
        <p:spPr/>
        <p:txBody>
          <a:bodyPr/>
          <a:lstStyle/>
          <a:p>
            <a:fld id="{7DA8BC98-7CD9-4DBF-913D-D4CBBC30F615}" type="slidenum">
              <a:rPr lang="it-IT" smtClean="0"/>
              <a:t>‹N›</a:t>
            </a:fld>
            <a:endParaRPr lang="it-IT"/>
          </a:p>
        </p:txBody>
      </p:sp>
    </p:spTree>
    <p:extLst>
      <p:ext uri="{BB962C8B-B14F-4D97-AF65-F5344CB8AC3E}">
        <p14:creationId xmlns:p14="http://schemas.microsoft.com/office/powerpoint/2010/main" val="3012421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48ADF9-B40E-4892-B6EF-ABAF292F18E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BAA2DCA-61E0-4E89-A879-A92D9D4CC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D0EA00CB-DF0F-4AD4-AC58-82079A1D46BF}"/>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873BBE3-D320-4895-AA7C-663717B97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B2FD36A3-1757-41A8-826F-9F371DC4FEF7}"/>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7C221A5-EA67-4D07-BF99-67576ADEF454}"/>
              </a:ext>
            </a:extLst>
          </p:cNvPr>
          <p:cNvSpPr>
            <a:spLocks noGrp="1"/>
          </p:cNvSpPr>
          <p:nvPr>
            <p:ph type="dt" sz="half" idx="10"/>
          </p:nvPr>
        </p:nvSpPr>
        <p:spPr/>
        <p:txBody>
          <a:bodyPr/>
          <a:lstStyle/>
          <a:p>
            <a:fld id="{252F92E9-BD73-4D9C-8C02-613B06BB7D2B}" type="datetimeFigureOut">
              <a:rPr lang="it-IT" smtClean="0"/>
              <a:t>31/07/2024</a:t>
            </a:fld>
            <a:endParaRPr lang="it-IT"/>
          </a:p>
        </p:txBody>
      </p:sp>
      <p:sp>
        <p:nvSpPr>
          <p:cNvPr id="8" name="Segnaposto piè di pagina 7">
            <a:extLst>
              <a:ext uri="{FF2B5EF4-FFF2-40B4-BE49-F238E27FC236}">
                <a16:creationId xmlns:a16="http://schemas.microsoft.com/office/drawing/2014/main" id="{4A368B87-B5BF-4A2B-8DB2-FD7BE440507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831CAF7-8342-46BD-B0D4-70C9B0F3BA85}"/>
              </a:ext>
            </a:extLst>
          </p:cNvPr>
          <p:cNvSpPr>
            <a:spLocks noGrp="1"/>
          </p:cNvSpPr>
          <p:nvPr>
            <p:ph type="sldNum" sz="quarter" idx="12"/>
          </p:nvPr>
        </p:nvSpPr>
        <p:spPr/>
        <p:txBody>
          <a:bodyPr/>
          <a:lstStyle/>
          <a:p>
            <a:fld id="{7DA8BC98-7CD9-4DBF-913D-D4CBBC30F615}" type="slidenum">
              <a:rPr lang="it-IT" smtClean="0"/>
              <a:t>‹N›</a:t>
            </a:fld>
            <a:endParaRPr lang="it-IT"/>
          </a:p>
        </p:txBody>
      </p:sp>
    </p:spTree>
    <p:extLst>
      <p:ext uri="{BB962C8B-B14F-4D97-AF65-F5344CB8AC3E}">
        <p14:creationId xmlns:p14="http://schemas.microsoft.com/office/powerpoint/2010/main" val="42582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0BFFCC-57E8-4B7E-8D2F-9B18A51BC4A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131B264-6A88-4B96-BF18-A863727F4DBA}"/>
              </a:ext>
            </a:extLst>
          </p:cNvPr>
          <p:cNvSpPr>
            <a:spLocks noGrp="1"/>
          </p:cNvSpPr>
          <p:nvPr>
            <p:ph type="dt" sz="half" idx="10"/>
          </p:nvPr>
        </p:nvSpPr>
        <p:spPr/>
        <p:txBody>
          <a:bodyPr/>
          <a:lstStyle/>
          <a:p>
            <a:fld id="{252F92E9-BD73-4D9C-8C02-613B06BB7D2B}" type="datetimeFigureOut">
              <a:rPr lang="it-IT" smtClean="0"/>
              <a:t>31/07/2024</a:t>
            </a:fld>
            <a:endParaRPr lang="it-IT"/>
          </a:p>
        </p:txBody>
      </p:sp>
      <p:sp>
        <p:nvSpPr>
          <p:cNvPr id="4" name="Segnaposto piè di pagina 3">
            <a:extLst>
              <a:ext uri="{FF2B5EF4-FFF2-40B4-BE49-F238E27FC236}">
                <a16:creationId xmlns:a16="http://schemas.microsoft.com/office/drawing/2014/main" id="{6ABA259E-289D-4C5D-BB06-115B2F8235A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B6C96E-A6F9-4560-A3CD-B4EE6714A38E}"/>
              </a:ext>
            </a:extLst>
          </p:cNvPr>
          <p:cNvSpPr>
            <a:spLocks noGrp="1"/>
          </p:cNvSpPr>
          <p:nvPr>
            <p:ph type="sldNum" sz="quarter" idx="12"/>
          </p:nvPr>
        </p:nvSpPr>
        <p:spPr/>
        <p:txBody>
          <a:bodyPr/>
          <a:lstStyle/>
          <a:p>
            <a:fld id="{7DA8BC98-7CD9-4DBF-913D-D4CBBC30F615}" type="slidenum">
              <a:rPr lang="it-IT" smtClean="0"/>
              <a:t>‹N›</a:t>
            </a:fld>
            <a:endParaRPr lang="it-IT"/>
          </a:p>
        </p:txBody>
      </p:sp>
    </p:spTree>
    <p:extLst>
      <p:ext uri="{BB962C8B-B14F-4D97-AF65-F5344CB8AC3E}">
        <p14:creationId xmlns:p14="http://schemas.microsoft.com/office/powerpoint/2010/main" val="2520136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27609C2-7194-4A87-94C9-8EDE3CCC3DF5}"/>
              </a:ext>
            </a:extLst>
          </p:cNvPr>
          <p:cNvSpPr>
            <a:spLocks noGrp="1"/>
          </p:cNvSpPr>
          <p:nvPr>
            <p:ph type="dt" sz="half" idx="10"/>
          </p:nvPr>
        </p:nvSpPr>
        <p:spPr/>
        <p:txBody>
          <a:bodyPr/>
          <a:lstStyle/>
          <a:p>
            <a:fld id="{252F92E9-BD73-4D9C-8C02-613B06BB7D2B}" type="datetimeFigureOut">
              <a:rPr lang="it-IT" smtClean="0"/>
              <a:t>31/07/2024</a:t>
            </a:fld>
            <a:endParaRPr lang="it-IT"/>
          </a:p>
        </p:txBody>
      </p:sp>
      <p:sp>
        <p:nvSpPr>
          <p:cNvPr id="3" name="Segnaposto piè di pagina 2">
            <a:extLst>
              <a:ext uri="{FF2B5EF4-FFF2-40B4-BE49-F238E27FC236}">
                <a16:creationId xmlns:a16="http://schemas.microsoft.com/office/drawing/2014/main" id="{D7DF8141-94E9-4AFA-849D-3B5B947C871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84D2CA8-ACAD-4410-9574-F62D2898DE29}"/>
              </a:ext>
            </a:extLst>
          </p:cNvPr>
          <p:cNvSpPr>
            <a:spLocks noGrp="1"/>
          </p:cNvSpPr>
          <p:nvPr>
            <p:ph type="sldNum" sz="quarter" idx="12"/>
          </p:nvPr>
        </p:nvSpPr>
        <p:spPr/>
        <p:txBody>
          <a:bodyPr/>
          <a:lstStyle/>
          <a:p>
            <a:fld id="{7DA8BC98-7CD9-4DBF-913D-D4CBBC30F615}" type="slidenum">
              <a:rPr lang="it-IT" smtClean="0"/>
              <a:t>‹N›</a:t>
            </a:fld>
            <a:endParaRPr lang="it-IT"/>
          </a:p>
        </p:txBody>
      </p:sp>
    </p:spTree>
    <p:extLst>
      <p:ext uri="{BB962C8B-B14F-4D97-AF65-F5344CB8AC3E}">
        <p14:creationId xmlns:p14="http://schemas.microsoft.com/office/powerpoint/2010/main" val="274637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88CC8B-6042-4246-8C3F-5847DF1D77F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766426E-35AE-425D-B872-91684F4DAB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734D460-D41B-4827-81D6-E5D7A7B29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E1A661B8-6291-4B2C-80C2-FF08BE24EF7B}"/>
              </a:ext>
            </a:extLst>
          </p:cNvPr>
          <p:cNvSpPr>
            <a:spLocks noGrp="1"/>
          </p:cNvSpPr>
          <p:nvPr>
            <p:ph type="dt" sz="half" idx="10"/>
          </p:nvPr>
        </p:nvSpPr>
        <p:spPr/>
        <p:txBody>
          <a:bodyPr/>
          <a:lstStyle/>
          <a:p>
            <a:fld id="{252F92E9-BD73-4D9C-8C02-613B06BB7D2B}" type="datetimeFigureOut">
              <a:rPr lang="it-IT" smtClean="0"/>
              <a:t>31/07/2024</a:t>
            </a:fld>
            <a:endParaRPr lang="it-IT"/>
          </a:p>
        </p:txBody>
      </p:sp>
      <p:sp>
        <p:nvSpPr>
          <p:cNvPr id="6" name="Segnaposto piè di pagina 5">
            <a:extLst>
              <a:ext uri="{FF2B5EF4-FFF2-40B4-BE49-F238E27FC236}">
                <a16:creationId xmlns:a16="http://schemas.microsoft.com/office/drawing/2014/main" id="{D3B371FB-21A9-4D70-91CE-9B77D246875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D3C2F1A-B8CF-4A1B-AF51-F2454D7A9CD9}"/>
              </a:ext>
            </a:extLst>
          </p:cNvPr>
          <p:cNvSpPr>
            <a:spLocks noGrp="1"/>
          </p:cNvSpPr>
          <p:nvPr>
            <p:ph type="sldNum" sz="quarter" idx="12"/>
          </p:nvPr>
        </p:nvSpPr>
        <p:spPr/>
        <p:txBody>
          <a:bodyPr/>
          <a:lstStyle/>
          <a:p>
            <a:fld id="{7DA8BC98-7CD9-4DBF-913D-D4CBBC30F615}" type="slidenum">
              <a:rPr lang="it-IT" smtClean="0"/>
              <a:t>‹N›</a:t>
            </a:fld>
            <a:endParaRPr lang="it-IT"/>
          </a:p>
        </p:txBody>
      </p:sp>
    </p:spTree>
    <p:extLst>
      <p:ext uri="{BB962C8B-B14F-4D97-AF65-F5344CB8AC3E}">
        <p14:creationId xmlns:p14="http://schemas.microsoft.com/office/powerpoint/2010/main" val="145541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7F60C1-9245-480E-8B67-E5A858FFC62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AC611F6-F5D0-4A52-B80D-7CB017A92E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5CD8CEC-3BDC-461F-B1DB-9DA2444E6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04C30A50-8EC6-4D3B-BCCA-0D0E396A640D}"/>
              </a:ext>
            </a:extLst>
          </p:cNvPr>
          <p:cNvSpPr>
            <a:spLocks noGrp="1"/>
          </p:cNvSpPr>
          <p:nvPr>
            <p:ph type="dt" sz="half" idx="10"/>
          </p:nvPr>
        </p:nvSpPr>
        <p:spPr/>
        <p:txBody>
          <a:bodyPr/>
          <a:lstStyle/>
          <a:p>
            <a:fld id="{252F92E9-BD73-4D9C-8C02-613B06BB7D2B}" type="datetimeFigureOut">
              <a:rPr lang="it-IT" smtClean="0"/>
              <a:t>31/07/2024</a:t>
            </a:fld>
            <a:endParaRPr lang="it-IT"/>
          </a:p>
        </p:txBody>
      </p:sp>
      <p:sp>
        <p:nvSpPr>
          <p:cNvPr id="6" name="Segnaposto piè di pagina 5">
            <a:extLst>
              <a:ext uri="{FF2B5EF4-FFF2-40B4-BE49-F238E27FC236}">
                <a16:creationId xmlns:a16="http://schemas.microsoft.com/office/drawing/2014/main" id="{A0963A6D-E868-446F-B3B6-37AA3C66ADF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90A5E71-0C23-49BF-9795-D1D399D4CE46}"/>
              </a:ext>
            </a:extLst>
          </p:cNvPr>
          <p:cNvSpPr>
            <a:spLocks noGrp="1"/>
          </p:cNvSpPr>
          <p:nvPr>
            <p:ph type="sldNum" sz="quarter" idx="12"/>
          </p:nvPr>
        </p:nvSpPr>
        <p:spPr/>
        <p:txBody>
          <a:bodyPr/>
          <a:lstStyle/>
          <a:p>
            <a:fld id="{7DA8BC98-7CD9-4DBF-913D-D4CBBC30F615}" type="slidenum">
              <a:rPr lang="it-IT" smtClean="0"/>
              <a:t>‹N›</a:t>
            </a:fld>
            <a:endParaRPr lang="it-IT"/>
          </a:p>
        </p:txBody>
      </p:sp>
    </p:spTree>
    <p:extLst>
      <p:ext uri="{BB962C8B-B14F-4D97-AF65-F5344CB8AC3E}">
        <p14:creationId xmlns:p14="http://schemas.microsoft.com/office/powerpoint/2010/main" val="2996232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86D30C9-92A2-4240-84E5-DEB758F977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FDC4ED3-4F71-400F-B9EA-B1756AC2FF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6BC3E50-6045-40AC-9464-7890C90CF9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F92E9-BD73-4D9C-8C02-613B06BB7D2B}" type="datetimeFigureOut">
              <a:rPr lang="it-IT" smtClean="0"/>
              <a:t>31/07/2024</a:t>
            </a:fld>
            <a:endParaRPr lang="it-IT"/>
          </a:p>
        </p:txBody>
      </p:sp>
      <p:sp>
        <p:nvSpPr>
          <p:cNvPr id="5" name="Segnaposto piè di pagina 4">
            <a:extLst>
              <a:ext uri="{FF2B5EF4-FFF2-40B4-BE49-F238E27FC236}">
                <a16:creationId xmlns:a16="http://schemas.microsoft.com/office/drawing/2014/main" id="{D5E37608-4877-4079-BFB5-0FE3A68A71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75203D2-F277-462B-92A7-C76DD23AB8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8BC98-7CD9-4DBF-913D-D4CBBC30F615}" type="slidenum">
              <a:rPr lang="it-IT" smtClean="0"/>
              <a:t>‹N›</a:t>
            </a:fld>
            <a:endParaRPr lang="it-IT"/>
          </a:p>
        </p:txBody>
      </p:sp>
    </p:spTree>
    <p:extLst>
      <p:ext uri="{BB962C8B-B14F-4D97-AF65-F5344CB8AC3E}">
        <p14:creationId xmlns:p14="http://schemas.microsoft.com/office/powerpoint/2010/main" val="3244019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arduino.c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rduino.cc/"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arduino.c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587E8A3-8886-4CAD-87D7-E6B9645B842D}"/>
              </a:ext>
            </a:extLst>
          </p:cNvPr>
          <p:cNvSpPr>
            <a:spLocks noGrp="1"/>
          </p:cNvSpPr>
          <p:nvPr>
            <p:ph type="ctrTitle"/>
          </p:nvPr>
        </p:nvSpPr>
        <p:spPr>
          <a:xfrm>
            <a:off x="1524000" y="2530760"/>
            <a:ext cx="9144000" cy="1369046"/>
          </a:xfrm>
        </p:spPr>
        <p:txBody>
          <a:bodyPr>
            <a:normAutofit/>
          </a:bodyPr>
          <a:lstStyle/>
          <a:p>
            <a:r>
              <a:rPr lang="it-IT" b="1" dirty="0">
                <a:latin typeface="Times New Roman" panose="02020603050405020304" pitchFamily="18" charset="0"/>
                <a:cs typeface="Times New Roman" panose="02020603050405020304" pitchFamily="18" charset="0"/>
              </a:rPr>
              <a:t>I primi passi con Arduino</a:t>
            </a:r>
            <a:endParaRPr lang="hr-HR" b="1" dirty="0">
              <a:latin typeface="Times New Roman" panose="02020603050405020304" pitchFamily="18" charset="0"/>
              <a:cs typeface="Times New Roman" panose="02020603050405020304" pitchFamily="18" charset="0"/>
            </a:endParaRPr>
          </a:p>
        </p:txBody>
      </p:sp>
      <p:sp>
        <p:nvSpPr>
          <p:cNvPr id="4" name="CasellaDiTesto 3">
            <a:extLst>
              <a:ext uri="{FF2B5EF4-FFF2-40B4-BE49-F238E27FC236}">
                <a16:creationId xmlns:a16="http://schemas.microsoft.com/office/drawing/2014/main" id="{99A9E4CA-9077-4139-9D38-35DA85BE37FF}"/>
              </a:ext>
            </a:extLst>
          </p:cNvPr>
          <p:cNvSpPr txBox="1"/>
          <p:nvPr/>
        </p:nvSpPr>
        <p:spPr>
          <a:xfrm>
            <a:off x="702816" y="4802819"/>
            <a:ext cx="10786368" cy="1446550"/>
          </a:xfrm>
          <a:prstGeom prst="rect">
            <a:avLst/>
          </a:prstGeom>
          <a:noFill/>
        </p:spPr>
        <p:txBody>
          <a:bodyPr wrap="square" rtlCol="0">
            <a:spAutoFit/>
          </a:bodyPr>
          <a:lstStyle/>
          <a:p>
            <a:pPr algn="ctr"/>
            <a:r>
              <a:rPr lang="hr-HR" sz="4000" b="1" dirty="0">
                <a:latin typeface="Times New Roman" panose="02020603050405020304" pitchFamily="18" charset="0"/>
                <a:cs typeface="Times New Roman" panose="02020603050405020304" pitchFamily="18" charset="0"/>
              </a:rPr>
              <a:t>Denis Gentilini</a:t>
            </a:r>
          </a:p>
          <a:p>
            <a:pPr algn="ctr"/>
            <a:r>
              <a:rPr lang="hr-HR" sz="2400" dirty="0">
                <a:latin typeface="Times New Roman" panose="02020603050405020304" pitchFamily="18" charset="0"/>
                <a:cs typeface="Times New Roman" panose="02020603050405020304" pitchFamily="18" charset="0"/>
              </a:rPr>
              <a:t>TSŠ-SMSI Dante Alighieri Pula-Pola</a:t>
            </a:r>
          </a:p>
          <a:p>
            <a:pPr algn="ctr"/>
            <a:r>
              <a:rPr lang="hr-HR" sz="2400" dirty="0">
                <a:latin typeface="Times New Roman" panose="02020603050405020304" pitchFamily="18" charset="0"/>
                <a:cs typeface="Times New Roman" panose="02020603050405020304" pitchFamily="18" charset="0"/>
              </a:rPr>
              <a:t>2024</a:t>
            </a:r>
          </a:p>
        </p:txBody>
      </p:sp>
      <p:sp>
        <p:nvSpPr>
          <p:cNvPr id="5" name="Naslov 1">
            <a:extLst>
              <a:ext uri="{FF2B5EF4-FFF2-40B4-BE49-F238E27FC236}">
                <a16:creationId xmlns:a16="http://schemas.microsoft.com/office/drawing/2014/main" id="{25DEFF86-19ED-46D7-94B9-727912A9A689}"/>
              </a:ext>
            </a:extLst>
          </p:cNvPr>
          <p:cNvSpPr txBox="1">
            <a:spLocks/>
          </p:cNvSpPr>
          <p:nvPr/>
        </p:nvSpPr>
        <p:spPr>
          <a:xfrm>
            <a:off x="702816" y="921111"/>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HR" sz="9600" dirty="0" err="1">
                <a:latin typeface="Times New Roman" panose="02020603050405020304" pitchFamily="18" charset="0"/>
                <a:cs typeface="Times New Roman" panose="02020603050405020304" pitchFamily="18" charset="0"/>
              </a:rPr>
              <a:t>Arduino</a:t>
            </a:r>
            <a:endParaRPr lang="hr-HR"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113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C1D8B15-4396-49C7-AED0-AE39DF11751C}"/>
              </a:ext>
            </a:extLst>
          </p:cNvPr>
          <p:cNvSpPr txBox="1"/>
          <p:nvPr/>
        </p:nvSpPr>
        <p:spPr>
          <a:xfrm>
            <a:off x="227860" y="736845"/>
            <a:ext cx="11736279" cy="6555641"/>
          </a:xfrm>
          <a:prstGeom prst="rect">
            <a:avLst/>
          </a:prstGeom>
          <a:noFill/>
        </p:spPr>
        <p:txBody>
          <a:bodyPr wrap="square" rtlCol="0">
            <a:spAutoFit/>
          </a:bodyPr>
          <a:lstStyle/>
          <a:p>
            <a:pPr lvl="0"/>
            <a:r>
              <a:rPr lang="it-IT" sz="2800" b="1" i="1" dirty="0">
                <a:latin typeface="Times New Roman" panose="02020603050405020304" pitchFamily="18" charset="0"/>
                <a:cs typeface="Times New Roman" panose="02020603050405020304" pitchFamily="18" charset="0"/>
              </a:rPr>
              <a:t>Digital input/output (0-13): </a:t>
            </a:r>
            <a:r>
              <a:rPr lang="it-IT" sz="2800" dirty="0">
                <a:latin typeface="Times New Roman" panose="02020603050405020304" pitchFamily="18" charset="0"/>
                <a:cs typeface="Times New Roman" panose="02020603050405020304" pitchFamily="18" charset="0"/>
              </a:rPr>
              <a:t>ognuno dei 14 pin digitali può essere impostate come input o output, mediante l'istruzione </a:t>
            </a:r>
            <a:r>
              <a:rPr lang="it-IT" sz="2800" b="1" i="1" dirty="0" err="1">
                <a:latin typeface="Times New Roman" panose="02020603050405020304" pitchFamily="18" charset="0"/>
                <a:cs typeface="Times New Roman" panose="02020603050405020304" pitchFamily="18" charset="0"/>
              </a:rPr>
              <a:t>pinMode</a:t>
            </a:r>
            <a:r>
              <a:rPr lang="it-IT" sz="2800" b="1" i="1" dirty="0">
                <a:latin typeface="Times New Roman" panose="02020603050405020304" pitchFamily="18" charset="0"/>
                <a:cs typeface="Times New Roman" panose="02020603050405020304" pitchFamily="18" charset="0"/>
              </a:rPr>
              <a:t>().</a:t>
            </a:r>
          </a:p>
          <a:p>
            <a:r>
              <a:rPr lang="it-IT" sz="2800" dirty="0">
                <a:latin typeface="Times New Roman" panose="02020603050405020304" pitchFamily="18" charset="0"/>
                <a:cs typeface="Times New Roman" panose="02020603050405020304" pitchFamily="18" charset="0"/>
              </a:rPr>
              <a:t>Per la lettura di un bit in ingresso si utilizza l'istruzione </a:t>
            </a:r>
            <a:r>
              <a:rPr lang="it-IT" sz="2800" b="1" i="1" dirty="0" err="1">
                <a:latin typeface="Times New Roman" panose="02020603050405020304" pitchFamily="18" charset="0"/>
                <a:cs typeface="Times New Roman" panose="02020603050405020304" pitchFamily="18" charset="0"/>
              </a:rPr>
              <a:t>digitalRead</a:t>
            </a:r>
            <a:r>
              <a:rPr lang="it-IT" sz="2800" b="1" i="1" dirty="0">
                <a:latin typeface="Times New Roman" panose="02020603050405020304" pitchFamily="18" charset="0"/>
                <a:cs typeface="Times New Roman" panose="02020603050405020304" pitchFamily="18" charset="0"/>
              </a:rPr>
              <a:t>()</a:t>
            </a:r>
            <a:r>
              <a:rPr lang="it-IT" sz="2800" dirty="0">
                <a:latin typeface="Times New Roman" panose="02020603050405020304" pitchFamily="18" charset="0"/>
                <a:cs typeface="Times New Roman" panose="02020603050405020304" pitchFamily="18" charset="0"/>
              </a:rPr>
              <a:t>, mentre per la scrittura in uscita </a:t>
            </a:r>
            <a:r>
              <a:rPr lang="it-IT" sz="2800" b="1" i="1" dirty="0" err="1">
                <a:latin typeface="Times New Roman" panose="02020603050405020304" pitchFamily="18" charset="0"/>
                <a:cs typeface="Times New Roman" panose="02020603050405020304" pitchFamily="18" charset="0"/>
              </a:rPr>
              <a:t>digitalWrite</a:t>
            </a:r>
            <a:r>
              <a:rPr lang="it-IT" sz="2800" b="1" i="1" dirty="0">
                <a:latin typeface="Times New Roman" panose="02020603050405020304" pitchFamily="18" charset="0"/>
                <a:cs typeface="Times New Roman" panose="02020603050405020304" pitchFamily="18" charset="0"/>
              </a:rPr>
              <a:t>()</a:t>
            </a:r>
            <a:r>
              <a:rPr lang="it-IT" sz="2800" dirty="0">
                <a:latin typeface="Times New Roman" panose="02020603050405020304" pitchFamily="18" charset="0"/>
                <a:cs typeface="Times New Roman" panose="02020603050405020304" pitchFamily="18" charset="0"/>
              </a:rPr>
              <a:t>. </a:t>
            </a:r>
          </a:p>
          <a:p>
            <a:r>
              <a:rPr lang="it-IT" sz="2800" dirty="0">
                <a:latin typeface="Times New Roman" panose="02020603050405020304" pitchFamily="18" charset="0"/>
                <a:cs typeface="Times New Roman" panose="02020603050405020304" pitchFamily="18" charset="0"/>
              </a:rPr>
              <a:t>I pin digitali hanno un </a:t>
            </a:r>
            <a:r>
              <a:rPr lang="it-IT" sz="2800" b="1" i="1" dirty="0">
                <a:latin typeface="Times New Roman" panose="02020603050405020304" pitchFamily="18" charset="0"/>
                <a:cs typeface="Times New Roman" panose="02020603050405020304" pitchFamily="18" charset="0"/>
              </a:rPr>
              <a:t>resistore di pull-up interno</a:t>
            </a:r>
            <a:r>
              <a:rPr lang="it-IT" sz="2800" dirty="0">
                <a:latin typeface="Times New Roman" panose="02020603050405020304" pitchFamily="18" charset="0"/>
                <a:cs typeface="Times New Roman" panose="02020603050405020304" pitchFamily="18" charset="0"/>
              </a:rPr>
              <a:t>, disconnesso per default; per attivarlo si usa l'istruzione </a:t>
            </a:r>
            <a:r>
              <a:rPr lang="it-IT" sz="2800" b="1" i="1" dirty="0" err="1">
                <a:latin typeface="Times New Roman" panose="02020603050405020304" pitchFamily="18" charset="0"/>
                <a:cs typeface="Times New Roman" panose="02020603050405020304" pitchFamily="18" charset="0"/>
              </a:rPr>
              <a:t>pinMode</a:t>
            </a:r>
            <a:r>
              <a:rPr lang="it-IT" sz="2800" b="1" i="1" dirty="0">
                <a:latin typeface="Times New Roman" panose="02020603050405020304" pitchFamily="18" charset="0"/>
                <a:cs typeface="Times New Roman" panose="02020603050405020304" pitchFamily="18" charset="0"/>
              </a:rPr>
              <a:t>(pin, INPUT_PULLUP)</a:t>
            </a:r>
            <a:r>
              <a:rPr lang="it-IT" sz="2800" dirty="0">
                <a:latin typeface="Times New Roman" panose="02020603050405020304" pitchFamily="18" charset="0"/>
                <a:cs typeface="Times New Roman" panose="02020603050405020304" pitchFamily="18" charset="0"/>
              </a:rPr>
              <a:t>.</a:t>
            </a:r>
            <a:endParaRPr lang="it-IT" sz="2800" b="1" i="1" dirty="0">
              <a:latin typeface="Times New Roman" panose="02020603050405020304" pitchFamily="18" charset="0"/>
              <a:cs typeface="Times New Roman" panose="02020603050405020304" pitchFamily="18" charset="0"/>
            </a:endParaRPr>
          </a:p>
          <a:p>
            <a:r>
              <a:rPr lang="it-IT" sz="2800" b="1" dirty="0">
                <a:latin typeface="Times New Roman" panose="02020603050405020304" pitchFamily="18" charset="0"/>
                <a:cs typeface="Times New Roman" panose="02020603050405020304" pitchFamily="18" charset="0"/>
              </a:rPr>
              <a:t>Alcuni pin digitali hanno delle funzionalità speciali:</a:t>
            </a:r>
          </a:p>
          <a:p>
            <a:pPr marL="914400" lvl="1" indent="-457200">
              <a:buFont typeface="Wingdings" panose="05000000000000000000" pitchFamily="2" charset="2"/>
              <a:buChar char="Ø"/>
            </a:pPr>
            <a:r>
              <a:rPr lang="it-IT" sz="2800" dirty="0">
                <a:latin typeface="Times New Roman" panose="02020603050405020304" pitchFamily="18" charset="0"/>
                <a:cs typeface="Times New Roman" panose="02020603050405020304" pitchFamily="18" charset="0"/>
              </a:rPr>
              <a:t>PWM: i pin 3, 5, 6, 9, l0, 11, se impostati come uscite, possono fornire segnali PWM mediante l'istruzione </a:t>
            </a:r>
            <a:r>
              <a:rPr lang="it-IT" sz="2800" dirty="0" err="1">
                <a:latin typeface="Times New Roman" panose="02020603050405020304" pitchFamily="18" charset="0"/>
                <a:cs typeface="Times New Roman" panose="02020603050405020304" pitchFamily="18" charset="0"/>
              </a:rPr>
              <a:t>analogWrite</a:t>
            </a:r>
            <a:r>
              <a:rPr lang="it-IT" sz="2800" dirty="0">
                <a:latin typeface="Times New Roman" panose="02020603050405020304" pitchFamily="18" charset="0"/>
                <a:cs typeface="Times New Roman" panose="02020603050405020304" pitchFamily="18" charset="0"/>
              </a:rPr>
              <a:t>(), per pilotare motori, servomotori, lampade, ecc.,</a:t>
            </a:r>
          </a:p>
          <a:p>
            <a:pPr marL="914400" lvl="1" indent="-457200">
              <a:buFont typeface="Wingdings" panose="05000000000000000000" pitchFamily="2" charset="2"/>
              <a:buChar char="Ø"/>
            </a:pPr>
            <a:r>
              <a:rPr lang="it-IT" sz="2800" dirty="0">
                <a:latin typeface="Times New Roman" panose="02020603050405020304" pitchFamily="18" charset="0"/>
                <a:cs typeface="Times New Roman" panose="02020603050405020304" pitchFamily="18" charset="0"/>
              </a:rPr>
              <a:t>LED (L): il LED sulla scheda è connesso al pin digitale 13,</a:t>
            </a:r>
          </a:p>
          <a:p>
            <a:pPr marL="914400" lvl="1" indent="-457200">
              <a:buFont typeface="Wingdings" panose="05000000000000000000" pitchFamily="2" charset="2"/>
              <a:buChar char="Ø"/>
            </a:pPr>
            <a:r>
              <a:rPr lang="it-IT" sz="2800" dirty="0">
                <a:latin typeface="Times New Roman" panose="02020603050405020304" pitchFamily="18" charset="0"/>
                <a:cs typeface="Times New Roman" panose="02020603050405020304" pitchFamily="18" charset="0"/>
              </a:rPr>
              <a:t>Serial: i pin 0 (RX) e 1 (TX) sono usati anche per scambiare dati seriali a livelli TTL,</a:t>
            </a:r>
          </a:p>
          <a:p>
            <a:pPr marL="914400" lvl="1" indent="-457200">
              <a:buFont typeface="Wingdings" panose="05000000000000000000" pitchFamily="2" charset="2"/>
              <a:buChar char="Ø"/>
            </a:pPr>
            <a:r>
              <a:rPr lang="it-IT" sz="2800" dirty="0">
                <a:latin typeface="Times New Roman" panose="02020603050405020304" pitchFamily="18" charset="0"/>
                <a:cs typeface="Times New Roman" panose="02020603050405020304" pitchFamily="18" charset="0"/>
              </a:rPr>
              <a:t>External Interrupts: i pin 2 e 3 possano ricevere un segnale di interrupt.</a:t>
            </a:r>
          </a:p>
          <a:p>
            <a:endParaRPr lang="it-IT" sz="2800" dirty="0"/>
          </a:p>
        </p:txBody>
      </p:sp>
      <p:sp>
        <p:nvSpPr>
          <p:cNvPr id="3" name="CasellaDiTesto 2">
            <a:extLst>
              <a:ext uri="{FF2B5EF4-FFF2-40B4-BE49-F238E27FC236}">
                <a16:creationId xmlns:a16="http://schemas.microsoft.com/office/drawing/2014/main" id="{7596C2FC-C568-4BEA-AB39-77C00028A048}"/>
              </a:ext>
            </a:extLst>
          </p:cNvPr>
          <p:cNvSpPr txBox="1"/>
          <p:nvPr/>
        </p:nvSpPr>
        <p:spPr>
          <a:xfrm>
            <a:off x="227860" y="62144"/>
            <a:ext cx="11845769" cy="584775"/>
          </a:xfrm>
          <a:prstGeom prst="rect">
            <a:avLst/>
          </a:prstGeom>
          <a:noFill/>
        </p:spPr>
        <p:txBody>
          <a:bodyPr wrap="square" rtlCol="0">
            <a:spAutoFit/>
          </a:bodyPr>
          <a:lstStyle/>
          <a:p>
            <a:r>
              <a:rPr lang="it-IT" sz="3200" b="1" dirty="0">
                <a:latin typeface="Times New Roman" panose="02020603050405020304" pitchFamily="18" charset="0"/>
                <a:cs typeface="Times New Roman" panose="02020603050405020304" pitchFamily="18" charset="0"/>
              </a:rPr>
              <a:t>Le funzioni dei pin di Arduino Uno di uso comune sono le seguenti:</a:t>
            </a:r>
          </a:p>
        </p:txBody>
      </p:sp>
    </p:spTree>
    <p:extLst>
      <p:ext uri="{BB962C8B-B14F-4D97-AF65-F5344CB8AC3E}">
        <p14:creationId xmlns:p14="http://schemas.microsoft.com/office/powerpoint/2010/main" val="160070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67CD9FC-5053-4BBC-9A1C-ABFFBBDC2A61}"/>
              </a:ext>
            </a:extLst>
          </p:cNvPr>
          <p:cNvSpPr txBox="1"/>
          <p:nvPr/>
        </p:nvSpPr>
        <p:spPr>
          <a:xfrm>
            <a:off x="227860" y="62144"/>
            <a:ext cx="11890159" cy="523220"/>
          </a:xfrm>
          <a:prstGeom prst="rect">
            <a:avLst/>
          </a:prstGeom>
          <a:noFill/>
        </p:spPr>
        <p:txBody>
          <a:bodyPr wrap="square" rtlCol="0">
            <a:spAutoFit/>
          </a:bodyPr>
          <a:lstStyle/>
          <a:p>
            <a:r>
              <a:rPr lang="it-IT" sz="2800" i="1" dirty="0">
                <a:latin typeface="Times New Roman" panose="02020603050405020304" pitchFamily="18" charset="0"/>
                <a:cs typeface="Times New Roman" panose="02020603050405020304" pitchFamily="18" charset="0"/>
              </a:rPr>
              <a:t>Le funzioni dei pin di Arduino Uno di uso comune sono le seguenti: - continua…</a:t>
            </a:r>
          </a:p>
        </p:txBody>
      </p:sp>
      <p:sp>
        <p:nvSpPr>
          <p:cNvPr id="3" name="CasellaDiTesto 2">
            <a:extLst>
              <a:ext uri="{FF2B5EF4-FFF2-40B4-BE49-F238E27FC236}">
                <a16:creationId xmlns:a16="http://schemas.microsoft.com/office/drawing/2014/main" id="{907B36B2-BDDE-429F-9FF5-673447C50FB5}"/>
              </a:ext>
            </a:extLst>
          </p:cNvPr>
          <p:cNvSpPr txBox="1"/>
          <p:nvPr/>
        </p:nvSpPr>
        <p:spPr>
          <a:xfrm>
            <a:off x="227860" y="825623"/>
            <a:ext cx="11659340" cy="5109091"/>
          </a:xfrm>
          <a:prstGeom prst="rect">
            <a:avLst/>
          </a:prstGeom>
          <a:noFill/>
        </p:spPr>
        <p:txBody>
          <a:bodyPr wrap="square" rtlCol="0">
            <a:spAutoFit/>
          </a:bodyPr>
          <a:lstStyle/>
          <a:p>
            <a:pPr marL="457200" indent="-457200">
              <a:buFont typeface="Wingdings" panose="05000000000000000000" pitchFamily="2" charset="2"/>
              <a:buChar char="Ø"/>
            </a:pPr>
            <a:r>
              <a:rPr lang="it-IT" sz="2800" b="1" i="1" dirty="0" err="1">
                <a:latin typeface="Times New Roman" panose="02020603050405020304" pitchFamily="18" charset="0"/>
                <a:cs typeface="Times New Roman" panose="02020603050405020304" pitchFamily="18" charset="0"/>
              </a:rPr>
              <a:t>Analog</a:t>
            </a:r>
            <a:r>
              <a:rPr lang="it-IT" sz="2800" b="1" i="1" dirty="0">
                <a:latin typeface="Times New Roman" panose="02020603050405020304" pitchFamily="18" charset="0"/>
                <a:cs typeface="Times New Roman" panose="02020603050405020304" pitchFamily="18" charset="0"/>
              </a:rPr>
              <a:t> </a:t>
            </a:r>
            <a:r>
              <a:rPr lang="it-IT" sz="2800" b="1" i="1" dirty="0" err="1">
                <a:latin typeface="Times New Roman" panose="02020603050405020304" pitchFamily="18" charset="0"/>
                <a:cs typeface="Times New Roman" panose="02020603050405020304" pitchFamily="18" charset="0"/>
              </a:rPr>
              <a:t>inputs</a:t>
            </a:r>
            <a:r>
              <a:rPr lang="it-IT" sz="2800" b="1" i="1" dirty="0">
                <a:latin typeface="Times New Roman" panose="02020603050405020304" pitchFamily="18" charset="0"/>
                <a:cs typeface="Times New Roman" panose="02020603050405020304" pitchFamily="18" charset="0"/>
              </a:rPr>
              <a:t> (pin A0 - A5): </a:t>
            </a:r>
            <a:r>
              <a:rPr lang="it-IT" sz="2800" dirty="0">
                <a:latin typeface="Times New Roman" panose="02020603050405020304" pitchFamily="18" charset="0"/>
                <a:cs typeface="Times New Roman" panose="02020603050405020304" pitchFamily="18" charset="0"/>
              </a:rPr>
              <a:t>le tensioni analogiche sui pin, comprese tra 0 V e 5V, sono lette mediante l'istruzione </a:t>
            </a:r>
            <a:r>
              <a:rPr lang="it-IT" sz="2800" b="1" i="1" dirty="0" err="1">
                <a:latin typeface="Times New Roman" panose="02020603050405020304" pitchFamily="18" charset="0"/>
                <a:cs typeface="Times New Roman" panose="02020603050405020304" pitchFamily="18" charset="0"/>
              </a:rPr>
              <a:t>analogRead</a:t>
            </a:r>
            <a:r>
              <a:rPr lang="it-IT" sz="2800" b="1" i="1" dirty="0">
                <a:latin typeface="Times New Roman" panose="02020603050405020304" pitchFamily="18" charset="0"/>
                <a:cs typeface="Times New Roman" panose="02020603050405020304" pitchFamily="18" charset="0"/>
              </a:rPr>
              <a:t>() </a:t>
            </a:r>
            <a:r>
              <a:rPr lang="it-IT" sz="2800" dirty="0">
                <a:latin typeface="Times New Roman" panose="02020603050405020304" pitchFamily="18" charset="0"/>
                <a:cs typeface="Times New Roman" panose="02020603050405020304" pitchFamily="18" charset="0"/>
              </a:rPr>
              <a:t>e convertite proporzionalmente in numeri binari di 10 bit (1024 possibili valori binari differenti, che corrispondono ai numeri decimali da 0 a 1023). </a:t>
            </a:r>
            <a:r>
              <a:rPr lang="it-IT" sz="2800" b="1" i="1" dirty="0">
                <a:latin typeface="Times New Roman" panose="02020603050405020304" pitchFamily="18" charset="0"/>
                <a:cs typeface="Times New Roman" panose="02020603050405020304" pitchFamily="18" charset="0"/>
              </a:rPr>
              <a:t>Possono anche funzionare come pin di input/output digitale,</a:t>
            </a:r>
            <a:r>
              <a:rPr lang="it-IT" sz="2800" dirty="0">
                <a:latin typeface="Times New Roman" panose="02020603050405020304" pitchFamily="18" charset="0"/>
                <a:cs typeface="Times New Roman" panose="02020603050405020304" pitchFamily="18" charset="0"/>
              </a:rPr>
              <a:t> riferendosi agli indirizzi da 14 a 19.</a:t>
            </a:r>
          </a:p>
          <a:p>
            <a:pPr marL="457200" indent="-457200">
              <a:buFont typeface="Wingdings" panose="05000000000000000000" pitchFamily="2" charset="2"/>
              <a:buChar char="Ø"/>
            </a:pPr>
            <a:r>
              <a:rPr lang="it-IT" sz="2800" b="1" i="1" dirty="0">
                <a:latin typeface="Times New Roman" panose="02020603050405020304" pitchFamily="18" charset="0"/>
                <a:cs typeface="Times New Roman" panose="02020603050405020304" pitchFamily="18" charset="0"/>
              </a:rPr>
              <a:t>Il pin Reset: </a:t>
            </a:r>
            <a:r>
              <a:rPr lang="it-IT" sz="2800" dirty="0">
                <a:latin typeface="Times New Roman" panose="02020603050405020304" pitchFamily="18" charset="0"/>
                <a:cs typeface="Times New Roman" panose="02020603050405020304" pitchFamily="18" charset="0"/>
              </a:rPr>
              <a:t>portato a BASSO resetta il microcontrollore, facendo ripartire da zero l'esecuzione della sketch; ciò equivale alla pressione del </a:t>
            </a:r>
            <a:r>
              <a:rPr lang="it-IT" sz="2800" b="1" i="1" dirty="0">
                <a:latin typeface="Times New Roman" panose="02020603050405020304" pitchFamily="18" charset="0"/>
                <a:cs typeface="Times New Roman" panose="02020603050405020304" pitchFamily="18" charset="0"/>
              </a:rPr>
              <a:t>pulsante Reset</a:t>
            </a:r>
            <a:r>
              <a:rPr lang="it-IT" sz="2800" dirty="0">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Ø"/>
            </a:pPr>
            <a:r>
              <a:rPr lang="it-IT" sz="2800" b="1" i="1" dirty="0">
                <a:latin typeface="Times New Roman" panose="02020603050405020304" pitchFamily="18" charset="0"/>
                <a:cs typeface="Times New Roman" panose="02020603050405020304" pitchFamily="18" charset="0"/>
              </a:rPr>
              <a:t>Pin di alimentazione (5V e GND</a:t>
            </a:r>
            <a:r>
              <a:rPr lang="it-IT" sz="2800" dirty="0">
                <a:latin typeface="Times New Roman" panose="02020603050405020304" pitchFamily="18" charset="0"/>
                <a:cs typeface="Times New Roman" panose="02020603050405020304" pitchFamily="18" charset="0"/>
              </a:rPr>
              <a:t>): forniscono una tensione stabilizzata di 5 V utilizzabile per alimentare circuiti esterni (</a:t>
            </a:r>
            <a:r>
              <a:rPr lang="it-IT" sz="2800" b="1" i="1" dirty="0">
                <a:latin typeface="Times New Roman" panose="02020603050405020304" pitchFamily="18" charset="0"/>
                <a:cs typeface="Times New Roman" panose="02020603050405020304" pitchFamily="18" charset="0"/>
              </a:rPr>
              <a:t>corrente max. 200 </a:t>
            </a:r>
            <a:r>
              <a:rPr lang="it-IT" sz="2800" b="1" i="1" dirty="0" err="1">
                <a:latin typeface="Times New Roman" panose="02020603050405020304" pitchFamily="18" charset="0"/>
                <a:cs typeface="Times New Roman" panose="02020603050405020304" pitchFamily="18" charset="0"/>
              </a:rPr>
              <a:t>mA</a:t>
            </a:r>
            <a:r>
              <a:rPr lang="it-IT" sz="2800" dirty="0">
                <a:latin typeface="Times New Roman" panose="02020603050405020304" pitchFamily="18" charset="0"/>
                <a:cs typeface="Times New Roman" panose="02020603050405020304" pitchFamily="18" charset="0"/>
              </a:rPr>
              <a:t>).</a:t>
            </a:r>
          </a:p>
          <a:p>
            <a:endParaRPr lang="it-IT" dirty="0"/>
          </a:p>
        </p:txBody>
      </p:sp>
    </p:spTree>
    <p:extLst>
      <p:ext uri="{BB962C8B-B14F-4D97-AF65-F5344CB8AC3E}">
        <p14:creationId xmlns:p14="http://schemas.microsoft.com/office/powerpoint/2010/main" val="161705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9F360BD-7E4B-4F66-9322-F4F78D8EA4AC}"/>
              </a:ext>
            </a:extLst>
          </p:cNvPr>
          <p:cNvSpPr/>
          <p:nvPr/>
        </p:nvSpPr>
        <p:spPr>
          <a:xfrm>
            <a:off x="355107" y="665826"/>
            <a:ext cx="11638625" cy="4417812"/>
          </a:xfrm>
          <a:prstGeom prst="rect">
            <a:avLst/>
          </a:prstGeom>
        </p:spPr>
        <p:txBody>
          <a:bodyPr wrap="square">
            <a:spAutoFit/>
          </a:bodyPr>
          <a:lstStyle/>
          <a:p>
            <a:pPr>
              <a:lnSpc>
                <a:spcPct val="107000"/>
              </a:lnSpc>
              <a:spcAft>
                <a:spcPts val="800"/>
              </a:spcAft>
            </a:pPr>
            <a:r>
              <a:rPr lang="it-IT" sz="3600" b="1" dirty="0">
                <a:latin typeface="Times New Roman" panose="02020603050405020304" pitchFamily="18" charset="0"/>
                <a:ea typeface="Calibri" panose="020F0502020204030204" pitchFamily="34" charset="0"/>
                <a:cs typeface="Times New Roman" panose="02020603050405020304" pitchFamily="18" charset="0"/>
              </a:rPr>
              <a:t>II software per la programmazione di Arduino</a:t>
            </a:r>
          </a:p>
          <a:p>
            <a:pPr>
              <a:lnSpc>
                <a:spcPct val="107000"/>
              </a:lnSpc>
              <a:spcAft>
                <a:spcPts val="800"/>
              </a:spcAft>
            </a:pPr>
            <a:endParaRPr lang="it-IT" sz="3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3600" b="1" dirty="0">
                <a:latin typeface="Times New Roman" panose="02020603050405020304" pitchFamily="18" charset="0"/>
                <a:ea typeface="Calibri" panose="020F0502020204030204" pitchFamily="34" charset="0"/>
                <a:cs typeface="Times New Roman" panose="02020603050405020304" pitchFamily="18" charset="0"/>
              </a:rPr>
              <a:t>Il software Arduino </a:t>
            </a:r>
            <a:r>
              <a:rPr lang="it-IT" sz="3600" dirty="0">
                <a:latin typeface="Times New Roman" panose="02020603050405020304" pitchFamily="18" charset="0"/>
                <a:ea typeface="Calibri" panose="020F0502020204030204" pitchFamily="34" charset="0"/>
                <a:cs typeface="Times New Roman" panose="02020603050405020304" pitchFamily="18" charset="0"/>
              </a:rPr>
              <a:t>(IDE, </a:t>
            </a:r>
            <a:r>
              <a:rPr lang="it-IT" sz="3600" dirty="0" err="1">
                <a:latin typeface="Times New Roman" panose="02020603050405020304" pitchFamily="18" charset="0"/>
                <a:ea typeface="Calibri" panose="020F0502020204030204" pitchFamily="34" charset="0"/>
                <a:cs typeface="Times New Roman" panose="02020603050405020304" pitchFamily="18" charset="0"/>
              </a:rPr>
              <a:t>Integrated</a:t>
            </a:r>
            <a:r>
              <a:rPr lang="it-IT" sz="3600" dirty="0">
                <a:latin typeface="Times New Roman" panose="02020603050405020304" pitchFamily="18" charset="0"/>
                <a:ea typeface="Calibri" panose="020F0502020204030204" pitchFamily="34" charset="0"/>
                <a:cs typeface="Times New Roman" panose="02020603050405020304" pitchFamily="18" charset="0"/>
              </a:rPr>
              <a:t> Development Environment o Ambiente di Sviluppo Integrato) </a:t>
            </a:r>
            <a:r>
              <a:rPr lang="it-IT" sz="3600" b="1" dirty="0">
                <a:latin typeface="Times New Roman" panose="02020603050405020304" pitchFamily="18" charset="0"/>
                <a:ea typeface="Calibri" panose="020F0502020204030204" pitchFamily="34" charset="0"/>
                <a:cs typeface="Times New Roman" panose="02020603050405020304" pitchFamily="18" charset="0"/>
              </a:rPr>
              <a:t>rende semplice la scrittura (</a:t>
            </a:r>
            <a:r>
              <a:rPr lang="it-IT" sz="3600" b="1" i="1" dirty="0">
                <a:latin typeface="Times New Roman" panose="02020603050405020304" pitchFamily="18" charset="0"/>
                <a:ea typeface="Calibri" panose="020F0502020204030204" pitchFamily="34" charset="0"/>
                <a:cs typeface="Times New Roman" panose="02020603050405020304" pitchFamily="18" charset="0"/>
              </a:rPr>
              <a:t>editing</a:t>
            </a:r>
            <a:r>
              <a:rPr lang="it-IT" sz="3600" b="1" dirty="0">
                <a:latin typeface="Times New Roman" panose="02020603050405020304" pitchFamily="18" charset="0"/>
                <a:ea typeface="Calibri" panose="020F0502020204030204" pitchFamily="34" charset="0"/>
                <a:cs typeface="Times New Roman" panose="02020603050405020304" pitchFamily="18" charset="0"/>
              </a:rPr>
              <a:t>) del programma (</a:t>
            </a:r>
            <a:r>
              <a:rPr lang="it-IT" sz="3600" b="1" i="1" dirty="0">
                <a:latin typeface="Times New Roman" panose="02020603050405020304" pitchFamily="18" charset="0"/>
                <a:ea typeface="Calibri" panose="020F0502020204030204" pitchFamily="34" charset="0"/>
                <a:cs typeface="Times New Roman" panose="02020603050405020304" pitchFamily="18" charset="0"/>
              </a:rPr>
              <a:t>sketch</a:t>
            </a:r>
            <a:r>
              <a:rPr lang="it-IT" sz="3600" b="1" dirty="0">
                <a:latin typeface="Times New Roman" panose="02020603050405020304" pitchFamily="18" charset="0"/>
                <a:ea typeface="Calibri" panose="020F0502020204030204" pitchFamily="34" charset="0"/>
                <a:cs typeface="Times New Roman" panose="02020603050405020304" pitchFamily="18" charset="0"/>
              </a:rPr>
              <a:t>), la ricerca degli errori di programmazione (</a:t>
            </a:r>
            <a:r>
              <a:rPr lang="it-IT" sz="3600" b="1" i="1" dirty="0">
                <a:latin typeface="Times New Roman" panose="02020603050405020304" pitchFamily="18" charset="0"/>
                <a:ea typeface="Calibri" panose="020F0502020204030204" pitchFamily="34" charset="0"/>
                <a:cs typeface="Times New Roman" panose="02020603050405020304" pitchFamily="18" charset="0"/>
              </a:rPr>
              <a:t>debugging</a:t>
            </a:r>
            <a:r>
              <a:rPr lang="it-IT" sz="3600" b="1" dirty="0">
                <a:latin typeface="Times New Roman" panose="02020603050405020304" pitchFamily="18" charset="0"/>
                <a:ea typeface="Calibri" panose="020F0502020204030204" pitchFamily="34" charset="0"/>
                <a:cs typeface="Times New Roman" panose="02020603050405020304" pitchFamily="18" charset="0"/>
              </a:rPr>
              <a:t>) e il trasferimento del programma sulla scheda (</a:t>
            </a:r>
            <a:r>
              <a:rPr lang="it-IT" sz="3600" b="1" i="1" dirty="0">
                <a:latin typeface="Times New Roman" panose="02020603050405020304" pitchFamily="18" charset="0"/>
                <a:ea typeface="Calibri" panose="020F0502020204030204" pitchFamily="34" charset="0"/>
                <a:cs typeface="Times New Roman" panose="02020603050405020304" pitchFamily="18" charset="0"/>
              </a:rPr>
              <a:t>loading</a:t>
            </a:r>
            <a:r>
              <a:rPr lang="it-IT" sz="3600" b="1" dirty="0">
                <a:latin typeface="Times New Roman" panose="02020603050405020304" pitchFamily="18" charset="0"/>
                <a:ea typeface="Calibri" panose="020F0502020204030204" pitchFamily="34" charset="0"/>
                <a:cs typeface="Times New Roman" panose="02020603050405020304" pitchFamily="18" charset="0"/>
              </a:rPr>
              <a:t>).</a:t>
            </a:r>
            <a:endParaRPr lang="it-IT"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0114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0AD3B0EF-E7BC-49FE-97F8-6A53E377C561}"/>
              </a:ext>
            </a:extLst>
          </p:cNvPr>
          <p:cNvSpPr/>
          <p:nvPr/>
        </p:nvSpPr>
        <p:spPr>
          <a:xfrm>
            <a:off x="213064" y="0"/>
            <a:ext cx="11629747" cy="6889963"/>
          </a:xfrm>
          <a:prstGeom prst="rect">
            <a:avLst/>
          </a:prstGeom>
        </p:spPr>
        <p:txBody>
          <a:bodyPr wrap="square">
            <a:spAutoFit/>
          </a:bodyPr>
          <a:lstStyle/>
          <a:p>
            <a:pPr>
              <a:lnSpc>
                <a:spcPct val="107000"/>
              </a:lnSpc>
              <a:spcAft>
                <a:spcPts val="800"/>
              </a:spcAft>
            </a:pPr>
            <a:r>
              <a:rPr lang="it-IT" sz="2800" b="1" dirty="0">
                <a:latin typeface="Times New Roman" panose="02020603050405020304" pitchFamily="18" charset="0"/>
                <a:ea typeface="Calibri" panose="020F0502020204030204" pitchFamily="34" charset="0"/>
                <a:cs typeface="Times New Roman" panose="02020603050405020304" pitchFamily="18" charset="0"/>
              </a:rPr>
              <a:t>Per iniziare ad utilizzare Arduino Uno:</a:t>
            </a:r>
            <a:endParaRPr lang="it-IT" sz="28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it-IT" sz="2800" b="1" i="1" dirty="0">
                <a:latin typeface="Times New Roman" panose="02020603050405020304" pitchFamily="18" charset="0"/>
                <a:ea typeface="Calibri" panose="020F0502020204030204" pitchFamily="34" charset="0"/>
                <a:cs typeface="Times New Roman" panose="02020603050405020304" pitchFamily="18" charset="0"/>
              </a:rPr>
              <a:t>Entrare nel sito internet </a:t>
            </a:r>
            <a:r>
              <a:rPr lang="it-IT" sz="2800" b="1" i="1" dirty="0">
                <a:latin typeface="Times New Roman" panose="02020603050405020304" pitchFamily="18" charset="0"/>
                <a:ea typeface="Calibri" panose="020F0502020204030204" pitchFamily="34" charset="0"/>
                <a:cs typeface="Times New Roman" panose="02020603050405020304" pitchFamily="18" charset="0"/>
                <a:hlinkClick r:id="rId2"/>
              </a:rPr>
              <a:t>https://www.arduino.cc</a:t>
            </a:r>
            <a:r>
              <a:rPr lang="it-IT" sz="2800" b="1" i="1" dirty="0">
                <a:latin typeface="Times New Roman" panose="02020603050405020304" pitchFamily="18" charset="0"/>
                <a:ea typeface="Calibri" panose="020F0502020204030204" pitchFamily="34" charset="0"/>
                <a:cs typeface="Times New Roman" panose="02020603050405020304" pitchFamily="18" charset="0"/>
              </a:rPr>
              <a:t> e scaricare l'ultima versione (2.3.2) del software Arduino (IDE), </a:t>
            </a:r>
            <a:r>
              <a:rPr lang="it-IT" sz="2800" dirty="0">
                <a:latin typeface="Times New Roman" panose="02020603050405020304" pitchFamily="18" charset="0"/>
                <a:ea typeface="Calibri" panose="020F0502020204030204" pitchFamily="34" charset="0"/>
                <a:cs typeface="Times New Roman" panose="02020603050405020304" pitchFamily="18" charset="0"/>
              </a:rPr>
              <a:t>adatta al proprio sistema operativo (Windows, Mac OS X o Linux).</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it-IT" sz="2800" b="1" i="1" dirty="0">
                <a:latin typeface="Times New Roman" panose="02020603050405020304" pitchFamily="18" charset="0"/>
                <a:ea typeface="Calibri" panose="020F0502020204030204" pitchFamily="34" charset="0"/>
                <a:cs typeface="Times New Roman" panose="02020603050405020304" pitchFamily="18" charset="0"/>
              </a:rPr>
              <a:t>Installare il software sul computer.</a:t>
            </a:r>
            <a:endParaRPr lang="it-IT" sz="2800" b="1" i="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it-IT" sz="2800" b="1" i="1" dirty="0">
                <a:latin typeface="Times New Roman" panose="02020603050405020304" pitchFamily="18" charset="0"/>
                <a:ea typeface="Calibri" panose="020F0502020204030204" pitchFamily="34" charset="0"/>
                <a:cs typeface="Times New Roman" panose="02020603050405020304" pitchFamily="18" charset="0"/>
              </a:rPr>
              <a:t>Collegare la scheda Arduino UNO a una presa USB del computer, per alimentarla e programmarla:</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r>
              <a:rPr lang="it-IT" sz="2400" dirty="0">
                <a:latin typeface="Times New Roman" panose="02020603050405020304" pitchFamily="18" charset="0"/>
                <a:ea typeface="Calibri" panose="020F0502020204030204" pitchFamily="34" charset="0"/>
                <a:cs typeface="Times New Roman" panose="02020603050405020304" pitchFamily="18" charset="0"/>
              </a:rPr>
              <a:t>si accende il LED verde ON sulla scheda. Una volta programmato, Arduino potrà funzionare scollegato dal computer (stand alone), fornendo alla scheda la tensione di alimentazione da 7 V a 12 V sull'apposito connettore, mediante un alimentatore esterno o una batteria da 9 V (il + è il contatto interno).</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it-IT" sz="2800" b="1" i="1" dirty="0">
                <a:latin typeface="Times New Roman" panose="02020603050405020304" pitchFamily="18" charset="0"/>
                <a:ea typeface="Calibri" panose="020F0502020204030204" pitchFamily="34" charset="0"/>
                <a:cs typeface="Times New Roman" panose="02020603050405020304" pitchFamily="18" charset="0"/>
              </a:rPr>
              <a:t>Lanciare il software Arduino.</a:t>
            </a:r>
            <a:endParaRPr lang="it-IT" sz="2800" b="1" i="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it-IT" sz="2800" dirty="0">
                <a:latin typeface="Times New Roman" panose="02020603050405020304" pitchFamily="18" charset="0"/>
                <a:ea typeface="Calibri" panose="020F0502020204030204" pitchFamily="34" charset="0"/>
                <a:cs typeface="Times New Roman" panose="02020603050405020304" pitchFamily="18" charset="0"/>
              </a:rPr>
              <a:t>Tra i menu a tendina seguire il percorso: Strumenti &gt; Scheda e </a:t>
            </a:r>
            <a:r>
              <a:rPr lang="it-IT" sz="2800" b="1" i="1" dirty="0">
                <a:latin typeface="Times New Roman" panose="02020603050405020304" pitchFamily="18" charset="0"/>
                <a:ea typeface="Calibri" panose="020F0502020204030204" pitchFamily="34" charset="0"/>
                <a:cs typeface="Times New Roman" panose="02020603050405020304" pitchFamily="18" charset="0"/>
              </a:rPr>
              <a:t>selezionare la scheda (board) Arduino Uno</a:t>
            </a:r>
            <a:r>
              <a:rPr lang="it-IT" sz="2800" dirty="0">
                <a:latin typeface="Times New Roman" panose="02020603050405020304" pitchFamily="18" charset="0"/>
                <a:ea typeface="Calibri" panose="020F0502020204030204" pitchFamily="34" charset="0"/>
                <a:cs typeface="Times New Roman" panose="02020603050405020304" pitchFamily="18" charset="0"/>
              </a:rPr>
              <a:t>.</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it-IT" sz="2800" dirty="0">
                <a:latin typeface="Times New Roman" panose="02020603050405020304" pitchFamily="18" charset="0"/>
                <a:ea typeface="Calibri" panose="020F0502020204030204" pitchFamily="34" charset="0"/>
                <a:cs typeface="Times New Roman" panose="02020603050405020304" pitchFamily="18" charset="0"/>
              </a:rPr>
              <a:t>Tra i menu a tendina seguire il percorso: Strumenti &gt; Porta e </a:t>
            </a:r>
            <a:r>
              <a:rPr lang="it-IT" sz="2800" b="1" i="1" dirty="0">
                <a:latin typeface="Times New Roman" panose="02020603050405020304" pitchFamily="18" charset="0"/>
                <a:ea typeface="Calibri" panose="020F0502020204030204" pitchFamily="34" charset="0"/>
                <a:cs typeface="Times New Roman" panose="02020603050405020304" pitchFamily="18" charset="0"/>
              </a:rPr>
              <a:t>selezionare la porta seriale a cui è collegato Arduino.</a:t>
            </a:r>
            <a:endParaRPr lang="it-IT" sz="28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6798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92BBCC14-3BA5-4BCB-A6A7-7F2A094E5623}"/>
              </a:ext>
            </a:extLst>
          </p:cNvPr>
          <p:cNvSpPr/>
          <p:nvPr/>
        </p:nvSpPr>
        <p:spPr>
          <a:xfrm>
            <a:off x="508986" y="261984"/>
            <a:ext cx="11683014" cy="6186309"/>
          </a:xfrm>
          <a:prstGeom prst="rect">
            <a:avLst/>
          </a:prstGeom>
        </p:spPr>
        <p:txBody>
          <a:bodyPr wrap="square">
            <a:spAutoFit/>
          </a:bodyPr>
          <a:lstStyle/>
          <a:p>
            <a:r>
              <a:rPr lang="it-IT" sz="3200" b="1" dirty="0">
                <a:latin typeface="Times New Roman" panose="02020603050405020304" pitchFamily="18" charset="0"/>
                <a:cs typeface="Times New Roman" panose="02020603050405020304" pitchFamily="18" charset="0"/>
              </a:rPr>
              <a:t>Per verificare la connessione Arduino-computer</a:t>
            </a:r>
          </a:p>
          <a:p>
            <a:r>
              <a:rPr lang="it-IT" sz="2800" dirty="0">
                <a:latin typeface="Times New Roman" panose="02020603050405020304" pitchFamily="18" charset="0"/>
                <a:cs typeface="Times New Roman" panose="02020603050405020304" pitchFamily="18" charset="0"/>
              </a:rPr>
              <a:t>Per verificare rapidamente che la comunicazione tra il computer e Arduino sia corretta, seguire i seguenti passi:</a:t>
            </a:r>
          </a:p>
          <a:p>
            <a:pPr marL="514350" indent="-514350">
              <a:buFont typeface="+mj-lt"/>
              <a:buAutoNum type="arabicPeriod"/>
            </a:pPr>
            <a:r>
              <a:rPr lang="it-IT" sz="2800" dirty="0">
                <a:latin typeface="Times New Roman" panose="02020603050405020304" pitchFamily="18" charset="0"/>
                <a:cs typeface="Times New Roman" panose="02020603050405020304" pitchFamily="18" charset="0"/>
              </a:rPr>
              <a:t>Aprire, tra gli esempi, lo sketch «</a:t>
            </a:r>
            <a:r>
              <a:rPr lang="it-IT" sz="2800" dirty="0" err="1">
                <a:latin typeface="Times New Roman" panose="02020603050405020304" pitchFamily="18" charset="0"/>
                <a:cs typeface="Times New Roman" panose="02020603050405020304" pitchFamily="18" charset="0"/>
              </a:rPr>
              <a:t>Blink</a:t>
            </a:r>
            <a:r>
              <a:rPr lang="it-IT" sz="2800" dirty="0">
                <a:latin typeface="Times New Roman" panose="02020603050405020304" pitchFamily="18" charset="0"/>
                <a:cs typeface="Times New Roman" panose="02020603050405020304" pitchFamily="18" charset="0"/>
              </a:rPr>
              <a:t>» che fa lampeggiare il LED L sulla scheda: </a:t>
            </a:r>
          </a:p>
          <a:p>
            <a:pPr lvl="2"/>
            <a:r>
              <a:rPr lang="it-IT" sz="2800" b="1" i="1" dirty="0">
                <a:latin typeface="Times New Roman" panose="02020603050405020304" pitchFamily="18" charset="0"/>
                <a:cs typeface="Times New Roman" panose="02020603050405020304" pitchFamily="18" charset="0"/>
              </a:rPr>
              <a:t>Scegliendo: File &gt; Esempi &gt; 01.Basics  &gt; </a:t>
            </a:r>
            <a:r>
              <a:rPr lang="it-IT" sz="2800" b="1" i="1" dirty="0" err="1">
                <a:latin typeface="Times New Roman" panose="02020603050405020304" pitchFamily="18" charset="0"/>
                <a:cs typeface="Times New Roman" panose="02020603050405020304" pitchFamily="18" charset="0"/>
              </a:rPr>
              <a:t>Blink</a:t>
            </a:r>
            <a:endParaRPr lang="it-IT" sz="2800" b="1" i="1" dirty="0">
              <a:latin typeface="Times New Roman" panose="02020603050405020304" pitchFamily="18" charset="0"/>
              <a:cs typeface="Times New Roman" panose="02020603050405020304" pitchFamily="18" charset="0"/>
            </a:endParaRPr>
          </a:p>
          <a:p>
            <a:pPr lvl="1"/>
            <a:r>
              <a:rPr lang="it-IT" sz="2800" dirty="0">
                <a:latin typeface="Times New Roman" panose="02020603050405020304" pitchFamily="18" charset="0"/>
                <a:cs typeface="Times New Roman" panose="02020603050405020304" pitchFamily="18" charset="0"/>
              </a:rPr>
              <a:t>nella finestra di Editor appaiono le istruzioni che costituiscono lo sketch.</a:t>
            </a:r>
          </a:p>
          <a:p>
            <a:pPr marL="514350" indent="-514350">
              <a:buFont typeface="+mj-lt"/>
              <a:buAutoNum type="arabicPeriod"/>
            </a:pPr>
            <a:r>
              <a:rPr lang="it-IT" sz="2800" dirty="0">
                <a:latin typeface="Times New Roman" panose="02020603050405020304" pitchFamily="18" charset="0"/>
                <a:cs typeface="Times New Roman" panose="02020603050405020304" pitchFamily="18" charset="0"/>
              </a:rPr>
              <a:t>Premere il pulsante       per compilare e caricare (upload) su Arduino lo sketch «</a:t>
            </a:r>
            <a:r>
              <a:rPr lang="it-IT" sz="2800" dirty="0" err="1">
                <a:latin typeface="Times New Roman" panose="02020603050405020304" pitchFamily="18" charset="0"/>
                <a:cs typeface="Times New Roman" panose="02020603050405020304" pitchFamily="18" charset="0"/>
              </a:rPr>
              <a:t>Blink</a:t>
            </a:r>
            <a:r>
              <a:rPr lang="it-IT" sz="2800" dirty="0">
                <a:latin typeface="Times New Roman" panose="02020603050405020304" pitchFamily="18" charset="0"/>
                <a:cs typeface="Times New Roman" panose="02020603050405020304" pitchFamily="18" charset="0"/>
              </a:rPr>
              <a:t>». Se la comunicazione è regolare, durante l'upload lampeggiano i LED RX e TX su Arduino.</a:t>
            </a:r>
          </a:p>
          <a:p>
            <a:pPr marL="514350" indent="-514350">
              <a:buFont typeface="+mj-lt"/>
              <a:buAutoNum type="arabicPeriod"/>
            </a:pPr>
            <a:r>
              <a:rPr lang="it-IT" sz="2800" dirty="0">
                <a:latin typeface="Times New Roman" panose="02020603050405020304" pitchFamily="18" charset="0"/>
                <a:cs typeface="Times New Roman" panose="02020603050405020304" pitchFamily="18" charset="0"/>
              </a:rPr>
              <a:t>Una volta finito il caricamento, se il trasferimento dello sketch sì è svolto senza problemi, in basso nella finestra appare il messaggio "Caricamento completato" e inizia automaticamente l'esecuzione dello sketch: il LED L, posto vicino al pin 13 e collegato a esso, lampeggia in modo regolare.</a:t>
            </a:r>
            <a:r>
              <a:rPr lang="it-IT" sz="2800" dirty="0"/>
              <a:t> </a:t>
            </a:r>
          </a:p>
        </p:txBody>
      </p:sp>
      <p:pic>
        <p:nvPicPr>
          <p:cNvPr id="6" name="Immagine 5">
            <a:extLst>
              <a:ext uri="{FF2B5EF4-FFF2-40B4-BE49-F238E27FC236}">
                <a16:creationId xmlns:a16="http://schemas.microsoft.com/office/drawing/2014/main" id="{D5758975-E774-4005-84B4-88C001448024}"/>
              </a:ext>
            </a:extLst>
          </p:cNvPr>
          <p:cNvPicPr/>
          <p:nvPr/>
        </p:nvPicPr>
        <p:blipFill rotWithShape="1">
          <a:blip r:embed="rId2"/>
          <a:srcRect l="56989" t="67947" r="41472" b="26337"/>
          <a:stretch/>
        </p:blipFill>
        <p:spPr bwMode="auto">
          <a:xfrm>
            <a:off x="3963306" y="3355138"/>
            <a:ext cx="485701" cy="4505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4691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17CA871-B894-4D6A-BE2F-941E8B6F48E7}"/>
              </a:ext>
            </a:extLst>
          </p:cNvPr>
          <p:cNvPicPr>
            <a:picLocks noChangeAspect="1"/>
          </p:cNvPicPr>
          <p:nvPr/>
        </p:nvPicPr>
        <p:blipFill rotWithShape="1">
          <a:blip r:embed="rId2"/>
          <a:srcRect l="51995" t="11759" r="26771" b="34205"/>
          <a:stretch/>
        </p:blipFill>
        <p:spPr>
          <a:xfrm>
            <a:off x="5365071" y="1039926"/>
            <a:ext cx="6676008" cy="4778147"/>
          </a:xfrm>
          <a:prstGeom prst="rect">
            <a:avLst/>
          </a:prstGeom>
        </p:spPr>
      </p:pic>
      <p:sp>
        <p:nvSpPr>
          <p:cNvPr id="3" name="CasellaDiTesto 2">
            <a:extLst>
              <a:ext uri="{FF2B5EF4-FFF2-40B4-BE49-F238E27FC236}">
                <a16:creationId xmlns:a16="http://schemas.microsoft.com/office/drawing/2014/main" id="{4805E3E9-2D0F-41DC-A264-F49BB40D17F9}"/>
              </a:ext>
            </a:extLst>
          </p:cNvPr>
          <p:cNvSpPr txBox="1"/>
          <p:nvPr/>
        </p:nvSpPr>
        <p:spPr>
          <a:xfrm>
            <a:off x="150922" y="310719"/>
            <a:ext cx="5042516" cy="3877985"/>
          </a:xfrm>
          <a:prstGeom prst="rect">
            <a:avLst/>
          </a:prstGeom>
          <a:noFill/>
        </p:spPr>
        <p:txBody>
          <a:bodyPr wrap="square" rtlCol="0">
            <a:spAutoFit/>
          </a:bodyPr>
          <a:lstStyle/>
          <a:p>
            <a:r>
              <a:rPr lang="it-IT" sz="3200" b="1" dirty="0">
                <a:latin typeface="Times New Roman" panose="02020603050405020304" pitchFamily="18" charset="0"/>
                <a:cs typeface="Times New Roman" panose="02020603050405020304" pitchFamily="18" charset="0"/>
              </a:rPr>
              <a:t>Passiamo alla pratica</a:t>
            </a:r>
          </a:p>
          <a:p>
            <a:r>
              <a:rPr lang="it-IT" sz="2800" dirty="0">
                <a:latin typeface="Times New Roman" panose="02020603050405020304" pitchFamily="18" charset="0"/>
                <a:cs typeface="Times New Roman" panose="02020603050405020304" pitchFamily="18" charset="0"/>
              </a:rPr>
              <a:t>Durante il processo d’installazione del programma Arduino IDE sul desktop si è creata una nuova icona di collegamento.  </a:t>
            </a:r>
          </a:p>
          <a:p>
            <a:endParaRPr lang="it-IT" sz="2800" dirty="0">
              <a:latin typeface="Times New Roman" panose="02020603050405020304" pitchFamily="18" charset="0"/>
              <a:cs typeface="Times New Roman" panose="02020603050405020304" pitchFamily="18" charset="0"/>
            </a:endParaRPr>
          </a:p>
          <a:p>
            <a:endParaRPr lang="it-IT" sz="2800" dirty="0">
              <a:latin typeface="Times New Roman" panose="02020603050405020304" pitchFamily="18" charset="0"/>
              <a:cs typeface="Times New Roman" panose="02020603050405020304" pitchFamily="18" charset="0"/>
            </a:endParaRPr>
          </a:p>
          <a:p>
            <a:endParaRPr lang="it-IT" dirty="0"/>
          </a:p>
        </p:txBody>
      </p:sp>
      <p:pic>
        <p:nvPicPr>
          <p:cNvPr id="7" name="Immagine 6">
            <a:extLst>
              <a:ext uri="{FF2B5EF4-FFF2-40B4-BE49-F238E27FC236}">
                <a16:creationId xmlns:a16="http://schemas.microsoft.com/office/drawing/2014/main" id="{F6FC3039-C4D7-4245-989F-D9F3505B4D82}"/>
              </a:ext>
            </a:extLst>
          </p:cNvPr>
          <p:cNvPicPr/>
          <p:nvPr/>
        </p:nvPicPr>
        <p:blipFill rotWithShape="1">
          <a:blip r:embed="rId3"/>
          <a:srcRect l="2500" t="70561" r="95063" b="21498"/>
          <a:stretch/>
        </p:blipFill>
        <p:spPr bwMode="auto">
          <a:xfrm>
            <a:off x="1665135" y="3224103"/>
            <a:ext cx="1406537" cy="1373752"/>
          </a:xfrm>
          <a:prstGeom prst="rect">
            <a:avLst/>
          </a:prstGeom>
          <a:ln>
            <a:noFill/>
          </a:ln>
          <a:extLst>
            <a:ext uri="{53640926-AAD7-44D8-BBD7-CCE9431645EC}">
              <a14:shadowObscured xmlns:a14="http://schemas.microsoft.com/office/drawing/2010/main"/>
            </a:ext>
          </a:extLst>
        </p:spPr>
      </p:pic>
      <p:sp>
        <p:nvSpPr>
          <p:cNvPr id="6" name="CasellaDiTesto 5">
            <a:extLst>
              <a:ext uri="{FF2B5EF4-FFF2-40B4-BE49-F238E27FC236}">
                <a16:creationId xmlns:a16="http://schemas.microsoft.com/office/drawing/2014/main" id="{D641C536-476B-4733-BE0C-3669805C66B8}"/>
              </a:ext>
            </a:extLst>
          </p:cNvPr>
          <p:cNvSpPr txBox="1"/>
          <p:nvPr/>
        </p:nvSpPr>
        <p:spPr>
          <a:xfrm>
            <a:off x="319596" y="5007005"/>
            <a:ext cx="4598633" cy="1384995"/>
          </a:xfrm>
          <a:prstGeom prst="rect">
            <a:avLst/>
          </a:prstGeom>
          <a:noFill/>
        </p:spPr>
        <p:txBody>
          <a:bodyPr wrap="square" rtlCol="0">
            <a:spAutoFit/>
          </a:bodyPr>
          <a:lstStyle/>
          <a:p>
            <a:r>
              <a:rPr lang="it-IT" sz="2800" dirty="0">
                <a:latin typeface="Times New Roman" panose="02020603050405020304" pitchFamily="18" charset="0"/>
                <a:cs typeface="Times New Roman" panose="02020603050405020304" pitchFamily="18" charset="0"/>
              </a:rPr>
              <a:t>Cliccando su di essa si apre il programma Arduino IDE, che originalmente è in inglese. </a:t>
            </a:r>
          </a:p>
        </p:txBody>
      </p:sp>
    </p:spTree>
    <p:extLst>
      <p:ext uri="{BB962C8B-B14F-4D97-AF65-F5344CB8AC3E}">
        <p14:creationId xmlns:p14="http://schemas.microsoft.com/office/powerpoint/2010/main" val="1425241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B17E62C-5E43-4CFC-B71B-5571463889A2}"/>
              </a:ext>
            </a:extLst>
          </p:cNvPr>
          <p:cNvSpPr/>
          <p:nvPr/>
        </p:nvSpPr>
        <p:spPr>
          <a:xfrm>
            <a:off x="287044" y="67881"/>
            <a:ext cx="11582401" cy="584775"/>
          </a:xfrm>
          <a:prstGeom prst="rect">
            <a:avLst/>
          </a:prstGeom>
        </p:spPr>
        <p:txBody>
          <a:bodyPr wrap="square">
            <a:spAutoFit/>
          </a:bodyPr>
          <a:lstStyle/>
          <a:p>
            <a:r>
              <a:rPr lang="it-IT" sz="3200" dirty="0">
                <a:latin typeface="Times New Roman" panose="02020603050405020304" pitchFamily="18" charset="0"/>
                <a:cs typeface="Times New Roman" panose="02020603050405020304" pitchFamily="18" charset="0"/>
              </a:rPr>
              <a:t>Per avere il programma Arduino IDE in italiano si deve scegliere:</a:t>
            </a:r>
          </a:p>
        </p:txBody>
      </p:sp>
      <p:pic>
        <p:nvPicPr>
          <p:cNvPr id="4" name="Immagine 3">
            <a:extLst>
              <a:ext uri="{FF2B5EF4-FFF2-40B4-BE49-F238E27FC236}">
                <a16:creationId xmlns:a16="http://schemas.microsoft.com/office/drawing/2014/main" id="{EB19BE46-01D9-4B6C-8139-CCA38C9F9C80}"/>
              </a:ext>
            </a:extLst>
          </p:cNvPr>
          <p:cNvPicPr>
            <a:picLocks noChangeAspect="1"/>
          </p:cNvPicPr>
          <p:nvPr/>
        </p:nvPicPr>
        <p:blipFill>
          <a:blip r:embed="rId2"/>
          <a:stretch>
            <a:fillRect/>
          </a:stretch>
        </p:blipFill>
        <p:spPr>
          <a:xfrm>
            <a:off x="4085680" y="1024107"/>
            <a:ext cx="8106320" cy="5833893"/>
          </a:xfrm>
          <a:prstGeom prst="rect">
            <a:avLst/>
          </a:prstGeom>
        </p:spPr>
      </p:pic>
      <p:sp>
        <p:nvSpPr>
          <p:cNvPr id="5" name="CasellaDiTesto 4">
            <a:extLst>
              <a:ext uri="{FF2B5EF4-FFF2-40B4-BE49-F238E27FC236}">
                <a16:creationId xmlns:a16="http://schemas.microsoft.com/office/drawing/2014/main" id="{70B91D5F-85CB-4F11-9328-BF3BB9992CE0}"/>
              </a:ext>
            </a:extLst>
          </p:cNvPr>
          <p:cNvSpPr txBox="1"/>
          <p:nvPr/>
        </p:nvSpPr>
        <p:spPr>
          <a:xfrm>
            <a:off x="372862" y="1024106"/>
            <a:ext cx="3559945" cy="4401205"/>
          </a:xfrm>
          <a:prstGeom prst="rect">
            <a:avLst/>
          </a:prstGeom>
          <a:noFill/>
        </p:spPr>
        <p:txBody>
          <a:bodyPr wrap="square" rtlCol="0">
            <a:spAutoFit/>
          </a:bodyPr>
          <a:lstStyle/>
          <a:p>
            <a:r>
              <a:rPr lang="it-IT" sz="2800" b="1" i="1" dirty="0">
                <a:latin typeface="Times New Roman" panose="02020603050405020304" pitchFamily="18" charset="0"/>
                <a:cs typeface="Times New Roman" panose="02020603050405020304" pitchFamily="18" charset="0"/>
              </a:rPr>
              <a:t>File &gt; </a:t>
            </a:r>
            <a:r>
              <a:rPr lang="it-IT" sz="2800" b="1" i="1" dirty="0" err="1">
                <a:latin typeface="Times New Roman" panose="02020603050405020304" pitchFamily="18" charset="0"/>
                <a:cs typeface="Times New Roman" panose="02020603050405020304" pitchFamily="18" charset="0"/>
              </a:rPr>
              <a:t>Preferences</a:t>
            </a:r>
            <a:r>
              <a:rPr lang="it-IT" sz="2800" b="1" i="1" dirty="0">
                <a:latin typeface="Times New Roman" panose="02020603050405020304" pitchFamily="18" charset="0"/>
                <a:cs typeface="Times New Roman" panose="02020603050405020304" pitchFamily="18" charset="0"/>
              </a:rPr>
              <a:t>… </a:t>
            </a:r>
          </a:p>
          <a:p>
            <a:endParaRPr lang="it-IT" sz="2800" b="1" i="1"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Si apre la finestra </a:t>
            </a:r>
            <a:r>
              <a:rPr lang="it-IT" sz="2800" b="1" i="1" dirty="0" err="1">
                <a:latin typeface="Times New Roman" panose="02020603050405020304" pitchFamily="18" charset="0"/>
                <a:cs typeface="Times New Roman" panose="02020603050405020304" pitchFamily="18" charset="0"/>
              </a:rPr>
              <a:t>Preferences</a:t>
            </a:r>
            <a:endParaRPr lang="it-IT" sz="2800" b="1" i="1"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e nella cartella </a:t>
            </a:r>
            <a:r>
              <a:rPr lang="it-IT" sz="2800" b="1" i="1" dirty="0">
                <a:latin typeface="Times New Roman" panose="02020603050405020304" pitchFamily="18" charset="0"/>
                <a:cs typeface="Times New Roman" panose="02020603050405020304" pitchFamily="18" charset="0"/>
              </a:rPr>
              <a:t>Settings</a:t>
            </a:r>
            <a:r>
              <a:rPr lang="it-IT" sz="2800" dirty="0">
                <a:latin typeface="Times New Roman" panose="02020603050405020304" pitchFamily="18" charset="0"/>
                <a:cs typeface="Times New Roman" panose="02020603050405020304" pitchFamily="18" charset="0"/>
              </a:rPr>
              <a:t> si deve cambiare </a:t>
            </a:r>
            <a:r>
              <a:rPr lang="it-IT" sz="2800" b="1" i="1" dirty="0">
                <a:latin typeface="Times New Roman" panose="02020603050405020304" pitchFamily="18" charset="0"/>
                <a:cs typeface="Times New Roman" panose="02020603050405020304" pitchFamily="18" charset="0"/>
              </a:rPr>
              <a:t>Language</a:t>
            </a:r>
            <a:r>
              <a:rPr lang="it-IT" sz="2800" dirty="0">
                <a:latin typeface="Times New Roman" panose="02020603050405020304" pitchFamily="18" charset="0"/>
                <a:cs typeface="Times New Roman" panose="02020603050405020304" pitchFamily="18" charset="0"/>
              </a:rPr>
              <a:t> da </a:t>
            </a:r>
            <a:r>
              <a:rPr lang="it-IT" sz="2800" b="1" i="1" dirty="0">
                <a:latin typeface="Times New Roman" panose="02020603050405020304" pitchFamily="18" charset="0"/>
                <a:cs typeface="Times New Roman" panose="02020603050405020304" pitchFamily="18" charset="0"/>
              </a:rPr>
              <a:t>English</a:t>
            </a:r>
            <a:r>
              <a:rPr lang="it-IT" sz="2800" dirty="0">
                <a:latin typeface="Times New Roman" panose="02020603050405020304" pitchFamily="18" charset="0"/>
                <a:cs typeface="Times New Roman" panose="02020603050405020304" pitchFamily="18" charset="0"/>
              </a:rPr>
              <a:t> in </a:t>
            </a:r>
            <a:r>
              <a:rPr lang="it-IT" sz="2800" b="1" i="1" dirty="0">
                <a:latin typeface="Times New Roman" panose="02020603050405020304" pitchFamily="18" charset="0"/>
                <a:cs typeface="Times New Roman" panose="02020603050405020304" pitchFamily="18" charset="0"/>
              </a:rPr>
              <a:t>Italiano</a:t>
            </a:r>
            <a:r>
              <a:rPr lang="it-IT" sz="2800" dirty="0">
                <a:latin typeface="Times New Roman" panose="02020603050405020304" pitchFamily="18" charset="0"/>
                <a:cs typeface="Times New Roman" panose="02020603050405020304" pitchFamily="18" charset="0"/>
              </a:rPr>
              <a:t>. Si possono modificare anche altre voci…</a:t>
            </a:r>
          </a:p>
        </p:txBody>
      </p:sp>
    </p:spTree>
    <p:extLst>
      <p:ext uri="{BB962C8B-B14F-4D97-AF65-F5344CB8AC3E}">
        <p14:creationId xmlns:p14="http://schemas.microsoft.com/office/powerpoint/2010/main" val="3841705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4B51EAC-8E93-4C62-807B-0ACCFE112B56}"/>
              </a:ext>
            </a:extLst>
          </p:cNvPr>
          <p:cNvPicPr>
            <a:picLocks noChangeAspect="1"/>
          </p:cNvPicPr>
          <p:nvPr/>
        </p:nvPicPr>
        <p:blipFill>
          <a:blip r:embed="rId2"/>
          <a:stretch>
            <a:fillRect/>
          </a:stretch>
        </p:blipFill>
        <p:spPr>
          <a:xfrm>
            <a:off x="837744" y="2767526"/>
            <a:ext cx="10516511" cy="1322947"/>
          </a:xfrm>
          <a:prstGeom prst="rect">
            <a:avLst/>
          </a:prstGeom>
        </p:spPr>
      </p:pic>
      <p:sp>
        <p:nvSpPr>
          <p:cNvPr id="4" name="CasellaDiTesto 3">
            <a:extLst>
              <a:ext uri="{FF2B5EF4-FFF2-40B4-BE49-F238E27FC236}">
                <a16:creationId xmlns:a16="http://schemas.microsoft.com/office/drawing/2014/main" id="{4B896C11-AC48-4E62-B5FE-AD869B448F28}"/>
              </a:ext>
            </a:extLst>
          </p:cNvPr>
          <p:cNvSpPr txBox="1"/>
          <p:nvPr/>
        </p:nvSpPr>
        <p:spPr>
          <a:xfrm>
            <a:off x="301841" y="310719"/>
            <a:ext cx="11629747" cy="1815882"/>
          </a:xfrm>
          <a:prstGeom prst="rect">
            <a:avLst/>
          </a:prstGeom>
          <a:noFill/>
        </p:spPr>
        <p:txBody>
          <a:bodyPr wrap="square" rtlCol="0">
            <a:spAutoFit/>
          </a:bodyPr>
          <a:lstStyle/>
          <a:p>
            <a:r>
              <a:rPr lang="it-IT" sz="2800" dirty="0">
                <a:latin typeface="Times New Roman" panose="02020603050405020304" pitchFamily="18" charset="0"/>
                <a:cs typeface="Times New Roman" panose="02020603050405020304" pitchFamily="18" charset="0"/>
              </a:rPr>
              <a:t>Una volta che abbiamo sistemato le nostre preferenze, passiamo al nostro primo esercizio. Naturalmente il nostro primo esercizio non deve essere complesso ma un semplice programma base preinstallato nell’Arduino IDE. La scelta cade sul programma (sketch) </a:t>
            </a:r>
            <a:r>
              <a:rPr lang="it-IT" sz="2800" b="1" i="1" dirty="0" err="1">
                <a:latin typeface="Times New Roman" panose="02020603050405020304" pitchFamily="18" charset="0"/>
                <a:cs typeface="Times New Roman" panose="02020603050405020304" pitchFamily="18" charset="0"/>
              </a:rPr>
              <a:t>Blink</a:t>
            </a:r>
            <a:r>
              <a:rPr lang="it-IT" sz="2800" dirty="0">
                <a:latin typeface="Times New Roman" panose="02020603050405020304" pitchFamily="18" charset="0"/>
                <a:cs typeface="Times New Roman" panose="02020603050405020304" pitchFamily="18" charset="0"/>
              </a:rPr>
              <a:t>.</a:t>
            </a:r>
          </a:p>
        </p:txBody>
      </p:sp>
      <p:pic>
        <p:nvPicPr>
          <p:cNvPr id="5" name="Immagine 4">
            <a:extLst>
              <a:ext uri="{FF2B5EF4-FFF2-40B4-BE49-F238E27FC236}">
                <a16:creationId xmlns:a16="http://schemas.microsoft.com/office/drawing/2014/main" id="{07D3C9E7-8DB2-4EAD-A9C9-84B33B0FB774}"/>
              </a:ext>
            </a:extLst>
          </p:cNvPr>
          <p:cNvPicPr>
            <a:picLocks noChangeAspect="1"/>
          </p:cNvPicPr>
          <p:nvPr/>
        </p:nvPicPr>
        <p:blipFill>
          <a:blip r:embed="rId3"/>
          <a:stretch>
            <a:fillRect/>
          </a:stretch>
        </p:blipFill>
        <p:spPr>
          <a:xfrm>
            <a:off x="613142" y="3198517"/>
            <a:ext cx="11318446" cy="3348764"/>
          </a:xfrm>
          <a:prstGeom prst="rect">
            <a:avLst/>
          </a:prstGeom>
        </p:spPr>
      </p:pic>
      <p:sp>
        <p:nvSpPr>
          <p:cNvPr id="6" name="CasellaDiTesto 5">
            <a:extLst>
              <a:ext uri="{FF2B5EF4-FFF2-40B4-BE49-F238E27FC236}">
                <a16:creationId xmlns:a16="http://schemas.microsoft.com/office/drawing/2014/main" id="{C3C44847-1BB7-4B88-946D-3A3AD05A7F4D}"/>
              </a:ext>
            </a:extLst>
          </p:cNvPr>
          <p:cNvSpPr txBox="1"/>
          <p:nvPr/>
        </p:nvSpPr>
        <p:spPr>
          <a:xfrm>
            <a:off x="1225118" y="2244306"/>
            <a:ext cx="5406501" cy="523220"/>
          </a:xfrm>
          <a:prstGeom prst="rect">
            <a:avLst/>
          </a:prstGeom>
          <a:noFill/>
        </p:spPr>
        <p:txBody>
          <a:bodyPr wrap="square" rtlCol="0">
            <a:spAutoFit/>
          </a:bodyPr>
          <a:lstStyle/>
          <a:p>
            <a:r>
              <a:rPr lang="it-IT" sz="2800" b="1" i="1" dirty="0">
                <a:latin typeface="Times New Roman" panose="02020603050405020304" pitchFamily="18" charset="0"/>
                <a:cs typeface="Times New Roman" panose="02020603050405020304" pitchFamily="18" charset="0"/>
              </a:rPr>
              <a:t>File &gt; Esempi &gt; 01.Basics  &gt; </a:t>
            </a:r>
            <a:r>
              <a:rPr lang="it-IT" sz="2800" b="1" i="1" dirty="0" err="1">
                <a:latin typeface="Times New Roman" panose="02020603050405020304" pitchFamily="18" charset="0"/>
                <a:cs typeface="Times New Roman" panose="02020603050405020304" pitchFamily="18" charset="0"/>
              </a:rPr>
              <a:t>Blink</a:t>
            </a:r>
            <a:r>
              <a:rPr lang="it-IT" sz="2800" b="1"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70768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92F001-D081-4FF2-A632-8E587A5629B7}"/>
              </a:ext>
            </a:extLst>
          </p:cNvPr>
          <p:cNvSpPr>
            <a:spLocks noGrp="1"/>
          </p:cNvSpPr>
          <p:nvPr>
            <p:ph type="title"/>
          </p:nvPr>
        </p:nvSpPr>
        <p:spPr/>
        <p:txBody>
          <a:bodyPr>
            <a:normAutofit/>
          </a:bodyPr>
          <a:lstStyle/>
          <a:p>
            <a:br>
              <a:rPr lang="it-IT" dirty="0"/>
            </a:br>
            <a:endParaRPr lang="it-IT" dirty="0"/>
          </a:p>
        </p:txBody>
      </p:sp>
      <p:sp>
        <p:nvSpPr>
          <p:cNvPr id="3" name="CasellaDiTesto 2">
            <a:extLst>
              <a:ext uri="{FF2B5EF4-FFF2-40B4-BE49-F238E27FC236}">
                <a16:creationId xmlns:a16="http://schemas.microsoft.com/office/drawing/2014/main" id="{7D67D643-0A44-47F1-A59D-E74F55B66C88}"/>
              </a:ext>
            </a:extLst>
          </p:cNvPr>
          <p:cNvSpPr txBox="1"/>
          <p:nvPr/>
        </p:nvSpPr>
        <p:spPr>
          <a:xfrm>
            <a:off x="676182" y="942174"/>
            <a:ext cx="11052699" cy="5262979"/>
          </a:xfrm>
          <a:prstGeom prst="rect">
            <a:avLst/>
          </a:prstGeom>
          <a:noFill/>
        </p:spPr>
        <p:txBody>
          <a:bodyPr wrap="square" rtlCol="0">
            <a:spAutoFit/>
          </a:bodyPr>
          <a:lstStyle/>
          <a:p>
            <a:r>
              <a:rPr lang="it-IT" sz="2800" dirty="0">
                <a:latin typeface="Times New Roman" panose="02020603050405020304" pitchFamily="18" charset="0"/>
                <a:cs typeface="Times New Roman" panose="02020603050405020304" pitchFamily="18" charset="0"/>
              </a:rPr>
              <a:t>Prima di proseguire, se non lo è già, dobbiamo collegare la scheda Arduino UNO a un port USB del computer, per alimentarla e programmarla: si accende il LED verde ON sulla scheda. </a:t>
            </a:r>
          </a:p>
          <a:p>
            <a:endParaRPr lang="it-IT" sz="2800"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Passo successivo è verificare se la scheda fisicamente collegata è riconosciuta dal sistema. </a:t>
            </a:r>
          </a:p>
          <a:p>
            <a:endParaRPr lang="it-IT" sz="2800"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Tra i menu a tendina seguire il percorso: </a:t>
            </a:r>
            <a:r>
              <a:rPr lang="it-IT" sz="2800" b="1" i="1" dirty="0">
                <a:latin typeface="Times New Roman" panose="02020603050405020304" pitchFamily="18" charset="0"/>
                <a:cs typeface="Times New Roman" panose="02020603050405020304" pitchFamily="18" charset="0"/>
              </a:rPr>
              <a:t>Strumenti &gt; Scheda </a:t>
            </a:r>
            <a:r>
              <a:rPr lang="it-IT" sz="2800" dirty="0">
                <a:latin typeface="Times New Roman" panose="02020603050405020304" pitchFamily="18" charset="0"/>
                <a:cs typeface="Times New Roman" panose="02020603050405020304" pitchFamily="18" charset="0"/>
              </a:rPr>
              <a:t>e selezionare la scheda (board) Arduino Uno.</a:t>
            </a:r>
          </a:p>
          <a:p>
            <a:br>
              <a:rPr lang="it-IT" sz="2800" dirty="0">
                <a:latin typeface="Times New Roman" panose="02020603050405020304" pitchFamily="18" charset="0"/>
                <a:cs typeface="Times New Roman" panose="02020603050405020304" pitchFamily="18" charset="0"/>
              </a:rPr>
            </a:br>
            <a:r>
              <a:rPr lang="it-IT" sz="2800" dirty="0">
                <a:latin typeface="Times New Roman" panose="02020603050405020304" pitchFamily="18" charset="0"/>
                <a:cs typeface="Times New Roman" panose="02020603050405020304" pitchFamily="18" charset="0"/>
              </a:rPr>
              <a:t>Tra i menu a tendina seguire il percorso: </a:t>
            </a:r>
            <a:r>
              <a:rPr lang="it-IT" sz="2800" b="1" i="1" dirty="0">
                <a:latin typeface="Times New Roman" panose="02020603050405020304" pitchFamily="18" charset="0"/>
                <a:cs typeface="Times New Roman" panose="02020603050405020304" pitchFamily="18" charset="0"/>
              </a:rPr>
              <a:t>Strumenti &gt; Porta </a:t>
            </a:r>
            <a:r>
              <a:rPr lang="it-IT" sz="2800" dirty="0">
                <a:latin typeface="Times New Roman" panose="02020603050405020304" pitchFamily="18" charset="0"/>
                <a:cs typeface="Times New Roman" panose="02020603050405020304" pitchFamily="18" charset="0"/>
              </a:rPr>
              <a:t>e selezionare la porta seriale a cui è collegato Arduino.</a:t>
            </a:r>
          </a:p>
        </p:txBody>
      </p:sp>
    </p:spTree>
    <p:extLst>
      <p:ext uri="{BB962C8B-B14F-4D97-AF65-F5344CB8AC3E}">
        <p14:creationId xmlns:p14="http://schemas.microsoft.com/office/powerpoint/2010/main" val="813310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0C6FA555-2E7D-46E3-A2CD-25C7A73DD5D2}"/>
              </a:ext>
            </a:extLst>
          </p:cNvPr>
          <p:cNvSpPr/>
          <p:nvPr/>
        </p:nvSpPr>
        <p:spPr>
          <a:xfrm>
            <a:off x="477577" y="47204"/>
            <a:ext cx="11236846" cy="954107"/>
          </a:xfrm>
          <a:prstGeom prst="rect">
            <a:avLst/>
          </a:prstGeom>
        </p:spPr>
        <p:txBody>
          <a:bodyPr wrap="square">
            <a:spAutoFit/>
          </a:bodyPr>
          <a:lstStyle/>
          <a:p>
            <a:r>
              <a:rPr lang="it-IT" sz="2800" dirty="0">
                <a:latin typeface="Times New Roman" panose="02020603050405020304" pitchFamily="18" charset="0"/>
                <a:cs typeface="Times New Roman" panose="02020603050405020304" pitchFamily="18" charset="0"/>
              </a:rPr>
              <a:t>NB: Nella immagine sotto si vede che la scheda Arduino UNO è collegata su COM7, pero che non è connessa. </a:t>
            </a:r>
          </a:p>
        </p:txBody>
      </p:sp>
      <p:pic>
        <p:nvPicPr>
          <p:cNvPr id="4" name="Immagine 3">
            <a:extLst>
              <a:ext uri="{FF2B5EF4-FFF2-40B4-BE49-F238E27FC236}">
                <a16:creationId xmlns:a16="http://schemas.microsoft.com/office/drawing/2014/main" id="{CE99A9A4-B058-42BE-8014-4F0EA76566FC}"/>
              </a:ext>
            </a:extLst>
          </p:cNvPr>
          <p:cNvPicPr>
            <a:picLocks noChangeAspect="1"/>
          </p:cNvPicPr>
          <p:nvPr/>
        </p:nvPicPr>
        <p:blipFill>
          <a:blip r:embed="rId2"/>
          <a:stretch>
            <a:fillRect/>
          </a:stretch>
        </p:blipFill>
        <p:spPr>
          <a:xfrm>
            <a:off x="1943152" y="892367"/>
            <a:ext cx="7468247" cy="908383"/>
          </a:xfrm>
          <a:prstGeom prst="rect">
            <a:avLst/>
          </a:prstGeom>
        </p:spPr>
      </p:pic>
      <p:pic>
        <p:nvPicPr>
          <p:cNvPr id="5" name="Immagine 4">
            <a:extLst>
              <a:ext uri="{FF2B5EF4-FFF2-40B4-BE49-F238E27FC236}">
                <a16:creationId xmlns:a16="http://schemas.microsoft.com/office/drawing/2014/main" id="{02B4350F-538B-43E5-AEB9-FBF5CC644AD5}"/>
              </a:ext>
            </a:extLst>
          </p:cNvPr>
          <p:cNvPicPr>
            <a:picLocks noChangeAspect="1"/>
          </p:cNvPicPr>
          <p:nvPr/>
        </p:nvPicPr>
        <p:blipFill>
          <a:blip r:embed="rId3"/>
          <a:stretch>
            <a:fillRect/>
          </a:stretch>
        </p:blipFill>
        <p:spPr>
          <a:xfrm>
            <a:off x="5677275" y="2193495"/>
            <a:ext cx="6514724" cy="3599184"/>
          </a:xfrm>
          <a:prstGeom prst="rect">
            <a:avLst/>
          </a:prstGeom>
        </p:spPr>
      </p:pic>
      <p:sp>
        <p:nvSpPr>
          <p:cNvPr id="6" name="CasellaDiTesto 5">
            <a:extLst>
              <a:ext uri="{FF2B5EF4-FFF2-40B4-BE49-F238E27FC236}">
                <a16:creationId xmlns:a16="http://schemas.microsoft.com/office/drawing/2014/main" id="{27610250-AFD1-4EDF-91ED-5D5C23820141}"/>
              </a:ext>
            </a:extLst>
          </p:cNvPr>
          <p:cNvSpPr txBox="1"/>
          <p:nvPr/>
        </p:nvSpPr>
        <p:spPr>
          <a:xfrm>
            <a:off x="271572" y="2193495"/>
            <a:ext cx="5197071" cy="3539430"/>
          </a:xfrm>
          <a:prstGeom prst="rect">
            <a:avLst/>
          </a:prstGeom>
          <a:noFill/>
        </p:spPr>
        <p:txBody>
          <a:bodyPr wrap="square" rtlCol="0">
            <a:spAutoFit/>
          </a:bodyPr>
          <a:lstStyle/>
          <a:p>
            <a:r>
              <a:rPr lang="it-IT" sz="2800" dirty="0">
                <a:latin typeface="Times New Roman" panose="02020603050405020304" pitchFamily="18" charset="0"/>
                <a:cs typeface="Times New Roman" panose="02020603050405020304" pitchFamily="18" charset="0"/>
              </a:rPr>
              <a:t>In realtà non era collegata nessuna scheda Arduino UNO. </a:t>
            </a:r>
            <a:r>
              <a:rPr lang="it-IT" sz="2800" b="1" i="1" dirty="0">
                <a:latin typeface="Times New Roman" panose="02020603050405020304" pitchFamily="18" charset="0"/>
                <a:cs typeface="Times New Roman" panose="02020603050405020304" pitchFamily="18" charset="0"/>
              </a:rPr>
              <a:t>I dati sono rimasti da un esercizio precedente quando usavo un’altra sceda Arduino UNO.</a:t>
            </a:r>
            <a:r>
              <a:rPr lang="it-IT" sz="2800" dirty="0">
                <a:latin typeface="Times New Roman" panose="02020603050405020304" pitchFamily="18" charset="0"/>
                <a:cs typeface="Times New Roman" panose="02020603050405020304" pitchFamily="18" charset="0"/>
              </a:rPr>
              <a:t> Per connetterla si deve seguire il percorso: </a:t>
            </a:r>
            <a:r>
              <a:rPr lang="it-IT" sz="2800" i="1" dirty="0">
                <a:latin typeface="Times New Roman" panose="02020603050405020304" pitchFamily="18" charset="0"/>
                <a:cs typeface="Times New Roman" panose="02020603050405020304" pitchFamily="18" charset="0"/>
              </a:rPr>
              <a:t>Strumenti &gt; Porta </a:t>
            </a:r>
            <a:r>
              <a:rPr lang="it-IT" sz="2800" dirty="0">
                <a:latin typeface="Times New Roman" panose="02020603050405020304" pitchFamily="18" charset="0"/>
                <a:cs typeface="Times New Roman" panose="02020603050405020304" pitchFamily="18" charset="0"/>
              </a:rPr>
              <a:t>e selezionare la porta seriale a cui è collegato Arduino.</a:t>
            </a:r>
          </a:p>
        </p:txBody>
      </p:sp>
      <p:sp>
        <p:nvSpPr>
          <p:cNvPr id="7" name="CasellaDiTesto 6">
            <a:extLst>
              <a:ext uri="{FF2B5EF4-FFF2-40B4-BE49-F238E27FC236}">
                <a16:creationId xmlns:a16="http://schemas.microsoft.com/office/drawing/2014/main" id="{6C64BE91-DEE1-47CB-9771-A9EBA1040DD9}"/>
              </a:ext>
            </a:extLst>
          </p:cNvPr>
          <p:cNvSpPr txBox="1"/>
          <p:nvPr/>
        </p:nvSpPr>
        <p:spPr>
          <a:xfrm>
            <a:off x="271572" y="5965633"/>
            <a:ext cx="11714422" cy="830997"/>
          </a:xfrm>
          <a:prstGeom prst="rect">
            <a:avLst/>
          </a:prstGeom>
          <a:noFill/>
          <a:ln>
            <a:solidFill>
              <a:schemeClr val="accent1"/>
            </a:solidFill>
          </a:ln>
        </p:spPr>
        <p:txBody>
          <a:bodyPr wrap="square" rtlCol="0">
            <a:spAutoFit/>
          </a:bodyPr>
          <a:lstStyle/>
          <a:p>
            <a:pPr algn="ctr"/>
            <a:r>
              <a:rPr lang="it-IT" sz="2400" b="1" dirty="0">
                <a:latin typeface="Times New Roman" panose="02020603050405020304" pitchFamily="18" charset="0"/>
                <a:cs typeface="Times New Roman" panose="02020603050405020304" pitchFamily="18" charset="0"/>
              </a:rPr>
              <a:t>NB: </a:t>
            </a:r>
            <a:r>
              <a:rPr lang="it-IT" sz="2400" dirty="0">
                <a:latin typeface="Times New Roman" panose="02020603050405020304" pitchFamily="18" charset="0"/>
                <a:cs typeface="Times New Roman" panose="02020603050405020304" pitchFamily="18" charset="0"/>
              </a:rPr>
              <a:t>Il sistema automaticamente a ogni scheda che collego allo stesso port USB da un numero di port diverso. Se ricollego una sceda già usata il sistema le da lo stesso numero di port. </a:t>
            </a:r>
          </a:p>
        </p:txBody>
      </p:sp>
    </p:spTree>
    <p:extLst>
      <p:ext uri="{BB962C8B-B14F-4D97-AF65-F5344CB8AC3E}">
        <p14:creationId xmlns:p14="http://schemas.microsoft.com/office/powerpoint/2010/main" val="223093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CACB8A-43CA-4259-8E54-0BE0CAB6AE94}"/>
              </a:ext>
            </a:extLst>
          </p:cNvPr>
          <p:cNvSpPr>
            <a:spLocks noGrp="1"/>
          </p:cNvSpPr>
          <p:nvPr>
            <p:ph type="title"/>
          </p:nvPr>
        </p:nvSpPr>
        <p:spPr/>
        <p:txBody>
          <a:bodyPr/>
          <a:lstStyle/>
          <a:p>
            <a:pPr algn="ctr"/>
            <a:r>
              <a:rPr lang="it-IT" b="1" dirty="0">
                <a:latin typeface="Times New Roman" panose="02020603050405020304" pitchFamily="18" charset="0"/>
                <a:cs typeface="Times New Roman" panose="02020603050405020304" pitchFamily="18" charset="0"/>
              </a:rPr>
              <a:t>Che </a:t>
            </a:r>
            <a:r>
              <a:rPr lang="it-IT" sz="5400" b="1" dirty="0">
                <a:latin typeface="Times New Roman" panose="02020603050405020304" pitchFamily="18" charset="0"/>
                <a:cs typeface="Times New Roman" panose="02020603050405020304" pitchFamily="18" charset="0"/>
              </a:rPr>
              <a:t>cos'è</a:t>
            </a:r>
            <a:r>
              <a:rPr lang="it-IT" b="1" dirty="0">
                <a:latin typeface="Times New Roman" panose="02020603050405020304" pitchFamily="18" charset="0"/>
                <a:cs typeface="Times New Roman" panose="02020603050405020304" pitchFamily="18" charset="0"/>
              </a:rPr>
              <a:t> Arduino? </a:t>
            </a:r>
            <a:endParaRPr lang="it-IT" dirty="0"/>
          </a:p>
        </p:txBody>
      </p:sp>
      <p:sp>
        <p:nvSpPr>
          <p:cNvPr id="3" name="Segnaposto contenuto 2">
            <a:extLst>
              <a:ext uri="{FF2B5EF4-FFF2-40B4-BE49-F238E27FC236}">
                <a16:creationId xmlns:a16="http://schemas.microsoft.com/office/drawing/2014/main" id="{F8D3B609-84F0-4978-A664-93D758DD7286}"/>
              </a:ext>
            </a:extLst>
          </p:cNvPr>
          <p:cNvSpPr>
            <a:spLocks noGrp="1"/>
          </p:cNvSpPr>
          <p:nvPr>
            <p:ph idx="1"/>
          </p:nvPr>
        </p:nvSpPr>
        <p:spPr>
          <a:xfrm>
            <a:off x="461639" y="2473695"/>
            <a:ext cx="10892161" cy="3057093"/>
          </a:xfrm>
        </p:spPr>
        <p:txBody>
          <a:bodyPr>
            <a:normAutofit/>
          </a:bodyPr>
          <a:lstStyle/>
          <a:p>
            <a:pPr marL="0" indent="0" algn="ctr">
              <a:buNone/>
            </a:pPr>
            <a:r>
              <a:rPr lang="it-IT" sz="4000" dirty="0">
                <a:latin typeface="Times New Roman" panose="02020603050405020304" pitchFamily="18" charset="0"/>
                <a:cs typeface="Times New Roman" panose="02020603050405020304" pitchFamily="18" charset="0"/>
              </a:rPr>
              <a:t>Arduino è una </a:t>
            </a:r>
            <a:r>
              <a:rPr lang="it-IT" sz="4000" b="1" i="1" dirty="0">
                <a:latin typeface="Times New Roman" panose="02020603050405020304" pitchFamily="18" charset="0"/>
                <a:cs typeface="Times New Roman" panose="02020603050405020304" pitchFamily="18" charset="0"/>
              </a:rPr>
              <a:t>piattaforma elettronica open source </a:t>
            </a:r>
            <a:r>
              <a:rPr lang="it-IT" sz="4000" dirty="0">
                <a:latin typeface="Times New Roman" panose="02020603050405020304" pitchFamily="18" charset="0"/>
                <a:cs typeface="Times New Roman" panose="02020603050405020304" pitchFamily="18" charset="0"/>
              </a:rPr>
              <a:t>basata su software e hardware facili da usare. </a:t>
            </a:r>
          </a:p>
          <a:p>
            <a:pPr marL="0" indent="0" algn="ctr">
              <a:buNone/>
            </a:pPr>
            <a:r>
              <a:rPr lang="it-IT" sz="4000" dirty="0">
                <a:latin typeface="Times New Roman" panose="02020603050405020304" pitchFamily="18" charset="0"/>
                <a:cs typeface="Times New Roman" panose="02020603050405020304" pitchFamily="18" charset="0"/>
              </a:rPr>
              <a:t>È pensata per chiunque voglia costruire progetti interativi.</a:t>
            </a:r>
          </a:p>
        </p:txBody>
      </p:sp>
    </p:spTree>
    <p:extLst>
      <p:ext uri="{BB962C8B-B14F-4D97-AF65-F5344CB8AC3E}">
        <p14:creationId xmlns:p14="http://schemas.microsoft.com/office/powerpoint/2010/main" val="3137525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9B94C0B-1B5C-41E1-91DB-5B2E5F1256F7}"/>
              </a:ext>
            </a:extLst>
          </p:cNvPr>
          <p:cNvSpPr txBox="1"/>
          <p:nvPr/>
        </p:nvSpPr>
        <p:spPr>
          <a:xfrm>
            <a:off x="275208" y="363984"/>
            <a:ext cx="11638625" cy="954107"/>
          </a:xfrm>
          <a:prstGeom prst="rect">
            <a:avLst/>
          </a:prstGeom>
          <a:noFill/>
        </p:spPr>
        <p:txBody>
          <a:bodyPr wrap="square" rtlCol="0">
            <a:spAutoFit/>
          </a:bodyPr>
          <a:lstStyle/>
          <a:p>
            <a:r>
              <a:rPr lang="it-IT" sz="2800" b="1" i="1" dirty="0">
                <a:latin typeface="Times New Roman" panose="02020603050405020304" pitchFamily="18" charset="0"/>
                <a:cs typeface="Times New Roman" panose="02020603050405020304" pitchFamily="18" charset="0"/>
              </a:rPr>
              <a:t>Il programma </a:t>
            </a:r>
            <a:r>
              <a:rPr lang="it-IT" sz="2800" b="1" i="1" dirty="0" err="1">
                <a:latin typeface="Times New Roman" panose="02020603050405020304" pitchFamily="18" charset="0"/>
                <a:cs typeface="Times New Roman" panose="02020603050405020304" pitchFamily="18" charset="0"/>
              </a:rPr>
              <a:t>Blink</a:t>
            </a:r>
            <a:r>
              <a:rPr lang="it-IT" sz="2800" b="1" i="1" dirty="0">
                <a:latin typeface="Times New Roman" panose="02020603050405020304" pitchFamily="18" charset="0"/>
                <a:cs typeface="Times New Roman" panose="02020603050405020304" pitchFamily="18" charset="0"/>
              </a:rPr>
              <a:t> </a:t>
            </a:r>
            <a:r>
              <a:rPr lang="it-IT" sz="2800" i="1" dirty="0">
                <a:latin typeface="Times New Roman" panose="02020603050405020304" pitchFamily="18" charset="0"/>
                <a:cs typeface="Times New Roman" panose="02020603050405020304" pitchFamily="18" charset="0"/>
              </a:rPr>
              <a:t>– prima parte </a:t>
            </a:r>
          </a:p>
          <a:p>
            <a:r>
              <a:rPr lang="it-IT" sz="2800" dirty="0">
                <a:latin typeface="Times New Roman" panose="02020603050405020304" pitchFamily="18" charset="0"/>
                <a:cs typeface="Times New Roman" panose="02020603050405020304" pitchFamily="18" charset="0"/>
              </a:rPr>
              <a:t>In realtà questo che si vede è solo un commento, che occupa 23 righe.</a:t>
            </a:r>
          </a:p>
        </p:txBody>
      </p:sp>
      <p:pic>
        <p:nvPicPr>
          <p:cNvPr id="6" name="Immagine 5">
            <a:extLst>
              <a:ext uri="{FF2B5EF4-FFF2-40B4-BE49-F238E27FC236}">
                <a16:creationId xmlns:a16="http://schemas.microsoft.com/office/drawing/2014/main" id="{42A70672-A636-49DA-833C-36AFA40C13F3}"/>
              </a:ext>
            </a:extLst>
          </p:cNvPr>
          <p:cNvPicPr/>
          <p:nvPr/>
        </p:nvPicPr>
        <p:blipFill rotWithShape="1">
          <a:blip r:embed="rId2"/>
          <a:srcRect l="9557" r="55379" b="12825"/>
          <a:stretch/>
        </p:blipFill>
        <p:spPr bwMode="auto">
          <a:xfrm>
            <a:off x="2612995" y="1318091"/>
            <a:ext cx="6655293" cy="53132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8506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3B0C1C9E-623E-42BB-B8F6-82BA9FDB5DFE}"/>
              </a:ext>
            </a:extLst>
          </p:cNvPr>
          <p:cNvPicPr>
            <a:picLocks noGrp="1" noChangeAspect="1"/>
          </p:cNvPicPr>
          <p:nvPr>
            <p:ph idx="1"/>
          </p:nvPr>
        </p:nvPicPr>
        <p:blipFill>
          <a:blip r:embed="rId2"/>
          <a:stretch>
            <a:fillRect/>
          </a:stretch>
        </p:blipFill>
        <p:spPr>
          <a:xfrm>
            <a:off x="745147" y="1509204"/>
            <a:ext cx="10701706" cy="4884679"/>
          </a:xfrm>
          <a:prstGeom prst="rect">
            <a:avLst/>
          </a:prstGeom>
        </p:spPr>
      </p:pic>
      <p:sp>
        <p:nvSpPr>
          <p:cNvPr id="6" name="CasellaDiTesto 5">
            <a:extLst>
              <a:ext uri="{FF2B5EF4-FFF2-40B4-BE49-F238E27FC236}">
                <a16:creationId xmlns:a16="http://schemas.microsoft.com/office/drawing/2014/main" id="{0C282471-788D-4738-9334-23520F6D6037}"/>
              </a:ext>
            </a:extLst>
          </p:cNvPr>
          <p:cNvSpPr txBox="1"/>
          <p:nvPr/>
        </p:nvSpPr>
        <p:spPr>
          <a:xfrm>
            <a:off x="951390" y="357871"/>
            <a:ext cx="10289219" cy="954107"/>
          </a:xfrm>
          <a:prstGeom prst="rect">
            <a:avLst/>
          </a:prstGeom>
          <a:noFill/>
        </p:spPr>
        <p:txBody>
          <a:bodyPr wrap="square" rtlCol="0">
            <a:spAutoFit/>
          </a:bodyPr>
          <a:lstStyle/>
          <a:p>
            <a:r>
              <a:rPr lang="it-IT" sz="2800" b="1" dirty="0">
                <a:latin typeface="Times New Roman" panose="02020603050405020304" pitchFamily="18" charset="0"/>
                <a:cs typeface="Times New Roman" panose="02020603050405020304" pitchFamily="18" charset="0"/>
              </a:rPr>
              <a:t>Il programma </a:t>
            </a:r>
            <a:r>
              <a:rPr lang="it-IT" sz="2800" b="1" dirty="0" err="1">
                <a:latin typeface="Times New Roman" panose="02020603050405020304" pitchFamily="18" charset="0"/>
                <a:cs typeface="Times New Roman" panose="02020603050405020304" pitchFamily="18" charset="0"/>
              </a:rPr>
              <a:t>Blink</a:t>
            </a:r>
            <a:r>
              <a:rPr lang="it-IT" sz="2800" b="1" dirty="0">
                <a:latin typeface="Times New Roman" panose="02020603050405020304" pitchFamily="18" charset="0"/>
                <a:cs typeface="Times New Roman" panose="02020603050405020304" pitchFamily="18" charset="0"/>
              </a:rPr>
              <a:t> </a:t>
            </a:r>
            <a:r>
              <a:rPr lang="it-IT" sz="2800" b="1" i="1" dirty="0">
                <a:latin typeface="Times New Roman" panose="02020603050405020304" pitchFamily="18" charset="0"/>
                <a:cs typeface="Times New Roman" panose="02020603050405020304" pitchFamily="18" charset="0"/>
              </a:rPr>
              <a:t>– </a:t>
            </a:r>
            <a:r>
              <a:rPr lang="it-IT" sz="2800" i="1" dirty="0">
                <a:latin typeface="Times New Roman" panose="02020603050405020304" pitchFamily="18" charset="0"/>
                <a:cs typeface="Times New Roman" panose="02020603050405020304" pitchFamily="18" charset="0"/>
              </a:rPr>
              <a:t>seconda parte</a:t>
            </a:r>
          </a:p>
          <a:p>
            <a:r>
              <a:rPr lang="it-IT" sz="2800" dirty="0">
                <a:latin typeface="Times New Roman" panose="02020603050405020304" pitchFamily="18" charset="0"/>
                <a:cs typeface="Times New Roman" panose="02020603050405020304" pitchFamily="18" charset="0"/>
              </a:rPr>
              <a:t>Il “vero” programma comincia con la riga 26.</a:t>
            </a:r>
          </a:p>
        </p:txBody>
      </p:sp>
    </p:spTree>
    <p:extLst>
      <p:ext uri="{BB962C8B-B14F-4D97-AF65-F5344CB8AC3E}">
        <p14:creationId xmlns:p14="http://schemas.microsoft.com/office/powerpoint/2010/main" val="243640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979ABC15-F570-4392-8073-300A671EAA77}"/>
              </a:ext>
            </a:extLst>
          </p:cNvPr>
          <p:cNvSpPr/>
          <p:nvPr/>
        </p:nvSpPr>
        <p:spPr>
          <a:xfrm>
            <a:off x="577049" y="355108"/>
            <a:ext cx="11283518" cy="4832092"/>
          </a:xfrm>
          <a:prstGeom prst="rect">
            <a:avLst/>
          </a:prstGeom>
        </p:spPr>
        <p:txBody>
          <a:bodyPr wrap="square">
            <a:spAutoFit/>
          </a:bodyPr>
          <a:lstStyle/>
          <a:p>
            <a:r>
              <a:rPr lang="it-IT" sz="2800" b="1" i="1" dirty="0">
                <a:latin typeface="Times New Roman" panose="02020603050405020304" pitchFamily="18" charset="0"/>
                <a:cs typeface="Times New Roman" panose="02020603050405020304" pitchFamily="18" charset="0"/>
              </a:rPr>
              <a:t>Lo sketch è sostanzialmente costituito da due sezioni:</a:t>
            </a:r>
          </a:p>
          <a:p>
            <a:endParaRPr lang="it-IT"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it-IT" sz="2800" dirty="0">
                <a:latin typeface="Times New Roman" panose="02020603050405020304" pitchFamily="18" charset="0"/>
                <a:cs typeface="Times New Roman" panose="02020603050405020304" pitchFamily="18" charset="0"/>
              </a:rPr>
              <a:t>La funzione </a:t>
            </a:r>
            <a:r>
              <a:rPr lang="it-IT" sz="2800" b="1" i="1" dirty="0">
                <a:latin typeface="Times New Roman" panose="02020603050405020304" pitchFamily="18" charset="0"/>
                <a:cs typeface="Times New Roman" panose="02020603050405020304" pitchFamily="18" charset="0"/>
              </a:rPr>
              <a:t>setup()</a:t>
            </a:r>
            <a:r>
              <a:rPr lang="it-IT" sz="2800" dirty="0">
                <a:latin typeface="Times New Roman" panose="02020603050405020304" pitchFamily="18" charset="0"/>
                <a:cs typeface="Times New Roman" panose="02020603050405020304" pitchFamily="18" charset="0"/>
              </a:rPr>
              <a:t>: viene eseguita una sola volta, all'accensione o dopo il caricamento dello sketch, oppure dopo la pressione del pulsante </a:t>
            </a:r>
            <a:r>
              <a:rPr lang="it-IT" sz="2800" b="1" i="1" dirty="0">
                <a:latin typeface="Times New Roman" panose="02020603050405020304" pitchFamily="18" charset="0"/>
                <a:cs typeface="Times New Roman" panose="02020603050405020304" pitchFamily="18" charset="0"/>
              </a:rPr>
              <a:t>Reset</a:t>
            </a:r>
            <a:r>
              <a:rPr lang="it-IT" sz="2800" dirty="0">
                <a:latin typeface="Times New Roman" panose="02020603050405020304" pitchFamily="18" charset="0"/>
                <a:cs typeface="Times New Roman" panose="02020603050405020304" pitchFamily="18" charset="0"/>
              </a:rPr>
              <a:t> di Arduino; </a:t>
            </a:r>
            <a:r>
              <a:rPr lang="it-IT" sz="2800" b="1" i="1" dirty="0">
                <a:latin typeface="Times New Roman" panose="02020603050405020304" pitchFamily="18" charset="0"/>
                <a:cs typeface="Times New Roman" panose="02020603050405020304" pitchFamily="18" charset="0"/>
              </a:rPr>
              <a:t>contiene tra le parentesi graffe le istruzioni </a:t>
            </a:r>
            <a:r>
              <a:rPr lang="it-IT" sz="2800" b="1" i="1" dirty="0" err="1">
                <a:latin typeface="Times New Roman" panose="02020603050405020304" pitchFamily="18" charset="0"/>
                <a:cs typeface="Times New Roman" panose="02020603050405020304" pitchFamily="18" charset="0"/>
              </a:rPr>
              <a:t>pinMode</a:t>
            </a:r>
            <a:r>
              <a:rPr lang="it-IT" sz="2800" b="1" i="1" dirty="0">
                <a:latin typeface="Times New Roman" panose="02020603050405020304" pitchFamily="18" charset="0"/>
                <a:cs typeface="Times New Roman" panose="02020603050405020304" pitchFamily="18" charset="0"/>
              </a:rPr>
              <a:t>() per  impostare lo stato (input o output) dei pin, le inizializzazioni delle librerie utilizzate, l'apertura della porta seriale per il Serial Monitor, ...</a:t>
            </a:r>
          </a:p>
          <a:p>
            <a:endParaRPr lang="it-IT"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it-IT" sz="2800" dirty="0">
                <a:latin typeface="Times New Roman" panose="02020603050405020304" pitchFamily="18" charset="0"/>
                <a:cs typeface="Times New Roman" panose="02020603050405020304" pitchFamily="18" charset="0"/>
              </a:rPr>
              <a:t>La funzione </a:t>
            </a:r>
            <a:r>
              <a:rPr lang="it-IT" sz="2800" b="1" i="1" dirty="0">
                <a:latin typeface="Times New Roman" panose="02020603050405020304" pitchFamily="18" charset="0"/>
                <a:cs typeface="Times New Roman" panose="02020603050405020304" pitchFamily="18" charset="0"/>
              </a:rPr>
              <a:t>loop()</a:t>
            </a:r>
            <a:r>
              <a:rPr lang="it-IT" sz="2800" dirty="0">
                <a:latin typeface="Times New Roman" panose="02020603050405020304" pitchFamily="18" charset="0"/>
                <a:cs typeface="Times New Roman" panose="02020603050405020304" pitchFamily="18" charset="0"/>
              </a:rPr>
              <a:t>: </a:t>
            </a:r>
            <a:r>
              <a:rPr lang="it-IT" sz="2800" b="1" i="1" dirty="0">
                <a:latin typeface="Times New Roman" panose="02020603050405020304" pitchFamily="18" charset="0"/>
                <a:cs typeface="Times New Roman" panose="02020603050405020304" pitchFamily="18" charset="0"/>
              </a:rPr>
              <a:t>contiene tra le parentesi graffe il corpo del programma </a:t>
            </a:r>
            <a:r>
              <a:rPr lang="it-IT" sz="2800" dirty="0">
                <a:latin typeface="Times New Roman" panose="02020603050405020304" pitchFamily="18" charset="0"/>
                <a:cs typeface="Times New Roman" panose="02020603050405020304" pitchFamily="18" charset="0"/>
              </a:rPr>
              <a:t>che viene eseguito ciclicamente, specificando quali azioni deve compiere Arduino.</a:t>
            </a:r>
          </a:p>
        </p:txBody>
      </p:sp>
    </p:spTree>
    <p:extLst>
      <p:ext uri="{BB962C8B-B14F-4D97-AF65-F5344CB8AC3E}">
        <p14:creationId xmlns:p14="http://schemas.microsoft.com/office/powerpoint/2010/main" val="298968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66CFADDA-F733-4839-81DD-ACA379EFA74E}"/>
              </a:ext>
            </a:extLst>
          </p:cNvPr>
          <p:cNvSpPr/>
          <p:nvPr/>
        </p:nvSpPr>
        <p:spPr>
          <a:xfrm>
            <a:off x="680622" y="408373"/>
            <a:ext cx="10830756" cy="3662541"/>
          </a:xfrm>
          <a:prstGeom prst="rect">
            <a:avLst/>
          </a:prstGeom>
        </p:spPr>
        <p:txBody>
          <a:bodyPr wrap="square">
            <a:spAutoFit/>
          </a:bodyPr>
          <a:lstStyle/>
          <a:p>
            <a:r>
              <a:rPr lang="it-IT" sz="3600" b="1" i="1" dirty="0">
                <a:latin typeface="Times New Roman" panose="02020603050405020304" pitchFamily="18" charset="0"/>
                <a:cs typeface="Times New Roman" panose="02020603050405020304" pitchFamily="18" charset="0"/>
              </a:rPr>
              <a:t>Prima della funzione setup() si pongono</a:t>
            </a:r>
            <a:r>
              <a:rPr lang="it-IT" sz="2800" dirty="0">
                <a:latin typeface="Times New Roman" panose="02020603050405020304" pitchFamily="18" charset="0"/>
                <a:cs typeface="Times New Roman" panose="02020603050405020304" pitchFamily="18" charset="0"/>
              </a:rPr>
              <a:t>:</a:t>
            </a:r>
          </a:p>
          <a:p>
            <a:endParaRPr lang="it-IT"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it-IT" sz="2800" b="1" i="1" dirty="0">
                <a:latin typeface="Times New Roman" panose="02020603050405020304" pitchFamily="18" charset="0"/>
                <a:cs typeface="Times New Roman" panose="02020603050405020304" pitchFamily="18" charset="0"/>
              </a:rPr>
              <a:t>le dichiarazioni delle variabili globali</a:t>
            </a:r>
            <a:r>
              <a:rPr lang="it-IT" sz="2800" dirty="0">
                <a:latin typeface="Times New Roman" panose="02020603050405020304" pitchFamily="18" charset="0"/>
                <a:cs typeface="Times New Roman" panose="02020603050405020304" pitchFamily="18" charset="0"/>
              </a:rPr>
              <a:t>, cioè quelle variabili definite in tutto il programma e non solo all'interno di una funzione;</a:t>
            </a:r>
          </a:p>
          <a:p>
            <a:pPr marL="457200" indent="-457200">
              <a:buFont typeface="Wingdings" panose="05000000000000000000" pitchFamily="2" charset="2"/>
              <a:buChar char="Ø"/>
            </a:pPr>
            <a:r>
              <a:rPr lang="it-IT" sz="2800" b="1" i="1" dirty="0">
                <a:latin typeface="Times New Roman" panose="02020603050405020304" pitchFamily="18" charset="0"/>
                <a:cs typeface="Times New Roman" panose="02020603050405020304" pitchFamily="18" charset="0"/>
              </a:rPr>
              <a:t>le direttive #i </a:t>
            </a:r>
            <a:r>
              <a:rPr lang="it-IT" sz="2800" b="1" i="1" dirty="0" err="1">
                <a:latin typeface="Times New Roman" panose="02020603050405020304" pitchFamily="18" charset="0"/>
                <a:cs typeface="Times New Roman" panose="02020603050405020304" pitchFamily="18" charset="0"/>
              </a:rPr>
              <a:t>nclude</a:t>
            </a:r>
            <a:r>
              <a:rPr lang="it-IT" sz="2800" b="1" i="1" dirty="0">
                <a:latin typeface="Times New Roman" panose="02020603050405020304" pitchFamily="18" charset="0"/>
                <a:cs typeface="Times New Roman" panose="02020603050405020304" pitchFamily="18" charset="0"/>
              </a:rPr>
              <a:t> &lt;nome-libreria&gt;</a:t>
            </a:r>
            <a:r>
              <a:rPr lang="it-IT" sz="2800" dirty="0">
                <a:latin typeface="Times New Roman" panose="02020603050405020304" pitchFamily="18" charset="0"/>
                <a:cs typeface="Times New Roman" panose="02020603050405020304" pitchFamily="18" charset="0"/>
              </a:rPr>
              <a:t>,</a:t>
            </a:r>
            <a:r>
              <a:rPr lang="it-IT" sz="2800" b="1" i="1" dirty="0">
                <a:latin typeface="Times New Roman" panose="02020603050405020304" pitchFamily="18" charset="0"/>
                <a:cs typeface="Times New Roman" panose="02020603050405020304" pitchFamily="18" charset="0"/>
              </a:rPr>
              <a:t> </a:t>
            </a:r>
            <a:r>
              <a:rPr lang="it-IT" sz="2800" dirty="0">
                <a:latin typeface="Times New Roman" panose="02020603050405020304" pitchFamily="18" charset="0"/>
                <a:cs typeface="Times New Roman" panose="02020603050405020304" pitchFamily="18" charset="0"/>
              </a:rPr>
              <a:t>per includere le librerie utilizzate nello sketch (le librerie sono gruppi di istruzioni che semplificano l'utilizzo di alcuni dispositivi, come servomotori, display LED, ecc.). </a:t>
            </a:r>
          </a:p>
        </p:txBody>
      </p:sp>
    </p:spTree>
    <p:extLst>
      <p:ext uri="{BB962C8B-B14F-4D97-AF65-F5344CB8AC3E}">
        <p14:creationId xmlns:p14="http://schemas.microsoft.com/office/powerpoint/2010/main" val="3447972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FB1DB367-A81D-46B2-B5B2-E189E7F8C4DA}"/>
              </a:ext>
            </a:extLst>
          </p:cNvPr>
          <p:cNvSpPr/>
          <p:nvPr/>
        </p:nvSpPr>
        <p:spPr>
          <a:xfrm>
            <a:off x="614038" y="266330"/>
            <a:ext cx="10963923" cy="3046988"/>
          </a:xfrm>
          <a:prstGeom prst="rect">
            <a:avLst/>
          </a:prstGeom>
        </p:spPr>
        <p:txBody>
          <a:bodyPr wrap="square">
            <a:spAutoFit/>
          </a:bodyPr>
          <a:lstStyle/>
          <a:p>
            <a:r>
              <a:rPr lang="it-IT" sz="3200" b="1" dirty="0">
                <a:latin typeface="Times New Roman" panose="02020603050405020304" pitchFamily="18" charset="0"/>
                <a:cs typeface="Times New Roman" panose="02020603050405020304" pitchFamily="18" charset="0"/>
              </a:rPr>
              <a:t>I commenti: </a:t>
            </a:r>
            <a:r>
              <a:rPr lang="it-IT" sz="3200" dirty="0">
                <a:latin typeface="Times New Roman" panose="02020603050405020304" pitchFamily="18" charset="0"/>
                <a:cs typeface="Times New Roman" panose="02020603050405020304" pitchFamily="18" charset="0"/>
              </a:rPr>
              <a:t>tutto ciò che viene scritto tra i simboli </a:t>
            </a:r>
            <a:r>
              <a:rPr lang="it-IT" sz="3200" b="1" dirty="0">
                <a:latin typeface="Times New Roman" panose="02020603050405020304" pitchFamily="18" charset="0"/>
                <a:cs typeface="Times New Roman" panose="02020603050405020304" pitchFamily="18" charset="0"/>
              </a:rPr>
              <a:t>/*</a:t>
            </a:r>
            <a:r>
              <a:rPr lang="it-IT" sz="3200" dirty="0">
                <a:latin typeface="Times New Roman" panose="02020603050405020304" pitchFamily="18" charset="0"/>
                <a:cs typeface="Times New Roman" panose="02020603050405020304" pitchFamily="18" charset="0"/>
              </a:rPr>
              <a:t> e </a:t>
            </a:r>
            <a:r>
              <a:rPr lang="it-IT" sz="3200" b="1" dirty="0">
                <a:latin typeface="Times New Roman" panose="02020603050405020304" pitchFamily="18" charset="0"/>
                <a:cs typeface="Times New Roman" panose="02020603050405020304" pitchFamily="18" charset="0"/>
              </a:rPr>
              <a:t>*/</a:t>
            </a:r>
            <a:r>
              <a:rPr lang="it-IT" sz="3200" dirty="0">
                <a:latin typeface="Times New Roman" panose="02020603050405020304" pitchFamily="18" charset="0"/>
                <a:cs typeface="Times New Roman" panose="02020603050405020304" pitchFamily="18" charset="0"/>
              </a:rPr>
              <a:t> (su più righe), oppure a destra del simbolo </a:t>
            </a:r>
            <a:r>
              <a:rPr lang="it-IT" sz="3200" b="1" dirty="0">
                <a:latin typeface="Times New Roman" panose="02020603050405020304" pitchFamily="18" charset="0"/>
                <a:cs typeface="Times New Roman" panose="02020603050405020304" pitchFamily="18" charset="0"/>
              </a:rPr>
              <a:t>//</a:t>
            </a:r>
            <a:r>
              <a:rPr lang="it-IT" sz="3200" dirty="0">
                <a:latin typeface="Times New Roman" panose="02020603050405020304" pitchFamily="18" charset="0"/>
                <a:cs typeface="Times New Roman" panose="02020603050405020304" pitchFamily="18" charset="0"/>
              </a:rPr>
              <a:t> (su una riga), è un commento del programmatore è non viene preso in considerazione dal compilatore: quindi di fatto non fa parte del programma.</a:t>
            </a:r>
          </a:p>
          <a:p>
            <a:endParaRPr lang="it-IT" sz="3200" dirty="0">
              <a:latin typeface="Times New Roman" panose="02020603050405020304" pitchFamily="18" charset="0"/>
              <a:cs typeface="Times New Roman" panose="02020603050405020304" pitchFamily="18" charset="0"/>
            </a:endParaRPr>
          </a:p>
        </p:txBody>
      </p:sp>
      <p:sp>
        <p:nvSpPr>
          <p:cNvPr id="5" name="CasellaDiTesto 4">
            <a:extLst>
              <a:ext uri="{FF2B5EF4-FFF2-40B4-BE49-F238E27FC236}">
                <a16:creationId xmlns:a16="http://schemas.microsoft.com/office/drawing/2014/main" id="{454F5B62-364D-4DB8-9E24-E9FDD30A7456}"/>
              </a:ext>
            </a:extLst>
          </p:cNvPr>
          <p:cNvSpPr txBox="1"/>
          <p:nvPr/>
        </p:nvSpPr>
        <p:spPr>
          <a:xfrm>
            <a:off x="614039" y="3313318"/>
            <a:ext cx="10731624" cy="2554545"/>
          </a:xfrm>
          <a:prstGeom prst="rect">
            <a:avLst/>
          </a:prstGeom>
          <a:noFill/>
          <a:ln>
            <a:solidFill>
              <a:schemeClr val="accent1"/>
            </a:solidFill>
          </a:ln>
        </p:spPr>
        <p:txBody>
          <a:bodyPr wrap="square" rtlCol="0">
            <a:spAutoFit/>
          </a:bodyPr>
          <a:lstStyle/>
          <a:p>
            <a:pPr algn="ctr"/>
            <a:r>
              <a:rPr lang="it-IT" sz="3200" b="1" i="1" dirty="0">
                <a:latin typeface="Times New Roman" panose="02020603050405020304" pitchFamily="18" charset="0"/>
                <a:cs typeface="Times New Roman" panose="02020603050405020304" pitchFamily="18" charset="0"/>
              </a:rPr>
              <a:t>È buona pratica porre un commento all'inizio dello sketch</a:t>
            </a:r>
            <a:r>
              <a:rPr lang="it-IT" sz="3200" dirty="0">
                <a:latin typeface="Times New Roman" panose="02020603050405020304" pitchFamily="18" charset="0"/>
                <a:cs typeface="Times New Roman" panose="02020603050405020304" pitchFamily="18" charset="0"/>
              </a:rPr>
              <a:t>, per descriverne la funzione, </a:t>
            </a:r>
            <a:r>
              <a:rPr lang="it-IT" sz="3200" b="1" i="1" dirty="0">
                <a:latin typeface="Times New Roman" panose="02020603050405020304" pitchFamily="18" charset="0"/>
                <a:cs typeface="Times New Roman" panose="02020603050405020304" pitchFamily="18" charset="0"/>
              </a:rPr>
              <a:t>e altri a fianco delle istruzioni chiave</a:t>
            </a:r>
            <a:r>
              <a:rPr lang="it-IT" sz="3200" dirty="0">
                <a:latin typeface="Times New Roman" panose="02020603050405020304" pitchFamily="18" charset="0"/>
                <a:cs typeface="Times New Roman" panose="02020603050405020304" pitchFamily="18" charset="0"/>
              </a:rPr>
              <a:t>, per evidenziare la logica dell'algoritmo; questo semplificherà le future modifiche al programma, soprattutto se effettuate da programmatori diversi dall'autore originale.</a:t>
            </a:r>
          </a:p>
        </p:txBody>
      </p:sp>
    </p:spTree>
    <p:extLst>
      <p:ext uri="{BB962C8B-B14F-4D97-AF65-F5344CB8AC3E}">
        <p14:creationId xmlns:p14="http://schemas.microsoft.com/office/powerpoint/2010/main" val="2269321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DFBACDF-3673-4805-AB5B-D44454BD6AFA}"/>
              </a:ext>
            </a:extLst>
          </p:cNvPr>
          <p:cNvSpPr>
            <a:spLocks noGrp="1"/>
          </p:cNvSpPr>
          <p:nvPr>
            <p:ph idx="1"/>
          </p:nvPr>
        </p:nvSpPr>
        <p:spPr>
          <a:xfrm>
            <a:off x="838200" y="2006600"/>
            <a:ext cx="10515600" cy="2384425"/>
          </a:xfrm>
          <a:ln>
            <a:solidFill>
              <a:schemeClr val="accent1"/>
            </a:solidFill>
          </a:ln>
        </p:spPr>
        <p:txBody>
          <a:bodyPr>
            <a:normAutofit/>
          </a:bodyPr>
          <a:lstStyle/>
          <a:p>
            <a:pPr marL="0" indent="0" algn="ctr">
              <a:buNone/>
            </a:pPr>
            <a:r>
              <a:rPr lang="it-IT" sz="4400" dirty="0">
                <a:latin typeface="Times New Roman" panose="02020603050405020304" pitchFamily="18" charset="0"/>
                <a:cs typeface="Times New Roman" panose="02020603050405020304" pitchFamily="18" charset="0"/>
              </a:rPr>
              <a:t>Tutte le istruzioni </a:t>
            </a:r>
          </a:p>
          <a:p>
            <a:pPr marL="0" indent="0" algn="ctr">
              <a:buNone/>
            </a:pPr>
            <a:r>
              <a:rPr lang="it-IT" sz="4400" dirty="0">
                <a:latin typeface="Times New Roman" panose="02020603050405020304" pitchFamily="18" charset="0"/>
                <a:cs typeface="Times New Roman" panose="02020603050405020304" pitchFamily="18" charset="0"/>
              </a:rPr>
              <a:t>(tranne le direttive </a:t>
            </a:r>
            <a:r>
              <a:rPr lang="it-IT" sz="4400" b="1" dirty="0">
                <a:solidFill>
                  <a:srgbClr val="FF0000"/>
                </a:solidFill>
                <a:latin typeface="Times New Roman" panose="02020603050405020304" pitchFamily="18" charset="0"/>
                <a:cs typeface="Times New Roman" panose="02020603050405020304" pitchFamily="18" charset="0"/>
              </a:rPr>
              <a:t>#</a:t>
            </a:r>
            <a:r>
              <a:rPr lang="it-IT" sz="4400" b="1" dirty="0" err="1">
                <a:solidFill>
                  <a:srgbClr val="FF0000"/>
                </a:solidFill>
                <a:latin typeface="Times New Roman" panose="02020603050405020304" pitchFamily="18" charset="0"/>
                <a:cs typeface="Times New Roman" panose="02020603050405020304" pitchFamily="18" charset="0"/>
              </a:rPr>
              <a:t>define</a:t>
            </a:r>
            <a:r>
              <a:rPr lang="it-IT" sz="4400" b="1" dirty="0">
                <a:solidFill>
                  <a:srgbClr val="FF0000"/>
                </a:solidFill>
                <a:latin typeface="Times New Roman" panose="02020603050405020304" pitchFamily="18" charset="0"/>
                <a:cs typeface="Times New Roman" panose="02020603050405020304" pitchFamily="18" charset="0"/>
              </a:rPr>
              <a:t> </a:t>
            </a:r>
            <a:r>
              <a:rPr lang="it-IT" sz="4400" dirty="0">
                <a:latin typeface="Times New Roman" panose="02020603050405020304" pitchFamily="18" charset="0"/>
                <a:cs typeface="Times New Roman" panose="02020603050405020304" pitchFamily="18" charset="0"/>
              </a:rPr>
              <a:t>e </a:t>
            </a:r>
            <a:r>
              <a:rPr lang="it-IT" sz="4400" b="1" dirty="0">
                <a:solidFill>
                  <a:srgbClr val="FF0000"/>
                </a:solidFill>
                <a:latin typeface="Times New Roman" panose="02020603050405020304" pitchFamily="18" charset="0"/>
                <a:cs typeface="Times New Roman" panose="02020603050405020304" pitchFamily="18" charset="0"/>
              </a:rPr>
              <a:t>#include</a:t>
            </a:r>
            <a:r>
              <a:rPr lang="it-IT" sz="4400" dirty="0">
                <a:latin typeface="Times New Roman" panose="02020603050405020304" pitchFamily="18" charset="0"/>
                <a:cs typeface="Times New Roman" panose="02020603050405020304" pitchFamily="18" charset="0"/>
              </a:rPr>
              <a:t>) terminano con il simbolo </a:t>
            </a:r>
            <a:r>
              <a:rPr lang="it-IT" sz="4400" dirty="0">
                <a:solidFill>
                  <a:srgbClr val="FF0000"/>
                </a:solidFill>
                <a:latin typeface="Times New Roman" panose="02020603050405020304" pitchFamily="18" charset="0"/>
                <a:cs typeface="Times New Roman" panose="02020603050405020304" pitchFamily="18" charset="0"/>
              </a:rPr>
              <a:t>;</a:t>
            </a:r>
            <a:r>
              <a:rPr lang="it-IT" sz="4400" dirty="0">
                <a:latin typeface="Times New Roman" panose="02020603050405020304" pitchFamily="18" charset="0"/>
                <a:cs typeface="Times New Roman" panose="02020603050405020304" pitchFamily="18" charset="0"/>
              </a:rPr>
              <a:t> (punto e virgola). </a:t>
            </a:r>
          </a:p>
        </p:txBody>
      </p:sp>
    </p:spTree>
    <p:extLst>
      <p:ext uri="{BB962C8B-B14F-4D97-AF65-F5344CB8AC3E}">
        <p14:creationId xmlns:p14="http://schemas.microsoft.com/office/powerpoint/2010/main" val="3373132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97EE998-AE86-4DF7-95C3-224B23585321}"/>
              </a:ext>
            </a:extLst>
          </p:cNvPr>
          <p:cNvSpPr/>
          <p:nvPr/>
        </p:nvSpPr>
        <p:spPr>
          <a:xfrm>
            <a:off x="381000" y="276225"/>
            <a:ext cx="11487150" cy="6001643"/>
          </a:xfrm>
          <a:prstGeom prst="rect">
            <a:avLst/>
          </a:prstGeom>
        </p:spPr>
        <p:txBody>
          <a:bodyPr wrap="square">
            <a:spAutoFit/>
          </a:bodyPr>
          <a:lstStyle/>
          <a:p>
            <a:r>
              <a:rPr lang="it-IT" sz="3200" b="1" dirty="0">
                <a:latin typeface="Times New Roman" panose="02020603050405020304" pitchFamily="18" charset="0"/>
                <a:cs typeface="Times New Roman" panose="02020603050405020304" pitchFamily="18" charset="0"/>
              </a:rPr>
              <a:t>Analisi dello sketch «</a:t>
            </a:r>
            <a:r>
              <a:rPr lang="it-IT" sz="3200" b="1" dirty="0" err="1">
                <a:latin typeface="Times New Roman" panose="02020603050405020304" pitchFamily="18" charset="0"/>
                <a:cs typeface="Times New Roman" panose="02020603050405020304" pitchFamily="18" charset="0"/>
              </a:rPr>
              <a:t>Blink</a:t>
            </a:r>
            <a:r>
              <a:rPr lang="it-IT" sz="3200" b="1" dirty="0">
                <a:latin typeface="Times New Roman" panose="02020603050405020304" pitchFamily="18" charset="0"/>
                <a:cs typeface="Times New Roman" panose="02020603050405020304" pitchFamily="18" charset="0"/>
              </a:rPr>
              <a:t>»</a:t>
            </a:r>
          </a:p>
          <a:p>
            <a:endParaRPr lang="it-IT" sz="3200" dirty="0">
              <a:latin typeface="Times New Roman" panose="02020603050405020304" pitchFamily="18" charset="0"/>
              <a:cs typeface="Times New Roman" panose="02020603050405020304" pitchFamily="18" charset="0"/>
            </a:endParaRPr>
          </a:p>
          <a:p>
            <a:r>
              <a:rPr lang="it-IT" sz="3200" dirty="0">
                <a:latin typeface="Times New Roman" panose="02020603050405020304" pitchFamily="18" charset="0"/>
                <a:cs typeface="Times New Roman" panose="02020603050405020304" pitchFamily="18" charset="0"/>
              </a:rPr>
              <a:t>La maggior parte degli Arduino ha un LED integrato nella scheda che si può controllare. Su UNO, MEGA e ZERO il LED integrato è indicato con la scritta </a:t>
            </a:r>
            <a:r>
              <a:rPr lang="it-IT" sz="3200" b="1" dirty="0">
                <a:latin typeface="Times New Roman" panose="02020603050405020304" pitchFamily="18" charset="0"/>
                <a:cs typeface="Times New Roman" panose="02020603050405020304" pitchFamily="18" charset="0"/>
              </a:rPr>
              <a:t>LED L</a:t>
            </a:r>
            <a:r>
              <a:rPr lang="it-IT" sz="3200" dirty="0">
                <a:latin typeface="Times New Roman" panose="02020603050405020304" pitchFamily="18" charset="0"/>
                <a:cs typeface="Times New Roman" panose="02020603050405020304" pitchFamily="18" charset="0"/>
              </a:rPr>
              <a:t> </a:t>
            </a:r>
            <a:r>
              <a:rPr lang="it-IT" sz="3200" b="1" dirty="0">
                <a:latin typeface="Times New Roman" panose="02020603050405020304" pitchFamily="18" charset="0"/>
                <a:cs typeface="Times New Roman" panose="02020603050405020304" pitchFamily="18" charset="0"/>
              </a:rPr>
              <a:t>ed è collegato al pin digitale 13</a:t>
            </a:r>
            <a:r>
              <a:rPr lang="it-IT" sz="3200" dirty="0">
                <a:latin typeface="Times New Roman" panose="02020603050405020304" pitchFamily="18" charset="0"/>
                <a:cs typeface="Times New Roman" panose="02020603050405020304" pitchFamily="18" charset="0"/>
              </a:rPr>
              <a:t>, </a:t>
            </a:r>
            <a:r>
              <a:rPr lang="it-IT" sz="3200" b="1" i="1" dirty="0">
                <a:latin typeface="Times New Roman" panose="02020603050405020304" pitchFamily="18" charset="0"/>
                <a:cs typeface="Times New Roman" panose="02020603050405020304" pitchFamily="18" charset="0"/>
              </a:rPr>
              <a:t>su MKR1000 al pin 6. </a:t>
            </a:r>
          </a:p>
          <a:p>
            <a:r>
              <a:rPr lang="it-IT" sz="3200" dirty="0">
                <a:latin typeface="Times New Roman" panose="02020603050405020304" pitchFamily="18" charset="0"/>
                <a:cs typeface="Times New Roman" panose="02020603050405020304" pitchFamily="18" charset="0"/>
              </a:rPr>
              <a:t>Inserendo nell'istruzione </a:t>
            </a:r>
            <a:r>
              <a:rPr lang="it-IT" sz="3200" dirty="0" err="1">
                <a:latin typeface="Times New Roman" panose="02020603050405020304" pitchFamily="18" charset="0"/>
                <a:cs typeface="Times New Roman" panose="02020603050405020304" pitchFamily="18" charset="0"/>
              </a:rPr>
              <a:t>pinMode</a:t>
            </a:r>
            <a:r>
              <a:rPr lang="it-IT" sz="3200" dirty="0">
                <a:latin typeface="Times New Roman" panose="02020603050405020304" pitchFamily="18" charset="0"/>
                <a:cs typeface="Times New Roman" panose="02020603050405020304" pitchFamily="18" charset="0"/>
              </a:rPr>
              <a:t>() per il pin di uscita il valore LED_BUILTIN programma in automatico mette come pin di uscita il pin digitale 13, quando si usa la sceda Arduino UNO. </a:t>
            </a:r>
          </a:p>
          <a:p>
            <a:r>
              <a:rPr lang="it-IT" sz="3200" dirty="0">
                <a:latin typeface="Times New Roman" panose="02020603050405020304" pitchFamily="18" charset="0"/>
                <a:cs typeface="Times New Roman" panose="02020603050405020304" pitchFamily="18" charset="0"/>
              </a:rPr>
              <a:t>Significa che sostituendo tutte le parole LED_BUILTIN con il numero 13 non cambia niente, cioè la LED L lampeggia lo stesso. Se si aggiunge una LED esterna, al pin 13, lampeggiano tutte due. </a:t>
            </a:r>
          </a:p>
        </p:txBody>
      </p:sp>
    </p:spTree>
    <p:extLst>
      <p:ext uri="{BB962C8B-B14F-4D97-AF65-F5344CB8AC3E}">
        <p14:creationId xmlns:p14="http://schemas.microsoft.com/office/powerpoint/2010/main" val="2712015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4F6D637-001A-4DD8-91A0-F6C4F1350545}"/>
              </a:ext>
            </a:extLst>
          </p:cNvPr>
          <p:cNvSpPr txBox="1"/>
          <p:nvPr/>
        </p:nvSpPr>
        <p:spPr>
          <a:xfrm>
            <a:off x="923925" y="828675"/>
            <a:ext cx="10467975" cy="2739211"/>
          </a:xfrm>
          <a:prstGeom prst="rect">
            <a:avLst/>
          </a:prstGeom>
          <a:noFill/>
        </p:spPr>
        <p:txBody>
          <a:bodyPr wrap="square" rtlCol="0">
            <a:spAutoFit/>
          </a:bodyPr>
          <a:lstStyle/>
          <a:p>
            <a:r>
              <a:rPr lang="it-IT" sz="4400" dirty="0">
                <a:latin typeface="Times New Roman" panose="02020603050405020304" pitchFamily="18" charset="0"/>
                <a:cs typeface="Times New Roman" panose="02020603050405020304" pitchFamily="18" charset="0"/>
              </a:rPr>
              <a:t>Funzione </a:t>
            </a:r>
            <a:r>
              <a:rPr lang="it-IT" sz="4400" b="1" i="1" dirty="0">
                <a:latin typeface="Times New Roman" panose="02020603050405020304" pitchFamily="18" charset="0"/>
                <a:cs typeface="Times New Roman" panose="02020603050405020304" pitchFamily="18" charset="0"/>
              </a:rPr>
              <a:t>setup()</a:t>
            </a:r>
            <a:endParaRPr lang="it-IT" sz="4400" dirty="0">
              <a:latin typeface="Times New Roman" panose="02020603050405020304" pitchFamily="18" charset="0"/>
              <a:cs typeface="Times New Roman" panose="02020603050405020304" pitchFamily="18" charset="0"/>
            </a:endParaRPr>
          </a:p>
          <a:p>
            <a:endParaRPr lang="it-IT" sz="3200" dirty="0">
              <a:latin typeface="Times New Roman" panose="02020603050405020304" pitchFamily="18" charset="0"/>
              <a:cs typeface="Times New Roman" panose="02020603050405020304" pitchFamily="18" charset="0"/>
            </a:endParaRPr>
          </a:p>
          <a:p>
            <a:r>
              <a:rPr lang="it-IT" sz="3200" dirty="0">
                <a:latin typeface="Times New Roman" panose="02020603050405020304" pitchFamily="18" charset="0"/>
                <a:cs typeface="Times New Roman" panose="02020603050405020304" pitchFamily="18" charset="0"/>
              </a:rPr>
              <a:t>Nella funzione </a:t>
            </a:r>
            <a:r>
              <a:rPr lang="it-IT" sz="3200" b="1" i="1" dirty="0">
                <a:latin typeface="Times New Roman" panose="02020603050405020304" pitchFamily="18" charset="0"/>
                <a:cs typeface="Times New Roman" panose="02020603050405020304" pitchFamily="18" charset="0"/>
              </a:rPr>
              <a:t>setup()</a:t>
            </a:r>
            <a:r>
              <a:rPr lang="it-IT" sz="3200" dirty="0">
                <a:latin typeface="Times New Roman" panose="02020603050405020304" pitchFamily="18" charset="0"/>
                <a:cs typeface="Times New Roman" panose="02020603050405020304" pitchFamily="18" charset="0"/>
              </a:rPr>
              <a:t>, con l'istruzione 	</a:t>
            </a:r>
            <a:r>
              <a:rPr lang="it-IT" sz="3200" b="1" i="1" dirty="0" err="1">
                <a:latin typeface="Times New Roman" panose="02020603050405020304" pitchFamily="18" charset="0"/>
                <a:cs typeface="Times New Roman" panose="02020603050405020304" pitchFamily="18" charset="0"/>
              </a:rPr>
              <a:t>pinMode</a:t>
            </a:r>
            <a:r>
              <a:rPr lang="it-IT" sz="3200" b="1" i="1" dirty="0">
                <a:latin typeface="Times New Roman" panose="02020603050405020304" pitchFamily="18" charset="0"/>
                <a:cs typeface="Times New Roman" panose="02020603050405020304" pitchFamily="18" charset="0"/>
              </a:rPr>
              <a:t>(LED_BUILTIN, OUTPUT);</a:t>
            </a:r>
            <a:r>
              <a:rPr lang="it-IT" sz="3200" dirty="0">
                <a:latin typeface="Times New Roman" panose="02020603050405020304" pitchFamily="18" charset="0"/>
                <a:cs typeface="Times New Roman" panose="02020603050405020304" pitchFamily="18" charset="0"/>
              </a:rPr>
              <a:t> </a:t>
            </a:r>
          </a:p>
          <a:p>
            <a:r>
              <a:rPr lang="it-IT" sz="3200" dirty="0">
                <a:latin typeface="Times New Roman" panose="02020603050405020304" pitchFamily="18" charset="0"/>
                <a:cs typeface="Times New Roman" panose="02020603050405020304" pitchFamily="18" charset="0"/>
              </a:rPr>
              <a:t>si definisce come OUTPUT il pin 13.</a:t>
            </a:r>
          </a:p>
        </p:txBody>
      </p:sp>
    </p:spTree>
    <p:extLst>
      <p:ext uri="{BB962C8B-B14F-4D97-AF65-F5344CB8AC3E}">
        <p14:creationId xmlns:p14="http://schemas.microsoft.com/office/powerpoint/2010/main" val="1307235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C489281-663D-4564-8A50-CF3025BE9CCC}"/>
              </a:ext>
            </a:extLst>
          </p:cNvPr>
          <p:cNvSpPr/>
          <p:nvPr/>
        </p:nvSpPr>
        <p:spPr>
          <a:xfrm>
            <a:off x="361950" y="205859"/>
            <a:ext cx="11553825" cy="4893647"/>
          </a:xfrm>
          <a:prstGeom prst="rect">
            <a:avLst/>
          </a:prstGeom>
        </p:spPr>
        <p:txBody>
          <a:bodyPr wrap="square">
            <a:spAutoFit/>
          </a:bodyPr>
          <a:lstStyle/>
          <a:p>
            <a:r>
              <a:rPr lang="it-IT" sz="4400" dirty="0">
                <a:latin typeface="Times New Roman" panose="02020603050405020304" pitchFamily="18" charset="0"/>
                <a:cs typeface="Times New Roman" panose="02020603050405020304" pitchFamily="18" charset="0"/>
              </a:rPr>
              <a:t>Funzione loop()</a:t>
            </a:r>
          </a:p>
          <a:p>
            <a:endParaRPr lang="it-IT" sz="4400" dirty="0">
              <a:latin typeface="Times New Roman" panose="02020603050405020304" pitchFamily="18" charset="0"/>
              <a:cs typeface="Times New Roman" panose="02020603050405020304" pitchFamily="18" charset="0"/>
            </a:endParaRPr>
          </a:p>
          <a:p>
            <a:r>
              <a:rPr lang="it-IT" sz="3200" dirty="0">
                <a:latin typeface="Times New Roman" panose="02020603050405020304" pitchFamily="18" charset="0"/>
                <a:cs typeface="Times New Roman" panose="02020603050405020304" pitchFamily="18" charset="0"/>
              </a:rPr>
              <a:t>Nella funzione loop(), le cui istruzioni tra le graffe sono eseguite ciclicamente, l'istruzione </a:t>
            </a:r>
          </a:p>
          <a:p>
            <a:pPr lvl="1"/>
            <a:r>
              <a:rPr lang="it-IT" sz="3200" b="1" i="1" dirty="0" err="1">
                <a:latin typeface="Times New Roman" panose="02020603050405020304" pitchFamily="18" charset="0"/>
                <a:cs typeface="Times New Roman" panose="02020603050405020304" pitchFamily="18" charset="0"/>
              </a:rPr>
              <a:t>digitalWrite</a:t>
            </a:r>
            <a:r>
              <a:rPr lang="it-IT" sz="3200" b="1" i="1" dirty="0">
                <a:latin typeface="Times New Roman" panose="02020603050405020304" pitchFamily="18" charset="0"/>
                <a:cs typeface="Times New Roman" panose="02020603050405020304" pitchFamily="18" charset="0"/>
              </a:rPr>
              <a:t>(LED_BUILTIN, HIGH); </a:t>
            </a:r>
          </a:p>
          <a:p>
            <a:r>
              <a:rPr lang="it-IT" sz="3200" dirty="0">
                <a:latin typeface="Times New Roman" panose="02020603050405020304" pitchFamily="18" charset="0"/>
                <a:cs typeface="Times New Roman" panose="02020603050405020304" pitchFamily="18" charset="0"/>
              </a:rPr>
              <a:t>pone un livello alta (5V) sul pin 13, provocando l'accensione del LED di bordo; collegando un LED esterno tra il pin 13 e il pin GND, anch'esso si accende.</a:t>
            </a:r>
          </a:p>
          <a:p>
            <a:r>
              <a:rPr lang="it-IT" sz="3200" dirty="0"/>
              <a:t> </a:t>
            </a:r>
          </a:p>
        </p:txBody>
      </p:sp>
    </p:spTree>
    <p:extLst>
      <p:ext uri="{BB962C8B-B14F-4D97-AF65-F5344CB8AC3E}">
        <p14:creationId xmlns:p14="http://schemas.microsoft.com/office/powerpoint/2010/main" val="1503758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9ACCC216-AE13-40E5-A19D-AF4236DF9594}"/>
              </a:ext>
            </a:extLst>
          </p:cNvPr>
          <p:cNvSpPr/>
          <p:nvPr/>
        </p:nvSpPr>
        <p:spPr>
          <a:xfrm>
            <a:off x="495299" y="428625"/>
            <a:ext cx="11515725" cy="4708981"/>
          </a:xfrm>
          <a:prstGeom prst="rect">
            <a:avLst/>
          </a:prstGeom>
        </p:spPr>
        <p:txBody>
          <a:bodyPr wrap="square">
            <a:spAutoFit/>
          </a:bodyPr>
          <a:lstStyle/>
          <a:p>
            <a:r>
              <a:rPr lang="it-IT" sz="4400" dirty="0">
                <a:latin typeface="Times New Roman" panose="02020603050405020304" pitchFamily="18" charset="0"/>
                <a:cs typeface="Times New Roman" panose="02020603050405020304" pitchFamily="18" charset="0"/>
              </a:rPr>
              <a:t>L'istruzione delay() </a:t>
            </a:r>
          </a:p>
          <a:p>
            <a:endParaRPr lang="it-IT" sz="3200" dirty="0">
              <a:latin typeface="Times New Roman" panose="02020603050405020304" pitchFamily="18" charset="0"/>
              <a:cs typeface="Times New Roman" panose="02020603050405020304" pitchFamily="18" charset="0"/>
            </a:endParaRPr>
          </a:p>
          <a:p>
            <a:r>
              <a:rPr lang="it-IT" sz="3200" dirty="0">
                <a:latin typeface="Times New Roman" panose="02020603050405020304" pitchFamily="18" charset="0"/>
                <a:cs typeface="Times New Roman" panose="02020603050405020304" pitchFamily="18" charset="0"/>
              </a:rPr>
              <a:t>L'istruzione </a:t>
            </a:r>
            <a:r>
              <a:rPr lang="it-IT" sz="3200" b="1" i="1" dirty="0">
                <a:latin typeface="Times New Roman" panose="02020603050405020304" pitchFamily="18" charset="0"/>
                <a:cs typeface="Times New Roman" panose="02020603050405020304" pitchFamily="18" charset="0"/>
              </a:rPr>
              <a:t>delay(1000) </a:t>
            </a:r>
            <a:r>
              <a:rPr lang="it-IT" sz="3200" dirty="0">
                <a:latin typeface="Times New Roman" panose="02020603050405020304" pitchFamily="18" charset="0"/>
                <a:cs typeface="Times New Roman" panose="02020603050405020304" pitchFamily="18" charset="0"/>
              </a:rPr>
              <a:t>impone una pausa di 1000 </a:t>
            </a:r>
            <a:r>
              <a:rPr lang="it-IT" sz="3200" dirty="0" err="1">
                <a:latin typeface="Times New Roman" panose="02020603050405020304" pitchFamily="18" charset="0"/>
                <a:cs typeface="Times New Roman" panose="02020603050405020304" pitchFamily="18" charset="0"/>
              </a:rPr>
              <a:t>ms</a:t>
            </a:r>
            <a:r>
              <a:rPr lang="it-IT" sz="3200" dirty="0">
                <a:latin typeface="Times New Roman" panose="02020603050405020304" pitchFamily="18" charset="0"/>
                <a:cs typeface="Times New Roman" panose="02020603050405020304" pitchFamily="18" charset="0"/>
              </a:rPr>
              <a:t> (cioè di 1 s) all'esecuzione del programma, per cui il LED rimane acceso per 1 s, prima di essere spento dall'istruzione successiva</a:t>
            </a:r>
          </a:p>
          <a:p>
            <a:r>
              <a:rPr lang="it-IT" sz="3200" dirty="0">
                <a:latin typeface="Times New Roman" panose="02020603050405020304" pitchFamily="18" charset="0"/>
                <a:cs typeface="Times New Roman" panose="02020603050405020304" pitchFamily="18" charset="0"/>
              </a:rPr>
              <a:t>	</a:t>
            </a:r>
            <a:r>
              <a:rPr lang="it-IT" sz="3200" b="1" i="1" dirty="0" err="1">
                <a:latin typeface="Times New Roman" panose="02020603050405020304" pitchFamily="18" charset="0"/>
                <a:cs typeface="Times New Roman" panose="02020603050405020304" pitchFamily="18" charset="0"/>
              </a:rPr>
              <a:t>digitalWrite</a:t>
            </a:r>
            <a:r>
              <a:rPr lang="it-IT" sz="3200" b="1" i="1" dirty="0">
                <a:latin typeface="Times New Roman" panose="02020603050405020304" pitchFamily="18" charset="0"/>
                <a:cs typeface="Times New Roman" panose="02020603050405020304" pitchFamily="18" charset="0"/>
              </a:rPr>
              <a:t>(LED_BUILTIN, LOW);</a:t>
            </a:r>
          </a:p>
          <a:p>
            <a:endParaRPr lang="it-IT" sz="3200" b="1" i="1" dirty="0">
              <a:latin typeface="Times New Roman" panose="02020603050405020304" pitchFamily="18" charset="0"/>
              <a:cs typeface="Times New Roman" panose="02020603050405020304" pitchFamily="18" charset="0"/>
            </a:endParaRPr>
          </a:p>
          <a:p>
            <a:pPr algn="ctr"/>
            <a:r>
              <a:rPr lang="it-IT" sz="3200" b="1" i="1" dirty="0">
                <a:latin typeface="Times New Roman" panose="02020603050405020304" pitchFamily="18" charset="0"/>
                <a:cs typeface="Times New Roman" panose="02020603050405020304" pitchFamily="18" charset="0"/>
              </a:rPr>
              <a:t>Il risultato è che il LED viene acceso per 1 s e spento per 1 s, ciclicamente. </a:t>
            </a:r>
          </a:p>
        </p:txBody>
      </p:sp>
    </p:spTree>
    <p:extLst>
      <p:ext uri="{BB962C8B-B14F-4D97-AF65-F5344CB8AC3E}">
        <p14:creationId xmlns:p14="http://schemas.microsoft.com/office/powerpoint/2010/main" val="291964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CACB8A-43CA-4259-8E54-0BE0CAB6AE94}"/>
              </a:ext>
            </a:extLst>
          </p:cNvPr>
          <p:cNvSpPr>
            <a:spLocks noGrp="1"/>
          </p:cNvSpPr>
          <p:nvPr>
            <p:ph type="title"/>
          </p:nvPr>
        </p:nvSpPr>
        <p:spPr>
          <a:xfrm>
            <a:off x="474216" y="0"/>
            <a:ext cx="10515600" cy="851116"/>
          </a:xfrm>
        </p:spPr>
        <p:txBody>
          <a:bodyPr>
            <a:normAutofit/>
          </a:bodyPr>
          <a:lstStyle/>
          <a:p>
            <a:r>
              <a:rPr lang="it-IT" sz="2800" i="1" dirty="0">
                <a:latin typeface="Times New Roman" panose="02020603050405020304" pitchFamily="18" charset="0"/>
                <a:cs typeface="Times New Roman" panose="02020603050405020304" pitchFamily="18" charset="0"/>
              </a:rPr>
              <a:t>Che cos'è Arduino? - Continua… </a:t>
            </a:r>
          </a:p>
        </p:txBody>
      </p:sp>
      <p:sp>
        <p:nvSpPr>
          <p:cNvPr id="3" name="Segnaposto contenuto 2">
            <a:extLst>
              <a:ext uri="{FF2B5EF4-FFF2-40B4-BE49-F238E27FC236}">
                <a16:creationId xmlns:a16="http://schemas.microsoft.com/office/drawing/2014/main" id="{F8D3B609-84F0-4978-A664-93D758DD7286}"/>
              </a:ext>
            </a:extLst>
          </p:cNvPr>
          <p:cNvSpPr>
            <a:spLocks noGrp="1"/>
          </p:cNvSpPr>
          <p:nvPr>
            <p:ph idx="1"/>
          </p:nvPr>
        </p:nvSpPr>
        <p:spPr>
          <a:xfrm>
            <a:off x="793811" y="1138361"/>
            <a:ext cx="10604377" cy="3495783"/>
          </a:xfrm>
        </p:spPr>
        <p:txBody>
          <a:bodyPr>
            <a:noAutofit/>
          </a:bodyPr>
          <a:lstStyle/>
          <a:p>
            <a:pPr marL="0" indent="0" algn="ctr">
              <a:buNone/>
            </a:pPr>
            <a:r>
              <a:rPr lang="it-IT" sz="3200" b="1" dirty="0">
                <a:latin typeface="Times New Roman" panose="02020603050405020304" pitchFamily="18" charset="0"/>
                <a:cs typeface="Times New Roman" panose="02020603050405020304" pitchFamily="18" charset="0"/>
              </a:rPr>
              <a:t>Arduino è una scheda elettronica </a:t>
            </a:r>
            <a:r>
              <a:rPr lang="it-IT" sz="3200" b="1" i="1" dirty="0">
                <a:latin typeface="Times New Roman" panose="02020603050405020304" pitchFamily="18" charset="0"/>
                <a:cs typeface="Times New Roman" panose="02020603050405020304" pitchFamily="18" charset="0"/>
              </a:rPr>
              <a:t>basata su un microcontrollore </a:t>
            </a:r>
            <a:r>
              <a:rPr lang="it-IT" sz="3200" dirty="0">
                <a:latin typeface="Times New Roman" panose="02020603050405020304" pitchFamily="18" charset="0"/>
                <a:cs typeface="Times New Roman" panose="02020603050405020304" pitchFamily="18" charset="0"/>
              </a:rPr>
              <a:t>(un computer realizzato su un unico circuito integrato), </a:t>
            </a:r>
            <a:r>
              <a:rPr lang="it-IT" sz="3200" b="1" i="1" dirty="0">
                <a:latin typeface="Times New Roman" panose="02020603050405020304" pitchFamily="18" charset="0"/>
                <a:cs typeface="Times New Roman" panose="02020603050405020304" pitchFamily="18" charset="0"/>
              </a:rPr>
              <a:t>al quale sono stati aggiunti i componenti necessari per renderlo economico e facilmente utilizzabile </a:t>
            </a:r>
            <a:r>
              <a:rPr lang="it-IT" sz="3200" dirty="0">
                <a:latin typeface="Times New Roman" panose="02020603050405020304" pitchFamily="18" charset="0"/>
                <a:cs typeface="Times New Roman" panose="02020603050405020304" pitchFamily="18" charset="0"/>
              </a:rPr>
              <a:t>anche da chi non è un professionista del settore elettronico-informatico. </a:t>
            </a:r>
          </a:p>
          <a:p>
            <a:pPr marL="0" indent="0" algn="ctr">
              <a:buNone/>
            </a:pPr>
            <a:endParaRPr lang="it-IT" sz="3200" dirty="0">
              <a:latin typeface="Times New Roman" panose="02020603050405020304" pitchFamily="18" charset="0"/>
              <a:cs typeface="Times New Roman" panose="02020603050405020304" pitchFamily="18" charset="0"/>
            </a:endParaRPr>
          </a:p>
          <a:p>
            <a:pPr marL="0" indent="0" algn="ctr">
              <a:buNone/>
            </a:pPr>
            <a:r>
              <a:rPr lang="it-IT" sz="3200" dirty="0">
                <a:latin typeface="Times New Roman" panose="02020603050405020304" pitchFamily="18" charset="0"/>
                <a:cs typeface="Times New Roman" panose="02020603050405020304" pitchFamily="18" charset="0"/>
              </a:rPr>
              <a:t>A questo dispositivo hardware i progettisti hanno aggiunto un </a:t>
            </a:r>
            <a:r>
              <a:rPr lang="it-IT" sz="3200" b="1" dirty="0">
                <a:latin typeface="Times New Roman" panose="02020603050405020304" pitchFamily="18" charset="0"/>
                <a:cs typeface="Times New Roman" panose="02020603050405020304" pitchFamily="18" charset="0"/>
              </a:rPr>
              <a:t>ambiente di sviluppo integrato</a:t>
            </a:r>
            <a:r>
              <a:rPr lang="it-IT" sz="3200" dirty="0">
                <a:latin typeface="Times New Roman" panose="02020603050405020304" pitchFamily="18" charset="0"/>
                <a:cs typeface="Times New Roman" panose="02020603050405020304" pitchFamily="18" charset="0"/>
              </a:rPr>
              <a:t> (</a:t>
            </a:r>
            <a:r>
              <a:rPr lang="it-IT" sz="3200" b="1" dirty="0">
                <a:latin typeface="Times New Roman" panose="02020603050405020304" pitchFamily="18" charset="0"/>
                <a:cs typeface="Times New Roman" panose="02020603050405020304" pitchFamily="18" charset="0"/>
              </a:rPr>
              <a:t>IDE</a:t>
            </a:r>
            <a:r>
              <a:rPr lang="it-IT" sz="3200" dirty="0">
                <a:latin typeface="Times New Roman" panose="02020603050405020304" pitchFamily="18" charset="0"/>
                <a:cs typeface="Times New Roman" panose="02020603050405020304" pitchFamily="18" charset="0"/>
              </a:rPr>
              <a:t>), scaricabile gratuitamente dal sito </a:t>
            </a:r>
            <a:r>
              <a:rPr lang="it-IT" sz="3200" u="sng" dirty="0">
                <a:latin typeface="Times New Roman" panose="02020603050405020304" pitchFamily="18" charset="0"/>
                <a:cs typeface="Times New Roman" panose="02020603050405020304" pitchFamily="18" charset="0"/>
                <a:hlinkClick r:id="rId2"/>
              </a:rPr>
              <a:t>www.arduino.cc</a:t>
            </a:r>
            <a:r>
              <a:rPr lang="it-IT" sz="3200" dirty="0">
                <a:latin typeface="Times New Roman" panose="02020603050405020304" pitchFamily="18" charset="0"/>
                <a:cs typeface="Times New Roman" panose="02020603050405020304" pitchFamily="18" charset="0"/>
              </a:rPr>
              <a:t>, con cui si può programmare e caricare nella memoria interna di Arduino il software (</a:t>
            </a:r>
            <a:r>
              <a:rPr lang="it-IT" sz="3200" b="1" i="1" dirty="0">
                <a:latin typeface="Times New Roman" panose="02020603050405020304" pitchFamily="18" charset="0"/>
                <a:cs typeface="Times New Roman" panose="02020603050405020304" pitchFamily="18" charset="0"/>
              </a:rPr>
              <a:t>sketch</a:t>
            </a:r>
            <a:r>
              <a:rPr lang="it-IT" sz="3200" dirty="0">
                <a:latin typeface="Times New Roman" panose="02020603050405020304" pitchFamily="18" charset="0"/>
                <a:cs typeface="Times New Roman" panose="02020603050405020304" pitchFamily="18" charset="0"/>
              </a:rPr>
              <a:t>) che ne definisce il funzionamento in base alle proprie esigenze.</a:t>
            </a:r>
          </a:p>
        </p:txBody>
      </p:sp>
    </p:spTree>
    <p:extLst>
      <p:ext uri="{BB962C8B-B14F-4D97-AF65-F5344CB8AC3E}">
        <p14:creationId xmlns:p14="http://schemas.microsoft.com/office/powerpoint/2010/main" val="1799823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D61B4C1-989A-45FC-A0B0-A82A3844D1D3}"/>
              </a:ext>
            </a:extLst>
          </p:cNvPr>
          <p:cNvSpPr/>
          <p:nvPr/>
        </p:nvSpPr>
        <p:spPr>
          <a:xfrm>
            <a:off x="887767" y="936011"/>
            <a:ext cx="10741981" cy="2062103"/>
          </a:xfrm>
          <a:prstGeom prst="rect">
            <a:avLst/>
          </a:prstGeom>
        </p:spPr>
        <p:txBody>
          <a:bodyPr wrap="square">
            <a:spAutoFit/>
          </a:bodyPr>
          <a:lstStyle/>
          <a:p>
            <a:pPr algn="ctr"/>
            <a:r>
              <a:rPr lang="it-IT" sz="3200" dirty="0">
                <a:latin typeface="Times New Roman" panose="02020603050405020304" pitchFamily="18" charset="0"/>
                <a:cs typeface="Times New Roman" panose="02020603050405020304" pitchFamily="18" charset="0"/>
              </a:rPr>
              <a:t>Variando il valore nelle istruzioni delay() si possono ottenere i vari effetti. Si può velocizzare o diminuire la frequenza di lampeggio o si può cambiare intervallo di accensione rispetto l’intervallo di spegnimento.</a:t>
            </a:r>
          </a:p>
        </p:txBody>
      </p:sp>
      <p:sp>
        <p:nvSpPr>
          <p:cNvPr id="3" name="CasellaDiTesto 2">
            <a:extLst>
              <a:ext uri="{FF2B5EF4-FFF2-40B4-BE49-F238E27FC236}">
                <a16:creationId xmlns:a16="http://schemas.microsoft.com/office/drawing/2014/main" id="{CC42A8FA-7204-483A-99FD-635F24BDD612}"/>
              </a:ext>
            </a:extLst>
          </p:cNvPr>
          <p:cNvSpPr txBox="1"/>
          <p:nvPr/>
        </p:nvSpPr>
        <p:spPr>
          <a:xfrm>
            <a:off x="4864963" y="4554245"/>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189656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8D43664-05AF-419A-BC3A-C0602A3BE680}"/>
              </a:ext>
            </a:extLst>
          </p:cNvPr>
          <p:cNvSpPr/>
          <p:nvPr/>
        </p:nvSpPr>
        <p:spPr>
          <a:xfrm>
            <a:off x="1080117" y="2121763"/>
            <a:ext cx="10031766" cy="2062103"/>
          </a:xfrm>
          <a:prstGeom prst="rect">
            <a:avLst/>
          </a:prstGeom>
        </p:spPr>
        <p:txBody>
          <a:bodyPr wrap="square">
            <a:spAutoFit/>
          </a:bodyPr>
          <a:lstStyle/>
          <a:p>
            <a:pPr algn="ctr"/>
            <a:r>
              <a:rPr lang="it-IT" sz="3200" dirty="0">
                <a:latin typeface="Times New Roman" panose="02020603050405020304" pitchFamily="18" charset="0"/>
                <a:cs typeface="Times New Roman" panose="02020603050405020304" pitchFamily="18" charset="0"/>
              </a:rPr>
              <a:t>Con questa lezione introduttiva avete imparato le caratteristiche di base della scheda Arduino UNO, come si installa Arduino IDE, come si può verificare la connessione Arduino-computer e in fine uso dei pin digitali.</a:t>
            </a:r>
          </a:p>
        </p:txBody>
      </p:sp>
    </p:spTree>
    <p:extLst>
      <p:ext uri="{BB962C8B-B14F-4D97-AF65-F5344CB8AC3E}">
        <p14:creationId xmlns:p14="http://schemas.microsoft.com/office/powerpoint/2010/main" val="143069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FAE4E9-4052-4EA0-821E-F0834C64B50A}"/>
              </a:ext>
            </a:extLst>
          </p:cNvPr>
          <p:cNvSpPr>
            <a:spLocks noGrp="1"/>
          </p:cNvSpPr>
          <p:nvPr>
            <p:ph type="title"/>
          </p:nvPr>
        </p:nvSpPr>
        <p:spPr>
          <a:xfrm>
            <a:off x="301841" y="102721"/>
            <a:ext cx="11727402" cy="1308830"/>
          </a:xfrm>
        </p:spPr>
        <p:txBody>
          <a:bodyPr>
            <a:normAutofit/>
          </a:bodyPr>
          <a:lstStyle/>
          <a:p>
            <a:pPr algn="ctr"/>
            <a:r>
              <a:rPr lang="it-IT" sz="3100" dirty="0">
                <a:latin typeface="Times New Roman" panose="02020603050405020304" pitchFamily="18" charset="0"/>
                <a:cs typeface="Times New Roman" panose="02020603050405020304" pitchFamily="18" charset="0"/>
              </a:rPr>
              <a:t>Tutto è iniziato con la scheda Arduino Diecimila. Si chiama Arduino Diecimila perché ne erano stati prodotti appunto 10000 pezzi</a:t>
            </a:r>
            <a:r>
              <a:rPr lang="it-IT" dirty="0">
                <a:latin typeface="Times New Roman" panose="02020603050405020304" pitchFamily="18" charset="0"/>
                <a:cs typeface="Times New Roman" panose="02020603050405020304" pitchFamily="18" charset="0"/>
              </a:rPr>
              <a:t>.  </a:t>
            </a:r>
          </a:p>
        </p:txBody>
      </p:sp>
      <p:pic>
        <p:nvPicPr>
          <p:cNvPr id="4" name="Segnaposto contenuto 3">
            <a:extLst>
              <a:ext uri="{FF2B5EF4-FFF2-40B4-BE49-F238E27FC236}">
                <a16:creationId xmlns:a16="http://schemas.microsoft.com/office/drawing/2014/main" id="{8ADC9E3A-BFA1-4587-9FEB-B54FCAC4AE3B}"/>
              </a:ext>
            </a:extLst>
          </p:cNvPr>
          <p:cNvPicPr>
            <a:picLocks noGrp="1" noChangeAspect="1"/>
          </p:cNvPicPr>
          <p:nvPr>
            <p:ph idx="1"/>
          </p:nvPr>
        </p:nvPicPr>
        <p:blipFill>
          <a:blip r:embed="rId2"/>
          <a:stretch>
            <a:fillRect/>
          </a:stretch>
        </p:blipFill>
        <p:spPr>
          <a:xfrm>
            <a:off x="1145218" y="1171853"/>
            <a:ext cx="9729061" cy="5583427"/>
          </a:xfrm>
          <a:prstGeom prst="rect">
            <a:avLst/>
          </a:prstGeom>
        </p:spPr>
      </p:pic>
    </p:spTree>
    <p:extLst>
      <p:ext uri="{BB962C8B-B14F-4D97-AF65-F5344CB8AC3E}">
        <p14:creationId xmlns:p14="http://schemas.microsoft.com/office/powerpoint/2010/main" val="50280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EEC01FC-71BC-40F7-9A21-E3A7C19EA7EB}"/>
              </a:ext>
            </a:extLst>
          </p:cNvPr>
          <p:cNvSpPr txBox="1"/>
          <p:nvPr/>
        </p:nvSpPr>
        <p:spPr>
          <a:xfrm>
            <a:off x="506028" y="363984"/>
            <a:ext cx="11381172" cy="2062103"/>
          </a:xfrm>
          <a:prstGeom prst="rect">
            <a:avLst/>
          </a:prstGeom>
          <a:noFill/>
        </p:spPr>
        <p:txBody>
          <a:bodyPr wrap="square" rtlCol="0">
            <a:spAutoFit/>
          </a:bodyPr>
          <a:lstStyle/>
          <a:p>
            <a:r>
              <a:rPr lang="it-IT" sz="3200" dirty="0">
                <a:latin typeface="Times New Roman" panose="02020603050405020304" pitchFamily="18" charset="0"/>
                <a:cs typeface="Times New Roman" panose="02020603050405020304" pitchFamily="18" charset="0"/>
              </a:rPr>
              <a:t>Adesso esistono moltissime scede Arduino. La più famosa era la sceda Arduino UNO R3, cioè la versione 3, che attualmente è stata sostituita con la versione 4. La scheda Arduino UNO R4 appare in due possibili modelli, senza </a:t>
            </a:r>
            <a:r>
              <a:rPr lang="it-IT" sz="3200" dirty="0" err="1">
                <a:latin typeface="Times New Roman" panose="02020603050405020304" pitchFamily="18" charset="0"/>
                <a:cs typeface="Times New Roman" panose="02020603050405020304" pitchFamily="18" charset="0"/>
              </a:rPr>
              <a:t>WiFi</a:t>
            </a:r>
            <a:r>
              <a:rPr lang="it-IT" sz="3200" dirty="0">
                <a:latin typeface="Times New Roman" panose="02020603050405020304" pitchFamily="18" charset="0"/>
                <a:cs typeface="Times New Roman" panose="02020603050405020304" pitchFamily="18" charset="0"/>
              </a:rPr>
              <a:t> o con </a:t>
            </a:r>
            <a:r>
              <a:rPr lang="it-IT" sz="3200" dirty="0" err="1">
                <a:latin typeface="Times New Roman" panose="02020603050405020304" pitchFamily="18" charset="0"/>
                <a:cs typeface="Times New Roman" panose="02020603050405020304" pitchFamily="18" charset="0"/>
              </a:rPr>
              <a:t>WiFi</a:t>
            </a:r>
            <a:r>
              <a:rPr lang="it-IT" sz="3200" dirty="0">
                <a:latin typeface="Times New Roman" panose="02020603050405020304" pitchFamily="18" charset="0"/>
                <a:cs typeface="Times New Roman" panose="02020603050405020304" pitchFamily="18" charset="0"/>
              </a:rPr>
              <a:t> integrato.</a:t>
            </a:r>
          </a:p>
        </p:txBody>
      </p:sp>
      <p:pic>
        <p:nvPicPr>
          <p:cNvPr id="3" name="Immagine 2">
            <a:extLst>
              <a:ext uri="{FF2B5EF4-FFF2-40B4-BE49-F238E27FC236}">
                <a16:creationId xmlns:a16="http://schemas.microsoft.com/office/drawing/2014/main" id="{64F82F10-A950-4420-AD42-94403D76DC3F}"/>
              </a:ext>
            </a:extLst>
          </p:cNvPr>
          <p:cNvPicPr>
            <a:picLocks noChangeAspect="1"/>
          </p:cNvPicPr>
          <p:nvPr/>
        </p:nvPicPr>
        <p:blipFill>
          <a:blip r:embed="rId2"/>
          <a:stretch>
            <a:fillRect/>
          </a:stretch>
        </p:blipFill>
        <p:spPr>
          <a:xfrm>
            <a:off x="887767" y="2345660"/>
            <a:ext cx="5075004" cy="3812381"/>
          </a:xfrm>
          <a:prstGeom prst="rect">
            <a:avLst/>
          </a:prstGeom>
        </p:spPr>
      </p:pic>
      <p:pic>
        <p:nvPicPr>
          <p:cNvPr id="4" name="Immagine 3">
            <a:extLst>
              <a:ext uri="{FF2B5EF4-FFF2-40B4-BE49-F238E27FC236}">
                <a16:creationId xmlns:a16="http://schemas.microsoft.com/office/drawing/2014/main" id="{70F68E63-D041-45C4-9EE1-BB8EDE0ED164}"/>
              </a:ext>
            </a:extLst>
          </p:cNvPr>
          <p:cNvPicPr>
            <a:picLocks noChangeAspect="1"/>
          </p:cNvPicPr>
          <p:nvPr/>
        </p:nvPicPr>
        <p:blipFill>
          <a:blip r:embed="rId3"/>
          <a:stretch>
            <a:fillRect/>
          </a:stretch>
        </p:blipFill>
        <p:spPr>
          <a:xfrm>
            <a:off x="6613863" y="2558341"/>
            <a:ext cx="4364959" cy="3387018"/>
          </a:xfrm>
          <a:prstGeom prst="rect">
            <a:avLst/>
          </a:prstGeom>
        </p:spPr>
      </p:pic>
      <p:sp>
        <p:nvSpPr>
          <p:cNvPr id="5" name="CasellaDiTesto 4">
            <a:extLst>
              <a:ext uri="{FF2B5EF4-FFF2-40B4-BE49-F238E27FC236}">
                <a16:creationId xmlns:a16="http://schemas.microsoft.com/office/drawing/2014/main" id="{5DF6C3BC-4146-4BFE-9DA4-13C515E501CB}"/>
              </a:ext>
            </a:extLst>
          </p:cNvPr>
          <p:cNvSpPr txBox="1"/>
          <p:nvPr/>
        </p:nvSpPr>
        <p:spPr>
          <a:xfrm>
            <a:off x="1609579" y="6093906"/>
            <a:ext cx="3631379" cy="400110"/>
          </a:xfrm>
          <a:prstGeom prst="rect">
            <a:avLst/>
          </a:prstGeom>
          <a:noFill/>
        </p:spPr>
        <p:txBody>
          <a:bodyPr wrap="none" rtlCol="0">
            <a:spAutoFit/>
          </a:bodyPr>
          <a:lstStyle/>
          <a:p>
            <a:r>
              <a:rPr lang="it-IT" sz="2000" dirty="0">
                <a:latin typeface="Times New Roman" panose="02020603050405020304" pitchFamily="18" charset="0"/>
                <a:cs typeface="Times New Roman" panose="02020603050405020304" pitchFamily="18" charset="0"/>
              </a:rPr>
              <a:t>Sceda: Arduino UNO R4 Minima</a:t>
            </a:r>
          </a:p>
        </p:txBody>
      </p:sp>
      <p:sp>
        <p:nvSpPr>
          <p:cNvPr id="6" name="CasellaDiTesto 5">
            <a:extLst>
              <a:ext uri="{FF2B5EF4-FFF2-40B4-BE49-F238E27FC236}">
                <a16:creationId xmlns:a16="http://schemas.microsoft.com/office/drawing/2014/main" id="{B6A20ED3-4330-48C4-9A71-2B3AD4891937}"/>
              </a:ext>
            </a:extLst>
          </p:cNvPr>
          <p:cNvSpPr txBox="1"/>
          <p:nvPr/>
        </p:nvSpPr>
        <p:spPr>
          <a:xfrm>
            <a:off x="7152270" y="6077613"/>
            <a:ext cx="3018262" cy="369332"/>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Sceda: Arduino UNO R4 </a:t>
            </a:r>
            <a:r>
              <a:rPr lang="it-IT" dirty="0" err="1">
                <a:latin typeface="Times New Roman" panose="02020603050405020304" pitchFamily="18" charset="0"/>
                <a:cs typeface="Times New Roman" panose="02020603050405020304" pitchFamily="18" charset="0"/>
              </a:rPr>
              <a:t>WiFi</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26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9D4CF70-949A-4306-B6A8-17C4C2390D38}"/>
              </a:ext>
            </a:extLst>
          </p:cNvPr>
          <p:cNvSpPr/>
          <p:nvPr/>
        </p:nvSpPr>
        <p:spPr>
          <a:xfrm>
            <a:off x="544497" y="428178"/>
            <a:ext cx="11523216" cy="6001643"/>
          </a:xfrm>
          <a:prstGeom prst="rect">
            <a:avLst/>
          </a:prstGeom>
        </p:spPr>
        <p:txBody>
          <a:bodyPr wrap="square">
            <a:spAutoFit/>
          </a:bodyPr>
          <a:lstStyle/>
          <a:p>
            <a:r>
              <a:rPr lang="it-IT" sz="3200" b="1" dirty="0">
                <a:latin typeface="Times New Roman" panose="02020603050405020304" pitchFamily="18" charset="0"/>
                <a:cs typeface="Times New Roman" panose="02020603050405020304" pitchFamily="18" charset="0"/>
              </a:rPr>
              <a:t>I vantaggi di Arduino</a:t>
            </a:r>
          </a:p>
          <a:p>
            <a:endParaRPr lang="it-IT" sz="3200" b="1" dirty="0">
              <a:latin typeface="Times New Roman" panose="02020603050405020304" pitchFamily="18" charset="0"/>
              <a:cs typeface="Times New Roman" panose="02020603050405020304" pitchFamily="18" charset="0"/>
            </a:endParaRPr>
          </a:p>
          <a:p>
            <a:r>
              <a:rPr lang="it-IT" sz="3200" b="1" i="1" dirty="0">
                <a:latin typeface="Times New Roman" panose="02020603050405020304" pitchFamily="18" charset="0"/>
                <a:cs typeface="Times New Roman" panose="02020603050405020304" pitchFamily="18" charset="0"/>
              </a:rPr>
              <a:t>Le caratteristiche principali di Arduino, che hanno contribuito alla sua diffusione a livello mondiale, sono le seguenti:</a:t>
            </a:r>
          </a:p>
          <a:p>
            <a:pPr marL="457200" indent="-457200">
              <a:buFont typeface="Arial" panose="020B0604020202020204" pitchFamily="34" charset="0"/>
              <a:buChar char="•"/>
            </a:pPr>
            <a:r>
              <a:rPr lang="it-IT" sz="3200" b="1" i="1" dirty="0">
                <a:latin typeface="Times New Roman" panose="02020603050405020304" pitchFamily="18" charset="0"/>
                <a:cs typeface="Times New Roman" panose="02020603050405020304" pitchFamily="18" charset="0"/>
              </a:rPr>
              <a:t>l'economicità dell'hardware </a:t>
            </a:r>
            <a:r>
              <a:rPr lang="it-IT" sz="3200" dirty="0">
                <a:latin typeface="Times New Roman" panose="02020603050405020304" pitchFamily="18" charset="0"/>
                <a:cs typeface="Times New Roman" panose="02020603050405020304" pitchFamily="18" charset="0"/>
              </a:rPr>
              <a:t>(il prezzo è variabile in base al modello, ma è dell'ordine di qualche decina di euro) </a:t>
            </a:r>
            <a:r>
              <a:rPr lang="it-IT" sz="3200" b="1" i="1" dirty="0">
                <a:latin typeface="Times New Roman" panose="02020603050405020304" pitchFamily="18" charset="0"/>
                <a:cs typeface="Times New Roman" panose="02020603050405020304" pitchFamily="18" charset="0"/>
              </a:rPr>
              <a:t>e la gratuita del software,</a:t>
            </a:r>
            <a:r>
              <a:rPr lang="it-IT" sz="3200" dirty="0">
                <a:latin typeface="Times New Roman" panose="02020603050405020304" pitchFamily="18" charset="0"/>
                <a:cs typeface="Times New Roman" panose="02020603050405020304" pitchFamily="18" charset="0"/>
              </a:rPr>
              <a:t> scaricabile dal sito web di Arduino </a:t>
            </a:r>
            <a:r>
              <a:rPr lang="it-IT" sz="3200" dirty="0">
                <a:latin typeface="Times New Roman" panose="02020603050405020304" pitchFamily="18" charset="0"/>
                <a:cs typeface="Times New Roman" panose="02020603050405020304" pitchFamily="18" charset="0"/>
                <a:hlinkClick r:id="rId2"/>
              </a:rPr>
              <a:t>www.arduino.cc</a:t>
            </a:r>
            <a:r>
              <a:rPr lang="it-IT" sz="32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it-IT" sz="3200" b="1" i="1" dirty="0">
                <a:latin typeface="Times New Roman" panose="02020603050405020304" pitchFamily="18" charset="0"/>
                <a:cs typeface="Times New Roman" panose="02020603050405020304" pitchFamily="18" charset="0"/>
              </a:rPr>
              <a:t>la scheda contiene già tutti i componenti necessari per la programmazione e un utilizzo di base;</a:t>
            </a:r>
          </a:p>
          <a:p>
            <a:pPr marL="457200" indent="-457200">
              <a:buFont typeface="Arial" panose="020B0604020202020204" pitchFamily="34" charset="0"/>
              <a:buChar char="•"/>
            </a:pPr>
            <a:r>
              <a:rPr lang="it-IT" sz="3200" b="1" i="1" dirty="0">
                <a:latin typeface="Times New Roman" panose="02020603050405020304" pitchFamily="18" charset="0"/>
                <a:cs typeface="Times New Roman" panose="02020603050405020304" pitchFamily="18" charset="0"/>
              </a:rPr>
              <a:t>la semplicità di collegamento della scheda, sia verso il computer (USB), sia verso gli altri circuiti elettronici </a:t>
            </a:r>
            <a:r>
              <a:rPr lang="it-IT" sz="3200" dirty="0">
                <a:latin typeface="Times New Roman" panose="02020603050405020304" pitchFamily="18" charset="0"/>
                <a:cs typeface="Times New Roman" panose="02020603050405020304" pitchFamily="18" charset="0"/>
              </a:rPr>
              <a:t>(mediante pin messi a disposizione sulla scheda, senza necessita di saldature);</a:t>
            </a:r>
          </a:p>
        </p:txBody>
      </p:sp>
    </p:spTree>
    <p:extLst>
      <p:ext uri="{BB962C8B-B14F-4D97-AF65-F5344CB8AC3E}">
        <p14:creationId xmlns:p14="http://schemas.microsoft.com/office/powerpoint/2010/main" val="192328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70EBA5F-18BA-4901-AA53-9AF8A3B8FE00}"/>
              </a:ext>
            </a:extLst>
          </p:cNvPr>
          <p:cNvSpPr/>
          <p:nvPr/>
        </p:nvSpPr>
        <p:spPr>
          <a:xfrm>
            <a:off x="534139" y="417250"/>
            <a:ext cx="11283519" cy="5509200"/>
          </a:xfrm>
          <a:prstGeom prst="rect">
            <a:avLst/>
          </a:prstGeom>
        </p:spPr>
        <p:txBody>
          <a:bodyPr wrap="square">
            <a:spAutoFit/>
          </a:bodyPr>
          <a:lstStyle/>
          <a:p>
            <a:r>
              <a:rPr lang="it-IT" sz="3200" i="1" dirty="0">
                <a:latin typeface="Times New Roman" panose="02020603050405020304" pitchFamily="18" charset="0"/>
                <a:cs typeface="Times New Roman" panose="02020603050405020304" pitchFamily="18" charset="0"/>
              </a:rPr>
              <a:t>I vantaggi di Arduino – continua…</a:t>
            </a:r>
          </a:p>
          <a:p>
            <a:endParaRPr lang="it-IT"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it-IT" sz="3200" b="1" i="1" dirty="0">
                <a:latin typeface="Times New Roman" panose="02020603050405020304" pitchFamily="18" charset="0"/>
                <a:cs typeface="Times New Roman" panose="02020603050405020304" pitchFamily="18" charset="0"/>
              </a:rPr>
              <a:t>la relativa semplicità della programmazione in un linguaggio ad alta livello (</a:t>
            </a:r>
            <a:r>
              <a:rPr lang="it-IT" sz="3200" b="1" i="1" dirty="0" err="1">
                <a:latin typeface="Times New Roman" panose="02020603050405020304" pitchFamily="18" charset="0"/>
                <a:cs typeface="Times New Roman" panose="02020603050405020304" pitchFamily="18" charset="0"/>
              </a:rPr>
              <a:t>Wiring</a:t>
            </a:r>
            <a:r>
              <a:rPr lang="it-IT" sz="3200" b="1" i="1" dirty="0">
                <a:latin typeface="Times New Roman" panose="02020603050405020304" pitchFamily="18" charset="0"/>
                <a:cs typeface="Times New Roman" panose="02020603050405020304" pitchFamily="18" charset="0"/>
              </a:rPr>
              <a:t>), derivato dal C/C++, </a:t>
            </a:r>
            <a:r>
              <a:rPr lang="it-IT" sz="3200" dirty="0">
                <a:latin typeface="Times New Roman" panose="02020603050405020304" pitchFamily="18" charset="0"/>
                <a:cs typeface="Times New Roman" panose="02020603050405020304" pitchFamily="18" charset="0"/>
              </a:rPr>
              <a:t>che non richiede la conoscenza del linguaggio </a:t>
            </a:r>
            <a:r>
              <a:rPr lang="it-IT" sz="3200" dirty="0" err="1">
                <a:latin typeface="Times New Roman" panose="02020603050405020304" pitchFamily="18" charset="0"/>
                <a:cs typeface="Times New Roman" panose="02020603050405020304" pitchFamily="18" charset="0"/>
              </a:rPr>
              <a:t>assembler</a:t>
            </a:r>
            <a:r>
              <a:rPr lang="it-IT" sz="3200" dirty="0">
                <a:latin typeface="Times New Roman" panose="02020603050405020304" pitchFamily="18" charset="0"/>
                <a:cs typeface="Times New Roman" panose="02020603050405020304" pitchFamily="18" charset="0"/>
              </a:rPr>
              <a:t> del microcontrollore;</a:t>
            </a:r>
          </a:p>
          <a:p>
            <a:pPr marL="457200" indent="-457200">
              <a:buFont typeface="Arial" panose="020B0604020202020204" pitchFamily="34" charset="0"/>
              <a:buChar char="•"/>
            </a:pPr>
            <a:r>
              <a:rPr lang="it-IT" sz="3200" b="1" i="1" dirty="0">
                <a:latin typeface="Times New Roman" panose="02020603050405020304" pitchFamily="18" charset="0"/>
                <a:cs typeface="Times New Roman" panose="02020603050405020304" pitchFamily="18" charset="0"/>
              </a:rPr>
              <a:t>l'ampia disponibilità di librerie </a:t>
            </a:r>
            <a:r>
              <a:rPr lang="it-IT" sz="3200" dirty="0">
                <a:latin typeface="Times New Roman" panose="02020603050405020304" pitchFamily="18" charset="0"/>
                <a:cs typeface="Times New Roman" panose="02020603050405020304" pitchFamily="18" charset="0"/>
              </a:rPr>
              <a:t>di funzioni che semplificano il pilotaggio di display LCD, motori, trasduttori, servomotori;</a:t>
            </a:r>
          </a:p>
          <a:p>
            <a:pPr marL="457200" indent="-457200">
              <a:buFont typeface="Arial" panose="020B0604020202020204" pitchFamily="34" charset="0"/>
              <a:buChar char="•"/>
            </a:pPr>
            <a:r>
              <a:rPr lang="it-IT" sz="3200" b="1" i="1" dirty="0">
                <a:latin typeface="Times New Roman" panose="02020603050405020304" pitchFamily="18" charset="0"/>
                <a:cs typeface="Times New Roman" panose="02020603050405020304" pitchFamily="18" charset="0"/>
              </a:rPr>
              <a:t>l'ampia disponibilità di schede aggiuntive </a:t>
            </a:r>
            <a:r>
              <a:rPr lang="it-IT" sz="3200" dirty="0">
                <a:latin typeface="Times New Roman" panose="02020603050405020304" pitchFamily="18" charset="0"/>
                <a:cs typeface="Times New Roman" panose="02020603050405020304" pitchFamily="18" charset="0"/>
              </a:rPr>
              <a:t>(</a:t>
            </a:r>
            <a:r>
              <a:rPr lang="it-IT" sz="3200" b="1" dirty="0">
                <a:latin typeface="Times New Roman" panose="02020603050405020304" pitchFamily="18" charset="0"/>
                <a:cs typeface="Times New Roman" panose="02020603050405020304" pitchFamily="18" charset="0"/>
              </a:rPr>
              <a:t>shield</a:t>
            </a:r>
            <a:r>
              <a:rPr lang="it-IT" sz="3200" dirty="0">
                <a:latin typeface="Times New Roman" panose="02020603050405020304" pitchFamily="18" charset="0"/>
                <a:cs typeface="Times New Roman" panose="02020603050405020304" pitchFamily="18" charset="0"/>
              </a:rPr>
              <a:t>), realizzate da vari produttori, per interfacciare la scheda Arduino a motori, a carichi di potenza, a trasmettitori wireless, alla rete internet;</a:t>
            </a:r>
          </a:p>
          <a:p>
            <a:pPr marL="457200" indent="-457200">
              <a:buFont typeface="Arial" panose="020B0604020202020204" pitchFamily="34" charset="0"/>
              <a:buChar char="•"/>
            </a:pPr>
            <a:r>
              <a:rPr lang="it-IT" sz="3200" b="1" i="1" dirty="0">
                <a:latin typeface="Times New Roman" panose="02020603050405020304" pitchFamily="18" charset="0"/>
                <a:cs typeface="Times New Roman" panose="02020603050405020304" pitchFamily="18" charset="0"/>
              </a:rPr>
              <a:t>la filosofia open source dell'hardware e del software</a:t>
            </a:r>
            <a:r>
              <a:rPr lang="it-IT"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99037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B3D351-FC12-4AB9-83ED-C74D6914B333}"/>
              </a:ext>
            </a:extLst>
          </p:cNvPr>
          <p:cNvSpPr txBox="1"/>
          <p:nvPr/>
        </p:nvSpPr>
        <p:spPr>
          <a:xfrm>
            <a:off x="1645328" y="146448"/>
            <a:ext cx="9392575" cy="1231106"/>
          </a:xfrm>
          <a:prstGeom prst="rect">
            <a:avLst/>
          </a:prstGeom>
          <a:noFill/>
        </p:spPr>
        <p:txBody>
          <a:bodyPr wrap="square" rtlCol="0">
            <a:spAutoFit/>
          </a:bodyPr>
          <a:lstStyle/>
          <a:p>
            <a:r>
              <a:rPr lang="it-IT" sz="2800" b="1" dirty="0">
                <a:latin typeface="Times New Roman" panose="02020603050405020304" pitchFamily="18" charset="0"/>
                <a:cs typeface="Times New Roman" panose="02020603050405020304" pitchFamily="18" charset="0"/>
              </a:rPr>
              <a:t>I pin e i componenti principali della scheda Arduino UNO R3 </a:t>
            </a:r>
          </a:p>
          <a:p>
            <a:endParaRPr lang="it-IT" dirty="0"/>
          </a:p>
        </p:txBody>
      </p:sp>
      <p:grpSp>
        <p:nvGrpSpPr>
          <p:cNvPr id="6" name="Gruppo 5">
            <a:extLst>
              <a:ext uri="{FF2B5EF4-FFF2-40B4-BE49-F238E27FC236}">
                <a16:creationId xmlns:a16="http://schemas.microsoft.com/office/drawing/2014/main" id="{94ACFF2D-AC94-4439-8A97-A8B64BBDCC2E}"/>
              </a:ext>
            </a:extLst>
          </p:cNvPr>
          <p:cNvGrpSpPr/>
          <p:nvPr/>
        </p:nvGrpSpPr>
        <p:grpSpPr>
          <a:xfrm>
            <a:off x="1467773" y="719091"/>
            <a:ext cx="9570130" cy="5927100"/>
            <a:chOff x="0" y="0"/>
            <a:chExt cx="5124450" cy="3111500"/>
          </a:xfrm>
        </p:grpSpPr>
        <p:pic>
          <p:nvPicPr>
            <p:cNvPr id="7" name="Immagine 6">
              <a:extLst>
                <a:ext uri="{FF2B5EF4-FFF2-40B4-BE49-F238E27FC236}">
                  <a16:creationId xmlns:a16="http://schemas.microsoft.com/office/drawing/2014/main" id="{AC1E2A9F-FD69-474F-80CA-35B2FF1DAE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610" t="12822" r="10441" b="12387"/>
            <a:stretch/>
          </p:blipFill>
          <p:spPr bwMode="auto">
            <a:xfrm>
              <a:off x="0" y="0"/>
              <a:ext cx="5021580" cy="3111500"/>
            </a:xfrm>
            <a:prstGeom prst="rect">
              <a:avLst/>
            </a:prstGeom>
            <a:ln>
              <a:noFill/>
            </a:ln>
            <a:extLst>
              <a:ext uri="{53640926-AAD7-44D8-BBD7-CCE9431645EC}">
                <a14:shadowObscured xmlns:a14="http://schemas.microsoft.com/office/drawing/2010/main"/>
              </a:ext>
            </a:extLst>
          </p:spPr>
        </p:pic>
        <p:sp>
          <p:nvSpPr>
            <p:cNvPr id="8" name="Rettangolo 7">
              <a:extLst>
                <a:ext uri="{FF2B5EF4-FFF2-40B4-BE49-F238E27FC236}">
                  <a16:creationId xmlns:a16="http://schemas.microsoft.com/office/drawing/2014/main" id="{C5231ED0-A148-46F4-8DDE-C51CA2BF06A1}"/>
                </a:ext>
              </a:extLst>
            </p:cNvPr>
            <p:cNvSpPr/>
            <p:nvPr/>
          </p:nvSpPr>
          <p:spPr>
            <a:xfrm>
              <a:off x="4088130" y="2659380"/>
              <a:ext cx="1036320" cy="403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grpSp>
    </p:spTree>
    <p:extLst>
      <p:ext uri="{BB962C8B-B14F-4D97-AF65-F5344CB8AC3E}">
        <p14:creationId xmlns:p14="http://schemas.microsoft.com/office/powerpoint/2010/main" val="2824398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E3A2EF6-780D-49FC-AA1C-1DED110FD211}"/>
              </a:ext>
            </a:extLst>
          </p:cNvPr>
          <p:cNvSpPr txBox="1"/>
          <p:nvPr/>
        </p:nvSpPr>
        <p:spPr>
          <a:xfrm>
            <a:off x="223421" y="97654"/>
            <a:ext cx="11745157" cy="7078861"/>
          </a:xfrm>
          <a:prstGeom prst="rect">
            <a:avLst/>
          </a:prstGeom>
          <a:noFill/>
        </p:spPr>
        <p:txBody>
          <a:bodyPr wrap="square" rtlCol="0">
            <a:spAutoFit/>
          </a:bodyPr>
          <a:lstStyle/>
          <a:p>
            <a:r>
              <a:rPr lang="it-IT" sz="2800" b="1" dirty="0">
                <a:latin typeface="Times New Roman" panose="02020603050405020304" pitchFamily="18" charset="0"/>
                <a:cs typeface="Times New Roman" panose="02020603050405020304" pitchFamily="18" charset="0"/>
              </a:rPr>
              <a:t>Le principali caratteristiche della scheda Arduino Uno R3 sono le seguenti:</a:t>
            </a:r>
          </a:p>
          <a:p>
            <a:endParaRPr lang="it-IT" sz="24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it-IT" sz="2400" b="1" i="1" dirty="0">
                <a:latin typeface="Times New Roman" panose="02020603050405020304" pitchFamily="18" charset="0"/>
                <a:cs typeface="Times New Roman" panose="02020603050405020304" pitchFamily="18" charset="0"/>
              </a:rPr>
              <a:t>microcontrollore: ATmega328P </a:t>
            </a:r>
            <a:r>
              <a:rPr lang="it-IT" sz="2400" dirty="0">
                <a:latin typeface="Times New Roman" panose="02020603050405020304" pitchFamily="18" charset="0"/>
                <a:cs typeface="Times New Roman" panose="02020603050405020304" pitchFamily="18" charset="0"/>
              </a:rPr>
              <a:t>(</a:t>
            </a:r>
            <a:r>
              <a:rPr lang="it-IT" sz="2400" b="1" i="1" dirty="0" err="1">
                <a:latin typeface="Times New Roman" panose="02020603050405020304" pitchFamily="18" charset="0"/>
                <a:cs typeface="Times New Roman" panose="02020603050405020304" pitchFamily="18" charset="0"/>
              </a:rPr>
              <a:t>Atmel</a:t>
            </a:r>
            <a:r>
              <a:rPr lang="it-IT" sz="2400" dirty="0">
                <a:latin typeface="Times New Roman" panose="02020603050405020304" pitchFamily="18" charset="0"/>
                <a:cs typeface="Times New Roman" panose="02020603050405020304" pitchFamily="18" charset="0"/>
              </a:rPr>
              <a:t>),</a:t>
            </a:r>
          </a:p>
          <a:p>
            <a:pPr marL="342900" lvl="0" indent="-342900">
              <a:buFont typeface="Arial" panose="020B0604020202020204" pitchFamily="34" charset="0"/>
              <a:buChar char="•"/>
            </a:pPr>
            <a:r>
              <a:rPr lang="it-IT" sz="2400" b="1" i="1" dirty="0">
                <a:latin typeface="Times New Roman" panose="02020603050405020304" pitchFamily="18" charset="0"/>
                <a:cs typeface="Times New Roman" panose="02020603050405020304" pitchFamily="18" charset="0"/>
              </a:rPr>
              <a:t>tensione consigliata per l'ingresso di alimentazione: 7 V - 12 V </a:t>
            </a:r>
            <a:r>
              <a:rPr lang="it-IT" sz="2400" dirty="0">
                <a:latin typeface="Times New Roman" panose="02020603050405020304" pitchFamily="18" charset="0"/>
                <a:cs typeface="Times New Roman" panose="02020603050405020304" pitchFamily="18" charset="0"/>
              </a:rPr>
              <a:t>(il + e il contatto interno del connettore); per esempio, Arduino può essere alimentato con una batteria da 9 V. Tale tensione può essere fornita anche tra i pin Vin e GND,</a:t>
            </a:r>
          </a:p>
          <a:p>
            <a:pPr marL="342900" lvl="0" indent="-342900">
              <a:buFont typeface="Arial" panose="020B0604020202020204" pitchFamily="34" charset="0"/>
              <a:buChar char="•"/>
            </a:pPr>
            <a:r>
              <a:rPr lang="it-IT" sz="2400" b="1" i="1" dirty="0">
                <a:latin typeface="Times New Roman" panose="02020603050405020304" pitchFamily="18" charset="0"/>
                <a:cs typeface="Times New Roman" panose="02020603050405020304" pitchFamily="18" charset="0"/>
              </a:rPr>
              <a:t>pin di ingresso/uscita digitali: 14 </a:t>
            </a:r>
            <a:r>
              <a:rPr lang="it-IT" sz="2400" dirty="0">
                <a:latin typeface="Times New Roman" panose="02020603050405020304" pitchFamily="18" charset="0"/>
                <a:cs typeface="Times New Roman" panose="02020603050405020304" pitchFamily="18" charset="0"/>
              </a:rPr>
              <a:t>(</a:t>
            </a:r>
            <a:r>
              <a:rPr lang="it-IT" sz="2400" b="1" i="1" dirty="0">
                <a:latin typeface="Times New Roman" panose="02020603050405020304" pitchFamily="18" charset="0"/>
                <a:cs typeface="Times New Roman" panose="02020603050405020304" pitchFamily="18" charset="0"/>
              </a:rPr>
              <a:t>di cui 6 programmabili come uscite PWM</a:t>
            </a:r>
            <a:r>
              <a:rPr lang="it-IT" sz="2400" dirty="0">
                <a:latin typeface="Times New Roman" panose="02020603050405020304" pitchFamily="18" charset="0"/>
                <a:cs typeface="Times New Roman" panose="02020603050405020304" pitchFamily="18" charset="0"/>
              </a:rPr>
              <a:t>),</a:t>
            </a:r>
          </a:p>
          <a:p>
            <a:pPr marL="342900" lvl="0" indent="-342900">
              <a:buFont typeface="Arial" panose="020B0604020202020204" pitchFamily="34" charset="0"/>
              <a:buChar char="•"/>
            </a:pPr>
            <a:r>
              <a:rPr lang="it-IT" sz="2400" b="1" i="1" dirty="0">
                <a:latin typeface="Times New Roman" panose="02020603050405020304" pitchFamily="18" charset="0"/>
                <a:cs typeface="Times New Roman" panose="02020603050405020304" pitchFamily="18" charset="0"/>
              </a:rPr>
              <a:t>pin d'ingresso analogici: 6,</a:t>
            </a:r>
          </a:p>
          <a:p>
            <a:pPr marL="342900" lvl="0" indent="-342900">
              <a:buFont typeface="Arial" panose="020B0604020202020204" pitchFamily="34" charset="0"/>
              <a:buChar char="•"/>
            </a:pPr>
            <a:r>
              <a:rPr lang="it-IT" sz="2400" b="1" i="1" dirty="0">
                <a:latin typeface="Times New Roman" panose="02020603050405020304" pitchFamily="18" charset="0"/>
                <a:cs typeface="Times New Roman" panose="02020603050405020304" pitchFamily="18" charset="0"/>
              </a:rPr>
              <a:t>livelli di tensione per ingressi/uscite digitali: 0 Ve 5 V,</a:t>
            </a:r>
          </a:p>
          <a:p>
            <a:pPr marL="342900" lvl="0" indent="-342900">
              <a:buFont typeface="Arial" panose="020B0604020202020204" pitchFamily="34" charset="0"/>
              <a:buChar char="•"/>
            </a:pPr>
            <a:r>
              <a:rPr lang="it-IT" sz="2400" b="1" i="1" dirty="0">
                <a:latin typeface="Times New Roman" panose="02020603050405020304" pitchFamily="18" charset="0"/>
                <a:cs typeface="Times New Roman" panose="02020603050405020304" pitchFamily="18" charset="0"/>
              </a:rPr>
              <a:t>range di tensione per ingressi analogici: da 0 V a 5 V </a:t>
            </a:r>
            <a:r>
              <a:rPr lang="it-IT" sz="2400" dirty="0">
                <a:latin typeface="Times New Roman" panose="02020603050405020304" pitchFamily="18" charset="0"/>
                <a:cs typeface="Times New Roman" panose="02020603050405020304" pitchFamily="18" charset="0"/>
              </a:rPr>
              <a:t>(modificabile con il pin AREF),</a:t>
            </a:r>
          </a:p>
          <a:p>
            <a:pPr marL="342900" lvl="0" indent="-342900">
              <a:buFont typeface="Arial" panose="020B0604020202020204" pitchFamily="34" charset="0"/>
              <a:buChar char="•"/>
            </a:pPr>
            <a:r>
              <a:rPr lang="it-IT" sz="2400" b="1" i="1" dirty="0">
                <a:latin typeface="Times New Roman" panose="02020603050405020304" pitchFamily="18" charset="0"/>
                <a:cs typeface="Times New Roman" panose="02020603050405020304" pitchFamily="18" charset="0"/>
              </a:rPr>
              <a:t>correnti massime per i pin di ingresso/uscita digitali: 20 </a:t>
            </a:r>
            <a:r>
              <a:rPr lang="it-IT" sz="2400" b="1" i="1" dirty="0" err="1">
                <a:latin typeface="Times New Roman" panose="02020603050405020304" pitchFamily="18" charset="0"/>
                <a:cs typeface="Times New Roman" panose="02020603050405020304" pitchFamily="18" charset="0"/>
              </a:rPr>
              <a:t>mA</a:t>
            </a:r>
            <a:r>
              <a:rPr lang="it-IT" sz="2400" b="1" i="1"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(oltre i 40 </a:t>
            </a:r>
            <a:r>
              <a:rPr lang="it-IT" sz="2400" dirty="0" err="1">
                <a:latin typeface="Times New Roman" panose="02020603050405020304" pitchFamily="18" charset="0"/>
                <a:cs typeface="Times New Roman" panose="02020603050405020304" pitchFamily="18" charset="0"/>
              </a:rPr>
              <a:t>mA</a:t>
            </a:r>
            <a:r>
              <a:rPr lang="it-IT" sz="2400" dirty="0">
                <a:latin typeface="Times New Roman" panose="02020603050405020304" pitchFamily="18" charset="0"/>
                <a:cs typeface="Times New Roman" panose="02020603050405020304" pitchFamily="18" charset="0"/>
              </a:rPr>
              <a:t> il microcontrollore si danneggia),</a:t>
            </a:r>
          </a:p>
          <a:p>
            <a:pPr marL="342900" lvl="0" indent="-342900">
              <a:buFont typeface="Arial" panose="020B0604020202020204" pitchFamily="34" charset="0"/>
              <a:buChar char="•"/>
            </a:pPr>
            <a:r>
              <a:rPr lang="it-IT" sz="2400" b="1" i="1" dirty="0">
                <a:latin typeface="Times New Roman" panose="02020603050405020304" pitchFamily="18" charset="0"/>
                <a:cs typeface="Times New Roman" panose="02020603050405020304" pitchFamily="18" charset="0"/>
              </a:rPr>
              <a:t>Flash Memory: 32 KB </a:t>
            </a:r>
            <a:r>
              <a:rPr lang="it-IT" sz="2400" dirty="0">
                <a:latin typeface="Times New Roman" panose="02020603050405020304" pitchFamily="18" charset="0"/>
                <a:cs typeface="Times New Roman" panose="02020603050405020304" pitchFamily="18" charset="0"/>
              </a:rPr>
              <a:t>(</a:t>
            </a:r>
            <a:r>
              <a:rPr lang="it-IT" sz="2400" b="1" i="1" dirty="0">
                <a:latin typeface="Times New Roman" panose="02020603050405020304" pitchFamily="18" charset="0"/>
                <a:cs typeface="Times New Roman" panose="02020603050405020304" pitchFamily="18" charset="0"/>
              </a:rPr>
              <a:t>memoria non volatile</a:t>
            </a:r>
            <a:r>
              <a:rPr lang="it-IT" sz="2400" dirty="0">
                <a:latin typeface="Times New Roman" panose="02020603050405020304" pitchFamily="18" charset="0"/>
                <a:cs typeface="Times New Roman" panose="02020603050405020304" pitchFamily="18" charset="0"/>
              </a:rPr>
              <a:t>, dove viene memorizzato il programma),</a:t>
            </a:r>
          </a:p>
          <a:p>
            <a:pPr marL="342900" lvl="0" indent="-342900">
              <a:buFont typeface="Arial" panose="020B0604020202020204" pitchFamily="34" charset="0"/>
              <a:buChar char="•"/>
            </a:pPr>
            <a:r>
              <a:rPr lang="it-IT" sz="2400" b="1" i="1" dirty="0">
                <a:latin typeface="Times New Roman" panose="02020603050405020304" pitchFamily="18" charset="0"/>
                <a:cs typeface="Times New Roman" panose="02020603050405020304" pitchFamily="18" charset="0"/>
              </a:rPr>
              <a:t>SRAM: 2 KB </a:t>
            </a:r>
            <a:r>
              <a:rPr lang="it-IT" sz="2400" dirty="0">
                <a:latin typeface="Times New Roman" panose="02020603050405020304" pitchFamily="18" charset="0"/>
                <a:cs typeface="Times New Roman" panose="02020603050405020304" pitchFamily="18" charset="0"/>
              </a:rPr>
              <a:t>(</a:t>
            </a:r>
            <a:r>
              <a:rPr lang="it-IT" sz="2400" b="1" i="1" dirty="0">
                <a:latin typeface="Times New Roman" panose="02020603050405020304" pitchFamily="18" charset="0"/>
                <a:cs typeface="Times New Roman" panose="02020603050405020304" pitchFamily="18" charset="0"/>
              </a:rPr>
              <a:t>memoria volatile</a:t>
            </a:r>
            <a:r>
              <a:rPr lang="it-IT" sz="2400" dirty="0">
                <a:latin typeface="Times New Roman" panose="02020603050405020304" pitchFamily="18" charset="0"/>
                <a:cs typeface="Times New Roman" panose="02020603050405020304" pitchFamily="18" charset="0"/>
              </a:rPr>
              <a:t>, dove sono memorizzate le variabili durante l'elaborazione),</a:t>
            </a:r>
          </a:p>
          <a:p>
            <a:pPr marL="342900" lvl="0" indent="-342900">
              <a:buFont typeface="Arial" panose="020B0604020202020204" pitchFamily="34" charset="0"/>
              <a:buChar char="•"/>
            </a:pPr>
            <a:r>
              <a:rPr lang="it-IT" sz="2400" b="1" i="1" dirty="0">
                <a:latin typeface="Times New Roman" panose="02020603050405020304" pitchFamily="18" charset="0"/>
                <a:cs typeface="Times New Roman" panose="02020603050405020304" pitchFamily="18" charset="0"/>
              </a:rPr>
              <a:t>EEPROM: 1 KB (memoria non volatile</a:t>
            </a:r>
            <a:r>
              <a:rPr lang="it-IT" sz="2400" dirty="0">
                <a:latin typeface="Times New Roman" panose="02020603050405020304" pitchFamily="18" charset="0"/>
                <a:cs typeface="Times New Roman" panose="02020603050405020304" pitchFamily="18" charset="0"/>
              </a:rPr>
              <a:t>, dove si possono immagazzinare dati mediante la libreria di istruzioni &lt;</a:t>
            </a:r>
            <a:r>
              <a:rPr lang="it-IT" sz="2400" dirty="0" err="1">
                <a:latin typeface="Times New Roman" panose="02020603050405020304" pitchFamily="18" charset="0"/>
                <a:cs typeface="Times New Roman" panose="02020603050405020304" pitchFamily="18" charset="0"/>
              </a:rPr>
              <a:t>EEPROM.h</a:t>
            </a:r>
            <a:r>
              <a:rPr lang="it-IT" sz="2400" dirty="0">
                <a:latin typeface="Times New Roman" panose="02020603050405020304" pitchFamily="18" charset="0"/>
                <a:cs typeface="Times New Roman" panose="02020603050405020304" pitchFamily="18" charset="0"/>
              </a:rPr>
              <a:t>&gt;,</a:t>
            </a:r>
          </a:p>
          <a:p>
            <a:pPr marL="342900" lvl="0" indent="-342900">
              <a:buFont typeface="Arial" panose="020B0604020202020204" pitchFamily="34" charset="0"/>
              <a:buChar char="•"/>
            </a:pPr>
            <a:r>
              <a:rPr lang="it-IT" sz="2400" b="1" i="1" dirty="0">
                <a:latin typeface="Times New Roman" panose="02020603050405020304" pitchFamily="18" charset="0"/>
                <a:cs typeface="Times New Roman" panose="02020603050405020304" pitchFamily="18" charset="0"/>
              </a:rPr>
              <a:t>Frequenza di clock: 16 MHz.</a:t>
            </a:r>
          </a:p>
          <a:p>
            <a:endParaRPr lang="it-IT" dirty="0"/>
          </a:p>
        </p:txBody>
      </p:sp>
    </p:spTree>
    <p:extLst>
      <p:ext uri="{BB962C8B-B14F-4D97-AF65-F5344CB8AC3E}">
        <p14:creationId xmlns:p14="http://schemas.microsoft.com/office/powerpoint/2010/main" val="172721958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2397</Words>
  <Application>Microsoft Office PowerPoint</Application>
  <PresentationFormat>Widescreen</PresentationFormat>
  <Paragraphs>133</Paragraphs>
  <Slides>31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31</vt:i4>
      </vt:variant>
    </vt:vector>
  </HeadingPairs>
  <TitlesOfParts>
    <vt:vector size="37" baseType="lpstr">
      <vt:lpstr>Arial</vt:lpstr>
      <vt:lpstr>Calibri</vt:lpstr>
      <vt:lpstr>Calibri Light</vt:lpstr>
      <vt:lpstr>Times New Roman</vt:lpstr>
      <vt:lpstr>Wingdings</vt:lpstr>
      <vt:lpstr>Tema di Office</vt:lpstr>
      <vt:lpstr>I primi passi con Arduino</vt:lpstr>
      <vt:lpstr>Che cos'è Arduino? </vt:lpstr>
      <vt:lpstr>Che cos'è Arduino? - Continua… </vt:lpstr>
      <vt:lpstr>Tutto è iniziato con la scheda Arduino Diecimila. Si chiama Arduino Diecimila perché ne erano stati prodotti appunto 10000 pezzi.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primi passi con Arduino</dc:title>
  <dc:creator>Pc</dc:creator>
  <cp:lastModifiedBy>Pc</cp:lastModifiedBy>
  <cp:revision>34</cp:revision>
  <dcterms:created xsi:type="dcterms:W3CDTF">2024-07-30T22:33:01Z</dcterms:created>
  <dcterms:modified xsi:type="dcterms:W3CDTF">2024-07-31T20:54:59Z</dcterms:modified>
</cp:coreProperties>
</file>