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media/image9.jpeg" ContentType="image/jpeg"/>
  <Override PartName="/ppt/media/image17.jpeg" ContentType="image/jpeg"/>
  <Override PartName="/ppt/media/image3.png" ContentType="image/png"/>
  <Override PartName="/ppt/media/image1.jpeg" ContentType="image/jpeg"/>
  <Override PartName="/ppt/media/image2.png" ContentType="image/png"/>
  <Override PartName="/ppt/media/image21.png" ContentType="image/png"/>
  <Override PartName="/ppt/media/image6.jpeg" ContentType="image/jpeg"/>
  <Override PartName="/ppt/media/image24.gif" ContentType="image/gif"/>
  <Override PartName="/ppt/media/image4.png" ContentType="image/png"/>
  <Override PartName="/ppt/media/image5.jpeg" ContentType="image/jpeg"/>
  <Override PartName="/ppt/media/image7.jpeg" ContentType="image/jpeg"/>
  <Override PartName="/ppt/media/image8.jpeg" ContentType="image/jpeg"/>
  <Override PartName="/ppt/media/image10.jpeg" ContentType="image/jpeg"/>
  <Override PartName="/ppt/media/image30.gif" ContentType="image/gif"/>
  <Override PartName="/ppt/media/image11.jpeg" ContentType="image/jpeg"/>
  <Override PartName="/ppt/media/image18.jpeg" ContentType="image/jpeg"/>
  <Override PartName="/ppt/media/image12.png" ContentType="image/png"/>
  <Override PartName="/ppt/media/image19.png" ContentType="image/png"/>
  <Override PartName="/ppt/media/image13.jpeg" ContentType="image/jpeg"/>
  <Override PartName="/ppt/media/image14.jpeg" ContentType="image/jpeg"/>
  <Override PartName="/ppt/media/image15.png" ContentType="image/png"/>
  <Override PartName="/ppt/media/image16.jpeg" ContentType="image/jpeg"/>
  <Override PartName="/ppt/media/image20.jpeg" ContentType="image/jpeg"/>
  <Override PartName="/ppt/media/image22.jpeg" ContentType="image/jpeg"/>
  <Override PartName="/ppt/media/image23.jpeg" ContentType="image/jpeg"/>
  <Override PartName="/ppt/media/image25.gif" ContentType="image/gif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1.jpeg" ContentType="image/jpeg"/>
  <Override PartName="/ppt/media/image32.png" ContentType="image/png"/>
  <Override PartName="/ppt/media/image33.jpeg" ContentType="image/jpeg"/>
  <Override PartName="/ppt/media/image3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Kliknite za premještanje slajda</a:t>
            </a:r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r-HR" sz="2000" spc="-1" strike="noStrike">
                <a:latin typeface="Arial"/>
              </a:rPr>
              <a:t>Kliknite za uređivanje oblika bilješki</a:t>
            </a:r>
            <a:endParaRPr b="0" lang="hr-HR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r-HR" sz="1400" spc="-1" strike="noStrike">
                <a:latin typeface="Times New Roman"/>
              </a:rPr>
              <a:t>&lt;zaglavlje&gt;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hr-HR" sz="1400" spc="-1" strike="noStrike">
                <a:latin typeface="Times New Roman"/>
              </a:rPr>
              <a:t>&lt;date/time&gt;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hr-HR" sz="1400" spc="-1" strike="noStrike">
                <a:latin typeface="Times New Roman"/>
              </a:rPr>
              <a:t>&lt;podložje&gt;</a:t>
            </a:r>
            <a:endParaRPr b="0" lang="hr-HR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F11B3B5A-0CBE-4C0E-883B-70006A86D357}" type="slidenum">
              <a:rPr b="0" lang="hr-HR" sz="1400" spc="-1" strike="noStrike">
                <a:latin typeface="Times New Roman"/>
              </a:rPr>
              <a:t>&lt;number&gt;</a:t>
            </a:fld>
            <a:endParaRPr b="0" lang="hr-H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hr-HR" sz="1100" spc="-1" strike="noStrike">
                <a:latin typeface="Arial"/>
              </a:rPr>
              <a:t>Ovo istraživanje (videćeš na sledećem slajdu teme) možete usmeno, a ne da traže,  da ne oduzme previše vremena.</a:t>
            </a:r>
            <a:endParaRPr b="0" lang="hr-HR" sz="11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ldImg"/>
          </p:nvPr>
        </p:nvSpPr>
        <p:spPr>
          <a:xfrm>
            <a:off x="1143360" y="685800"/>
            <a:ext cx="4572000" cy="3428640"/>
          </a:xfrm>
          <a:prstGeom prst="rect">
            <a:avLst/>
          </a:prstGeom>
        </p:spPr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hr-HR" sz="1100" spc="-1" strike="noStrike">
                <a:latin typeface="Arial"/>
              </a:rPr>
              <a:t>Ovo sam ja radila u Negisu pa mi je ostalo u prezentaciji :).</a:t>
            </a:r>
            <a:endParaRPr b="0" lang="hr-HR" sz="11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ldImg"/>
          </p:nvPr>
        </p:nvSpPr>
        <p:spPr>
          <a:xfrm>
            <a:off x="1143360" y="685800"/>
            <a:ext cx="4572000" cy="3428640"/>
          </a:xfrm>
          <a:prstGeom prst="rect">
            <a:avLst/>
          </a:prstGeom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r-H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r-HR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rmAutofit fontScale="87000"/>
          </a:bodyPr>
          <a:p>
            <a:r>
              <a:rPr b="0" lang="hr-HR" sz="4400" spc="-1" strike="noStrike">
                <a:solidFill>
                  <a:srgbClr val="000000"/>
                </a:solidFill>
                <a:latin typeface="Arial"/>
              </a:rPr>
              <a:t>Kliknite za uređivanje oblika naslova teksta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Kliknite za uređivanje oblika teksta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Druga razina konture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Treća razina konture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Četvrta razina kontura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Peta razina kontura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Šesta razina kontura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800" spc="-1" strike="noStrike">
                <a:solidFill>
                  <a:srgbClr val="000000"/>
                </a:solidFill>
                <a:latin typeface="Arial"/>
              </a:rPr>
              <a:t>Sedma razina konture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3B951E6-5CB8-4194-ABB4-907307DB18B3}" type="slidenum">
              <a:rPr b="0" lang="hr-HR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rmAutofit/>
          </a:bodyPr>
          <a:p>
            <a:r>
              <a:rPr b="0" lang="hr-HR" sz="6000" spc="-1" strike="noStrike">
                <a:solidFill>
                  <a:srgbClr val="000000"/>
                </a:solidFill>
                <a:latin typeface="Arial"/>
              </a:rPr>
              <a:t>Kliknite za uređivanje oblika naslova teksta</a:t>
            </a:r>
            <a:endParaRPr b="0" lang="hr-HR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hr-HR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E6905116-9F5F-462C-98C9-88A7831E4C1B}" type="slidenum">
              <a:rPr b="0" lang="hr-HR" sz="1200" spc="-1" strike="noStrike">
                <a:solidFill>
                  <a:srgbClr val="888888"/>
                </a:solidFill>
                <a:latin typeface="Calibri"/>
                <a:ea typeface="Calibri"/>
              </a:rPr>
              <a:t>&lt;number&gt;</a:t>
            </a:fld>
            <a:endParaRPr b="0" lang="hr-HR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Kliknite za uređivanje oblika teksta</a:t>
            </a:r>
            <a:endParaRPr b="0" lang="hr-HR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Druga razina konture</a:t>
            </a:r>
            <a:endParaRPr b="0" lang="hr-HR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Treća razina konture</a:t>
            </a:r>
            <a:endParaRPr b="0" lang="hr-HR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r-HR" sz="1400" spc="-1" strike="noStrike">
                <a:solidFill>
                  <a:srgbClr val="000000"/>
                </a:solidFill>
                <a:latin typeface="Arial"/>
              </a:rPr>
              <a:t>Četvrta razina kontura</a:t>
            </a:r>
            <a:endParaRPr b="0" lang="hr-HR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solidFill>
                  <a:srgbClr val="000000"/>
                </a:solidFill>
                <a:latin typeface="Arial"/>
              </a:rPr>
              <a:t>Peta razina kontura</a:t>
            </a:r>
            <a:endParaRPr b="0" lang="hr-H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solidFill>
                  <a:srgbClr val="000000"/>
                </a:solidFill>
                <a:latin typeface="Arial"/>
              </a:rPr>
              <a:t>Šesta razina kontura</a:t>
            </a:r>
            <a:endParaRPr b="0" lang="hr-H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r-HR" sz="2000" spc="-1" strike="noStrike">
                <a:solidFill>
                  <a:srgbClr val="000000"/>
                </a:solidFill>
                <a:latin typeface="Arial"/>
              </a:rPr>
              <a:t>Sedma razina konture</a:t>
            </a:r>
            <a:endParaRPr b="0" lang="hr-H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gif"/><Relationship Id="rId2" Type="http://schemas.openxmlformats.org/officeDocument/2006/relationships/image" Target="../media/image25.gif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gif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315720" y="2998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hr-HR" sz="4400" spc="-1" strike="noStrike">
                <a:solidFill>
                  <a:srgbClr val="ff0000"/>
                </a:solidFill>
                <a:latin typeface="Calibri"/>
                <a:ea typeface="Calibri"/>
              </a:rPr>
              <a:t>Pripremi se…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315720" y="2140200"/>
            <a:ext cx="1166112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Podijelite se u parove. 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Svaki par treba istražiti jednu od zadanih tema te rezultate svog istraživanja ukratko predstaviti razredu (dovoljno je napisati 10-ak natuknica o zadanoj temi).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Google Shape;86;p2" descr=""/>
          <p:cNvPicPr/>
          <p:nvPr/>
        </p:nvPicPr>
        <p:blipFill>
          <a:blip r:embed="rId1"/>
          <a:stretch/>
        </p:blipFill>
        <p:spPr>
          <a:xfrm>
            <a:off x="9001080" y="4198680"/>
            <a:ext cx="1261440" cy="168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399600" y="2998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Bilješka o piscu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Google Shape;145;p10" descr=""/>
          <p:cNvPicPr/>
          <p:nvPr/>
        </p:nvPicPr>
        <p:blipFill>
          <a:blip r:embed="rId1"/>
          <a:srcRect l="19892" t="5892" r="13120" b="17546"/>
          <a:stretch/>
        </p:blipFill>
        <p:spPr>
          <a:xfrm rot="5400000">
            <a:off x="2060640" y="1892160"/>
            <a:ext cx="4723920" cy="4049280"/>
          </a:xfrm>
          <a:prstGeom prst="rect">
            <a:avLst/>
          </a:prstGeom>
          <a:ln>
            <a:noFill/>
          </a:ln>
        </p:spPr>
      </p:pic>
      <p:pic>
        <p:nvPicPr>
          <p:cNvPr id="114" name="Google Shape;146;p10" descr=""/>
          <p:cNvPicPr/>
          <p:nvPr/>
        </p:nvPicPr>
        <p:blipFill>
          <a:blip r:embed="rId2"/>
          <a:stretch/>
        </p:blipFill>
        <p:spPr>
          <a:xfrm>
            <a:off x="7855200" y="1625400"/>
            <a:ext cx="2165400" cy="3038760"/>
          </a:xfrm>
          <a:prstGeom prst="rect">
            <a:avLst/>
          </a:prstGeom>
          <a:ln>
            <a:noFill/>
          </a:ln>
          <a:effectLst>
            <a:outerShdw algn="tl" blurRad="190500" rotWithShape="0">
              <a:srgbClr val="000000">
                <a:alpha val="70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380880" y="1433880"/>
            <a:ext cx="11589840" cy="51066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Pročitaj ulomak iz čitanke (42. str.)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Napiši naslov i ime pisca u bilježnicu.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Napiši u bilježnicu: </a:t>
            </a:r>
            <a:r>
              <a:rPr b="1" lang="hr-HR" sz="2800" spc="-1" strike="noStrike">
                <a:solidFill>
                  <a:srgbClr val="ff0000"/>
                </a:solidFill>
                <a:latin typeface="Calibri"/>
                <a:ea typeface="Calibri"/>
              </a:rPr>
              <a:t>vrstu djela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b="1" lang="hr-HR" sz="2800" spc="-1" strike="noStrike">
                <a:solidFill>
                  <a:srgbClr val="ff0000"/>
                </a:solidFill>
                <a:latin typeface="Calibri"/>
                <a:ea typeface="Calibri"/>
              </a:rPr>
              <a:t>poziciju pripovjedača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b="1" lang="hr-HR" sz="2800" spc="-1" strike="noStrike">
                <a:solidFill>
                  <a:srgbClr val="ff0000"/>
                </a:solidFill>
                <a:latin typeface="Calibri"/>
                <a:ea typeface="Calibri"/>
              </a:rPr>
              <a:t>temu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b="1" lang="hr-HR" sz="2800" spc="-1" strike="noStrike">
                <a:solidFill>
                  <a:srgbClr val="ff0000"/>
                </a:solidFill>
                <a:latin typeface="Calibri"/>
                <a:ea typeface="Calibri"/>
              </a:rPr>
              <a:t>vrijeme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i </a:t>
            </a:r>
            <a:r>
              <a:rPr b="1" lang="hr-HR" sz="2800" spc="-1" strike="noStrike">
                <a:solidFill>
                  <a:srgbClr val="ff0000"/>
                </a:solidFill>
                <a:latin typeface="Calibri"/>
                <a:ea typeface="Calibri"/>
              </a:rPr>
              <a:t>mjesto radnje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; </a:t>
            </a:r>
            <a:r>
              <a:rPr b="1" lang="hr-HR" sz="2800" spc="-1" strike="noStrike">
                <a:solidFill>
                  <a:srgbClr val="ff0000"/>
                </a:solidFill>
                <a:latin typeface="Calibri"/>
                <a:ea typeface="Calibri"/>
              </a:rPr>
              <a:t>nabroj likove koji se u ulomku pojavljuju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hr-HR" sz="2800" spc="-1" strike="noStrike">
                <a:solidFill>
                  <a:srgbClr val="ff0000"/>
                </a:solidFill>
                <a:latin typeface="Calibri"/>
                <a:ea typeface="Calibri"/>
              </a:rPr>
              <a:t>Izdvoji karakterizaciju Sadako – misli, osjećanja, raspoloženja (napisano potkrijepi citatima iz djela).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7323120" y="549000"/>
            <a:ext cx="1820880" cy="2547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226800" y="291240"/>
            <a:ext cx="10515240" cy="13255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hr-HR" sz="4400" spc="-1" strike="noStrike">
                <a:solidFill>
                  <a:srgbClr val="ff0000"/>
                </a:solidFill>
                <a:latin typeface="Calibri"/>
                <a:ea typeface="Calibri"/>
              </a:rPr>
              <a:t>Odgovori na pitanja u bilježnicu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Shape 2"/>
          <p:cNvSpPr txBox="1"/>
          <p:nvPr/>
        </p:nvSpPr>
        <p:spPr>
          <a:xfrm>
            <a:off x="408960" y="204948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Origami – japanska vještina izrađivanja modela od papira.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Što je Sadako izrađivala?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Koliko je ždralova željela izraditi? Zašto? 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Što simboliziraju ždralovi?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Kojeg je datuma bačena atomska bomba na Hirošimu?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" name="Google Shape;159;p12" descr=""/>
          <p:cNvPicPr/>
          <p:nvPr/>
        </p:nvPicPr>
        <p:blipFill>
          <a:blip r:embed="rId1"/>
          <a:stretch/>
        </p:blipFill>
        <p:spPr>
          <a:xfrm>
            <a:off x="8895960" y="4478760"/>
            <a:ext cx="2822760" cy="1587600"/>
          </a:xfrm>
          <a:prstGeom prst="rect">
            <a:avLst/>
          </a:prstGeom>
          <a:ln>
            <a:noFill/>
          </a:ln>
        </p:spPr>
      </p:pic>
      <p:pic>
        <p:nvPicPr>
          <p:cNvPr id="120" name="Google Shape;160;p12" descr=""/>
          <p:cNvPicPr/>
          <p:nvPr/>
        </p:nvPicPr>
        <p:blipFill>
          <a:blip r:embed="rId2"/>
          <a:stretch/>
        </p:blipFill>
        <p:spPr>
          <a:xfrm>
            <a:off x="8666280" y="588960"/>
            <a:ext cx="2365920" cy="1460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65;p13" descr=""/>
          <p:cNvPicPr/>
          <p:nvPr/>
        </p:nvPicPr>
        <p:blipFill>
          <a:blip r:embed="rId1"/>
          <a:stretch/>
        </p:blipFill>
        <p:spPr>
          <a:xfrm>
            <a:off x="3108240" y="-307800"/>
            <a:ext cx="5400720" cy="731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Ulomak iz romana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Google Shape;171;p14" descr=""/>
          <p:cNvPicPr/>
          <p:nvPr/>
        </p:nvPicPr>
        <p:blipFill>
          <a:blip r:embed="rId1"/>
          <a:srcRect l="5925" t="822" r="1726" b="8258"/>
          <a:stretch/>
        </p:blipFill>
        <p:spPr>
          <a:xfrm rot="16200000">
            <a:off x="3738960" y="837360"/>
            <a:ext cx="4996440" cy="6559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343800" y="3092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Spomenik Sadako Sasaki u Hirošimi u Parku mira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5" name="Google Shape;177;p15" descr=""/>
          <p:cNvPicPr/>
          <p:nvPr/>
        </p:nvPicPr>
        <p:blipFill>
          <a:blip r:embed="rId1"/>
          <a:stretch/>
        </p:blipFill>
        <p:spPr>
          <a:xfrm>
            <a:off x="7679160" y="997200"/>
            <a:ext cx="3433320" cy="5722560"/>
          </a:xfrm>
          <a:prstGeom prst="rect">
            <a:avLst/>
          </a:prstGeom>
          <a:ln>
            <a:noFill/>
          </a:ln>
        </p:spPr>
      </p:pic>
      <p:pic>
        <p:nvPicPr>
          <p:cNvPr id="126" name="Google Shape;178;p15" descr=""/>
          <p:cNvPicPr/>
          <p:nvPr/>
        </p:nvPicPr>
        <p:blipFill>
          <a:blip r:embed="rId2"/>
          <a:stretch/>
        </p:blipFill>
        <p:spPr>
          <a:xfrm>
            <a:off x="447840" y="2095920"/>
            <a:ext cx="6617520" cy="347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91800" y="-255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Uradi sam/sam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91800" y="130032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Uzmi komad papira (običnog bijelog, šarenog, kolaža, iz novina…), prati snimak i pokušaj izraditi ždrala.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https://www.youtube.com/watch?v=CjFZ9sbo8xM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Google Shape;185;p16" descr=""/>
          <p:cNvPicPr/>
          <p:nvPr/>
        </p:nvPicPr>
        <p:blipFill>
          <a:blip r:embed="rId1"/>
          <a:stretch/>
        </p:blipFill>
        <p:spPr>
          <a:xfrm>
            <a:off x="6344640" y="2625840"/>
            <a:ext cx="5299560" cy="4348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90;p17" descr=""/>
          <p:cNvPicPr/>
          <p:nvPr/>
        </p:nvPicPr>
        <p:blipFill>
          <a:blip r:embed="rId1"/>
          <a:stretch/>
        </p:blipFill>
        <p:spPr>
          <a:xfrm>
            <a:off x="671760" y="479880"/>
            <a:ext cx="4366440" cy="5821920"/>
          </a:xfrm>
          <a:prstGeom prst="rect">
            <a:avLst/>
          </a:prstGeom>
          <a:ln>
            <a:noFill/>
          </a:ln>
        </p:spPr>
      </p:pic>
      <p:pic>
        <p:nvPicPr>
          <p:cNvPr id="131" name="Google Shape;191;p17" descr=""/>
          <p:cNvPicPr/>
          <p:nvPr/>
        </p:nvPicPr>
        <p:blipFill>
          <a:blip r:embed="rId2"/>
          <a:stretch/>
        </p:blipFill>
        <p:spPr>
          <a:xfrm>
            <a:off x="5903280" y="1810800"/>
            <a:ext cx="5619240" cy="3742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73080" y="946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Jeste li znali?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73080" y="1573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Pročitaj priču o dječaku iz Vukovara koji je izradio 999 ždralova i darovao ih udruzi Vukovarske iskrice.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http://press032.com/tisucu-papirnatih-zdralova-vukovarske-iskrice/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4" name="Google Shape;198;p18" descr=""/>
          <p:cNvPicPr/>
          <p:nvPr/>
        </p:nvPicPr>
        <p:blipFill>
          <a:blip r:embed="rId1"/>
          <a:stretch/>
        </p:blipFill>
        <p:spPr>
          <a:xfrm>
            <a:off x="6777000" y="3800520"/>
            <a:ext cx="4605840" cy="259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371520" y="3837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Zaigraj igru i provjeri svoje znanje povijesti.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Shape 2"/>
          <p:cNvSpPr txBox="1"/>
          <p:nvPr/>
        </p:nvSpPr>
        <p:spPr>
          <a:xfrm>
            <a:off x="446400" y="215208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https://www.e-sfera.hr/dodatni-digitalni-sadrzaji/390b086e-e7ec-4697-97f2-55f9300e8138/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7" name="Google Shape;205;p19" descr=""/>
          <p:cNvPicPr/>
          <p:nvPr/>
        </p:nvPicPr>
        <p:blipFill>
          <a:blip r:embed="rId1"/>
          <a:stretch/>
        </p:blipFill>
        <p:spPr>
          <a:xfrm>
            <a:off x="5309280" y="3159000"/>
            <a:ext cx="2408400" cy="2743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353160" y="29988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hr-HR" sz="4400" spc="-1" strike="noStrike">
                <a:solidFill>
                  <a:srgbClr val="ff0000"/>
                </a:solidFill>
                <a:latin typeface="Calibri"/>
                <a:ea typeface="Calibri"/>
              </a:rPr>
              <a:t>Teme za istraživanje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455760" y="219888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1. Napad Japana na Pearl Harbour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2. Kako, kad i zašto je napravljena prva atomska bomba?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3. Projekt Manhattan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4. Kad, gdje i zašto su bačene prve atomske bombe?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5. Posljedice eksplozije atomske bombe u Hirošimi i Nagasakiju.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3" name="Google Shape;93;p3" descr=""/>
          <p:cNvPicPr/>
          <p:nvPr/>
        </p:nvPicPr>
        <p:blipFill>
          <a:blip r:embed="rId1"/>
          <a:stretch/>
        </p:blipFill>
        <p:spPr>
          <a:xfrm>
            <a:off x="8512200" y="373320"/>
            <a:ext cx="2458440" cy="163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147600" y="-921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Japansko pismo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9" name="Google Shape;211;p20" descr=""/>
          <p:cNvPicPr/>
          <p:nvPr/>
        </p:nvPicPr>
        <p:blipFill>
          <a:blip r:embed="rId1"/>
          <a:stretch/>
        </p:blipFill>
        <p:spPr>
          <a:xfrm>
            <a:off x="453960" y="1233360"/>
            <a:ext cx="3905280" cy="4295880"/>
          </a:xfrm>
          <a:prstGeom prst="rect">
            <a:avLst/>
          </a:prstGeom>
          <a:ln>
            <a:noFill/>
          </a:ln>
        </p:spPr>
      </p:pic>
      <p:pic>
        <p:nvPicPr>
          <p:cNvPr id="140" name="Google Shape;212;p20" descr=""/>
          <p:cNvPicPr/>
          <p:nvPr/>
        </p:nvPicPr>
        <p:blipFill>
          <a:blip r:embed="rId2"/>
          <a:stretch/>
        </p:blipFill>
        <p:spPr>
          <a:xfrm>
            <a:off x="6671520" y="291240"/>
            <a:ext cx="4762080" cy="523836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1203480" y="5887440"/>
            <a:ext cx="222048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  <a:ea typeface="Calibri"/>
              </a:rPr>
              <a:t>katana</a:t>
            </a:r>
            <a:endParaRPr b="0" lang="hr-HR" sz="1800" spc="-1" strike="noStrike"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7374960" y="5691600"/>
            <a:ext cx="405828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  <a:ea typeface="Calibri"/>
              </a:rPr>
              <a:t>hiragana</a:t>
            </a:r>
            <a:endParaRPr b="0" lang="hr-HR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r-HR" sz="1800" spc="-1" strike="noStrike">
                <a:solidFill>
                  <a:srgbClr val="000000"/>
                </a:solidFill>
                <a:latin typeface="Calibri"/>
                <a:ea typeface="Calibri"/>
              </a:rPr>
              <a:t>Sve riječi koje se pišu hiraganom originalno su japanske.</a:t>
            </a:r>
            <a:endParaRPr b="0" lang="hr-H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483480" y="21243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Napiši u bilježnicu kojeg je datuma bačena atomska bomba na Nagasaki i koje su bile njezine posljedice.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Shape 2"/>
          <p:cNvSpPr txBox="1"/>
          <p:nvPr/>
        </p:nvSpPr>
        <p:spPr>
          <a:xfrm>
            <a:off x="483480" y="33696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Istraži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Google Shape;221;p21" descr=""/>
          <p:cNvPicPr/>
          <p:nvPr/>
        </p:nvPicPr>
        <p:blipFill>
          <a:blip r:embed="rId1"/>
          <a:stretch/>
        </p:blipFill>
        <p:spPr>
          <a:xfrm>
            <a:off x="6319800" y="3420720"/>
            <a:ext cx="3532680" cy="2070000"/>
          </a:xfrm>
          <a:prstGeom prst="rect">
            <a:avLst/>
          </a:prstGeom>
          <a:ln>
            <a:noFill/>
          </a:ln>
        </p:spPr>
      </p:pic>
      <p:pic>
        <p:nvPicPr>
          <p:cNvPr id="146" name="Google Shape;222;p21" descr=""/>
          <p:cNvPicPr/>
          <p:nvPr/>
        </p:nvPicPr>
        <p:blipFill>
          <a:blip r:embed="rId2"/>
          <a:stretch/>
        </p:blipFill>
        <p:spPr>
          <a:xfrm>
            <a:off x="1478880" y="3594240"/>
            <a:ext cx="3083400" cy="223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66320" y="1544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Istraži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TextShape 2"/>
          <p:cNvSpPr txBox="1"/>
          <p:nvPr/>
        </p:nvSpPr>
        <p:spPr>
          <a:xfrm>
            <a:off x="166320" y="158292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Istraži i napiši u bilježnicu što je dogodilo u Černobilu 1986. godine.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Rezultate svog istraživanja predoči u kratki sastavak.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Pomoćna pitanja</a:t>
            </a:r>
            <a:r>
              <a:rPr b="0" i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: Gdje se nalazi Černobil? Kako je došlo do katastrofe neviđenih razmjera? Koje su posljedice katastrofe? Kakva je situacija u Černobilu danas?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9" name="Google Shape;229;p22" descr=""/>
          <p:cNvPicPr/>
          <p:nvPr/>
        </p:nvPicPr>
        <p:blipFill>
          <a:blip r:embed="rId1"/>
          <a:stretch/>
        </p:blipFill>
        <p:spPr>
          <a:xfrm>
            <a:off x="8668080" y="5018040"/>
            <a:ext cx="2756880" cy="1550520"/>
          </a:xfrm>
          <a:prstGeom prst="rect">
            <a:avLst/>
          </a:prstGeom>
          <a:ln>
            <a:noFill/>
          </a:ln>
        </p:spPr>
      </p:pic>
      <p:pic>
        <p:nvPicPr>
          <p:cNvPr id="150" name="Google Shape;230;p22" descr=""/>
          <p:cNvPicPr/>
          <p:nvPr/>
        </p:nvPicPr>
        <p:blipFill>
          <a:blip r:embed="rId2"/>
          <a:stretch/>
        </p:blipFill>
        <p:spPr>
          <a:xfrm>
            <a:off x="3495960" y="4382280"/>
            <a:ext cx="2921400" cy="1935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166320" y="1692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Poveži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101160" y="142020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Razmisli i napiši koja je poveznica između tragedija u Hirošimi i Černobilu. Što im je zajedničko, a što različito?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Ovaj zadatak možeš izraditi i pomoću Vennova dijagrama.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3" name="Google Shape;237;p23" descr=""/>
          <p:cNvPicPr/>
          <p:nvPr/>
        </p:nvPicPr>
        <p:blipFill>
          <a:blip r:embed="rId1"/>
          <a:stretch/>
        </p:blipFill>
        <p:spPr>
          <a:xfrm>
            <a:off x="8532000" y="2633760"/>
            <a:ext cx="3659760" cy="3916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67032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Pogledaj - serija Černobil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791640" y="1960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američka petoepizodna serija o nuklearnoj katastrofi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prema mišljenju mnogih riječ je o</a:t>
            </a:r>
            <a:r>
              <a:rPr b="0" i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jednoj od najboljih serija svih vremena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Google Shape;244;p24" descr=""/>
          <p:cNvPicPr/>
          <p:nvPr/>
        </p:nvPicPr>
        <p:blipFill>
          <a:blip r:embed="rId1"/>
          <a:stretch/>
        </p:blipFill>
        <p:spPr>
          <a:xfrm>
            <a:off x="7157160" y="3596760"/>
            <a:ext cx="1948320" cy="289224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245;p24" descr=""/>
          <p:cNvPicPr/>
          <p:nvPr/>
        </p:nvPicPr>
        <p:blipFill>
          <a:blip r:embed="rId2"/>
          <a:stretch/>
        </p:blipFill>
        <p:spPr>
          <a:xfrm>
            <a:off x="6668640" y="365040"/>
            <a:ext cx="976320" cy="976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315720" y="3092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Zadatak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Shape 2"/>
          <p:cNvSpPr txBox="1"/>
          <p:nvPr/>
        </p:nvSpPr>
        <p:spPr>
          <a:xfrm>
            <a:off x="315720" y="2068200"/>
            <a:ext cx="115430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Na sljedećoj sličici bit će ponuđeno nekoliko istraživačkih zadataka. Odaberi jedan koji ćeš uraditi. 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Rezultate svog istraživanja možeš predstaviti pomoću PPT prezentacije, plakata (na hameru ili u Canvi i nekom sličnom alatu), umne mape itd. 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Priredi izlaganje o svojoj temi koje bi trebalo trajati 5-7 minuta.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558360" y="250668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japanska moda (nekad i sad)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običaji u Japanu (nekad i sad)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život u Hirošimi danas (79 godina nakon eksplozije atomske bombe)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knjige s tematikom Drugog svjetskog rata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50400"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558360" y="3744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0" lang="hr-HR" sz="4400" spc="-1" strike="noStrike">
                <a:solidFill>
                  <a:srgbClr val="000000"/>
                </a:solidFill>
                <a:latin typeface="Calibri"/>
                <a:ea typeface="Calibri"/>
              </a:rPr>
              <a:t>Odabir tema za istraživački rad i izlaganje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262;p27" descr=""/>
          <p:cNvPicPr/>
          <p:nvPr/>
        </p:nvPicPr>
        <p:blipFill>
          <a:blip r:embed="rId1"/>
          <a:stretch/>
        </p:blipFill>
        <p:spPr>
          <a:xfrm rot="16200000">
            <a:off x="2759760" y="-2402640"/>
            <a:ext cx="6575400" cy="11684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267;p28" descr=""/>
          <p:cNvPicPr/>
          <p:nvPr/>
        </p:nvPicPr>
        <p:blipFill>
          <a:blip r:embed="rId1"/>
          <a:srcRect l="0" t="1171" r="2001" b="0"/>
          <a:stretch/>
        </p:blipFill>
        <p:spPr>
          <a:xfrm rot="16200000">
            <a:off x="2798280" y="-1827360"/>
            <a:ext cx="6971400" cy="10627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175680" y="3744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hr-HR" sz="4400" spc="-1" strike="noStrike">
                <a:solidFill>
                  <a:srgbClr val="ff0000"/>
                </a:solidFill>
                <a:latin typeface="Calibri"/>
                <a:ea typeface="Calibri"/>
              </a:rPr>
              <a:t>Predstavljanje istraživanja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Shape 2"/>
          <p:cNvSpPr txBox="1"/>
          <p:nvPr/>
        </p:nvSpPr>
        <p:spPr>
          <a:xfrm>
            <a:off x="231840" y="2163600"/>
            <a:ext cx="114368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Svaki par treba predstaviti razredu rezultate svog istraživanja.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Za vrijeme predstavljanja ostatak učenika treba zapisivati bilješke.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Paru koji je izlagao, publika može postaviti pitanja.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2172600" y="1288080"/>
            <a:ext cx="7579440" cy="118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 algn="ctr">
              <a:lnSpc>
                <a:spcPct val="100000"/>
              </a:lnSpc>
            </a:pPr>
            <a:r>
              <a:rPr b="1" i="1" lang="hr-HR" sz="7200" spc="-1" strike="noStrike">
                <a:solidFill>
                  <a:srgbClr val="ff0000"/>
                </a:solidFill>
                <a:latin typeface="Calibri"/>
                <a:ea typeface="Calibri"/>
              </a:rPr>
              <a:t>Tisuću ždralova</a:t>
            </a:r>
            <a:endParaRPr b="0" lang="hr-HR" sz="7200" spc="-1" strike="noStrike">
              <a:latin typeface="Arial"/>
            </a:endParaRPr>
          </a:p>
        </p:txBody>
      </p:sp>
      <p:pic>
        <p:nvPicPr>
          <p:cNvPr id="97" name="Google Shape;105;p1" descr=""/>
          <p:cNvPicPr/>
          <p:nvPr/>
        </p:nvPicPr>
        <p:blipFill>
          <a:blip r:embed="rId1"/>
          <a:stretch/>
        </p:blipFill>
        <p:spPr>
          <a:xfrm>
            <a:off x="6319440" y="3570120"/>
            <a:ext cx="5599440" cy="3149280"/>
          </a:xfrm>
          <a:prstGeom prst="rect">
            <a:avLst/>
          </a:prstGeom>
          <a:ln>
            <a:noFill/>
          </a:ln>
        </p:spPr>
      </p:pic>
      <p:sp>
        <p:nvSpPr>
          <p:cNvPr id="98" name="CustomShape 2"/>
          <p:cNvSpPr/>
          <p:nvPr/>
        </p:nvSpPr>
        <p:spPr>
          <a:xfrm>
            <a:off x="279360" y="3780000"/>
            <a:ext cx="5737680" cy="7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>
              <a:lnSpc>
                <a:spcPct val="10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ulomak iz romana </a:t>
            </a:r>
            <a:r>
              <a:rPr b="0" i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Sadako hoće živjeti</a:t>
            </a:r>
            <a:endParaRPr b="0" lang="hr-H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268920" y="31860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hr-HR" sz="4400" spc="-1" strike="noStrike">
                <a:solidFill>
                  <a:srgbClr val="ff0000"/>
                </a:solidFill>
                <a:latin typeface="Calibri"/>
                <a:ea typeface="Calibri"/>
              </a:rPr>
              <a:t>čitanka, 42. stranica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TextShape 2"/>
          <p:cNvSpPr txBox="1"/>
          <p:nvPr/>
        </p:nvSpPr>
        <p:spPr>
          <a:xfrm>
            <a:off x="268920" y="201240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228600" indent="-228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ulomak </a:t>
            </a:r>
            <a:r>
              <a:rPr b="0" i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Tisuću ždralova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50400"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riječ je o ulomku iz romana austrijskog pisca Karla Brucknera </a:t>
            </a:r>
            <a:r>
              <a:rPr b="0" i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Sadako hoće živjeti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(1961.)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50400"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Prije čitanja doznaj nešto više o romanu te pozorno pročitaj tekst sa sljedećih sličica.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7098480" y="738000"/>
            <a:ext cx="1325520" cy="185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278280" y="18792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90000"/>
              </a:lnSpc>
            </a:pPr>
            <a:r>
              <a:rPr b="1" lang="hr-HR" sz="4400" spc="-1" strike="noStrike">
                <a:solidFill>
                  <a:srgbClr val="ff0000"/>
                </a:solidFill>
                <a:latin typeface="Calibri"/>
                <a:ea typeface="Calibri"/>
              </a:rPr>
              <a:t>O romanu </a:t>
            </a:r>
            <a:r>
              <a:rPr b="1" i="1" lang="hr-HR" sz="4400" spc="-1" strike="noStrike">
                <a:solidFill>
                  <a:srgbClr val="ff0000"/>
                </a:solidFill>
                <a:latin typeface="Calibri"/>
                <a:ea typeface="Calibri"/>
              </a:rPr>
              <a:t>Sadako hoće živjeti</a:t>
            </a:r>
            <a:endParaRPr b="0" lang="hr-H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90720" y="1732320"/>
            <a:ext cx="11362320" cy="4350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Roman obuhvaća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razdoblje od 10 godina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(od srpnja 1945. do proljeća/ljeta 1955. godine). Radnja se zbiva u japanskom gradu Hirošimi gdje se opisuju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ratni događaji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i teške sudbine ljudi pogođenih ratom (glad, neimaština, gubitak poslova, razrušene kuće, izrabljivanje u radu ratne industrije za male plaće, prisilno novačenje (odvođenje u rat) muškaraca…).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Amerikanci se spremaju baciti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atomsku bombu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na Hirošimu koja predstavlja jedini nerazoreni japanski grad, no to se strogo čuva te je naglašeno kao vojna tajna za koju zna samo nekoliko ljudi (tvorci Projekta Manhatttan).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74520" y="127440"/>
            <a:ext cx="11896200" cy="68702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Da je priprema atomske bombe, za čiju snagu nitko nije znao do njezina spuštanja na Hirošimu, bila strogo čuvana tajna, svjedoče i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opisi američkih vojnika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koji su samo nagađali što se događa nakon što su ugledali veliki „crni lijes kako se spušta ka zemlji”.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Roman obuhvaća paralelizam radnji te čitatelje upoznaje sa sudbinom staraca (Kenji i Kumakihi) koji svoje posljednje dane provode u neobveznim razgovorima gladujući i prisjećajući se sretnih prijeratnih dana, mobiliziranih Japanaca i Japanki kojima je rat potpuno promijenio živote (osrednji student ali odličan vojnik Kanjiro, pjesnikinja Secuko, ratu predani Kunijoši),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obitelj Sasaki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(posebice djeca Šigeo i Sadako koji lutaju ulicama Hirošime dok su roditelji u službi rata) te brojnih američkih vojnika (O’Hagerty, Hawkins, Richardson…) za koje je sasvim jasno da su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žrtve sustava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i da u Japanu ne rade ništa drugo nego maštaju o završetku rata i povratku obiteljima.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29120" y="1222200"/>
            <a:ext cx="10709640" cy="50943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90000"/>
              </a:lnSpc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Roman je moguće sadržajno podijeliti na dva dijela –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prije i nakon eksplozije atomske bombe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(opisi ruševina, mrtvih tijela koja prekrivaju grad, živućih mrtvaca…).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Osim što se romanom prenosi snažna </a:t>
            </a: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antiratna poruka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 i upozorenje da je o stradanju  potrebno govoriti („Tko ne poznaje opasnost, pogiba od nje”), daje se i dokument strahovitog zločina.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1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Djevojčica Sadako</a:t>
            </a:r>
            <a:r>
              <a:rPr b="0" lang="hr-HR" sz="2800" spc="-1" strike="noStrike">
                <a:solidFill>
                  <a:srgbClr val="000000"/>
                </a:solidFill>
                <a:latin typeface="Calibri"/>
                <a:ea typeface="Calibri"/>
              </a:rPr>
              <a:t>, koja strada deset godina nakon rata od posljedica gama-zračenja razorne bombe, simbol je svih stanovnika Hirošime kojima je u nekoliko sekundi uništen život, no i svih nevinih žrtava koje su stradale u Drugom svjetskom ratu.</a:t>
            </a:r>
            <a:endParaRPr b="0" lang="hr-HR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34;p9" descr=""/>
          <p:cNvPicPr/>
          <p:nvPr/>
        </p:nvPicPr>
        <p:blipFill>
          <a:blip r:embed="rId1"/>
          <a:stretch/>
        </p:blipFill>
        <p:spPr>
          <a:xfrm>
            <a:off x="345240" y="224280"/>
            <a:ext cx="2733480" cy="2877480"/>
          </a:xfrm>
          <a:prstGeom prst="rect">
            <a:avLst/>
          </a:prstGeom>
          <a:ln>
            <a:noFill/>
          </a:ln>
        </p:spPr>
      </p:pic>
      <p:pic>
        <p:nvPicPr>
          <p:cNvPr id="107" name="Google Shape;135;p9" descr=""/>
          <p:cNvPicPr/>
          <p:nvPr/>
        </p:nvPicPr>
        <p:blipFill>
          <a:blip r:embed="rId2"/>
          <a:stretch/>
        </p:blipFill>
        <p:spPr>
          <a:xfrm>
            <a:off x="3732120" y="224280"/>
            <a:ext cx="1931040" cy="2903400"/>
          </a:xfrm>
          <a:prstGeom prst="rect">
            <a:avLst/>
          </a:prstGeom>
          <a:ln>
            <a:noFill/>
          </a:ln>
        </p:spPr>
      </p:pic>
      <p:pic>
        <p:nvPicPr>
          <p:cNvPr id="108" name="Google Shape;136;p9" descr=""/>
          <p:cNvPicPr/>
          <p:nvPr/>
        </p:nvPicPr>
        <p:blipFill>
          <a:blip r:embed="rId3"/>
          <a:stretch/>
        </p:blipFill>
        <p:spPr>
          <a:xfrm>
            <a:off x="6438240" y="197640"/>
            <a:ext cx="2011680" cy="2903760"/>
          </a:xfrm>
          <a:prstGeom prst="rect">
            <a:avLst/>
          </a:prstGeom>
          <a:ln>
            <a:noFill/>
          </a:ln>
        </p:spPr>
      </p:pic>
      <p:pic>
        <p:nvPicPr>
          <p:cNvPr id="109" name="Google Shape;137;p9" descr=""/>
          <p:cNvPicPr/>
          <p:nvPr/>
        </p:nvPicPr>
        <p:blipFill>
          <a:blip r:embed="rId4"/>
          <a:stretch/>
        </p:blipFill>
        <p:spPr>
          <a:xfrm>
            <a:off x="9022680" y="410400"/>
            <a:ext cx="1652040" cy="2342520"/>
          </a:xfrm>
          <a:prstGeom prst="rect">
            <a:avLst/>
          </a:prstGeom>
          <a:ln>
            <a:noFill/>
          </a:ln>
        </p:spPr>
      </p:pic>
      <p:pic>
        <p:nvPicPr>
          <p:cNvPr id="110" name="Google Shape;138;p9" descr=""/>
          <p:cNvPicPr/>
          <p:nvPr/>
        </p:nvPicPr>
        <p:blipFill>
          <a:blip r:embed="rId5"/>
          <a:stretch/>
        </p:blipFill>
        <p:spPr>
          <a:xfrm>
            <a:off x="9430200" y="3208320"/>
            <a:ext cx="1704600" cy="267624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130680" y="4712040"/>
            <a:ext cx="867708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pPr>
              <a:lnSpc>
                <a:spcPct val="100000"/>
              </a:lnSpc>
            </a:pPr>
            <a:r>
              <a:rPr b="0" lang="hr-HR" sz="2400" spc="-1" strike="noStrike">
                <a:solidFill>
                  <a:srgbClr val="000000"/>
                </a:solidFill>
                <a:latin typeface="Calibri"/>
                <a:ea typeface="Calibri"/>
              </a:rPr>
              <a:t>Roman je objavljen 1961. godine i preveden je na 22 svjetska jezika.</a:t>
            </a:r>
            <a:endParaRPr b="0" lang="hr-HR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LibreOffice/6.2.5.2$Windows_X86_64 LibreOffice_project/1ec314fa52f458adc18c4f025c545a4e8b22c159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2021-04-08T10:27:02Z</dcterms:created>
  <dc:creator>Windows User</dc:creator>
  <dc:description/>
  <dc:language>hr-HR</dc:language>
  <cp:lastModifiedBy/>
  <dcterms:modified xsi:type="dcterms:W3CDTF">2024-08-12T14:35:40Z</dcterms:modified>
  <cp:revision>1</cp:revision>
  <dc:subject/>
  <dc:title/>
</cp:coreProperties>
</file>