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405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99" r:id="rId32"/>
    <p:sldId id="400" r:id="rId33"/>
    <p:sldId id="401" r:id="rId34"/>
    <p:sldId id="402" r:id="rId35"/>
    <p:sldId id="403" r:id="rId36"/>
    <p:sldId id="404" r:id="rId37"/>
    <p:sldId id="406" r:id="rId38"/>
    <p:sldId id="330" r:id="rId39"/>
    <p:sldId id="309" r:id="rId40"/>
    <p:sldId id="280" r:id="rId41"/>
    <p:sldId id="310" r:id="rId42"/>
    <p:sldId id="257" r:id="rId43"/>
    <p:sldId id="313" r:id="rId44"/>
    <p:sldId id="311" r:id="rId45"/>
    <p:sldId id="258" r:id="rId46"/>
    <p:sldId id="317" r:id="rId47"/>
    <p:sldId id="259" r:id="rId48"/>
    <p:sldId id="316" r:id="rId49"/>
    <p:sldId id="318" r:id="rId50"/>
    <p:sldId id="260" r:id="rId51"/>
    <p:sldId id="262" r:id="rId52"/>
    <p:sldId id="407" r:id="rId53"/>
    <p:sldId id="319" r:id="rId54"/>
    <p:sldId id="366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420" r:id="rId64"/>
    <p:sldId id="343" r:id="rId65"/>
    <p:sldId id="408" r:id="rId66"/>
    <p:sldId id="409" r:id="rId67"/>
    <p:sldId id="410" r:id="rId68"/>
    <p:sldId id="411" r:id="rId69"/>
    <p:sldId id="412" r:id="rId70"/>
    <p:sldId id="413" r:id="rId71"/>
    <p:sldId id="414" r:id="rId72"/>
    <p:sldId id="415" r:id="rId73"/>
    <p:sldId id="416" r:id="rId74"/>
    <p:sldId id="417" r:id="rId75"/>
    <p:sldId id="418" r:id="rId76"/>
    <p:sldId id="419" r:id="rId77"/>
    <p:sldId id="369" r:id="rId78"/>
    <p:sldId id="421" r:id="rId79"/>
    <p:sldId id="367" r:id="rId80"/>
    <p:sldId id="422" r:id="rId81"/>
    <p:sldId id="423" r:id="rId82"/>
    <p:sldId id="281" r:id="rId83"/>
    <p:sldId id="265" r:id="rId84"/>
    <p:sldId id="424" r:id="rId85"/>
    <p:sldId id="425" r:id="rId86"/>
    <p:sldId id="266" r:id="rId87"/>
    <p:sldId id="287" r:id="rId88"/>
    <p:sldId id="288" r:id="rId89"/>
    <p:sldId id="289" r:id="rId90"/>
    <p:sldId id="285" r:id="rId91"/>
    <p:sldId id="426" r:id="rId92"/>
    <p:sldId id="268" r:id="rId93"/>
    <p:sldId id="290" r:id="rId94"/>
    <p:sldId id="269" r:id="rId95"/>
    <p:sldId id="291" r:id="rId96"/>
    <p:sldId id="286" r:id="rId97"/>
    <p:sldId id="270" r:id="rId98"/>
    <p:sldId id="271" r:id="rId99"/>
    <p:sldId id="278" r:id="rId100"/>
    <p:sldId id="308" r:id="rId101"/>
    <p:sldId id="427" r:id="rId102"/>
    <p:sldId id="274" r:id="rId103"/>
    <p:sldId id="272" r:id="rId104"/>
    <p:sldId id="428" r:id="rId105"/>
    <p:sldId id="429" r:id="rId106"/>
    <p:sldId id="430" r:id="rId107"/>
    <p:sldId id="431" r:id="rId108"/>
    <p:sldId id="267" r:id="rId109"/>
    <p:sldId id="275" r:id="rId110"/>
    <p:sldId id="273" r:id="rId111"/>
    <p:sldId id="276" r:id="rId1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98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3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3651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391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602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3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4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4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7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1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4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03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445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8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034BE-F04A-4E7A-A9CA-51478F8F891E}" type="datetimeFigureOut">
              <a:rPr lang="en-US" smtClean="0"/>
              <a:t>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A328C1F-3A0B-45BA-9447-497FB2CB6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34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TXBLyp7_Dw" TargetMode="External"/><Relationship Id="rId2" Type="http://schemas.openxmlformats.org/officeDocument/2006/relationships/hyperlink" Target="https://www.youtube.com/watch?v=pbVRn3q3fEw" TargetMode="Externa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h4mAceHmrI&amp;ab_channel=VoicesofMusic" TargetMode="Externa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naYYGIo_cc&amp;ab_channel=StanfordOrchestras" TargetMode="Externa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98i8b3HGrw&amp;ab_channel=LondonSymphonyOrchestra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wOwzY2lt1c" TargetMode="External"/><Relationship Id="rId2" Type="http://schemas.openxmlformats.org/officeDocument/2006/relationships/hyperlink" Target="https://www.youtube.com/watch?v=gFpwA33Jyl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xB_X9BOAO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UkODSsbJ-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31k2tAl8Wg&amp;ab_channel=HrvatskiMix" TargetMode="External"/><Relationship Id="rId2" Type="http://schemas.openxmlformats.org/officeDocument/2006/relationships/hyperlink" Target="https://www.youtube.com/watch?v=0Oo4z37OUEI&amp;ab_channel=BerlinerPhilharmoniker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mfmdKOLzVI&amp;ab_channel=Beyonc%C3%A9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IsiC0Cf95I&amp;ab_channel=RyanJud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3qqHdiewSE&amp;ab_channel=BerlinerPhilharmoniker" TargetMode="External"/><Relationship Id="rId2" Type="http://schemas.openxmlformats.org/officeDocument/2006/relationships/hyperlink" Target="https://www.profil-klett.hr/sites/default/files/metodicki-kutak/01-track1.mp3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TEFKFiXSx4&amp;t=111s&amp;ab_channel=JoelHochberg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Ogu9-E4m9E&amp;ab_channel=GlasbenaZadrugaCelinka" TargetMode="External"/><Relationship Id="rId2" Type="http://schemas.openxmlformats.org/officeDocument/2006/relationships/hyperlink" Target="https://www.youtube.com/watch?v=SGgMWh2dXHo&amp;ab_channel=71bato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bcO9qaE5g&amp;ab_channel=TheXFactorUK" TargetMode="External"/><Relationship Id="rId2" Type="http://schemas.openxmlformats.org/officeDocument/2006/relationships/hyperlink" Target="https://www.youtube.com/watch?v=nZXRV4MezEw&amp;ab_channel=Cher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NFzfwLM72c&amp;ab_channel=BeeGeesVEVO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rIYT-MrVaI&amp;t=2s&amp;ab_channel=FacundoJG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NWdj8PCdYE&amp;ab_channel=Marquee" TargetMode="External"/><Relationship Id="rId2" Type="http://schemas.openxmlformats.org/officeDocument/2006/relationships/hyperlink" Target="https://www.youtube.com/watch?v=devpasbOcSI&amp;ab_channel=ViennaPhilVEV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vKkIttJLcc&amp;ab_channel=LiveAid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v2WJMVPQi8" TargetMode="External"/><Relationship Id="rId2" Type="http://schemas.openxmlformats.org/officeDocument/2006/relationships/hyperlink" Target="https://www.youtube.com/watch?v=dZDiaRZy0Ak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kFHYODzRTs" TargetMode="Externa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5A5tFyXQio&amp;ab_channel=paulturtle92" TargetMode="External"/><Relationship Id="rId2" Type="http://schemas.openxmlformats.org/officeDocument/2006/relationships/hyperlink" Target="https://www.youtube.com/watch?v=EvEePDXL1AE&amp;ab_channel=gsw55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VB6fvMdRMo&amp;ab_channel=mazardeus" TargetMode="External"/><Relationship Id="rId2" Type="http://schemas.openxmlformats.org/officeDocument/2006/relationships/hyperlink" Target="https://www.youtube.com/watch?v=rE4CATvZ188&amp;ab_channel=RoyalDukeJam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vRWs50jy2o&amp;ab_channel=Ladarice-Topic" TargetMode="External"/><Relationship Id="rId2" Type="http://schemas.openxmlformats.org/officeDocument/2006/relationships/hyperlink" Target="https://www.youtube.com/watch?v=JDTp_YQizqE&amp;ab_channel=KasumiWatanabe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xO92VQ4h3c&amp;ab_channel=TheSockPuppet" TargetMode="External"/><Relationship Id="rId2" Type="http://schemas.openxmlformats.org/officeDocument/2006/relationships/hyperlink" Target="https://www.youtube.com/watch?v=FVV0jkZC4jI&amp;ab_channel=allarmunumralla" TargetMode="Externa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WHpdmDHrn8&amp;t=379s&amp;ab_channel=WIRED" TargetMode="External"/><Relationship Id="rId2" Type="http://schemas.openxmlformats.org/officeDocument/2006/relationships/hyperlink" Target="https://www.youtube.com/watch?v=eRkgK4jfi6M&amp;t=345s&amp;ab_channel=WIRED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ne6tB2KiZuk&amp;ab_channel=WorldScienceFestival" TargetMode="Externa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IaP7mrXnc&amp;ab_channel=rproimotski" TargetMode="External"/><Relationship Id="rId2" Type="http://schemas.openxmlformats.org/officeDocument/2006/relationships/hyperlink" Target="https://www.youtube.com/watch?v=1ozzfqVS2Ec&amp;ab_channel=FDKOmis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QoRXhS7vlU&amp;ab_channel=iwillspreadrealmusic" TargetMode="External"/><Relationship Id="rId2" Type="http://schemas.openxmlformats.org/officeDocument/2006/relationships/hyperlink" Target="https://www.youtube.com/watch?v=5qFpgMMod5g&amp;ab_channel=BethanyReynoldsSingerSongwriterTeach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4whITvexSCk&amp;ab_channel=TheEllenShow" TargetMode="Externa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IUjOTdzHaU&amp;ab_channel=Hrvatskaradiotelevizija" TargetMode="External"/><Relationship Id="rId2" Type="http://schemas.openxmlformats.org/officeDocument/2006/relationships/hyperlink" Target="https://www.youtube.com/watch?v=NYyL9OKhpeI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a2_oWshsRM&amp;ab_channel=MundwerkAcapella" TargetMode="External"/><Relationship Id="rId2" Type="http://schemas.openxmlformats.org/officeDocument/2006/relationships/hyperlink" Target="https://www.youtube.com/watch?v=nbRJsE88SDQ&amp;ab_channel=IlanRechtman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FydDhuAYcOI&amp;ab_channel=TheRoyalFamily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u0M4CMq7uI" TargetMode="External"/><Relationship Id="rId2" Type="http://schemas.openxmlformats.org/officeDocument/2006/relationships/hyperlink" Target="https://www.youtube.com/watch?v=YuBeBjqKSG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W0HmIYv51pc" TargetMode="External"/><Relationship Id="rId5" Type="http://schemas.openxmlformats.org/officeDocument/2006/relationships/hyperlink" Target="https://www.youtube.com/watch?v=eQSNVBLTXYY" TargetMode="External"/><Relationship Id="rId4" Type="http://schemas.openxmlformats.org/officeDocument/2006/relationships/hyperlink" Target="https://www.youtube.com/watch?v=nZXRV4MezEw&amp;ab_channel=Cher" TargetMode="Externa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WzTh7osR24" TargetMode="External"/><Relationship Id="rId2" Type="http://schemas.openxmlformats.org/officeDocument/2006/relationships/hyperlink" Target="https://www.youtube.com/watch?v=o1dBg__wsu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pyUZh_Cbw6Q" TargetMode="External"/><Relationship Id="rId4" Type="http://schemas.openxmlformats.org/officeDocument/2006/relationships/hyperlink" Target="https://www.youtube.com/watch?v=D9LrEXF3USs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PMnKy3SpYE" TargetMode="External"/><Relationship Id="rId2" Type="http://schemas.openxmlformats.org/officeDocument/2006/relationships/hyperlink" Target="https://www.youtube.com/watch?v=Gk1VMUD2QXk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oPmKRtWta4E" TargetMode="External"/><Relationship Id="rId4" Type="http://schemas.openxmlformats.org/officeDocument/2006/relationships/hyperlink" Target="https://www.youtube.com/watch?v=TLbox0RnqTw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23XLW8DvXY" TargetMode="External"/><Relationship Id="rId2" Type="http://schemas.openxmlformats.org/officeDocument/2006/relationships/hyperlink" Target="https://www.youtube.com/watch?v=pt480pC37DQ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VcmS9_aEf_Y" TargetMode="External"/><Relationship Id="rId5" Type="http://schemas.openxmlformats.org/officeDocument/2006/relationships/hyperlink" Target="https://www.youtube.com/watch?v=vmDDOFXSgAs" TargetMode="External"/><Relationship Id="rId4" Type="http://schemas.openxmlformats.org/officeDocument/2006/relationships/hyperlink" Target="https://www.youtube.com/watch?v=7-MJZJjJs4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nuq9PXbywA" TargetMode="External"/><Relationship Id="rId2" Type="http://schemas.openxmlformats.org/officeDocument/2006/relationships/hyperlink" Target="https://www.youtube.com/watch?v=kkiGOPuwkyU&amp;list=PLsYSy6-QF3XDmOcRFLguGo4y8tApXJ3D7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n_GFN3a0yj0" TargetMode="External"/><Relationship Id="rId4" Type="http://schemas.openxmlformats.org/officeDocument/2006/relationships/hyperlink" Target="https://www.youtube.com/watch?v=vMSwVf_69Hc" TargetMode="Externa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whITvexSCk" TargetMode="External"/><Relationship Id="rId2" Type="http://schemas.openxmlformats.org/officeDocument/2006/relationships/hyperlink" Target="https://www.youtube.com/watch?v=UMSwmDK-sTM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JTVSyt7eMQ" TargetMode="External"/><Relationship Id="rId2" Type="http://schemas.openxmlformats.org/officeDocument/2006/relationships/hyperlink" Target="https://www.youtube.com/watch?v=uT3SBzmDxG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M2ZU-1EyVOw" TargetMode="Externa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1aWufb4AxY" TargetMode="External"/><Relationship Id="rId2" Type="http://schemas.openxmlformats.org/officeDocument/2006/relationships/hyperlink" Target="https://www.youtube.com/watch?v=3MteSlpxCp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gSLxl1oAwA" TargetMode="Externa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2825" y="2846230"/>
            <a:ext cx="7766936" cy="1114453"/>
          </a:xfrm>
        </p:spPr>
        <p:txBody>
          <a:bodyPr/>
          <a:lstStyle/>
          <a:p>
            <a:r>
              <a:rPr lang="hr-HR" sz="6600" dirty="0" smtClean="0"/>
              <a:t>Glazbena umjetnost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7110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98957" y="2686594"/>
            <a:ext cx="8596668" cy="1320800"/>
          </a:xfrm>
        </p:spPr>
        <p:txBody>
          <a:bodyPr/>
          <a:lstStyle/>
          <a:p>
            <a:r>
              <a:rPr lang="hr-HR" dirty="0" smtClean="0"/>
              <a:t>Kako glazba utječe na tebe, koja je uloga glazbe u tvom životu?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6379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GB" dirty="0" err="1" smtClean="0"/>
              <a:t>Izvođački</a:t>
            </a:r>
            <a:r>
              <a:rPr lang="en-GB" dirty="0" smtClean="0"/>
              <a:t> </a:t>
            </a:r>
            <a:r>
              <a:rPr lang="en-GB" dirty="0" err="1" smtClean="0"/>
              <a:t>sastavi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err="1" smtClean="0"/>
              <a:t>mogu</a:t>
            </a:r>
            <a:r>
              <a:rPr lang="en-GB" sz="2800" dirty="0" smtClean="0"/>
              <a:t> </a:t>
            </a:r>
            <a:r>
              <a:rPr lang="en-GB" sz="2800" dirty="0" err="1" smtClean="0"/>
              <a:t>biti</a:t>
            </a:r>
            <a:r>
              <a:rPr lang="en-GB" sz="2800" dirty="0" smtClean="0"/>
              <a:t>: </a:t>
            </a:r>
          </a:p>
          <a:p>
            <a:pPr marL="0" indent="0">
              <a:buNone/>
            </a:pPr>
            <a:endParaRPr lang="en-GB" sz="2800" dirty="0" smtClean="0"/>
          </a:p>
          <a:p>
            <a:pPr lvl="1"/>
            <a:r>
              <a:rPr lang="en-GB" sz="2400" dirty="0" err="1" smtClean="0"/>
              <a:t>vokalni</a:t>
            </a:r>
            <a:r>
              <a:rPr lang="en-GB" sz="2400" dirty="0" smtClean="0"/>
              <a:t> (a cappella) </a:t>
            </a:r>
          </a:p>
          <a:p>
            <a:pPr lvl="1"/>
            <a:r>
              <a:rPr lang="en-GB" sz="2400" dirty="0" err="1"/>
              <a:t>i</a:t>
            </a:r>
            <a:r>
              <a:rPr lang="en-GB" sz="2400" dirty="0" err="1" smtClean="0"/>
              <a:t>nstrumentalni</a:t>
            </a:r>
            <a:r>
              <a:rPr lang="en-GB" sz="2400" dirty="0" smtClean="0"/>
              <a:t> </a:t>
            </a:r>
          </a:p>
          <a:p>
            <a:pPr lvl="1"/>
            <a:r>
              <a:rPr lang="en-GB" sz="2400" dirty="0" err="1"/>
              <a:t>v</a:t>
            </a:r>
            <a:r>
              <a:rPr lang="en-GB" sz="2400" dirty="0" err="1" smtClean="0"/>
              <a:t>okalno</a:t>
            </a:r>
            <a:r>
              <a:rPr lang="en-GB" sz="2400" dirty="0" smtClean="0"/>
              <a:t> – </a:t>
            </a:r>
            <a:r>
              <a:rPr lang="en-GB" sz="2400" dirty="0" err="1" smtClean="0"/>
              <a:t>instrumentalni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349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SIMFONIJSKI ORKESTAR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4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Poslušajmo!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/>
          <a:lstStyle/>
          <a:p>
            <a:r>
              <a:rPr lang="hr-HR" sz="2400" dirty="0" smtClean="0"/>
              <a:t>Benjamin </a:t>
            </a:r>
            <a:r>
              <a:rPr lang="hr-HR" sz="2400" dirty="0" err="1" smtClean="0"/>
              <a:t>Britten</a:t>
            </a:r>
            <a:r>
              <a:rPr lang="hr-HR" sz="2400" dirty="0" smtClean="0"/>
              <a:t> (1913.-1976.), </a:t>
            </a:r>
            <a:r>
              <a:rPr lang="hr-HR" sz="2400" i="1" dirty="0" smtClean="0"/>
              <a:t>Vodič kroz orkestar za mladež 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www.youtube.com/watch?v=pbVRn3q3fEw</a:t>
            </a:r>
            <a:endParaRPr lang="hr-HR" sz="2400" dirty="0" smtClean="0"/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Harry Potter, Hedvigina tema </a:t>
            </a:r>
            <a:endParaRPr lang="hr-HR" sz="2400" dirty="0"/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www.youtube.com/watch?v=GTXBLyp7_Dw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r>
              <a:rPr lang="hr-HR" sz="2400" dirty="0" smtClean="0"/>
              <a:t>zapisati postavu orkestra! vidi sliku u udžbeniku!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513" y="536028"/>
            <a:ext cx="8624321" cy="693683"/>
          </a:xfrm>
        </p:spPr>
        <p:txBody>
          <a:bodyPr/>
          <a:lstStyle/>
          <a:p>
            <a:r>
              <a:rPr lang="hr-HR" dirty="0" smtClean="0"/>
              <a:t>Sastav klasičnog simfonijskog orkestra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289" y="1617069"/>
            <a:ext cx="6546767" cy="4761286"/>
          </a:xfrm>
        </p:spPr>
      </p:pic>
    </p:spTree>
    <p:extLst>
      <p:ext uri="{BB962C8B-B14F-4D97-AF65-F5344CB8AC3E}">
        <p14:creationId xmlns:p14="http://schemas.microsoft.com/office/powerpoint/2010/main" val="81809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RAZVOJ ORKESTRA KROZ POVIJEST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BAROKNI ORKESTAR – </a:t>
            </a:r>
            <a:r>
              <a:rPr lang="en-GB" sz="2400" dirty="0" err="1" smtClean="0"/>
              <a:t>gudači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/>
              <a:t> </a:t>
            </a:r>
            <a:r>
              <a:rPr lang="en-GB" sz="2400" dirty="0" err="1" smtClean="0"/>
              <a:t>čembalo</a:t>
            </a:r>
            <a:r>
              <a:rPr lang="en-GB" sz="2400" dirty="0" smtClean="0"/>
              <a:t>, </a:t>
            </a:r>
            <a:r>
              <a:rPr lang="en-GB" sz="2400" dirty="0" err="1" smtClean="0"/>
              <a:t>po</a:t>
            </a:r>
            <a:r>
              <a:rPr lang="en-GB" sz="2400" dirty="0" smtClean="0"/>
              <a:t> </a:t>
            </a:r>
            <a:r>
              <a:rPr lang="en-GB" sz="2400" dirty="0" err="1" smtClean="0"/>
              <a:t>potrebi</a:t>
            </a:r>
            <a:r>
              <a:rPr lang="en-GB" sz="2400" dirty="0" smtClean="0"/>
              <a:t> </a:t>
            </a:r>
            <a:r>
              <a:rPr lang="en-GB" sz="2400" dirty="0" err="1" smtClean="0"/>
              <a:t>nekoliko</a:t>
            </a:r>
            <a:r>
              <a:rPr lang="en-GB" sz="2400" dirty="0" smtClean="0"/>
              <a:t> </a:t>
            </a:r>
            <a:r>
              <a:rPr lang="en-GB" sz="2400" dirty="0" err="1" smtClean="0"/>
              <a:t>puhaćih</a:t>
            </a:r>
            <a:r>
              <a:rPr lang="en-GB" sz="2400" dirty="0" smtClean="0"/>
              <a:t> </a:t>
            </a:r>
            <a:r>
              <a:rPr lang="en-GB" sz="2400" dirty="0" err="1" smtClean="0"/>
              <a:t>glazbala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G. F. </a:t>
            </a:r>
            <a:r>
              <a:rPr lang="en-GB" sz="2400" dirty="0" err="1" smtClean="0"/>
              <a:t>Händel</a:t>
            </a:r>
            <a:r>
              <a:rPr lang="en-GB" sz="2400" dirty="0" smtClean="0"/>
              <a:t>: </a:t>
            </a:r>
            <a:r>
              <a:rPr lang="en-GB" sz="2400" dirty="0" err="1" smtClean="0"/>
              <a:t>Glazba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vodi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www.youtube.com/watch?v=1h4mAceHmrI&amp;ab_channel=VoicesofMusic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54799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KLASICISTIČKI ORKESTAR – </a:t>
            </a:r>
            <a:r>
              <a:rPr lang="en-GB" sz="2400" dirty="0" err="1" smtClean="0"/>
              <a:t>gudači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baza</a:t>
            </a:r>
            <a:r>
              <a:rPr lang="en-GB" sz="2400" dirty="0" smtClean="0"/>
              <a:t> </a:t>
            </a:r>
            <a:r>
              <a:rPr lang="en-GB" sz="2400" dirty="0" err="1" smtClean="0"/>
              <a:t>orkestra</a:t>
            </a:r>
            <a:r>
              <a:rPr lang="en-GB" sz="2400" dirty="0" smtClean="0"/>
              <a:t>, od </a:t>
            </a:r>
            <a:r>
              <a:rPr lang="en-GB" sz="2400" dirty="0" err="1" smtClean="0"/>
              <a:t>puhača</a:t>
            </a:r>
            <a:r>
              <a:rPr lang="en-GB" sz="2400" dirty="0" smtClean="0"/>
              <a:t> </a:t>
            </a:r>
            <a:r>
              <a:rPr lang="en-GB" sz="2400" dirty="0" err="1" smtClean="0"/>
              <a:t>imamo</a:t>
            </a:r>
            <a:r>
              <a:rPr lang="en-GB" sz="2400" dirty="0" smtClean="0"/>
              <a:t> </a:t>
            </a:r>
            <a:r>
              <a:rPr lang="en-GB" sz="2400" dirty="0" err="1" smtClean="0"/>
              <a:t>dvije</a:t>
            </a:r>
            <a:r>
              <a:rPr lang="en-GB" sz="2400" dirty="0" smtClean="0"/>
              <a:t> </a:t>
            </a:r>
            <a:r>
              <a:rPr lang="en-GB" sz="2400" dirty="0" err="1" smtClean="0"/>
              <a:t>flaute</a:t>
            </a:r>
            <a:r>
              <a:rPr lang="en-GB" sz="2400" dirty="0" smtClean="0"/>
              <a:t>, oboe, </a:t>
            </a:r>
            <a:r>
              <a:rPr lang="en-GB" sz="2400" dirty="0" err="1" smtClean="0"/>
              <a:t>dva</a:t>
            </a:r>
            <a:r>
              <a:rPr lang="en-GB" sz="2400" dirty="0" smtClean="0"/>
              <a:t> </a:t>
            </a:r>
            <a:r>
              <a:rPr lang="en-GB" sz="2400" dirty="0" err="1" smtClean="0"/>
              <a:t>klarineta</a:t>
            </a:r>
            <a:r>
              <a:rPr lang="en-GB" sz="2400" dirty="0" smtClean="0"/>
              <a:t>, </a:t>
            </a:r>
            <a:r>
              <a:rPr lang="en-GB" sz="2400" dirty="0" err="1" smtClean="0"/>
              <a:t>fagota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roga</a:t>
            </a:r>
            <a:r>
              <a:rPr lang="en-GB" sz="2400" dirty="0" smtClean="0"/>
              <a:t>, a od </a:t>
            </a:r>
            <a:r>
              <a:rPr lang="en-GB" sz="2400" dirty="0" err="1" smtClean="0"/>
              <a:t>udaraljki</a:t>
            </a:r>
            <a:r>
              <a:rPr lang="en-GB" sz="2400" dirty="0" smtClean="0"/>
              <a:t> </a:t>
            </a:r>
            <a:r>
              <a:rPr lang="en-GB" sz="2400" dirty="0" err="1" smtClean="0"/>
              <a:t>timpane</a:t>
            </a:r>
            <a:r>
              <a:rPr lang="en-GB" sz="2400" dirty="0" smtClean="0"/>
              <a:t>. </a:t>
            </a:r>
          </a:p>
          <a:p>
            <a:endParaRPr lang="en-GB" sz="2400" dirty="0"/>
          </a:p>
          <a:p>
            <a:r>
              <a:rPr lang="en-GB" sz="2400" dirty="0" smtClean="0"/>
              <a:t>J. Haydn: </a:t>
            </a:r>
            <a:r>
              <a:rPr lang="en-GB" sz="2400" dirty="0" err="1" smtClean="0"/>
              <a:t>Simfonija</a:t>
            </a:r>
            <a:r>
              <a:rPr lang="en-GB" sz="2400" dirty="0" smtClean="0"/>
              <a:t> br. 103 u </a:t>
            </a:r>
            <a:r>
              <a:rPr lang="en-GB" sz="2400" dirty="0" err="1" smtClean="0"/>
              <a:t>Es-duru</a:t>
            </a:r>
            <a:r>
              <a:rPr lang="en-GB" sz="2400" dirty="0"/>
              <a:t> </a:t>
            </a:r>
            <a:endParaRPr lang="en-GB" sz="2400" dirty="0" smtClean="0"/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www.youtube.com/watch?v=BnaYYGIo_cc&amp;ab_channel=StanfordOrchestras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334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4" y="1709828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VELIKI SIMFONIJSKI ORKESTAR 19. I 20. STOLJEĆA – do </a:t>
            </a:r>
            <a:r>
              <a:rPr lang="en-GB" sz="2400" dirty="0" err="1" smtClean="0"/>
              <a:t>sto</a:t>
            </a:r>
            <a:r>
              <a:rPr lang="en-GB" sz="2400" dirty="0" smtClean="0"/>
              <a:t> </a:t>
            </a:r>
            <a:r>
              <a:rPr lang="en-GB" sz="2400" dirty="0" err="1" smtClean="0"/>
              <a:t>svirača</a:t>
            </a:r>
            <a:r>
              <a:rPr lang="en-GB" sz="2400" dirty="0" smtClean="0"/>
              <a:t>, </a:t>
            </a:r>
            <a:r>
              <a:rPr lang="en-GB" sz="2400" dirty="0" err="1" smtClean="0"/>
              <a:t>brojni</a:t>
            </a:r>
            <a:r>
              <a:rPr lang="en-GB" sz="2400" dirty="0" smtClean="0"/>
              <a:t> </a:t>
            </a:r>
            <a:r>
              <a:rPr lang="en-GB" sz="2400" dirty="0" err="1" smtClean="0"/>
              <a:t>gudači</a:t>
            </a:r>
            <a:r>
              <a:rPr lang="en-GB" sz="2400" dirty="0" smtClean="0"/>
              <a:t>, </a:t>
            </a:r>
            <a:r>
              <a:rPr lang="en-GB" sz="2400" dirty="0" err="1" smtClean="0"/>
              <a:t>drveni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limeni</a:t>
            </a:r>
            <a:r>
              <a:rPr lang="en-GB" sz="2400" dirty="0" smtClean="0"/>
              <a:t> </a:t>
            </a:r>
            <a:r>
              <a:rPr lang="en-GB" sz="2400" dirty="0" err="1" smtClean="0"/>
              <a:t>puhači</a:t>
            </a:r>
            <a:r>
              <a:rPr lang="en-GB" sz="2400" dirty="0" smtClean="0"/>
              <a:t>, </a:t>
            </a:r>
            <a:r>
              <a:rPr lang="en-GB" sz="2400" dirty="0" err="1" smtClean="0"/>
              <a:t>razne</a:t>
            </a:r>
            <a:r>
              <a:rPr lang="en-GB" sz="2400" dirty="0" smtClean="0"/>
              <a:t> </a:t>
            </a:r>
            <a:r>
              <a:rPr lang="en-GB" sz="2400" dirty="0" err="1" smtClean="0"/>
              <a:t>udaraljke</a:t>
            </a:r>
            <a:r>
              <a:rPr lang="en-GB" sz="2400" dirty="0" smtClean="0"/>
              <a:t>; </a:t>
            </a:r>
            <a:r>
              <a:rPr lang="en-GB" sz="2400" dirty="0" err="1" smtClean="0"/>
              <a:t>bogatsvo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voluminoznost</a:t>
            </a:r>
            <a:r>
              <a:rPr lang="en-GB" sz="2400" dirty="0" smtClean="0"/>
              <a:t> </a:t>
            </a:r>
            <a:r>
              <a:rPr lang="en-GB" sz="2400" dirty="0" err="1" smtClean="0"/>
              <a:t>zvuka</a:t>
            </a:r>
            <a:r>
              <a:rPr lang="en-GB" sz="2400" dirty="0" smtClean="0"/>
              <a:t>! </a:t>
            </a:r>
          </a:p>
          <a:p>
            <a:endParaRPr lang="en-GB" sz="2400" dirty="0"/>
          </a:p>
          <a:p>
            <a:r>
              <a:rPr lang="en-GB" sz="2400" dirty="0" smtClean="0"/>
              <a:t>Hector Berlioz: </a:t>
            </a:r>
            <a:r>
              <a:rPr lang="en-GB" sz="2400" dirty="0" err="1" smtClean="0"/>
              <a:t>Fantastična</a:t>
            </a:r>
            <a:r>
              <a:rPr lang="en-GB" sz="2400" dirty="0" smtClean="0"/>
              <a:t> </a:t>
            </a:r>
            <a:r>
              <a:rPr lang="en-GB" sz="2400" dirty="0" err="1" smtClean="0"/>
              <a:t>simfonija</a:t>
            </a:r>
            <a:r>
              <a:rPr lang="en-GB" sz="2400" dirty="0" smtClean="0"/>
              <a:t>, 4. </a:t>
            </a:r>
            <a:r>
              <a:rPr lang="en-GB" sz="2400" dirty="0" err="1" smtClean="0"/>
              <a:t>stavak</a:t>
            </a:r>
            <a:r>
              <a:rPr lang="en-GB" sz="2400" dirty="0" smtClean="0"/>
              <a:t>: Put k </a:t>
            </a:r>
            <a:r>
              <a:rPr lang="en-GB" sz="2400" dirty="0" err="1" smtClean="0"/>
              <a:t>stratištu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www.youtube.com/watch?v=598i8b3HGrw&amp;ab_channel=LondonSymphonyOrchestra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624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TRADICIJSKA GLAZBA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47" y="346842"/>
            <a:ext cx="3274556" cy="735724"/>
          </a:xfrm>
        </p:spPr>
        <p:txBody>
          <a:bodyPr/>
          <a:lstStyle/>
          <a:p>
            <a:r>
              <a:rPr lang="hr-HR" dirty="0" smtClean="0"/>
              <a:t>Glazbe svijeta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7" y="1082566"/>
            <a:ext cx="2909869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90" y="2877823"/>
            <a:ext cx="3005034" cy="38908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802" y="522295"/>
            <a:ext cx="3887733" cy="291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67" y="840828"/>
            <a:ext cx="4092027" cy="23017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576" y="3514805"/>
            <a:ext cx="4865581" cy="325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2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Poslušajmo!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Buzuki; Sirtaki; </a:t>
            </a:r>
            <a:r>
              <a:rPr lang="hr-HR" sz="2400" dirty="0" err="1" smtClean="0"/>
              <a:t>Zorba</a:t>
            </a:r>
            <a:r>
              <a:rPr lang="hr-HR" sz="2400" dirty="0" smtClean="0"/>
              <a:t> </a:t>
            </a:r>
            <a:r>
              <a:rPr lang="hr-HR" sz="2400" dirty="0" smtClean="0">
                <a:sym typeface="Wingdings" panose="05000000000000000000" pitchFamily="2" charset="2"/>
              </a:rPr>
              <a:t> Grčka 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www.youtube.com/watch?v=gFpwA33JylE</a:t>
            </a:r>
            <a:endParaRPr lang="hr-HR" sz="2400" dirty="0" smtClean="0"/>
          </a:p>
          <a:p>
            <a:r>
              <a:rPr lang="hr-HR" sz="2400" dirty="0" smtClean="0"/>
              <a:t>Argentinski tango </a:t>
            </a:r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www.youtube.com/watch?v=xwOwzY2lt1c</a:t>
            </a:r>
            <a:r>
              <a:rPr lang="hr-HR" sz="2400" dirty="0" smtClean="0"/>
              <a:t> </a:t>
            </a:r>
          </a:p>
          <a:p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306788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42" y="46252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estetska uloga – unosi </a:t>
            </a:r>
            <a:r>
              <a:rPr lang="en-GB" dirty="0"/>
              <a:t>l</a:t>
            </a:r>
            <a:r>
              <a:rPr lang="hr-HR" dirty="0" err="1"/>
              <a:t>ijepo</a:t>
            </a:r>
            <a:r>
              <a:rPr lang="hr-HR" dirty="0"/>
              <a:t> u naš </a:t>
            </a:r>
            <a:r>
              <a:rPr lang="hr-HR" dirty="0" smtClean="0"/>
              <a:t>život</a:t>
            </a:r>
            <a:r>
              <a:rPr lang="en-GB" dirty="0" smtClean="0"/>
              <a:t>, </a:t>
            </a:r>
            <a:r>
              <a:rPr lang="hr-HR" dirty="0" smtClean="0"/>
              <a:t>opušta </a:t>
            </a:r>
            <a:r>
              <a:rPr lang="hr-HR" dirty="0"/>
              <a:t>nas, donosi užitak  </a:t>
            </a:r>
            <a:br>
              <a:rPr lang="hr-HR" dirty="0"/>
            </a:b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42" y="1910097"/>
            <a:ext cx="5982774" cy="32543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281" y="2743200"/>
            <a:ext cx="6983211" cy="392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85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72" y="3591784"/>
            <a:ext cx="4576132" cy="3050754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5" y="118526"/>
            <a:ext cx="4192642" cy="33634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49" y="118526"/>
            <a:ext cx="4871350" cy="33186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662" y="2177233"/>
            <a:ext cx="3698656" cy="37181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31" y="3640575"/>
            <a:ext cx="4491785" cy="300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87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Poslušajmo!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i</a:t>
            </a:r>
            <a:r>
              <a:rPr lang="hr-HR" sz="2400" dirty="0" smtClean="0"/>
              <a:t>ndijski sitar </a:t>
            </a:r>
            <a:endParaRPr lang="hr-HR" sz="2400" dirty="0"/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www.youtube.com/watch?v=9xB_X9BOAOU</a:t>
            </a:r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47732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4453" y="2804159"/>
            <a:ext cx="9067557" cy="1506583"/>
          </a:xfrm>
        </p:spPr>
        <p:txBody>
          <a:bodyPr>
            <a:normAutofit/>
          </a:bodyPr>
          <a:lstStyle/>
          <a:p>
            <a:r>
              <a:rPr lang="hr-HR" dirty="0" smtClean="0"/>
              <a:t>Koja je to pjesma za tebe? Postoji li „opća formula” koja vrijedi za sve jednako?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8529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391" y="609600"/>
            <a:ext cx="8138800" cy="1258390"/>
          </a:xfrm>
        </p:spPr>
        <p:txBody>
          <a:bodyPr>
            <a:normAutofit fontScale="90000"/>
          </a:bodyPr>
          <a:lstStyle/>
          <a:p>
            <a:r>
              <a:rPr lang="hr-HR" dirty="0"/>
              <a:t>moralna uloga – prenosi </a:t>
            </a:r>
            <a:r>
              <a:rPr lang="hr-HR" dirty="0" smtClean="0"/>
              <a:t>poruke</a:t>
            </a:r>
            <a:r>
              <a:rPr lang="hr-HR" dirty="0"/>
              <a:t> </a:t>
            </a:r>
            <a:r>
              <a:rPr lang="hr-HR" dirty="0" smtClean="0"/>
              <a:t>i osjećaje: osobne, vjerske</a:t>
            </a:r>
            <a:r>
              <a:rPr lang="hr-HR" dirty="0"/>
              <a:t>, duhovne, društvene </a:t>
            </a:r>
            <a:br>
              <a:rPr lang="hr-HR" dirty="0"/>
            </a:br>
            <a:endParaRPr lang="en-GB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91" y="1867990"/>
            <a:ext cx="4573934" cy="4622593"/>
          </a:xfr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703" y="2034189"/>
            <a:ext cx="6446308" cy="42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32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64271" y="2638698"/>
            <a:ext cx="9015306" cy="1632856"/>
          </a:xfrm>
        </p:spPr>
        <p:txBody>
          <a:bodyPr>
            <a:normAutofit/>
          </a:bodyPr>
          <a:lstStyle/>
          <a:p>
            <a:r>
              <a:rPr lang="hr-HR" sz="2800" dirty="0" smtClean="0"/>
              <a:t>Lady </a:t>
            </a:r>
            <a:r>
              <a:rPr lang="hr-HR" sz="2800" dirty="0" err="1" smtClean="0"/>
              <a:t>Gaga</a:t>
            </a:r>
            <a:r>
              <a:rPr lang="hr-HR" sz="2800" dirty="0" smtClean="0"/>
              <a:t>, </a:t>
            </a:r>
            <a:r>
              <a:rPr lang="hr-HR" sz="2800" dirty="0" err="1" smtClean="0"/>
              <a:t>Bradley</a:t>
            </a:r>
            <a:r>
              <a:rPr lang="hr-HR" sz="2800" dirty="0" smtClean="0"/>
              <a:t> </a:t>
            </a:r>
            <a:r>
              <a:rPr lang="hr-HR" sz="2800" dirty="0" err="1" smtClean="0"/>
              <a:t>Cooper</a:t>
            </a:r>
            <a:r>
              <a:rPr lang="hr-HR" sz="2800" dirty="0" smtClean="0"/>
              <a:t>: </a:t>
            </a:r>
            <a:r>
              <a:rPr lang="hr-HR" sz="2800" dirty="0" err="1" smtClean="0"/>
              <a:t>Shallow</a:t>
            </a:r>
            <a:r>
              <a:rPr lang="hr-HR" sz="2800" dirty="0" smtClean="0"/>
              <a:t> (Star </a:t>
            </a:r>
            <a:r>
              <a:rPr lang="hr-HR" sz="2800" dirty="0" err="1" smtClean="0"/>
              <a:t>is</a:t>
            </a:r>
            <a:r>
              <a:rPr lang="hr-HR" sz="2800" dirty="0" smtClean="0"/>
              <a:t> </a:t>
            </a:r>
            <a:r>
              <a:rPr lang="hr-HR" sz="2800" dirty="0" err="1" smtClean="0"/>
              <a:t>Born</a:t>
            </a:r>
            <a:r>
              <a:rPr lang="hr-HR" sz="2800" dirty="0" smtClean="0"/>
              <a:t>) </a:t>
            </a:r>
          </a:p>
          <a:p>
            <a:r>
              <a:rPr lang="hr-HR" sz="2800" dirty="0">
                <a:hlinkClick r:id="rId2"/>
              </a:rPr>
              <a:t>https://</a:t>
            </a:r>
            <a:r>
              <a:rPr lang="hr-HR" sz="2800" dirty="0" smtClean="0">
                <a:hlinkClick r:id="rId2"/>
              </a:rPr>
              <a:t>www.youtube.com/watch?v=ZUkODSsbJ-4</a:t>
            </a:r>
            <a:r>
              <a:rPr lang="hr-HR" sz="2800" dirty="0" smtClean="0"/>
              <a:t> 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1062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potiče maštovitost, kreativnost, sanjarenje 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544" y="1930400"/>
            <a:ext cx="9071428" cy="4535714"/>
          </a:xfrm>
        </p:spPr>
      </p:pic>
    </p:spTree>
    <p:extLst>
      <p:ext uri="{BB962C8B-B14F-4D97-AF65-F5344CB8AC3E}">
        <p14:creationId xmlns:p14="http://schemas.microsoft.com/office/powerpoint/2010/main" val="41466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961" y="1626826"/>
            <a:ext cx="10751215" cy="388077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Felix </a:t>
            </a:r>
            <a:r>
              <a:rPr lang="hr-HR" sz="2400" dirty="0" err="1" smtClean="0"/>
              <a:t>Mendelssohn</a:t>
            </a:r>
            <a:r>
              <a:rPr lang="hr-HR" sz="2400" dirty="0" smtClean="0"/>
              <a:t>: Svadbena koračnica</a:t>
            </a:r>
            <a:endParaRPr lang="hr-HR" sz="2400" u="sng" dirty="0" smtClean="0">
              <a:solidFill>
                <a:schemeClr val="tx1"/>
              </a:solidFill>
              <a:hlinkClick r:id="rId2"/>
            </a:endParaRPr>
          </a:p>
          <a:p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www.youtube.com/watch?v=0Oo4z37OUEI&amp;ab_channel=BerlinerPhilharmoniker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smtClean="0"/>
              <a:t>1. </a:t>
            </a:r>
            <a:r>
              <a:rPr lang="en-GB" sz="2400" dirty="0" err="1" smtClean="0"/>
              <a:t>srpnja</a:t>
            </a:r>
            <a:r>
              <a:rPr lang="en-GB" sz="2400" dirty="0" smtClean="0"/>
              <a:t> 2013. </a:t>
            </a:r>
            <a:r>
              <a:rPr lang="en-GB" sz="2400" dirty="0" err="1" smtClean="0"/>
              <a:t>godine</a:t>
            </a:r>
            <a:r>
              <a:rPr lang="en-GB" sz="2400" dirty="0" smtClean="0"/>
              <a:t> RH je </a:t>
            </a:r>
            <a:r>
              <a:rPr lang="en-GB" sz="2400" dirty="0" err="1" smtClean="0"/>
              <a:t>postala</a:t>
            </a:r>
            <a:r>
              <a:rPr lang="en-GB" sz="2400" dirty="0" smtClean="0"/>
              <a:t> </a:t>
            </a:r>
            <a:r>
              <a:rPr lang="en-GB" sz="2400" dirty="0" err="1" smtClean="0"/>
              <a:t>članicom</a:t>
            </a:r>
            <a:r>
              <a:rPr lang="en-GB" sz="2400" dirty="0" smtClean="0"/>
              <a:t> EU </a:t>
            </a:r>
            <a:endParaRPr lang="hr-HR" sz="2400" dirty="0" smtClean="0"/>
          </a:p>
          <a:p>
            <a:r>
              <a:rPr lang="hr-HR" sz="2400" dirty="0" smtClean="0"/>
              <a:t>Karlo Metikoš: rock-opera Gubec Beg, Ave Maria (izvedba Vande </a:t>
            </a:r>
            <a:r>
              <a:rPr lang="hr-HR" sz="2400" dirty="0" err="1" smtClean="0"/>
              <a:t>Winter</a:t>
            </a:r>
            <a:r>
              <a:rPr lang="hr-HR" sz="2400" dirty="0" smtClean="0"/>
              <a:t>) </a:t>
            </a:r>
            <a:endParaRPr lang="en-GB" sz="2400" dirty="0" smtClean="0"/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www.youtube.com/watch?v=X31k2tAl8Wg&amp;ab_channel=HrvatskiMix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7643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975" y="695444"/>
            <a:ext cx="10238315" cy="757646"/>
          </a:xfrm>
        </p:spPr>
        <p:txBody>
          <a:bodyPr>
            <a:noAutofit/>
          </a:bodyPr>
          <a:lstStyle/>
          <a:p>
            <a:r>
              <a:rPr lang="hr-HR" sz="3200" dirty="0"/>
              <a:t>glazba u crkvenim i </a:t>
            </a:r>
            <a:r>
              <a:rPr lang="hr-HR" dirty="0"/>
              <a:t>svjetovnim</a:t>
            </a:r>
            <a:r>
              <a:rPr lang="hr-HR" sz="3200" dirty="0"/>
              <a:t> </a:t>
            </a:r>
            <a:r>
              <a:rPr lang="hr-HR" sz="3200" dirty="0" smtClean="0"/>
              <a:t>obredima</a:t>
            </a:r>
            <a:r>
              <a:rPr lang="hr-HR" sz="3200" dirty="0"/>
              <a:t/>
            </a:r>
            <a:br>
              <a:rPr lang="hr-HR" sz="3200" dirty="0"/>
            </a:b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75" y="1822359"/>
            <a:ext cx="5504526" cy="3633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642" y="2560897"/>
            <a:ext cx="6317891" cy="409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4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45475"/>
            <a:ext cx="8596668" cy="46958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/>
          </a:p>
          <a:p>
            <a:r>
              <a:rPr lang="hr-HR" sz="2800" dirty="0" smtClean="0"/>
              <a:t>Tko je trenutno među najviše plaćenim glazbenim izvođačima na svijetu? </a:t>
            </a:r>
          </a:p>
          <a:p>
            <a:endParaRPr lang="hr-HR" sz="2800" dirty="0"/>
          </a:p>
          <a:p>
            <a:r>
              <a:rPr lang="hr-HR" sz="2800" dirty="0" err="1" smtClean="0"/>
              <a:t>Beyonce</a:t>
            </a:r>
            <a:r>
              <a:rPr lang="hr-HR" sz="2800" dirty="0" smtClean="0"/>
              <a:t> i </a:t>
            </a:r>
            <a:r>
              <a:rPr lang="hr-HR" sz="2800" dirty="0" err="1" smtClean="0"/>
              <a:t>Jay</a:t>
            </a:r>
            <a:r>
              <a:rPr lang="hr-HR" sz="2800" dirty="0" smtClean="0"/>
              <a:t>-Z: </a:t>
            </a:r>
            <a:r>
              <a:rPr lang="hr-HR" sz="2800" dirty="0" err="1" smtClean="0"/>
              <a:t>Forever</a:t>
            </a:r>
            <a:r>
              <a:rPr lang="hr-HR" sz="2800" dirty="0" smtClean="0"/>
              <a:t> Young, Halo </a:t>
            </a:r>
          </a:p>
          <a:p>
            <a:r>
              <a:rPr lang="en-GB" sz="2800" dirty="0">
                <a:hlinkClick r:id="rId2"/>
              </a:rPr>
              <a:t>https://www.youtube.com/watch?v=rmfmdKOLzVI&amp;ab_channel=Beyonc%C3%A9</a:t>
            </a:r>
            <a:r>
              <a:rPr lang="en-GB" sz="2800" dirty="0"/>
              <a:t> </a:t>
            </a:r>
            <a:endParaRPr lang="hr-HR" sz="2800" dirty="0"/>
          </a:p>
          <a:p>
            <a:pPr marL="0" indent="0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9536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48991"/>
            <a:ext cx="8994700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ekonomska uloga – golema glazbena </a:t>
            </a:r>
            <a:r>
              <a:rPr lang="hr-HR" dirty="0" smtClean="0"/>
              <a:t>industrija</a:t>
            </a:r>
            <a:r>
              <a:rPr lang="en-GB" dirty="0" smtClean="0"/>
              <a:t>, </a:t>
            </a:r>
            <a:r>
              <a:rPr lang="hr-HR" dirty="0" smtClean="0"/>
              <a:t> </a:t>
            </a:r>
            <a:r>
              <a:rPr lang="hr-HR" dirty="0"/>
              <a:t>glazba u trgovačkim centrima </a:t>
            </a:r>
            <a:br>
              <a:rPr lang="hr-HR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69791"/>
            <a:ext cx="4360721" cy="50952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684" y="2035487"/>
            <a:ext cx="6714084" cy="416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23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MOJ SUSRET S GLAZBOM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604" y="27486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hr-HR" dirty="0"/>
              <a:t>glazba kao pozadina u socijalnim situacijama: druženja, partyji, u kafićima</a:t>
            </a:r>
            <a:br>
              <a:rPr lang="hr-HR" dirty="0"/>
            </a:b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34" y="1595661"/>
            <a:ext cx="6275788" cy="353013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125" y="3006613"/>
            <a:ext cx="6313592" cy="3555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634" y="599606"/>
            <a:ext cx="9673166" cy="1320800"/>
          </a:xfrm>
        </p:spPr>
        <p:txBody>
          <a:bodyPr>
            <a:normAutofit/>
          </a:bodyPr>
          <a:lstStyle/>
          <a:p>
            <a:r>
              <a:rPr lang="hr-HR" dirty="0"/>
              <a:t>glazba kao pomoć pri </a:t>
            </a:r>
            <a:r>
              <a:rPr lang="hr-HR" dirty="0" smtClean="0"/>
              <a:t>radu – fizičkom i mentalnom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34" y="2209006"/>
            <a:ext cx="62865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4" y="3021806"/>
            <a:ext cx="5343525" cy="35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61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334" y="539752"/>
            <a:ext cx="9990666" cy="1320800"/>
          </a:xfrm>
        </p:spPr>
        <p:txBody>
          <a:bodyPr>
            <a:noAutofit/>
          </a:bodyPr>
          <a:lstStyle/>
          <a:p>
            <a:r>
              <a:rPr lang="hr-HR" sz="3200" dirty="0" err="1"/>
              <a:t>muzikoterapija</a:t>
            </a:r>
            <a:r>
              <a:rPr lang="hr-HR" sz="3200" dirty="0"/>
              <a:t> </a:t>
            </a:r>
            <a:r>
              <a:rPr lang="hr-HR" sz="3200" dirty="0" smtClean="0"/>
              <a:t>– glazba kao pomoć </a:t>
            </a:r>
            <a:r>
              <a:rPr lang="hr-HR" sz="3200" dirty="0"/>
              <a:t>osobama s </a:t>
            </a:r>
            <a:r>
              <a:rPr lang="hr-HR" sz="3200" dirty="0" smtClean="0"/>
              <a:t/>
            </a:r>
            <a:br>
              <a:rPr lang="hr-HR" sz="3200" dirty="0" smtClean="0"/>
            </a:br>
            <a:r>
              <a:rPr lang="hr-HR" sz="3200" dirty="0" smtClean="0"/>
              <a:t>raznim poremećajima</a:t>
            </a:r>
            <a:r>
              <a:rPr lang="en-US" sz="2800" dirty="0"/>
              <a:t/>
            </a:r>
            <a:br>
              <a:rPr lang="en-US" sz="2800" dirty="0"/>
            </a:br>
            <a:endParaRPr lang="en-GB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4" y="1704976"/>
            <a:ext cx="5817999" cy="38814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2470626"/>
            <a:ext cx="6413500" cy="428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0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768" y="1690327"/>
            <a:ext cx="8596668" cy="3880773"/>
          </a:xfrm>
        </p:spPr>
        <p:txBody>
          <a:bodyPr>
            <a:normAutofit/>
          </a:bodyPr>
          <a:lstStyle/>
          <a:p>
            <a:endParaRPr lang="hr-HR" sz="2800" dirty="0"/>
          </a:p>
          <a:p>
            <a:r>
              <a:rPr lang="hr-HR" sz="2800" dirty="0" smtClean="0"/>
              <a:t>Glazbena terapija</a:t>
            </a:r>
          </a:p>
          <a:p>
            <a:r>
              <a:rPr lang="en-GB" sz="2800" dirty="0">
                <a:hlinkClick r:id="rId2"/>
              </a:rPr>
              <a:t>https://www.youtube.com/watch?v=OIsiC0Cf95I&amp;ab_channel=RyanJudd</a:t>
            </a:r>
            <a:r>
              <a:rPr lang="en-GB" sz="2800" dirty="0"/>
              <a:t> </a:t>
            </a:r>
            <a:endParaRPr lang="hr-HR" sz="28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0250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5082" y="2791098"/>
            <a:ext cx="8596668" cy="1320800"/>
          </a:xfrm>
        </p:spPr>
        <p:txBody>
          <a:bodyPr/>
          <a:lstStyle/>
          <a:p>
            <a:r>
              <a:rPr lang="hr-HR" dirty="0" smtClean="0"/>
              <a:t>DZ: </a:t>
            </a:r>
            <a:r>
              <a:rPr lang="en-GB" dirty="0" err="1" smtClean="0"/>
              <a:t>Glazba</a:t>
            </a:r>
            <a:r>
              <a:rPr lang="en-GB" dirty="0" smtClean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identitet</a:t>
            </a:r>
            <a:r>
              <a:rPr lang="en-GB" dirty="0"/>
              <a:t>? </a:t>
            </a:r>
            <a:r>
              <a:rPr lang="en-GB" dirty="0" err="1"/>
              <a:t>Osobni</a:t>
            </a:r>
            <a:r>
              <a:rPr lang="en-GB" dirty="0"/>
              <a:t>, </a:t>
            </a:r>
            <a:r>
              <a:rPr lang="en-GB" dirty="0" err="1"/>
              <a:t>obiteljski</a:t>
            </a:r>
            <a:r>
              <a:rPr lang="en-GB" dirty="0"/>
              <a:t>, </a:t>
            </a:r>
            <a:r>
              <a:rPr lang="en-GB" dirty="0" err="1"/>
              <a:t>nacionalni</a:t>
            </a:r>
            <a:r>
              <a:rPr lang="en-GB" dirty="0"/>
              <a:t>, </a:t>
            </a:r>
            <a:r>
              <a:rPr lang="en-GB" dirty="0" err="1"/>
              <a:t>globalni</a:t>
            </a:r>
            <a:r>
              <a:rPr lang="en-GB" dirty="0"/>
              <a:t>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62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GLAZBENA ZANIMANJA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6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15662"/>
            <a:ext cx="8596668" cy="935865"/>
          </a:xfrm>
        </p:spPr>
        <p:txBody>
          <a:bodyPr/>
          <a:lstStyle/>
          <a:p>
            <a:r>
              <a:rPr lang="en-GB" dirty="0" err="1"/>
              <a:t>s</a:t>
            </a:r>
            <a:r>
              <a:rPr lang="en-GB" dirty="0" err="1" smtClean="0"/>
              <a:t>kladatelj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1930400"/>
            <a:ext cx="6743813" cy="4394240"/>
          </a:xfrm>
        </p:spPr>
      </p:pic>
    </p:spTree>
    <p:extLst>
      <p:ext uri="{BB962C8B-B14F-4D97-AF65-F5344CB8AC3E}">
        <p14:creationId xmlns:p14="http://schemas.microsoft.com/office/powerpoint/2010/main" val="151308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469" y="712630"/>
            <a:ext cx="8596668" cy="910107"/>
          </a:xfrm>
        </p:spPr>
        <p:txBody>
          <a:bodyPr/>
          <a:lstStyle/>
          <a:p>
            <a:r>
              <a:rPr lang="en-GB" dirty="0" err="1"/>
              <a:t>d</a:t>
            </a:r>
            <a:r>
              <a:rPr lang="en-GB" dirty="0" err="1" smtClean="0"/>
              <a:t>irigent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69" y="1930400"/>
            <a:ext cx="7942398" cy="4459089"/>
          </a:xfrm>
        </p:spPr>
      </p:pic>
    </p:spTree>
    <p:extLst>
      <p:ext uri="{BB962C8B-B14F-4D97-AF65-F5344CB8AC3E}">
        <p14:creationId xmlns:p14="http://schemas.microsoft.com/office/powerpoint/2010/main" val="418060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800" y="905814"/>
            <a:ext cx="8596668" cy="845713"/>
          </a:xfrm>
        </p:spPr>
        <p:txBody>
          <a:bodyPr/>
          <a:lstStyle/>
          <a:p>
            <a:r>
              <a:rPr lang="en-GB" dirty="0" err="1" smtClean="0"/>
              <a:t>pjevač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800" y="2146870"/>
            <a:ext cx="8095736" cy="4047868"/>
          </a:xfrm>
        </p:spPr>
      </p:pic>
    </p:spTree>
    <p:extLst>
      <p:ext uri="{BB962C8B-B14F-4D97-AF65-F5344CB8AC3E}">
        <p14:creationId xmlns:p14="http://schemas.microsoft.com/office/powerpoint/2010/main" val="321290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25510"/>
            <a:ext cx="8596668" cy="742682"/>
          </a:xfrm>
        </p:spPr>
        <p:txBody>
          <a:bodyPr/>
          <a:lstStyle/>
          <a:p>
            <a:r>
              <a:rPr lang="en-GB" dirty="0" err="1" smtClean="0"/>
              <a:t>svirač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03" y="1683567"/>
            <a:ext cx="7053200" cy="4683766"/>
          </a:xfrm>
        </p:spPr>
      </p:pic>
    </p:spTree>
    <p:extLst>
      <p:ext uri="{BB962C8B-B14F-4D97-AF65-F5344CB8AC3E}">
        <p14:creationId xmlns:p14="http://schemas.microsoft.com/office/powerpoint/2010/main" val="6341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932568"/>
            <a:ext cx="7766936" cy="1646302"/>
          </a:xfrm>
        </p:spPr>
        <p:txBody>
          <a:bodyPr/>
          <a:lstStyle/>
          <a:p>
            <a:r>
              <a:rPr lang="en-GB" dirty="0" smtClean="0"/>
              <a:t>VRSTE I MJESTA IZVOĐENJA GLAZBE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84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12631"/>
            <a:ext cx="8596668" cy="987380"/>
          </a:xfrm>
        </p:spPr>
        <p:txBody>
          <a:bodyPr/>
          <a:lstStyle/>
          <a:p>
            <a:r>
              <a:rPr lang="en-GB" dirty="0" err="1" smtClean="0"/>
              <a:t>glazbeni</a:t>
            </a:r>
            <a:r>
              <a:rPr lang="en-GB" dirty="0" smtClean="0"/>
              <a:t> </a:t>
            </a:r>
            <a:r>
              <a:rPr lang="en-GB" dirty="0" err="1" smtClean="0"/>
              <a:t>producent</a:t>
            </a:r>
            <a:r>
              <a:rPr lang="en-GB" dirty="0" smtClean="0"/>
              <a:t> / ton </a:t>
            </a:r>
            <a:r>
              <a:rPr lang="en-GB" dirty="0" err="1" smtClean="0"/>
              <a:t>majstor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105" y="1930400"/>
            <a:ext cx="6954592" cy="4483030"/>
          </a:xfrm>
        </p:spPr>
      </p:pic>
    </p:spTree>
    <p:extLst>
      <p:ext uri="{BB962C8B-B14F-4D97-AF65-F5344CB8AC3E}">
        <p14:creationId xmlns:p14="http://schemas.microsoft.com/office/powerpoint/2010/main" val="104033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urednik</a:t>
            </a:r>
            <a:r>
              <a:rPr lang="en-GB" dirty="0" smtClean="0"/>
              <a:t> </a:t>
            </a:r>
            <a:r>
              <a:rPr lang="en-GB" dirty="0" err="1" smtClean="0"/>
              <a:t>glazbenih</a:t>
            </a:r>
            <a:r>
              <a:rPr lang="en-GB" dirty="0" smtClean="0"/>
              <a:t> </a:t>
            </a:r>
            <a:r>
              <a:rPr lang="en-GB" dirty="0" err="1" smtClean="0"/>
              <a:t>programa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televiziji</a:t>
            </a:r>
            <a:r>
              <a:rPr lang="en-GB" dirty="0" smtClean="0"/>
              <a:t> </a:t>
            </a:r>
            <a:r>
              <a:rPr lang="en-GB" dirty="0" err="1" smtClean="0"/>
              <a:t>ili</a:t>
            </a:r>
            <a:r>
              <a:rPr lang="en-GB" dirty="0" smtClean="0"/>
              <a:t> </a:t>
            </a:r>
            <a:r>
              <a:rPr lang="en-GB" dirty="0" err="1" smtClean="0"/>
              <a:t>radiju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531" y="2121951"/>
            <a:ext cx="6546273" cy="4366313"/>
          </a:xfrm>
        </p:spPr>
      </p:pic>
    </p:spTree>
    <p:extLst>
      <p:ext uri="{BB962C8B-B14F-4D97-AF65-F5344CB8AC3E}">
        <p14:creationId xmlns:p14="http://schemas.microsoft.com/office/powerpoint/2010/main" val="274760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862" y="905814"/>
            <a:ext cx="8596668" cy="807076"/>
          </a:xfrm>
        </p:spPr>
        <p:txBody>
          <a:bodyPr/>
          <a:lstStyle/>
          <a:p>
            <a:r>
              <a:rPr lang="en-GB" dirty="0" err="1" smtClean="0"/>
              <a:t>muzikolog</a:t>
            </a:r>
            <a:r>
              <a:rPr lang="en-GB" dirty="0" smtClean="0"/>
              <a:t>, </a:t>
            </a:r>
            <a:r>
              <a:rPr lang="en-GB" dirty="0" err="1" smtClean="0"/>
              <a:t>etnomuzikolog</a:t>
            </a: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2" y="1988280"/>
            <a:ext cx="9734611" cy="4348126"/>
          </a:xfrm>
        </p:spPr>
      </p:pic>
    </p:spTree>
    <p:extLst>
      <p:ext uri="{BB962C8B-B14F-4D97-AF65-F5344CB8AC3E}">
        <p14:creationId xmlns:p14="http://schemas.microsoft.com/office/powerpoint/2010/main" val="1669305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7182" y="880056"/>
            <a:ext cx="8596668" cy="729803"/>
          </a:xfrm>
        </p:spPr>
        <p:txBody>
          <a:bodyPr/>
          <a:lstStyle/>
          <a:p>
            <a:r>
              <a:rPr lang="en-GB" dirty="0" err="1"/>
              <a:t>g</a:t>
            </a:r>
            <a:r>
              <a:rPr lang="en-GB" dirty="0" err="1" smtClean="0"/>
              <a:t>lazbeni</a:t>
            </a:r>
            <a:r>
              <a:rPr lang="en-GB" dirty="0" smtClean="0"/>
              <a:t> </a:t>
            </a:r>
            <a:r>
              <a:rPr lang="en-GB" dirty="0" err="1" smtClean="0"/>
              <a:t>pedagog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1930400"/>
            <a:ext cx="6915955" cy="4442402"/>
          </a:xfrm>
        </p:spPr>
      </p:pic>
    </p:spTree>
    <p:extLst>
      <p:ext uri="{BB962C8B-B14F-4D97-AF65-F5344CB8AC3E}">
        <p14:creationId xmlns:p14="http://schemas.microsoft.com/office/powerpoint/2010/main" val="368613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124755"/>
            <a:ext cx="8596668" cy="807076"/>
          </a:xfrm>
        </p:spPr>
        <p:txBody>
          <a:bodyPr/>
          <a:lstStyle/>
          <a:p>
            <a:r>
              <a:rPr lang="en-GB" dirty="0" err="1" smtClean="0"/>
              <a:t>muzikoterapeut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626675"/>
            <a:ext cx="10086006" cy="3529426"/>
          </a:xfrm>
        </p:spPr>
      </p:pic>
    </p:spTree>
    <p:extLst>
      <p:ext uri="{BB962C8B-B14F-4D97-AF65-F5344CB8AC3E}">
        <p14:creationId xmlns:p14="http://schemas.microsoft.com/office/powerpoint/2010/main" val="337245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22986"/>
          </a:xfrm>
        </p:spPr>
        <p:txBody>
          <a:bodyPr/>
          <a:lstStyle/>
          <a:p>
            <a:r>
              <a:rPr lang="en-GB" dirty="0" err="1"/>
              <a:t>g</a:t>
            </a:r>
            <a:r>
              <a:rPr lang="en-GB" dirty="0" err="1" smtClean="0"/>
              <a:t>raditelj</a:t>
            </a:r>
            <a:r>
              <a:rPr lang="en-GB" dirty="0" smtClean="0"/>
              <a:t> </a:t>
            </a:r>
            <a:r>
              <a:rPr lang="en-GB" dirty="0" err="1" smtClean="0"/>
              <a:t>glazbala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88" y="1777285"/>
            <a:ext cx="7122017" cy="4635437"/>
          </a:xfrm>
        </p:spPr>
      </p:pic>
    </p:spTree>
    <p:extLst>
      <p:ext uri="{BB962C8B-B14F-4D97-AF65-F5344CB8AC3E}">
        <p14:creationId xmlns:p14="http://schemas.microsoft.com/office/powerpoint/2010/main" val="167407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39911"/>
            <a:ext cx="8596668" cy="794197"/>
          </a:xfrm>
        </p:spPr>
        <p:txBody>
          <a:bodyPr/>
          <a:lstStyle/>
          <a:p>
            <a:r>
              <a:rPr lang="en-GB" dirty="0" err="1" smtClean="0"/>
              <a:t>Domaća</a:t>
            </a:r>
            <a:r>
              <a:rPr lang="en-GB" dirty="0" smtClean="0"/>
              <a:t> </a:t>
            </a:r>
            <a:r>
              <a:rPr lang="en-GB" dirty="0" err="1" smtClean="0"/>
              <a:t>zadaća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740138"/>
            <a:ext cx="8596668" cy="1909135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Odaberi</a:t>
            </a:r>
            <a:r>
              <a:rPr lang="en-GB" sz="2400" dirty="0" smtClean="0"/>
              <a:t> </a:t>
            </a:r>
            <a:r>
              <a:rPr lang="en-GB" sz="2400" dirty="0" err="1" smtClean="0"/>
              <a:t>jedno</a:t>
            </a:r>
            <a:r>
              <a:rPr lang="en-GB" sz="2400" dirty="0" smtClean="0"/>
              <a:t> od </a:t>
            </a:r>
            <a:r>
              <a:rPr lang="en-GB" sz="2400" dirty="0" err="1" smtClean="0"/>
              <a:t>glazbenih</a:t>
            </a:r>
            <a:r>
              <a:rPr lang="en-GB" sz="2400" dirty="0" smtClean="0"/>
              <a:t> </a:t>
            </a:r>
            <a:r>
              <a:rPr lang="en-GB" sz="2400" dirty="0" err="1" smtClean="0"/>
              <a:t>zanimanja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predstavi</a:t>
            </a:r>
            <a:r>
              <a:rPr lang="en-GB" sz="2400" dirty="0" smtClean="0"/>
              <a:t> </a:t>
            </a:r>
            <a:r>
              <a:rPr lang="en-GB" sz="2400" dirty="0" err="1" smtClean="0"/>
              <a:t>ga</a:t>
            </a:r>
            <a:r>
              <a:rPr lang="en-GB" sz="2400" dirty="0" smtClean="0"/>
              <a:t> (</a:t>
            </a:r>
            <a:r>
              <a:rPr lang="en-GB" sz="2400" dirty="0" err="1" smtClean="0"/>
              <a:t>potrebno</a:t>
            </a:r>
            <a:r>
              <a:rPr lang="en-GB" sz="2400" dirty="0" smtClean="0"/>
              <a:t> </a:t>
            </a:r>
            <a:r>
              <a:rPr lang="en-GB" sz="2400" dirty="0" err="1" smtClean="0"/>
              <a:t>školovanje</a:t>
            </a:r>
            <a:r>
              <a:rPr lang="en-GB" sz="2400" dirty="0" smtClean="0"/>
              <a:t>, </a:t>
            </a:r>
            <a:r>
              <a:rPr lang="en-GB" sz="2400" dirty="0" err="1" smtClean="0"/>
              <a:t>potrebne</a:t>
            </a:r>
            <a:r>
              <a:rPr lang="en-GB" sz="2400" dirty="0" smtClean="0"/>
              <a:t> </a:t>
            </a:r>
            <a:r>
              <a:rPr lang="en-GB" sz="2400" dirty="0" err="1" smtClean="0"/>
              <a:t>vještine</a:t>
            </a:r>
            <a:r>
              <a:rPr lang="en-GB" sz="2400" dirty="0" smtClean="0"/>
              <a:t>, </a:t>
            </a:r>
            <a:r>
              <a:rPr lang="en-GB" sz="2400" dirty="0" err="1" smtClean="0"/>
              <a:t>opis</a:t>
            </a:r>
            <a:r>
              <a:rPr lang="en-GB" sz="2400" dirty="0" smtClean="0"/>
              <a:t> </a:t>
            </a:r>
            <a:r>
              <a:rPr lang="en-GB" sz="2400" dirty="0" err="1" smtClean="0"/>
              <a:t>posla</a:t>
            </a:r>
            <a:r>
              <a:rPr lang="en-GB" sz="2400" dirty="0" smtClean="0"/>
              <a:t>, </a:t>
            </a:r>
            <a:r>
              <a:rPr lang="en-GB" sz="2400" dirty="0" err="1" smtClean="0"/>
              <a:t>mogućnosti</a:t>
            </a:r>
            <a:r>
              <a:rPr lang="en-GB" sz="2400" dirty="0" smtClean="0"/>
              <a:t> </a:t>
            </a:r>
            <a:r>
              <a:rPr lang="en-GB" sz="2400" dirty="0" err="1" smtClean="0"/>
              <a:t>zaposlenja</a:t>
            </a:r>
            <a:r>
              <a:rPr lang="en-GB" sz="2400" dirty="0" smtClean="0"/>
              <a:t>, </a:t>
            </a:r>
            <a:r>
              <a:rPr lang="en-GB" sz="2400" dirty="0" err="1" smtClean="0"/>
              <a:t>prednosti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mane tog </a:t>
            </a:r>
            <a:r>
              <a:rPr lang="en-GB" sz="2400" dirty="0" err="1" smtClean="0"/>
              <a:t>zanimanja</a:t>
            </a:r>
            <a:r>
              <a:rPr lang="en-GB" sz="2400" dirty="0" smtClean="0"/>
              <a:t>, </a:t>
            </a:r>
            <a:r>
              <a:rPr lang="en-GB" sz="2400" dirty="0" err="1" smtClean="0"/>
              <a:t>primjeri</a:t>
            </a:r>
            <a:r>
              <a:rPr lang="en-GB" sz="2400" dirty="0" smtClean="0"/>
              <a:t> </a:t>
            </a:r>
            <a:r>
              <a:rPr lang="en-GB" sz="2400" dirty="0" err="1" smtClean="0"/>
              <a:t>iz</a:t>
            </a:r>
            <a:r>
              <a:rPr lang="en-GB" sz="2400" dirty="0" smtClean="0"/>
              <a:t> </a:t>
            </a:r>
            <a:r>
              <a:rPr lang="en-GB" sz="2400" dirty="0" err="1" smtClean="0"/>
              <a:t>života</a:t>
            </a:r>
            <a:r>
              <a:rPr lang="en-GB" sz="2400" dirty="0" smtClean="0"/>
              <a:t>)! </a:t>
            </a:r>
          </a:p>
        </p:txBody>
      </p:sp>
    </p:spTree>
    <p:extLst>
      <p:ext uri="{BB962C8B-B14F-4D97-AF65-F5344CB8AC3E}">
        <p14:creationId xmlns:p14="http://schemas.microsoft.com/office/powerpoint/2010/main" val="192087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GLAZBA KAO FENOMEN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0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čujemo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999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80" y="2142185"/>
            <a:ext cx="8596668" cy="2120721"/>
          </a:xfrm>
        </p:spPr>
        <p:txBody>
          <a:bodyPr>
            <a:normAutofit/>
          </a:bodyPr>
          <a:lstStyle/>
          <a:p>
            <a:r>
              <a:rPr lang="en-GB" dirty="0" err="1" smtClean="0"/>
              <a:t>Zadatak</a:t>
            </a:r>
            <a:r>
              <a:rPr lang="en-GB" dirty="0" smtClean="0"/>
              <a:t> </a:t>
            </a:r>
            <a:r>
              <a:rPr lang="en-GB" dirty="0" err="1" smtClean="0"/>
              <a:t>uz</a:t>
            </a:r>
            <a:r>
              <a:rPr lang="en-GB" dirty="0" smtClean="0"/>
              <a:t> </a:t>
            </a:r>
            <a:r>
              <a:rPr lang="en-GB" dirty="0" err="1" smtClean="0"/>
              <a:t>slušanje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>	</a:t>
            </a:r>
            <a:r>
              <a:rPr lang="en-GB" dirty="0" smtClean="0"/>
              <a:t>		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sve</a:t>
            </a:r>
            <a:r>
              <a:rPr lang="en-GB" dirty="0" smtClean="0"/>
              <a:t> </a:t>
            </a:r>
            <a:r>
              <a:rPr lang="en-GB" dirty="0" err="1" smtClean="0"/>
              <a:t>čuješ</a:t>
            </a:r>
            <a:r>
              <a:rPr lang="en-GB" dirty="0" smtClean="0"/>
              <a:t>? </a:t>
            </a:r>
            <a:r>
              <a:rPr lang="en-GB" dirty="0" err="1" smtClean="0"/>
              <a:t>Zapiši</a:t>
            </a:r>
            <a:r>
              <a:rPr lang="en-GB" dirty="0" smtClean="0"/>
              <a:t>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87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5082" y="2046514"/>
            <a:ext cx="8596668" cy="268224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Slušaš li glazbu često? U kojim prigodama? </a:t>
            </a:r>
            <a:br>
              <a:rPr lang="hr-HR" dirty="0" smtClean="0"/>
            </a:br>
            <a:r>
              <a:rPr lang="hr-HR" dirty="0" smtClean="0"/>
              <a:t>Na koji način? 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>Utječe li glazba koju slušaš na tvoje raspoloženje?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68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4" y="1027247"/>
            <a:ext cx="8596668" cy="5103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♪ </a:t>
            </a:r>
            <a:r>
              <a:rPr lang="en-GB" sz="2400" dirty="0" err="1" smtClean="0"/>
              <a:t>primjer</a:t>
            </a:r>
            <a:r>
              <a:rPr lang="en-GB" sz="2400" dirty="0" smtClean="0"/>
              <a:t> br. 1 </a:t>
            </a:r>
          </a:p>
          <a:p>
            <a:pPr marL="0" indent="0">
              <a:buNone/>
            </a:pPr>
            <a:r>
              <a:rPr lang="en-GB" sz="2400" dirty="0" smtClean="0">
                <a:hlinkClick r:id="rId2"/>
              </a:rPr>
              <a:t>https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www.profil-klett.hr/sites/default/files/metodicki-kutak/01-track1.mp3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hr-HR" sz="2400" dirty="0" smtClean="0">
                <a:latin typeface="Garamond" panose="02020404030301010803" pitchFamily="18" charset="0"/>
              </a:rPr>
              <a:t>♪</a:t>
            </a:r>
            <a:r>
              <a:rPr lang="en-GB" sz="2400" dirty="0" smtClean="0">
                <a:latin typeface="Garamond" panose="02020404030301010803" pitchFamily="18" charset="0"/>
              </a:rPr>
              <a:t> </a:t>
            </a:r>
            <a:r>
              <a:rPr lang="en-GB" sz="2400" dirty="0" err="1" smtClean="0"/>
              <a:t>primjer</a:t>
            </a:r>
            <a:r>
              <a:rPr lang="en-GB" sz="2400" dirty="0" smtClean="0"/>
              <a:t> br. 2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https://www.youtube.com/watch?v=-</a:t>
            </a:r>
            <a:r>
              <a:rPr lang="en-GB" sz="2400" dirty="0" smtClean="0">
                <a:hlinkClick r:id="rId3"/>
              </a:rPr>
              <a:t>3qqHdiewSE&amp;ab_channel=BerlinerPhilharmoniker</a:t>
            </a: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hr-HR" sz="2400" dirty="0">
                <a:latin typeface="Garamond" panose="02020404030301010803" pitchFamily="18" charset="0"/>
              </a:rPr>
              <a:t>♪</a:t>
            </a:r>
            <a:r>
              <a:rPr lang="en-GB" sz="2400" dirty="0">
                <a:latin typeface="Garamond" panose="02020404030301010803" pitchFamily="18" charset="0"/>
              </a:rPr>
              <a:t> </a:t>
            </a:r>
            <a:r>
              <a:rPr lang="en-GB" sz="2400" dirty="0" err="1"/>
              <a:t>primjer</a:t>
            </a:r>
            <a:r>
              <a:rPr lang="en-GB" sz="2400" dirty="0"/>
              <a:t> br. </a:t>
            </a:r>
            <a:r>
              <a:rPr lang="en-GB" sz="2400" dirty="0" smtClean="0"/>
              <a:t>3</a:t>
            </a:r>
          </a:p>
          <a:p>
            <a:pPr marL="0" indent="0">
              <a:buNone/>
            </a:pPr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www.youtube.com/watch?v=JTEFKFiXSx4&amp;t=111s&amp;ab_channel=JoelHochberg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hr-HR" sz="2400" dirty="0" smtClean="0"/>
          </a:p>
          <a:p>
            <a:endParaRPr lang="hr-HR" dirty="0"/>
          </a:p>
          <a:p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428107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71" y="2489916"/>
            <a:ext cx="8596668" cy="1320800"/>
          </a:xfrm>
        </p:spPr>
        <p:txBody>
          <a:bodyPr/>
          <a:lstStyle/>
          <a:p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smo</a:t>
            </a:r>
            <a:r>
              <a:rPr lang="en-GB" dirty="0" smtClean="0"/>
              <a:t> </a:t>
            </a:r>
            <a:r>
              <a:rPr lang="en-GB" dirty="0" err="1" smtClean="0"/>
              <a:t>čuli</a:t>
            </a:r>
            <a:r>
              <a:rPr lang="en-GB" dirty="0" smtClean="0"/>
              <a:t>? </a:t>
            </a:r>
            <a:r>
              <a:rPr lang="en-GB" dirty="0" err="1" smtClean="0"/>
              <a:t>Što</a:t>
            </a:r>
            <a:r>
              <a:rPr lang="en-GB" dirty="0" smtClean="0"/>
              <a:t> </a:t>
            </a:r>
            <a:r>
              <a:rPr lang="en-GB" dirty="0" err="1" smtClean="0"/>
              <a:t>razlikuje</a:t>
            </a:r>
            <a:r>
              <a:rPr lang="en-GB" dirty="0" smtClean="0"/>
              <a:t> </a:t>
            </a:r>
            <a:r>
              <a:rPr lang="en-GB" dirty="0" err="1" smtClean="0"/>
              <a:t>poslušane</a:t>
            </a:r>
            <a:r>
              <a:rPr lang="en-GB" dirty="0" smtClean="0"/>
              <a:t> </a:t>
            </a:r>
            <a:r>
              <a:rPr lang="en-GB" dirty="0" err="1" smtClean="0"/>
              <a:t>primjere</a:t>
            </a:r>
            <a:r>
              <a:rPr lang="en-GB" dirty="0" smtClean="0"/>
              <a:t>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04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78" y="493691"/>
            <a:ext cx="8596668" cy="693683"/>
          </a:xfrm>
        </p:spPr>
        <p:txBody>
          <a:bodyPr/>
          <a:lstStyle/>
          <a:p>
            <a:r>
              <a:rPr lang="hr-HR" dirty="0" smtClean="0"/>
              <a:t>Što i kako čujemo?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878" y="1438512"/>
            <a:ext cx="8596668" cy="5419488"/>
          </a:xfrm>
        </p:spPr>
        <p:txBody>
          <a:bodyPr>
            <a:normAutofit lnSpcReduction="10000"/>
          </a:bodyPr>
          <a:lstStyle/>
          <a:p>
            <a:r>
              <a:rPr lang="hr-HR" sz="2400" dirty="0" smtClean="0"/>
              <a:t>Zvuk? </a:t>
            </a:r>
          </a:p>
          <a:p>
            <a:pPr lvl="1"/>
            <a:r>
              <a:rPr lang="en-GB" sz="2400" dirty="0" smtClean="0"/>
              <a:t>S</a:t>
            </a:r>
            <a:r>
              <a:rPr lang="hr-HR" sz="2400" dirty="0" err="1" smtClean="0"/>
              <a:t>ve</a:t>
            </a:r>
            <a:r>
              <a:rPr lang="hr-HR" sz="2400" dirty="0" smtClean="0"/>
              <a:t> što čujemo. </a:t>
            </a:r>
          </a:p>
          <a:p>
            <a:pPr marL="457200" lvl="1" indent="0">
              <a:buNone/>
            </a:pPr>
            <a:endParaRPr lang="hr-HR" sz="2400" dirty="0"/>
          </a:p>
          <a:p>
            <a:r>
              <a:rPr lang="hr-HR" sz="2400" dirty="0" smtClean="0"/>
              <a:t>Šum? </a:t>
            </a:r>
          </a:p>
          <a:p>
            <a:pPr lvl="1"/>
            <a:r>
              <a:rPr lang="hr-HR" sz="2400" dirty="0" smtClean="0"/>
              <a:t>Zvuk neodređene frekvencije</a:t>
            </a:r>
            <a:r>
              <a:rPr lang="en-GB" sz="2400" dirty="0"/>
              <a:t>.</a:t>
            </a:r>
            <a:endParaRPr lang="en-GB" sz="2400" dirty="0" smtClean="0"/>
          </a:p>
          <a:p>
            <a:pPr lvl="1"/>
            <a:r>
              <a:rPr lang="en-GB" sz="2400" dirty="0"/>
              <a:t>Z</a:t>
            </a:r>
            <a:r>
              <a:rPr lang="hr-HR" sz="2400" dirty="0" smtClean="0"/>
              <a:t>vukovi prirode – valovi, vjetar, kiša, grmljavina</a:t>
            </a:r>
            <a:r>
              <a:rPr lang="en-GB" sz="2400" dirty="0" smtClean="0"/>
              <a:t>; </a:t>
            </a:r>
            <a:r>
              <a:rPr lang="hr-HR" sz="2400" dirty="0" smtClean="0"/>
              <a:t>gradska buka.</a:t>
            </a:r>
          </a:p>
          <a:p>
            <a:pPr marL="457200" lvl="1" indent="0">
              <a:buNone/>
            </a:pPr>
            <a:endParaRPr lang="hr-HR" sz="2400" dirty="0"/>
          </a:p>
          <a:p>
            <a:r>
              <a:rPr lang="hr-HR" sz="2400" dirty="0" smtClean="0"/>
              <a:t>Ton? </a:t>
            </a:r>
          </a:p>
          <a:p>
            <a:pPr lvl="1"/>
            <a:r>
              <a:rPr lang="hr-HR" sz="2400" dirty="0" smtClean="0"/>
              <a:t>Zvuk određene frekvencije</a:t>
            </a:r>
            <a:r>
              <a:rPr lang="en-GB" sz="2400" dirty="0" smtClean="0"/>
              <a:t>.</a:t>
            </a:r>
            <a:endParaRPr lang="en-GB" sz="2400" dirty="0"/>
          </a:p>
          <a:p>
            <a:pPr lvl="1"/>
            <a:r>
              <a:rPr lang="en-GB" sz="2400" dirty="0"/>
              <a:t>C</a:t>
            </a:r>
            <a:r>
              <a:rPr lang="hr-HR" sz="2400" dirty="0" err="1" smtClean="0"/>
              <a:t>rkvena</a:t>
            </a:r>
            <a:r>
              <a:rPr lang="hr-HR" sz="2400" dirty="0" smtClean="0"/>
              <a:t> zvona, cvrkut ptica, zvukovi koje proizvode glazbala.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59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713"/>
          </a:xfrm>
        </p:spPr>
        <p:txBody>
          <a:bodyPr/>
          <a:lstStyle/>
          <a:p>
            <a:r>
              <a:rPr lang="en-GB" dirty="0" smtClean="0"/>
              <a:t>Grana </a:t>
            </a:r>
            <a:r>
              <a:rPr lang="en-GB" dirty="0" err="1" smtClean="0"/>
              <a:t>fizike</a:t>
            </a:r>
            <a:r>
              <a:rPr lang="en-GB" dirty="0" smtClean="0"/>
              <a:t> </a:t>
            </a:r>
            <a:r>
              <a:rPr lang="en-GB" dirty="0" err="1" smtClean="0"/>
              <a:t>koja</a:t>
            </a:r>
            <a:r>
              <a:rPr lang="en-GB" dirty="0" smtClean="0"/>
              <a:t> se </a:t>
            </a:r>
            <a:r>
              <a:rPr lang="en-GB" dirty="0" err="1" smtClean="0"/>
              <a:t>bavi</a:t>
            </a:r>
            <a:r>
              <a:rPr lang="en-GB" dirty="0" smtClean="0"/>
              <a:t> </a:t>
            </a:r>
            <a:r>
              <a:rPr lang="en-GB" dirty="0" err="1" smtClean="0"/>
              <a:t>zvukom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5313"/>
            <a:ext cx="8596668" cy="402307"/>
          </a:xfrm>
        </p:spPr>
        <p:txBody>
          <a:bodyPr>
            <a:noAutofit/>
          </a:bodyPr>
          <a:lstStyle/>
          <a:p>
            <a:r>
              <a:rPr lang="en-GB" sz="2600" dirty="0" err="1"/>
              <a:t>a</a:t>
            </a:r>
            <a:r>
              <a:rPr lang="en-GB" sz="2600" dirty="0" err="1" smtClean="0"/>
              <a:t>kustika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4343" y="2301026"/>
            <a:ext cx="59626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0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1" y="493690"/>
            <a:ext cx="8596668" cy="781318"/>
          </a:xfrm>
        </p:spPr>
        <p:txBody>
          <a:bodyPr/>
          <a:lstStyle/>
          <a:p>
            <a:r>
              <a:rPr lang="en-GB" dirty="0" err="1" smtClean="0"/>
              <a:t>Kako</a:t>
            </a:r>
            <a:r>
              <a:rPr lang="en-GB" dirty="0" smtClean="0"/>
              <a:t> </a:t>
            </a:r>
            <a:r>
              <a:rPr lang="en-GB" dirty="0" err="1" smtClean="0"/>
              <a:t>čujemo</a:t>
            </a:r>
            <a:r>
              <a:rPr lang="en-GB" dirty="0" smtClean="0"/>
              <a:t>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12137"/>
            <a:ext cx="6838681" cy="4773400"/>
          </a:xfrm>
        </p:spPr>
      </p:pic>
    </p:spTree>
    <p:extLst>
      <p:ext uri="{BB962C8B-B14F-4D97-AF65-F5344CB8AC3E}">
        <p14:creationId xmlns:p14="http://schemas.microsoft.com/office/powerpoint/2010/main" val="93131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210" y="669702"/>
            <a:ext cx="8596668" cy="5782613"/>
          </a:xfrm>
        </p:spPr>
        <p:txBody>
          <a:bodyPr>
            <a:noAutofit/>
          </a:bodyPr>
          <a:lstStyle/>
          <a:p>
            <a:r>
              <a:rPr lang="hr-HR" sz="2400" dirty="0"/>
              <a:t>Kako čujemo? </a:t>
            </a:r>
            <a:endParaRPr lang="en-GB" sz="2400" dirty="0" smtClean="0"/>
          </a:p>
          <a:p>
            <a:pPr marL="0" indent="0">
              <a:buNone/>
            </a:pPr>
            <a:endParaRPr lang="hr-HR" sz="2400" dirty="0"/>
          </a:p>
          <a:p>
            <a:pPr lvl="1"/>
            <a:r>
              <a:rPr lang="hr-HR" sz="2400" dirty="0" smtClean="0"/>
              <a:t>Organ</a:t>
            </a:r>
            <a:r>
              <a:rPr lang="en-GB" sz="2400" dirty="0" smtClean="0"/>
              <a:t> </a:t>
            </a:r>
            <a:r>
              <a:rPr lang="hr-HR" sz="2400" dirty="0" smtClean="0"/>
              <a:t>uho</a:t>
            </a:r>
            <a:r>
              <a:rPr lang="hr-HR" sz="2400" dirty="0"/>
              <a:t>, </a:t>
            </a:r>
            <a:r>
              <a:rPr lang="hr-HR" sz="2400" dirty="0" smtClean="0"/>
              <a:t>osjetilo</a:t>
            </a:r>
            <a:r>
              <a:rPr lang="en-GB" sz="2400" dirty="0" smtClean="0"/>
              <a:t> </a:t>
            </a:r>
            <a:r>
              <a:rPr lang="hr-HR" sz="2400" dirty="0" smtClean="0"/>
              <a:t>sluh</a:t>
            </a:r>
            <a:endParaRPr lang="hr-HR" sz="2400" dirty="0"/>
          </a:p>
          <a:p>
            <a:pPr lvl="1"/>
            <a:r>
              <a:rPr lang="en-GB" sz="2400" dirty="0" err="1" smtClean="0"/>
              <a:t>Vanjsko</a:t>
            </a:r>
            <a:r>
              <a:rPr lang="en-GB" sz="2400" dirty="0" smtClean="0"/>
              <a:t>, </a:t>
            </a:r>
            <a:r>
              <a:rPr lang="en-GB" sz="2400" dirty="0" err="1" smtClean="0"/>
              <a:t>srednje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unutarnje</a:t>
            </a:r>
            <a:r>
              <a:rPr lang="en-GB" sz="2400" dirty="0" smtClean="0"/>
              <a:t> </a:t>
            </a:r>
            <a:r>
              <a:rPr lang="en-GB" sz="2400" dirty="0" err="1" smtClean="0"/>
              <a:t>uho</a:t>
            </a:r>
            <a:r>
              <a:rPr lang="en-GB" sz="2400" dirty="0" smtClean="0"/>
              <a:t> (</a:t>
            </a:r>
            <a:r>
              <a:rPr lang="en-GB" sz="2400" dirty="0" err="1"/>
              <a:t>B</a:t>
            </a:r>
            <a:r>
              <a:rPr lang="en-GB" sz="2400" dirty="0" err="1" smtClean="0"/>
              <a:t>iologija</a:t>
            </a:r>
            <a:r>
              <a:rPr lang="en-GB" sz="2400" dirty="0" smtClean="0"/>
              <a:t>!) </a:t>
            </a:r>
            <a:endParaRPr lang="hr-HR" sz="2400" dirty="0" smtClean="0"/>
          </a:p>
          <a:p>
            <a:pPr marL="457200" lvl="1" indent="0">
              <a:buNone/>
            </a:pPr>
            <a:endParaRPr lang="hr-HR" sz="2400" dirty="0"/>
          </a:p>
          <a:p>
            <a:pPr lvl="1"/>
            <a:r>
              <a:rPr lang="hr-HR" sz="2400" dirty="0" smtClean="0"/>
              <a:t>Zvuk nastaje vibriranjem objekata, nekim udarcem ili trzajem žice ili membrane. </a:t>
            </a:r>
            <a:endParaRPr lang="en-GB" sz="2400" dirty="0" smtClean="0"/>
          </a:p>
          <a:p>
            <a:pPr marL="457200" lvl="1" indent="0">
              <a:buNone/>
            </a:pPr>
            <a:endParaRPr lang="hr-HR" sz="2400" dirty="0" smtClean="0"/>
          </a:p>
          <a:p>
            <a:pPr lvl="1"/>
            <a:r>
              <a:rPr lang="en-GB" sz="2400" dirty="0"/>
              <a:t>V</a:t>
            </a:r>
            <a:r>
              <a:rPr lang="hr-HR" sz="2400" dirty="0" err="1" smtClean="0"/>
              <a:t>ibracije</a:t>
            </a:r>
            <a:r>
              <a:rPr lang="hr-HR" sz="2400" dirty="0" smtClean="0"/>
              <a:t> putuju kroz zrak, dolaze do našeg receptivnog organa (uho) koje također vibrira (čekić, nakovanj i stremen, bubnjić), a mozak onda prima te podražaje i razumijeva ih.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36" y="609600"/>
            <a:ext cx="8596668" cy="1320800"/>
          </a:xfrm>
        </p:spPr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čemu</a:t>
            </a:r>
            <a:r>
              <a:rPr lang="en-GB" dirty="0" smtClean="0"/>
              <a:t> je </a:t>
            </a:r>
            <a:r>
              <a:rPr lang="en-GB" dirty="0" err="1" smtClean="0"/>
              <a:t>drugi</a:t>
            </a:r>
            <a:r>
              <a:rPr lang="en-GB" dirty="0" smtClean="0"/>
              <a:t> </a:t>
            </a:r>
            <a:r>
              <a:rPr lang="en-GB" dirty="0" err="1" smtClean="0"/>
              <a:t>primjer</a:t>
            </a:r>
            <a:r>
              <a:rPr lang="en-GB" dirty="0" smtClean="0"/>
              <a:t> bio </a:t>
            </a:r>
            <a:r>
              <a:rPr lang="en-GB" dirty="0" err="1" smtClean="0"/>
              <a:t>drugačiji</a:t>
            </a:r>
            <a:r>
              <a:rPr lang="en-GB" dirty="0" smtClean="0"/>
              <a:t> od </a:t>
            </a:r>
            <a:r>
              <a:rPr lang="en-GB" dirty="0" err="1" smtClean="0"/>
              <a:t>prvoga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36" y="2418167"/>
            <a:ext cx="8596668" cy="3880773"/>
          </a:xfrm>
        </p:spPr>
        <p:txBody>
          <a:bodyPr>
            <a:normAutofit/>
          </a:bodyPr>
          <a:lstStyle/>
          <a:p>
            <a:r>
              <a:rPr lang="en-GB" sz="2600" dirty="0" err="1" smtClean="0"/>
              <a:t>primjer</a:t>
            </a:r>
            <a:r>
              <a:rPr lang="en-GB" sz="2600" dirty="0" smtClean="0"/>
              <a:t> br. 1: </a:t>
            </a:r>
          </a:p>
          <a:p>
            <a:pPr marL="800100" lvl="2" indent="0">
              <a:buNone/>
            </a:pPr>
            <a:r>
              <a:rPr lang="en-GB" sz="2600" dirty="0" smtClean="0"/>
              <a:t>♪ </a:t>
            </a:r>
            <a:r>
              <a:rPr lang="en-GB" sz="2600" dirty="0" err="1" smtClean="0"/>
              <a:t>Zvukovna</a:t>
            </a:r>
            <a:r>
              <a:rPr lang="en-GB" sz="2600" dirty="0" smtClean="0"/>
              <a:t> </a:t>
            </a:r>
            <a:r>
              <a:rPr lang="en-GB" sz="2600" dirty="0" err="1" smtClean="0"/>
              <a:t>priča</a:t>
            </a:r>
            <a:r>
              <a:rPr lang="en-GB" sz="2600" dirty="0" smtClean="0"/>
              <a:t> </a:t>
            </a:r>
          </a:p>
          <a:p>
            <a:pPr marL="0" indent="0">
              <a:buNone/>
            </a:pPr>
            <a:endParaRPr lang="en-GB" sz="2600" dirty="0" smtClean="0"/>
          </a:p>
          <a:p>
            <a:r>
              <a:rPr lang="en-GB" sz="2600" dirty="0" err="1" smtClean="0"/>
              <a:t>primjer</a:t>
            </a:r>
            <a:r>
              <a:rPr lang="en-GB" sz="2600" dirty="0" smtClean="0"/>
              <a:t> br. 2: </a:t>
            </a:r>
          </a:p>
          <a:p>
            <a:pPr marL="800100" lvl="2" indent="0">
              <a:buNone/>
            </a:pPr>
            <a:r>
              <a:rPr lang="hr-HR" sz="2600" dirty="0" smtClean="0"/>
              <a:t>♪</a:t>
            </a:r>
            <a:r>
              <a:rPr lang="en-GB" sz="2600" dirty="0" smtClean="0"/>
              <a:t> </a:t>
            </a:r>
            <a:r>
              <a:rPr lang="hr-HR" sz="2600" dirty="0"/>
              <a:t>John Williams: </a:t>
            </a:r>
            <a:r>
              <a:rPr lang="en-GB" sz="2600" dirty="0"/>
              <a:t>Star Wars (</a:t>
            </a:r>
            <a:r>
              <a:rPr lang="en-GB" sz="2600" dirty="0" err="1"/>
              <a:t>glavna</a:t>
            </a:r>
            <a:r>
              <a:rPr lang="en-GB" sz="2600" dirty="0"/>
              <a:t> </a:t>
            </a:r>
            <a:r>
              <a:rPr lang="en-GB" sz="2600" dirty="0" err="1"/>
              <a:t>tema</a:t>
            </a:r>
            <a:r>
              <a:rPr lang="en-GB" sz="2600" dirty="0"/>
              <a:t>)</a:t>
            </a:r>
          </a:p>
          <a:p>
            <a:pPr marL="0" indent="0">
              <a:buNone/>
            </a:pPr>
            <a:r>
              <a:rPr lang="en-GB" sz="2400" dirty="0"/>
              <a:t> </a:t>
            </a:r>
            <a:endParaRPr lang="hr-HR" sz="2400" dirty="0"/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5730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3379"/>
          </a:xfrm>
        </p:spPr>
        <p:txBody>
          <a:bodyPr/>
          <a:lstStyle/>
          <a:p>
            <a:r>
              <a:rPr lang="hr-HR" dirty="0" smtClean="0"/>
              <a:t>Što je glazba?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60557"/>
            <a:ext cx="8596668" cy="453838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Glazbu čine ODNOSI MEĐU TONOVIMA, a ponekad i raznim zvukovima i šumovima, koji su organizirani prema zamisli skladatelja.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Glazba je umjetnost zasnovana na ORGANIZACIJI ZVUKOVA u VREMENU.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Glazba, kao i druge umjetnosti, čovjeku prenosi nadahnute ideje i poruke umjetnika.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598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0" y="635358"/>
            <a:ext cx="8596668" cy="691166"/>
          </a:xfrm>
        </p:spPr>
        <p:txBody>
          <a:bodyPr/>
          <a:lstStyle/>
          <a:p>
            <a:r>
              <a:rPr lang="en-GB" dirty="0" err="1"/>
              <a:t>Koje</a:t>
            </a:r>
            <a:r>
              <a:rPr lang="en-GB" dirty="0"/>
              <a:t> </a:t>
            </a:r>
            <a:r>
              <a:rPr lang="en-GB" dirty="0" err="1"/>
              <a:t>značajke</a:t>
            </a:r>
            <a:r>
              <a:rPr lang="en-GB" dirty="0"/>
              <a:t> </a:t>
            </a:r>
            <a:r>
              <a:rPr lang="en-GB" dirty="0" err="1"/>
              <a:t>ima</a:t>
            </a:r>
            <a:r>
              <a:rPr lang="en-GB" dirty="0"/>
              <a:t> </a:t>
            </a:r>
            <a:r>
              <a:rPr lang="en-GB" dirty="0" err="1"/>
              <a:t>svaki</a:t>
            </a:r>
            <a:r>
              <a:rPr lang="en-GB" dirty="0"/>
              <a:t> ton?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9046644"/>
              </p:ext>
            </p:extLst>
          </p:nvPr>
        </p:nvGraphicFramePr>
        <p:xfrm>
          <a:off x="484506" y="1735585"/>
          <a:ext cx="8596312" cy="4328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298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981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VISINA</a:t>
                      </a:r>
                      <a:r>
                        <a:rPr lang="en-GB" b="0" baseline="0" dirty="0" smtClean="0"/>
                        <a:t>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 smtClean="0"/>
                        <a:t>broj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titraja</a:t>
                      </a:r>
                      <a:r>
                        <a:rPr lang="en-GB" sz="2000" b="0" dirty="0" smtClean="0"/>
                        <a:t> u </a:t>
                      </a:r>
                      <a:r>
                        <a:rPr lang="en-GB" sz="2000" b="0" dirty="0" err="1" smtClean="0"/>
                        <a:t>sekundi</a:t>
                      </a:r>
                      <a:r>
                        <a:rPr lang="en-GB" sz="2000" b="0" dirty="0" smtClean="0"/>
                        <a:t> – </a:t>
                      </a:r>
                      <a:r>
                        <a:rPr lang="en-GB" sz="2000" b="0" dirty="0" err="1" smtClean="0"/>
                        <a:t>što</a:t>
                      </a:r>
                      <a:r>
                        <a:rPr lang="en-GB" sz="2000" b="0" dirty="0" smtClean="0"/>
                        <a:t> je </a:t>
                      </a:r>
                      <a:r>
                        <a:rPr lang="en-GB" sz="2000" b="0" dirty="0" err="1" smtClean="0"/>
                        <a:t>frekvencija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veća</a:t>
                      </a:r>
                      <a:r>
                        <a:rPr lang="en-GB" sz="2000" b="0" dirty="0" smtClean="0"/>
                        <a:t>, ton je </a:t>
                      </a:r>
                      <a:r>
                        <a:rPr lang="en-GB" sz="2000" b="0" dirty="0" err="1" smtClean="0"/>
                        <a:t>viši</a:t>
                      </a:r>
                      <a:r>
                        <a:rPr lang="en-GB" sz="2000" b="0" dirty="0" smtClean="0"/>
                        <a:t>; </a:t>
                      </a:r>
                      <a:r>
                        <a:rPr lang="en-GB" sz="2000" b="0" dirty="0" err="1" smtClean="0"/>
                        <a:t>ljudsko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uho</a:t>
                      </a:r>
                      <a:r>
                        <a:rPr lang="en-GB" sz="2000" b="0" dirty="0" smtClean="0"/>
                        <a:t> 15 do 18 000 Hz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TRAJANJE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 smtClean="0"/>
                        <a:t>vrijeme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tijekom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kojega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titra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izvor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tona</a:t>
                      </a:r>
                      <a:endParaRPr lang="en-GB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JAČINA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 smtClean="0"/>
                        <a:t>ovisi</a:t>
                      </a:r>
                      <a:r>
                        <a:rPr lang="en-GB" sz="2000" b="0" dirty="0" smtClean="0"/>
                        <a:t> o </a:t>
                      </a:r>
                      <a:r>
                        <a:rPr lang="en-GB" sz="2000" b="0" dirty="0" err="1" smtClean="0"/>
                        <a:t>veličini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zvučnih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valova</a:t>
                      </a:r>
                      <a:r>
                        <a:rPr lang="en-GB" sz="2000" b="0" dirty="0" smtClean="0"/>
                        <a:t> – </a:t>
                      </a:r>
                      <a:r>
                        <a:rPr lang="en-GB" sz="2000" b="0" dirty="0" err="1" smtClean="0"/>
                        <a:t>amplitudi</a:t>
                      </a:r>
                      <a:r>
                        <a:rPr lang="en-GB" sz="2000" b="0" dirty="0" smtClean="0"/>
                        <a:t>, </a:t>
                      </a:r>
                      <a:r>
                        <a:rPr lang="en-GB" sz="2000" b="0" dirty="0" err="1" smtClean="0"/>
                        <a:t>izražava</a:t>
                      </a:r>
                      <a:r>
                        <a:rPr lang="en-GB" sz="2000" b="0" dirty="0" smtClean="0"/>
                        <a:t> se u </a:t>
                      </a:r>
                      <a:r>
                        <a:rPr lang="en-GB" sz="2000" b="0" dirty="0" err="1" smtClean="0"/>
                        <a:t>decibelima</a:t>
                      </a:r>
                      <a:r>
                        <a:rPr lang="en-GB" sz="2000" b="0" dirty="0" smtClean="0"/>
                        <a:t> (</a:t>
                      </a:r>
                      <a:r>
                        <a:rPr lang="en-GB" sz="2000" b="0" dirty="0" err="1" smtClean="0"/>
                        <a:t>db</a:t>
                      </a:r>
                      <a:r>
                        <a:rPr lang="en-GB" sz="2000" b="0" dirty="0" smtClean="0"/>
                        <a:t>), </a:t>
                      </a:r>
                      <a:r>
                        <a:rPr lang="en-GB" sz="2000" b="0" dirty="0" err="1" smtClean="0"/>
                        <a:t>prag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boli</a:t>
                      </a:r>
                      <a:r>
                        <a:rPr lang="en-GB" sz="2000" b="0" dirty="0" smtClean="0"/>
                        <a:t> = 120 </a:t>
                      </a:r>
                      <a:r>
                        <a:rPr lang="en-GB" sz="2000" b="0" dirty="0" err="1" smtClean="0"/>
                        <a:t>db</a:t>
                      </a:r>
                      <a:endParaRPr lang="en-GB" sz="2000" b="0" dirty="0" smtClean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GB" b="0" dirty="0" smtClean="0"/>
                        <a:t>BOJA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err="1" smtClean="0"/>
                        <a:t>jedinstven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zvuk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svakog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glazbala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ili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glasa</a:t>
                      </a:r>
                      <a:r>
                        <a:rPr lang="en-GB" sz="2000" b="0" dirty="0" smtClean="0"/>
                        <a:t>; </a:t>
                      </a:r>
                      <a:r>
                        <a:rPr lang="en-GB" sz="2000" b="0" dirty="0" err="1" smtClean="0"/>
                        <a:t>ovisi</a:t>
                      </a:r>
                      <a:r>
                        <a:rPr lang="en-GB" sz="2000" b="0" dirty="0" smtClean="0"/>
                        <a:t> o </a:t>
                      </a:r>
                      <a:r>
                        <a:rPr lang="en-GB" sz="2000" b="0" dirty="0" err="1" smtClean="0"/>
                        <a:t>izvoru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zvuka</a:t>
                      </a:r>
                      <a:r>
                        <a:rPr lang="en-GB" sz="2000" b="0" dirty="0" smtClean="0"/>
                        <a:t>, </a:t>
                      </a:r>
                      <a:r>
                        <a:rPr lang="en-GB" sz="2000" b="0" dirty="0" err="1" smtClean="0"/>
                        <a:t>materijalu</a:t>
                      </a:r>
                      <a:r>
                        <a:rPr lang="en-GB" sz="2000" b="0" dirty="0" smtClean="0"/>
                        <a:t>, </a:t>
                      </a:r>
                      <a:r>
                        <a:rPr lang="en-GB" sz="2000" b="0" dirty="0" err="1" smtClean="0"/>
                        <a:t>načinu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proizvodnje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zvuka</a:t>
                      </a:r>
                      <a:r>
                        <a:rPr lang="en-GB" sz="2000" b="0" dirty="0" smtClean="0"/>
                        <a:t>, </a:t>
                      </a:r>
                      <a:r>
                        <a:rPr lang="en-GB" sz="2000" b="0" dirty="0" err="1" smtClean="0"/>
                        <a:t>kombinacijama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izvora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zvukova</a:t>
                      </a:r>
                      <a:r>
                        <a:rPr lang="en-GB" sz="2000" b="0" dirty="0" smtClean="0"/>
                        <a:t>…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88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en-GB" dirty="0" smtClean="0"/>
              <a:t>A </a:t>
            </a:r>
            <a:r>
              <a:rPr lang="en-GB" dirty="0" err="1" smtClean="0"/>
              <a:t>treći</a:t>
            </a:r>
            <a:r>
              <a:rPr lang="en-GB" dirty="0" smtClean="0"/>
              <a:t> </a:t>
            </a:r>
            <a:r>
              <a:rPr lang="en-GB" dirty="0" err="1" smtClean="0"/>
              <a:t>primjer</a:t>
            </a:r>
            <a:r>
              <a:rPr lang="en-GB" dirty="0" smtClean="0"/>
              <a:t>…?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70406"/>
            <a:ext cx="8596668" cy="3880773"/>
          </a:xfrm>
        </p:spPr>
        <p:txBody>
          <a:bodyPr/>
          <a:lstStyle/>
          <a:p>
            <a:r>
              <a:rPr lang="en-GB" sz="2600" dirty="0" err="1" smtClean="0"/>
              <a:t>primjer</a:t>
            </a:r>
            <a:r>
              <a:rPr lang="en-GB" sz="2600" dirty="0" smtClean="0"/>
              <a:t> br. 3: </a:t>
            </a:r>
            <a:endParaRPr lang="en-GB" sz="2600" dirty="0"/>
          </a:p>
          <a:p>
            <a:pPr marL="800100" lvl="2" indent="0">
              <a:buNone/>
            </a:pPr>
            <a:r>
              <a:rPr lang="hr-HR" sz="2600" dirty="0"/>
              <a:t>♪</a:t>
            </a:r>
            <a:r>
              <a:rPr lang="en-GB" sz="2600" dirty="0"/>
              <a:t> </a:t>
            </a:r>
            <a:r>
              <a:rPr lang="hr-HR" sz="2600" dirty="0"/>
              <a:t>John </a:t>
            </a:r>
            <a:r>
              <a:rPr lang="hr-HR" sz="2600" dirty="0" err="1"/>
              <a:t>Cage</a:t>
            </a:r>
            <a:r>
              <a:rPr lang="hr-HR" sz="2600" dirty="0"/>
              <a:t>: 4’ 33’’ </a:t>
            </a:r>
            <a:endParaRPr lang="en-GB" sz="26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72199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02" y="609600"/>
            <a:ext cx="8596668" cy="1320800"/>
          </a:xfrm>
        </p:spPr>
        <p:txBody>
          <a:bodyPr/>
          <a:lstStyle/>
          <a:p>
            <a:r>
              <a:rPr lang="en-GB" dirty="0" err="1" smtClean="0"/>
              <a:t>Poslušaj</a:t>
            </a:r>
            <a:r>
              <a:rPr lang="en-GB" dirty="0" smtClean="0"/>
              <a:t> </a:t>
            </a:r>
            <a:r>
              <a:rPr lang="en-GB" dirty="0" err="1" smtClean="0"/>
              <a:t>primjere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za</a:t>
            </a:r>
            <a:r>
              <a:rPr lang="en-GB" dirty="0" smtClean="0"/>
              <a:t> </a:t>
            </a:r>
            <a:r>
              <a:rPr lang="en-GB" dirty="0" err="1" smtClean="0"/>
              <a:t>svaki</a:t>
            </a:r>
            <a:r>
              <a:rPr lang="en-GB" dirty="0" smtClean="0"/>
              <a:t> </a:t>
            </a:r>
            <a:r>
              <a:rPr lang="en-GB" dirty="0" err="1" smtClean="0"/>
              <a:t>odgovori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pitanja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802" y="2263620"/>
            <a:ext cx="9097731" cy="4594380"/>
          </a:xfrm>
        </p:spPr>
        <p:txBody>
          <a:bodyPr>
            <a:noAutofit/>
          </a:bodyPr>
          <a:lstStyle/>
          <a:p>
            <a:r>
              <a:rPr lang="en-GB" sz="2400" dirty="0" smtClean="0"/>
              <a:t>Koji </a:t>
            </a:r>
            <a:r>
              <a:rPr lang="en-GB" sz="2400" dirty="0" err="1" smtClean="0"/>
              <a:t>izvođački</a:t>
            </a:r>
            <a:r>
              <a:rPr lang="en-GB" sz="2400" dirty="0" smtClean="0"/>
              <a:t> </a:t>
            </a:r>
            <a:r>
              <a:rPr lang="en-GB" sz="2400" dirty="0" err="1" smtClean="0"/>
              <a:t>sastav</a:t>
            </a:r>
            <a:r>
              <a:rPr lang="en-GB" sz="2400" dirty="0" smtClean="0"/>
              <a:t> </a:t>
            </a:r>
            <a:r>
              <a:rPr lang="en-GB" sz="2400" dirty="0" err="1" smtClean="0"/>
              <a:t>čuješ</a:t>
            </a:r>
            <a:r>
              <a:rPr lang="en-GB" sz="2400" dirty="0" smtClean="0"/>
              <a:t>? </a:t>
            </a: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 smtClean="0"/>
              <a:t>Opiši</a:t>
            </a:r>
            <a:r>
              <a:rPr lang="en-GB" sz="2400" dirty="0" smtClean="0"/>
              <a:t> </a:t>
            </a:r>
            <a:r>
              <a:rPr lang="en-GB" sz="2400" dirty="0" err="1" smtClean="0"/>
              <a:t>prostor</a:t>
            </a:r>
            <a:r>
              <a:rPr lang="en-GB" sz="2400" dirty="0" smtClean="0"/>
              <a:t>/</a:t>
            </a:r>
            <a:r>
              <a:rPr lang="en-GB" sz="2400" dirty="0" err="1" smtClean="0"/>
              <a:t>mjesto</a:t>
            </a:r>
            <a:r>
              <a:rPr lang="en-GB" sz="2400" dirty="0" smtClean="0"/>
              <a:t>/</a:t>
            </a:r>
            <a:r>
              <a:rPr lang="en-GB" sz="2400" dirty="0" err="1" smtClean="0"/>
              <a:t>prigodu</a:t>
            </a:r>
            <a:r>
              <a:rPr lang="en-GB" sz="2400" dirty="0" smtClean="0"/>
              <a:t> u </a:t>
            </a:r>
            <a:r>
              <a:rPr lang="en-GB" sz="2400" dirty="0" err="1" smtClean="0"/>
              <a:t>kojoj</a:t>
            </a:r>
            <a:r>
              <a:rPr lang="en-GB" sz="2400" dirty="0" smtClean="0"/>
              <a:t> </a:t>
            </a:r>
            <a:r>
              <a:rPr lang="en-GB" sz="2400" dirty="0" err="1" smtClean="0"/>
              <a:t>možeš</a:t>
            </a:r>
            <a:r>
              <a:rPr lang="en-GB" sz="2400" dirty="0" smtClean="0"/>
              <a:t> </a:t>
            </a:r>
            <a:r>
              <a:rPr lang="en-GB" sz="2400" dirty="0" err="1" smtClean="0"/>
              <a:t>zamisliti</a:t>
            </a:r>
            <a:r>
              <a:rPr lang="en-GB" sz="2400" dirty="0" smtClean="0"/>
              <a:t> da se ova </a:t>
            </a:r>
            <a:r>
              <a:rPr lang="en-GB" sz="2400" dirty="0" err="1" smtClean="0"/>
              <a:t>glazba</a:t>
            </a:r>
            <a:r>
              <a:rPr lang="en-GB" sz="2400" dirty="0" smtClean="0"/>
              <a:t> </a:t>
            </a:r>
            <a:r>
              <a:rPr lang="en-GB" sz="2400" dirty="0" err="1" smtClean="0"/>
              <a:t>izvodi</a:t>
            </a:r>
            <a:r>
              <a:rPr lang="en-GB" sz="2400" dirty="0" smtClean="0"/>
              <a:t>!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 smtClean="0"/>
              <a:t>Možeš</a:t>
            </a:r>
            <a:r>
              <a:rPr lang="en-GB" sz="2400" dirty="0" smtClean="0"/>
              <a:t> li </a:t>
            </a:r>
            <a:r>
              <a:rPr lang="en-GB" sz="2400" dirty="0" err="1" smtClean="0"/>
              <a:t>pretpostaviti</a:t>
            </a:r>
            <a:r>
              <a:rPr lang="en-GB" sz="2400" dirty="0" smtClean="0"/>
              <a:t> </a:t>
            </a:r>
            <a:r>
              <a:rPr lang="en-GB" sz="2400" dirty="0" err="1" smtClean="0"/>
              <a:t>koja</a:t>
            </a:r>
            <a:r>
              <a:rPr lang="en-GB" sz="2400" dirty="0" smtClean="0"/>
              <a:t> </a:t>
            </a:r>
            <a:r>
              <a:rPr lang="en-GB" sz="2400" dirty="0" err="1" smtClean="0"/>
              <a:t>publika</a:t>
            </a:r>
            <a:r>
              <a:rPr lang="en-GB" sz="2400" dirty="0" smtClean="0"/>
              <a:t> </a:t>
            </a:r>
            <a:r>
              <a:rPr lang="en-GB" sz="2400" dirty="0" err="1" smtClean="0"/>
              <a:t>sluša</a:t>
            </a:r>
            <a:r>
              <a:rPr lang="en-GB" sz="2400" dirty="0" smtClean="0"/>
              <a:t> </a:t>
            </a:r>
            <a:r>
              <a:rPr lang="en-GB" sz="2400" dirty="0" err="1" smtClean="0"/>
              <a:t>ovu</a:t>
            </a:r>
            <a:r>
              <a:rPr lang="en-GB" sz="2400" dirty="0" smtClean="0"/>
              <a:t> </a:t>
            </a:r>
            <a:r>
              <a:rPr lang="en-GB" sz="2400" dirty="0" err="1" smtClean="0"/>
              <a:t>glazbu</a:t>
            </a:r>
            <a:r>
              <a:rPr lang="en-GB" sz="2400" dirty="0" smtClean="0"/>
              <a:t>? </a:t>
            </a:r>
            <a:r>
              <a:rPr lang="en-GB" sz="2400" dirty="0" err="1" smtClean="0"/>
              <a:t>Kako</a:t>
            </a:r>
            <a:r>
              <a:rPr lang="en-GB" sz="2400" dirty="0" smtClean="0"/>
              <a:t> se </a:t>
            </a:r>
            <a:r>
              <a:rPr lang="en-GB" sz="2400" dirty="0" err="1" smtClean="0"/>
              <a:t>pri</a:t>
            </a:r>
            <a:r>
              <a:rPr lang="en-GB" sz="2400" dirty="0" smtClean="0"/>
              <a:t> tome </a:t>
            </a:r>
            <a:r>
              <a:rPr lang="en-GB" sz="2400" dirty="0" err="1" smtClean="0"/>
              <a:t>ponaša</a:t>
            </a:r>
            <a:r>
              <a:rPr lang="en-GB" sz="2400" dirty="0" smtClean="0"/>
              <a:t>?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 smtClean="0"/>
              <a:t>Kako</a:t>
            </a:r>
            <a:r>
              <a:rPr lang="en-GB" sz="2400" dirty="0" smtClean="0"/>
              <a:t> se </a:t>
            </a:r>
            <a:r>
              <a:rPr lang="en-GB" sz="2400" dirty="0" err="1" smtClean="0"/>
              <a:t>tebi</a:t>
            </a:r>
            <a:r>
              <a:rPr lang="en-GB" sz="2400" dirty="0" smtClean="0"/>
              <a:t> </a:t>
            </a:r>
            <a:r>
              <a:rPr lang="en-GB" sz="2400" dirty="0" err="1" smtClean="0"/>
              <a:t>osobno</a:t>
            </a:r>
            <a:r>
              <a:rPr lang="en-GB" sz="2400" dirty="0" smtClean="0"/>
              <a:t> </a:t>
            </a:r>
            <a:r>
              <a:rPr lang="en-GB" sz="2400" dirty="0" err="1" smtClean="0"/>
              <a:t>svidjela</a:t>
            </a:r>
            <a:r>
              <a:rPr lang="en-GB" sz="2400" dirty="0" smtClean="0"/>
              <a:t> ova </a:t>
            </a:r>
            <a:r>
              <a:rPr lang="en-GB" sz="2400" dirty="0" err="1" smtClean="0"/>
              <a:t>glazba</a:t>
            </a:r>
            <a:r>
              <a:rPr lang="en-GB" sz="2400" dirty="0" smtClean="0"/>
              <a:t>?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30054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12" y="663009"/>
            <a:ext cx="9007579" cy="776682"/>
          </a:xfrm>
        </p:spPr>
        <p:txBody>
          <a:bodyPr/>
          <a:lstStyle/>
          <a:p>
            <a:r>
              <a:rPr lang="hr-HR" dirty="0" smtClean="0"/>
              <a:t>A što s tišinom?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212" y="2677883"/>
            <a:ext cx="3379511" cy="1752450"/>
          </a:xfrm>
        </p:spPr>
        <p:txBody>
          <a:bodyPr>
            <a:normAutofit/>
          </a:bodyPr>
          <a:lstStyle/>
          <a:p>
            <a:r>
              <a:rPr lang="hr-HR" sz="2400" dirty="0"/>
              <a:t>t</a:t>
            </a:r>
            <a:r>
              <a:rPr lang="hr-HR" sz="2400" dirty="0" smtClean="0"/>
              <a:t>išina nikad nije potpuna</a:t>
            </a:r>
          </a:p>
          <a:p>
            <a:r>
              <a:rPr lang="hr-HR" sz="2400" dirty="0"/>
              <a:t>g</a:t>
            </a:r>
            <a:r>
              <a:rPr lang="hr-HR" sz="2400" dirty="0" smtClean="0"/>
              <a:t>luha komora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603" y="1439691"/>
            <a:ext cx="7326301" cy="5185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6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93379"/>
          </a:xfrm>
        </p:spPr>
        <p:txBody>
          <a:bodyPr/>
          <a:lstStyle/>
          <a:p>
            <a:r>
              <a:rPr lang="hr-HR" dirty="0" smtClean="0"/>
              <a:t>Glazbeno djelo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6162"/>
            <a:ext cx="8596668" cy="4538383"/>
          </a:xfrm>
        </p:spPr>
        <p:txBody>
          <a:bodyPr>
            <a:normAutofit/>
          </a:bodyPr>
          <a:lstStyle/>
          <a:p>
            <a:r>
              <a:rPr lang="hr-HR" sz="2400" dirty="0" smtClean="0"/>
              <a:t>glazbenoj umjetnosti potrebni su IZVOĐAČI </a:t>
            </a:r>
          </a:p>
          <a:p>
            <a:r>
              <a:rPr lang="hr-HR" sz="2400" dirty="0" smtClean="0"/>
              <a:t>izvedba glazbenog djela zapravo je suradnja skladatelja, dirigenta</a:t>
            </a:r>
            <a:r>
              <a:rPr lang="en-GB" sz="2400" dirty="0" smtClean="0"/>
              <a:t>, </a:t>
            </a:r>
            <a:r>
              <a:rPr lang="hr-HR" sz="2400" dirty="0" smtClean="0"/>
              <a:t>izvođača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publike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err="1" smtClean="0"/>
              <a:t>Pitanja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promišljanje</a:t>
            </a:r>
            <a:r>
              <a:rPr lang="en-GB" sz="2400" dirty="0" smtClean="0"/>
              <a:t>: </a:t>
            </a:r>
          </a:p>
          <a:p>
            <a:r>
              <a:rPr lang="en-GB" sz="2400" dirty="0" smtClean="0"/>
              <a:t>K</a:t>
            </a:r>
            <a:r>
              <a:rPr lang="hr-HR" sz="2400" dirty="0" err="1" smtClean="0"/>
              <a:t>ojim</a:t>
            </a:r>
            <a:r>
              <a:rPr lang="hr-HR" sz="2400" dirty="0" smtClean="0"/>
              <a:t> je umjetnostima potreban izvođač, a kojima ne? </a:t>
            </a:r>
            <a:endParaRPr lang="en-GB" sz="2400" dirty="0" smtClean="0"/>
          </a:p>
          <a:p>
            <a:r>
              <a:rPr lang="en-GB" sz="2400" dirty="0" err="1" smtClean="0"/>
              <a:t>Kako</a:t>
            </a:r>
            <a:r>
              <a:rPr lang="en-GB" sz="2400" dirty="0" smtClean="0"/>
              <a:t> </a:t>
            </a:r>
            <a:r>
              <a:rPr lang="en-GB" sz="2400" dirty="0" err="1" smtClean="0"/>
              <a:t>glasna</a:t>
            </a:r>
            <a:r>
              <a:rPr lang="en-GB" sz="2400" dirty="0" smtClean="0"/>
              <a:t> </a:t>
            </a:r>
            <a:r>
              <a:rPr lang="en-GB" sz="2400" dirty="0" err="1" smtClean="0"/>
              <a:t>glazba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buka</a:t>
            </a:r>
            <a:r>
              <a:rPr lang="en-GB" sz="2400" dirty="0" smtClean="0"/>
              <a:t> </a:t>
            </a:r>
            <a:r>
              <a:rPr lang="en-GB" sz="2400" dirty="0" err="1" smtClean="0"/>
              <a:t>utječu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moj</a:t>
            </a:r>
            <a:r>
              <a:rPr lang="en-GB" sz="2400" dirty="0" smtClean="0"/>
              <a:t> </a:t>
            </a:r>
            <a:r>
              <a:rPr lang="en-GB" sz="2400" dirty="0" err="1" smtClean="0"/>
              <a:t>život</a:t>
            </a:r>
            <a:r>
              <a:rPr lang="en-GB" sz="2400" dirty="0" smtClean="0"/>
              <a:t>, 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svijet</a:t>
            </a:r>
            <a:r>
              <a:rPr lang="en-GB" sz="2400" dirty="0" smtClean="0"/>
              <a:t> </a:t>
            </a:r>
            <a:r>
              <a:rPr lang="en-GB" sz="2400" dirty="0" err="1" smtClean="0"/>
              <a:t>oko</a:t>
            </a:r>
            <a:r>
              <a:rPr lang="en-GB" sz="2400" dirty="0" smtClean="0"/>
              <a:t> </a:t>
            </a:r>
            <a:r>
              <a:rPr lang="en-GB" sz="2400" dirty="0" err="1" smtClean="0"/>
              <a:t>mene</a:t>
            </a:r>
            <a:r>
              <a:rPr lang="en-GB" sz="2400" dirty="0" smtClean="0"/>
              <a:t>? </a:t>
            </a:r>
          </a:p>
          <a:p>
            <a:endParaRPr lang="hr-HR" sz="2400" dirty="0" smtClean="0"/>
          </a:p>
        </p:txBody>
      </p:sp>
    </p:spTree>
    <p:extLst>
      <p:ext uri="{BB962C8B-B14F-4D97-AF65-F5344CB8AC3E}">
        <p14:creationId xmlns:p14="http://schemas.microsoft.com/office/powerpoint/2010/main" val="135559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4188" y="2855295"/>
            <a:ext cx="7766936" cy="1646302"/>
          </a:xfrm>
        </p:spPr>
        <p:txBody>
          <a:bodyPr/>
          <a:lstStyle/>
          <a:p>
            <a:pPr algn="ctr"/>
            <a:r>
              <a:rPr lang="en-GB" dirty="0" smtClean="0"/>
              <a:t>SASTAVNICE GLAZBENOG DJELA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75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241" y="867178"/>
            <a:ext cx="8596668" cy="897228"/>
          </a:xfrm>
        </p:spPr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čemu</a:t>
            </a:r>
            <a:r>
              <a:rPr lang="en-GB" dirty="0" smtClean="0"/>
              <a:t> se </a:t>
            </a:r>
            <a:r>
              <a:rPr lang="en-GB" dirty="0" err="1" smtClean="0"/>
              <a:t>razlikuju</a:t>
            </a:r>
            <a:r>
              <a:rPr lang="en-GB" dirty="0" smtClean="0"/>
              <a:t> </a:t>
            </a:r>
            <a:r>
              <a:rPr lang="en-GB" dirty="0" err="1" smtClean="0"/>
              <a:t>sljedeće</a:t>
            </a:r>
            <a:r>
              <a:rPr lang="en-GB" dirty="0" smtClean="0"/>
              <a:t> </a:t>
            </a:r>
            <a:r>
              <a:rPr lang="en-GB" dirty="0" err="1" smtClean="0"/>
              <a:t>izvedbe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7649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♪ </a:t>
            </a:r>
            <a:r>
              <a:rPr lang="en-GB" sz="2400" dirty="0" err="1" smtClean="0"/>
              <a:t>Vještice</a:t>
            </a:r>
            <a:r>
              <a:rPr lang="en-GB" sz="2400" dirty="0" smtClean="0"/>
              <a:t>: </a:t>
            </a:r>
            <a:r>
              <a:rPr lang="en-GB" sz="2400" dirty="0" err="1" smtClean="0"/>
              <a:t>Ljubav</a:t>
            </a:r>
            <a:r>
              <a:rPr lang="en-GB" sz="2400" dirty="0" smtClean="0"/>
              <a:t> se ne </a:t>
            </a:r>
            <a:r>
              <a:rPr lang="en-GB" sz="2400" dirty="0" err="1" smtClean="0"/>
              <a:t>trži</a:t>
            </a:r>
            <a:r>
              <a:rPr lang="en-GB" sz="2400" dirty="0" smtClean="0"/>
              <a:t> (</a:t>
            </a:r>
            <a:r>
              <a:rPr lang="en-GB" sz="2400" dirty="0" err="1" smtClean="0"/>
              <a:t>međimurska</a:t>
            </a:r>
            <a:r>
              <a:rPr lang="en-GB" sz="2400" dirty="0" smtClean="0"/>
              <a:t> </a:t>
            </a:r>
            <a:r>
              <a:rPr lang="en-GB" sz="2400" dirty="0" err="1" smtClean="0"/>
              <a:t>tradicijska</a:t>
            </a:r>
            <a:r>
              <a:rPr lang="en-GB" sz="2400" dirty="0" smtClean="0"/>
              <a:t>) </a:t>
            </a:r>
          </a:p>
          <a:p>
            <a:r>
              <a:rPr lang="en-GB" sz="1600" dirty="0">
                <a:hlinkClick r:id="rId2"/>
              </a:rPr>
              <a:t>https://</a:t>
            </a:r>
            <a:r>
              <a:rPr lang="en-GB" sz="1600" dirty="0" smtClean="0">
                <a:hlinkClick r:id="rId2"/>
              </a:rPr>
              <a:t>www.youtube.com/watch?v=SGgMWh2dXHo&amp;ab_channel=71bato</a:t>
            </a:r>
            <a:r>
              <a:rPr lang="en-GB" sz="1600" dirty="0" smtClean="0"/>
              <a:t>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♪ </a:t>
            </a:r>
            <a:r>
              <a:rPr lang="en-GB" sz="2400" dirty="0" err="1" smtClean="0"/>
              <a:t>Ethnotrip</a:t>
            </a:r>
            <a:r>
              <a:rPr lang="en-GB" sz="2400" dirty="0" smtClean="0"/>
              <a:t>: </a:t>
            </a:r>
            <a:r>
              <a:rPr lang="en-GB" sz="2400" dirty="0" err="1" smtClean="0"/>
              <a:t>Ljubav</a:t>
            </a:r>
            <a:r>
              <a:rPr lang="en-GB" sz="2400" dirty="0" smtClean="0"/>
              <a:t> se ne </a:t>
            </a:r>
            <a:r>
              <a:rPr lang="en-GB" sz="2400" dirty="0" err="1" smtClean="0"/>
              <a:t>trži</a:t>
            </a:r>
            <a:r>
              <a:rPr lang="en-GB" sz="2400" dirty="0" smtClean="0"/>
              <a:t> (</a:t>
            </a:r>
            <a:r>
              <a:rPr lang="en-GB" sz="2400" dirty="0" err="1" smtClean="0"/>
              <a:t>međimurska</a:t>
            </a:r>
            <a:r>
              <a:rPr lang="en-GB" sz="2400" dirty="0" smtClean="0"/>
              <a:t> </a:t>
            </a:r>
            <a:r>
              <a:rPr lang="en-GB" sz="2400" dirty="0" err="1" smtClean="0"/>
              <a:t>tradicijska</a:t>
            </a:r>
            <a:r>
              <a:rPr lang="en-GB" sz="2400" dirty="0" smtClean="0"/>
              <a:t>) </a:t>
            </a:r>
          </a:p>
          <a:p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www.youtube.com/watch?v=SOgu9-E4m9E&amp;ab_channel=GlasbenaZadrugaCelinka</a:t>
            </a:r>
            <a:r>
              <a:rPr lang="en-GB" sz="1600" dirty="0" smtClean="0"/>
              <a:t> 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6947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60" y="1748465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Cher: Believe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www.youtube.com/watch?v=nZXRV4MezEw&amp;ab_channel=Cher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Ella </a:t>
            </a:r>
            <a:r>
              <a:rPr lang="en-GB" sz="2400" dirty="0" err="1" smtClean="0"/>
              <a:t>Handerson</a:t>
            </a:r>
            <a:r>
              <a:rPr lang="en-GB" sz="2400" dirty="0" smtClean="0"/>
              <a:t>: Believe (Cher cover)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www.youtube.com/watch?v=oTbcO9qaE5g&amp;ab_channel=TheXFactorUK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8888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37" y="931572"/>
            <a:ext cx="5839375" cy="845712"/>
          </a:xfrm>
        </p:spPr>
        <p:txBody>
          <a:bodyPr/>
          <a:lstStyle/>
          <a:p>
            <a:r>
              <a:rPr lang="en-GB" dirty="0" smtClean="0"/>
              <a:t>TEMPO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37" y="1993164"/>
            <a:ext cx="9007579" cy="388077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brzina</a:t>
            </a:r>
            <a:r>
              <a:rPr lang="en-GB" sz="2400" dirty="0" smtClean="0"/>
              <a:t> </a:t>
            </a:r>
            <a:r>
              <a:rPr lang="en-GB" sz="2400" dirty="0" err="1" smtClean="0"/>
              <a:t>izvođenja</a:t>
            </a:r>
            <a:r>
              <a:rPr lang="en-GB" sz="2400" dirty="0" smtClean="0"/>
              <a:t> </a:t>
            </a:r>
            <a:r>
              <a:rPr lang="en-GB" sz="2400" dirty="0" err="1" smtClean="0"/>
              <a:t>glazbenog</a:t>
            </a:r>
            <a:r>
              <a:rPr lang="en-GB" sz="2400" dirty="0" smtClean="0"/>
              <a:t> </a:t>
            </a:r>
            <a:r>
              <a:rPr lang="en-GB" sz="2400" dirty="0" err="1" smtClean="0"/>
              <a:t>djela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može</a:t>
            </a:r>
            <a:r>
              <a:rPr lang="en-GB" sz="2400" dirty="0" smtClean="0"/>
              <a:t> </a:t>
            </a:r>
            <a:r>
              <a:rPr lang="en-GB" sz="2400" dirty="0" err="1" smtClean="0"/>
              <a:t>biti</a:t>
            </a:r>
            <a:r>
              <a:rPr lang="en-GB" sz="2400" dirty="0" smtClean="0"/>
              <a:t> </a:t>
            </a:r>
            <a:r>
              <a:rPr lang="en-GB" sz="2400" dirty="0" err="1" smtClean="0"/>
              <a:t>brz</a:t>
            </a:r>
            <a:r>
              <a:rPr lang="en-GB" sz="2400" dirty="0" smtClean="0"/>
              <a:t>, </a:t>
            </a:r>
            <a:r>
              <a:rPr lang="en-GB" sz="2400" dirty="0" err="1" smtClean="0"/>
              <a:t>umjeren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spor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r>
              <a:rPr lang="en-GB" sz="2400" dirty="0" err="1" smtClean="0">
                <a:solidFill>
                  <a:schemeClr val="accent2"/>
                </a:solidFill>
              </a:rPr>
              <a:t>Tko</a:t>
            </a:r>
            <a:r>
              <a:rPr lang="en-GB" sz="2400" dirty="0" smtClean="0">
                <a:solidFill>
                  <a:schemeClr val="accent2"/>
                </a:solidFill>
              </a:rPr>
              <a:t> </a:t>
            </a:r>
            <a:r>
              <a:rPr lang="en-GB" sz="2400" dirty="0" err="1" smtClean="0">
                <a:solidFill>
                  <a:schemeClr val="accent2"/>
                </a:solidFill>
              </a:rPr>
              <a:t>određuje</a:t>
            </a:r>
            <a:r>
              <a:rPr lang="en-GB" sz="2400" dirty="0" smtClean="0">
                <a:solidFill>
                  <a:schemeClr val="accent2"/>
                </a:solidFill>
              </a:rPr>
              <a:t> tempo? </a:t>
            </a:r>
          </a:p>
          <a:p>
            <a:pPr marL="0" indent="0">
              <a:buNone/>
            </a:pPr>
            <a:endParaRPr lang="en-GB" sz="2400" dirty="0" smtClean="0">
              <a:solidFill>
                <a:schemeClr val="accent2"/>
              </a:solidFill>
            </a:endParaRPr>
          </a:p>
          <a:p>
            <a:r>
              <a:rPr lang="en-GB" sz="2400" dirty="0" err="1" smtClean="0"/>
              <a:t>skladatelj</a:t>
            </a:r>
            <a:r>
              <a:rPr lang="en-GB" sz="2400" dirty="0" smtClean="0"/>
              <a:t> </a:t>
            </a:r>
            <a:r>
              <a:rPr lang="en-GB" sz="2400" dirty="0" err="1" smtClean="0"/>
              <a:t>zapisuje</a:t>
            </a:r>
            <a:r>
              <a:rPr lang="en-GB" sz="2400" dirty="0" smtClean="0"/>
              <a:t> </a:t>
            </a:r>
            <a:r>
              <a:rPr lang="en-GB" sz="2400" dirty="0" err="1" smtClean="0"/>
              <a:t>oznaku</a:t>
            </a:r>
            <a:r>
              <a:rPr lang="en-GB" sz="2400" dirty="0" smtClean="0"/>
              <a:t> </a:t>
            </a:r>
            <a:r>
              <a:rPr lang="en-GB" sz="2400" dirty="0" err="1" smtClean="0"/>
              <a:t>tempa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početku</a:t>
            </a:r>
            <a:r>
              <a:rPr lang="en-GB" sz="2400" dirty="0" smtClean="0"/>
              <a:t> </a:t>
            </a:r>
            <a:r>
              <a:rPr lang="en-GB" sz="2400" dirty="0" err="1" smtClean="0"/>
              <a:t>skladbe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dirigent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izvođači</a:t>
            </a:r>
            <a:r>
              <a:rPr lang="en-GB" sz="2400" dirty="0" smtClean="0"/>
              <a:t> </a:t>
            </a:r>
            <a:r>
              <a:rPr lang="en-GB" sz="2400" dirty="0" err="1" smtClean="0"/>
              <a:t>glazbenog</a:t>
            </a:r>
            <a:r>
              <a:rPr lang="en-GB" sz="2400" dirty="0" smtClean="0"/>
              <a:t> </a:t>
            </a:r>
            <a:r>
              <a:rPr lang="en-GB" sz="2400" dirty="0" err="1" smtClean="0"/>
              <a:t>djela</a:t>
            </a:r>
            <a:r>
              <a:rPr lang="en-GB" sz="2400" dirty="0" smtClean="0"/>
              <a:t> </a:t>
            </a:r>
            <a:r>
              <a:rPr lang="en-GB" sz="2400" dirty="0" err="1" smtClean="0"/>
              <a:t>ponekad</a:t>
            </a:r>
            <a:r>
              <a:rPr lang="en-GB" sz="2400" dirty="0" smtClean="0"/>
              <a:t> </a:t>
            </a:r>
            <a:r>
              <a:rPr lang="en-GB" sz="2400" dirty="0" err="1" smtClean="0"/>
              <a:t>mijenjaju</a:t>
            </a:r>
            <a:r>
              <a:rPr lang="en-GB" sz="2400" dirty="0" smtClean="0"/>
              <a:t> tempo </a:t>
            </a:r>
            <a:r>
              <a:rPr lang="en-GB" sz="2400" dirty="0" err="1" smtClean="0"/>
              <a:t>izražavajući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taj</a:t>
            </a:r>
            <a:r>
              <a:rPr lang="en-GB" sz="2400" dirty="0" smtClean="0"/>
              <a:t> </a:t>
            </a:r>
            <a:r>
              <a:rPr lang="en-GB" sz="2400" dirty="0" err="1" smtClean="0"/>
              <a:t>način</a:t>
            </a:r>
            <a:r>
              <a:rPr lang="en-GB" sz="2400" dirty="0" smtClean="0"/>
              <a:t> </a:t>
            </a:r>
            <a:r>
              <a:rPr lang="en-GB" sz="2400" dirty="0" err="1" smtClean="0"/>
              <a:t>vlastitu</a:t>
            </a:r>
            <a:r>
              <a:rPr lang="en-GB" sz="2400" dirty="0" smtClean="0"/>
              <a:t> INTERPRETACIJU </a:t>
            </a:r>
            <a:r>
              <a:rPr lang="en-GB" sz="2400" dirty="0" err="1" smtClean="0"/>
              <a:t>djela</a:t>
            </a:r>
            <a:r>
              <a:rPr lang="en-GB" sz="2400" dirty="0" smtClean="0"/>
              <a:t>  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15170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802" y="583842"/>
            <a:ext cx="8917427" cy="665408"/>
          </a:xfrm>
        </p:spPr>
        <p:txBody>
          <a:bodyPr/>
          <a:lstStyle/>
          <a:p>
            <a:r>
              <a:rPr lang="en-GB" dirty="0" err="1"/>
              <a:t>m</a:t>
            </a:r>
            <a:r>
              <a:rPr lang="en-GB" dirty="0" err="1" smtClean="0"/>
              <a:t>etronom</a:t>
            </a:r>
            <a:r>
              <a:rPr lang="en-GB" dirty="0" smtClean="0"/>
              <a:t> (1816., </a:t>
            </a:r>
            <a:r>
              <a:rPr lang="en-GB" dirty="0" err="1" smtClean="0"/>
              <a:t>broj</a:t>
            </a:r>
            <a:r>
              <a:rPr lang="en-GB" dirty="0" smtClean="0"/>
              <a:t> </a:t>
            </a:r>
            <a:r>
              <a:rPr lang="en-GB" dirty="0" err="1" smtClean="0"/>
              <a:t>otkucaja</a:t>
            </a:r>
            <a:r>
              <a:rPr lang="en-GB" dirty="0" smtClean="0"/>
              <a:t> u </a:t>
            </a:r>
            <a:r>
              <a:rPr lang="en-GB" dirty="0" err="1" smtClean="0"/>
              <a:t>minuti</a:t>
            </a:r>
            <a:r>
              <a:rPr lang="en-GB" dirty="0" smtClean="0"/>
              <a:t>)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47" y="1387855"/>
            <a:ext cx="6684136" cy="5013103"/>
          </a:xfrm>
        </p:spPr>
      </p:pic>
    </p:spTree>
    <p:extLst>
      <p:ext uri="{BB962C8B-B14F-4D97-AF65-F5344CB8AC3E}">
        <p14:creationId xmlns:p14="http://schemas.microsoft.com/office/powerpoint/2010/main" val="148137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80057"/>
            <a:ext cx="8596668" cy="742682"/>
          </a:xfrm>
        </p:spPr>
        <p:txBody>
          <a:bodyPr/>
          <a:lstStyle/>
          <a:p>
            <a:r>
              <a:rPr lang="en-GB" dirty="0" smtClean="0"/>
              <a:t>Tempo </a:t>
            </a:r>
            <a:r>
              <a:rPr lang="en-GB" dirty="0" err="1" smtClean="0"/>
              <a:t>srca</a:t>
            </a:r>
            <a:r>
              <a:rPr lang="en-GB" dirty="0" smtClean="0"/>
              <a:t>? </a:t>
            </a:r>
            <a:r>
              <a:rPr lang="en-GB" dirty="0" smtClean="0">
                <a:latin typeface="Garamond" panose="02020404030301010803" pitchFamily="18" charset="0"/>
              </a:rPr>
              <a:t>♥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60 do 80 </a:t>
            </a:r>
            <a:r>
              <a:rPr lang="en-GB" sz="2400" dirty="0" err="1" smtClean="0"/>
              <a:t>otkucaja</a:t>
            </a:r>
            <a:r>
              <a:rPr lang="en-GB" sz="2400" dirty="0" smtClean="0"/>
              <a:t> ♥ u </a:t>
            </a:r>
            <a:r>
              <a:rPr lang="en-GB" sz="2400" dirty="0" err="1" smtClean="0"/>
              <a:t>minuti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otkucaj</a:t>
            </a:r>
            <a:r>
              <a:rPr lang="en-GB" sz="2400" dirty="0" smtClean="0"/>
              <a:t> </a:t>
            </a:r>
            <a:r>
              <a:rPr lang="en-GB" sz="2400" dirty="0" err="1" smtClean="0"/>
              <a:t>čovjekovog</a:t>
            </a:r>
            <a:r>
              <a:rPr lang="en-GB" sz="2400" dirty="0" smtClean="0"/>
              <a:t> </a:t>
            </a:r>
            <a:r>
              <a:rPr lang="en-GB" sz="2400" dirty="0" err="1" smtClean="0"/>
              <a:t>srca</a:t>
            </a:r>
            <a:r>
              <a:rPr lang="en-GB" sz="2400" dirty="0" smtClean="0"/>
              <a:t> je </a:t>
            </a:r>
            <a:r>
              <a:rPr lang="en-GB" sz="2400" dirty="0" err="1" smtClean="0"/>
              <a:t>umjereni</a:t>
            </a:r>
            <a:r>
              <a:rPr lang="en-GB" sz="2400" dirty="0" smtClean="0"/>
              <a:t> tempo, </a:t>
            </a:r>
            <a:r>
              <a:rPr lang="en-GB" sz="2400" dirty="0" err="1" smtClean="0"/>
              <a:t>prema</a:t>
            </a:r>
            <a:r>
              <a:rPr lang="en-GB" sz="2400" dirty="0" smtClean="0"/>
              <a:t> </a:t>
            </a:r>
            <a:r>
              <a:rPr lang="en-GB" sz="2400" dirty="0" err="1" smtClean="0"/>
              <a:t>kojemu</a:t>
            </a:r>
            <a:r>
              <a:rPr lang="en-GB" sz="2400" dirty="0" smtClean="0"/>
              <a:t> se </a:t>
            </a:r>
            <a:r>
              <a:rPr lang="en-GB" sz="2400" dirty="0" err="1" smtClean="0"/>
              <a:t>određuju</a:t>
            </a:r>
            <a:r>
              <a:rPr lang="en-GB" sz="2400" dirty="0" smtClean="0"/>
              <a:t> </a:t>
            </a:r>
            <a:r>
              <a:rPr lang="en-GB" sz="2400" dirty="0" err="1" smtClean="0"/>
              <a:t>brži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polaganiji</a:t>
            </a:r>
            <a:r>
              <a:rPr lang="en-GB" sz="2400" dirty="0" smtClean="0"/>
              <a:t> tempo </a:t>
            </a:r>
          </a:p>
          <a:p>
            <a:endParaRPr lang="en-GB" sz="2400" dirty="0"/>
          </a:p>
          <a:p>
            <a:r>
              <a:rPr lang="en-GB" sz="2400" dirty="0" err="1" smtClean="0"/>
              <a:t>Prva</a:t>
            </a:r>
            <a:r>
              <a:rPr lang="en-GB" sz="2400" dirty="0" smtClean="0"/>
              <a:t> </a:t>
            </a:r>
            <a:r>
              <a:rPr lang="en-GB" sz="2400" dirty="0" err="1" smtClean="0"/>
              <a:t>pomoć</a:t>
            </a:r>
            <a:r>
              <a:rPr lang="en-GB" sz="2400" dirty="0" smtClean="0"/>
              <a:t>: ♪ Bee Gees: </a:t>
            </a:r>
            <a:r>
              <a:rPr lang="en-GB" sz="2400" dirty="0" err="1" smtClean="0"/>
              <a:t>Stayin</a:t>
            </a:r>
            <a:r>
              <a:rPr lang="en-GB" sz="2400" dirty="0" smtClean="0"/>
              <a:t>’ Alive </a:t>
            </a:r>
          </a:p>
          <a:p>
            <a:pPr lvl="1"/>
            <a:r>
              <a:rPr lang="en-GB" sz="2200" dirty="0">
                <a:hlinkClick r:id="rId2"/>
              </a:rPr>
              <a:t>https://</a:t>
            </a:r>
            <a:r>
              <a:rPr lang="en-GB" sz="2200" dirty="0" smtClean="0">
                <a:hlinkClick r:id="rId2"/>
              </a:rPr>
              <a:t>www.youtube.com/watch?v=fNFzfwLM72c&amp;ab_channel=BeeGeesVEVO</a:t>
            </a:r>
            <a:r>
              <a:rPr lang="en-GB" sz="2200" dirty="0" smtClean="0"/>
              <a:t> </a:t>
            </a:r>
            <a:endParaRPr lang="en-GB" sz="22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10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18" y="1008845"/>
            <a:ext cx="8994700" cy="819955"/>
          </a:xfrm>
        </p:spPr>
        <p:txBody>
          <a:bodyPr/>
          <a:lstStyle/>
          <a:p>
            <a:r>
              <a:rPr lang="en-GB" dirty="0" err="1" smtClean="0"/>
              <a:t>Može</a:t>
            </a:r>
            <a:r>
              <a:rPr lang="en-GB" dirty="0" smtClean="0"/>
              <a:t> li se tempo </a:t>
            </a:r>
            <a:r>
              <a:rPr lang="en-GB" dirty="0" err="1" smtClean="0"/>
              <a:t>tokom</a:t>
            </a:r>
            <a:r>
              <a:rPr lang="en-GB" dirty="0" smtClean="0"/>
              <a:t> </a:t>
            </a:r>
            <a:r>
              <a:rPr lang="en-GB" dirty="0" err="1" smtClean="0"/>
              <a:t>skladbe</a:t>
            </a:r>
            <a:r>
              <a:rPr lang="en-GB" dirty="0" smtClean="0"/>
              <a:t> </a:t>
            </a:r>
            <a:r>
              <a:rPr lang="en-GB" dirty="0" err="1" smtClean="0"/>
              <a:t>mijenjati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0225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♪ </a:t>
            </a:r>
            <a:r>
              <a:rPr lang="en-GB" sz="2400" dirty="0" err="1" smtClean="0"/>
              <a:t>Edvard</a:t>
            </a:r>
            <a:r>
              <a:rPr lang="en-GB" sz="2400" dirty="0" smtClean="0"/>
              <a:t> Grieg: Peer </a:t>
            </a:r>
            <a:r>
              <a:rPr lang="en-GB" sz="2400" dirty="0" err="1" smtClean="0"/>
              <a:t>Gynt</a:t>
            </a:r>
            <a:r>
              <a:rPr lang="en-GB" sz="2400" dirty="0" smtClean="0"/>
              <a:t>, U </a:t>
            </a:r>
            <a:r>
              <a:rPr lang="en-GB" sz="2400" dirty="0" err="1" smtClean="0"/>
              <a:t>pećini</a:t>
            </a:r>
            <a:r>
              <a:rPr lang="en-GB" sz="2400" dirty="0" smtClean="0"/>
              <a:t> </a:t>
            </a:r>
            <a:r>
              <a:rPr lang="en-GB" sz="2400" dirty="0" err="1" smtClean="0"/>
              <a:t>gorskoga</a:t>
            </a:r>
            <a:r>
              <a:rPr lang="en-GB" sz="2400" dirty="0" smtClean="0"/>
              <a:t> </a:t>
            </a:r>
            <a:r>
              <a:rPr lang="en-GB" sz="2400" dirty="0" err="1" smtClean="0"/>
              <a:t>kralja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www.youtube.com/watch?v=xrIYT-MrVaI&amp;t=2s&amp;ab_channel=FacundoJG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/>
              <a:t>u</a:t>
            </a:r>
            <a:r>
              <a:rPr lang="en-GB" sz="2400" dirty="0" err="1" smtClean="0"/>
              <a:t>brzavanje</a:t>
            </a:r>
            <a:r>
              <a:rPr lang="en-GB" sz="2400" dirty="0" smtClean="0"/>
              <a:t> </a:t>
            </a:r>
            <a:r>
              <a:rPr lang="en-GB" sz="2400" dirty="0" err="1" smtClean="0"/>
              <a:t>tempa</a:t>
            </a:r>
            <a:r>
              <a:rPr lang="en-GB" sz="2400" dirty="0" smtClean="0"/>
              <a:t> = accelerando (</a:t>
            </a:r>
            <a:r>
              <a:rPr lang="en-GB" sz="2400" dirty="0" err="1" smtClean="0"/>
              <a:t>tal</a:t>
            </a:r>
            <a:r>
              <a:rPr lang="en-GB" sz="2400" dirty="0" smtClean="0"/>
              <a:t>. </a:t>
            </a:r>
            <a:r>
              <a:rPr lang="en-GB" sz="2400" dirty="0" err="1"/>
              <a:t>u</a:t>
            </a:r>
            <a:r>
              <a:rPr lang="en-GB" sz="2400" dirty="0" err="1" smtClean="0"/>
              <a:t>brzavati</a:t>
            </a:r>
            <a:r>
              <a:rPr lang="en-GB" sz="2400" dirty="0" smtClean="0"/>
              <a:t>) </a:t>
            </a:r>
          </a:p>
          <a:p>
            <a:r>
              <a:rPr lang="en-GB" sz="2400" dirty="0" err="1"/>
              <a:t>u</a:t>
            </a:r>
            <a:r>
              <a:rPr lang="en-GB" sz="2400" dirty="0" err="1" smtClean="0"/>
              <a:t>sporavanje</a:t>
            </a:r>
            <a:r>
              <a:rPr lang="en-GB" sz="2400" dirty="0" smtClean="0"/>
              <a:t> </a:t>
            </a:r>
            <a:r>
              <a:rPr lang="en-GB" sz="2400" dirty="0" err="1" smtClean="0"/>
              <a:t>tempa</a:t>
            </a:r>
            <a:r>
              <a:rPr lang="en-GB" sz="2400" dirty="0" smtClean="0"/>
              <a:t> = </a:t>
            </a:r>
            <a:r>
              <a:rPr lang="en-GB" sz="2400" dirty="0" err="1" smtClean="0"/>
              <a:t>ritardando</a:t>
            </a:r>
            <a:r>
              <a:rPr lang="en-GB" sz="2400" dirty="0" smtClean="0"/>
              <a:t> (</a:t>
            </a:r>
            <a:r>
              <a:rPr lang="en-GB" sz="2400" dirty="0" err="1" smtClean="0"/>
              <a:t>tal</a:t>
            </a:r>
            <a:r>
              <a:rPr lang="en-GB" sz="2400" dirty="0" smtClean="0"/>
              <a:t>. </a:t>
            </a:r>
            <a:r>
              <a:rPr lang="en-GB" sz="2400" dirty="0" err="1"/>
              <a:t>u</a:t>
            </a:r>
            <a:r>
              <a:rPr lang="en-GB" sz="2400" dirty="0" err="1" smtClean="0"/>
              <a:t>sporavati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6339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151" y="931572"/>
            <a:ext cx="8596668" cy="858592"/>
          </a:xfrm>
        </p:spPr>
        <p:txBody>
          <a:bodyPr/>
          <a:lstStyle/>
          <a:p>
            <a:r>
              <a:rPr lang="en-GB" dirty="0" smtClean="0"/>
              <a:t>Po </a:t>
            </a:r>
            <a:r>
              <a:rPr lang="en-GB" dirty="0" err="1" smtClean="0"/>
              <a:t>čemu</a:t>
            </a:r>
            <a:r>
              <a:rPr lang="en-GB" dirty="0" smtClean="0"/>
              <a:t> se </a:t>
            </a:r>
            <a:r>
              <a:rPr lang="en-GB" dirty="0" err="1" smtClean="0"/>
              <a:t>razlikuju</a:t>
            </a:r>
            <a:r>
              <a:rPr lang="en-GB" dirty="0" smtClean="0"/>
              <a:t> </a:t>
            </a:r>
            <a:r>
              <a:rPr lang="en-GB" dirty="0" err="1" smtClean="0"/>
              <a:t>sljedeći</a:t>
            </a:r>
            <a:r>
              <a:rPr lang="en-GB" dirty="0" smtClean="0"/>
              <a:t> </a:t>
            </a:r>
            <a:r>
              <a:rPr lang="en-GB" dirty="0" err="1" smtClean="0"/>
              <a:t>primjeri</a:t>
            </a:r>
            <a:r>
              <a:rPr lang="en-GB" dirty="0" smtClean="0"/>
              <a:t>?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237862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♪ Johann Strauss (</a:t>
            </a:r>
            <a:r>
              <a:rPr lang="en-GB" sz="2400" dirty="0" err="1" smtClean="0"/>
              <a:t>otac</a:t>
            </a:r>
            <a:r>
              <a:rPr lang="en-GB" sz="2400" dirty="0" smtClean="0"/>
              <a:t>): </a:t>
            </a:r>
            <a:r>
              <a:rPr lang="en-GB" sz="2400" dirty="0" err="1" smtClean="0"/>
              <a:t>Radetzky</a:t>
            </a:r>
            <a:r>
              <a:rPr lang="en-GB" sz="2400" dirty="0" smtClean="0"/>
              <a:t> </a:t>
            </a:r>
            <a:r>
              <a:rPr lang="en-GB" sz="2400" dirty="0" err="1" smtClean="0"/>
              <a:t>marš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www.youtube.com/watch?v=devpasbOcSI&amp;ab_channel=ViennaPhilVEVO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♪ P. I. </a:t>
            </a:r>
            <a:r>
              <a:rPr lang="en-GB" sz="2400" dirty="0" err="1" smtClean="0"/>
              <a:t>Čajkovski</a:t>
            </a:r>
            <a:r>
              <a:rPr lang="en-GB" sz="2400" dirty="0" smtClean="0"/>
              <a:t>: </a:t>
            </a:r>
            <a:r>
              <a:rPr lang="en-GB" sz="2400" dirty="0" err="1" smtClean="0"/>
              <a:t>Orašar</a:t>
            </a:r>
            <a:r>
              <a:rPr lang="en-GB" sz="2400" dirty="0" smtClean="0"/>
              <a:t>, </a:t>
            </a:r>
            <a:r>
              <a:rPr lang="en-GB" sz="2400" dirty="0" err="1" smtClean="0"/>
              <a:t>Valcer</a:t>
            </a:r>
            <a:r>
              <a:rPr lang="en-GB" sz="2400" dirty="0" smtClean="0"/>
              <a:t> </a:t>
            </a:r>
            <a:r>
              <a:rPr lang="en-GB" sz="2400" dirty="0" err="1" smtClean="0"/>
              <a:t>cvijeća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3"/>
              </a:rPr>
              <a:t>https://www.youtube.com/watch?v=_</a:t>
            </a:r>
            <a:r>
              <a:rPr lang="en-GB" sz="2400" dirty="0" smtClean="0">
                <a:hlinkClick r:id="rId3"/>
              </a:rPr>
              <a:t>NWdj8PCdYE&amp;ab_channel=Marquee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3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545" y="1365162"/>
            <a:ext cx="8596668" cy="464927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sz="2400" dirty="0" smtClean="0"/>
              <a:t>Queen: Radio </a:t>
            </a:r>
            <a:r>
              <a:rPr lang="en-GB" sz="2400" dirty="0" err="1" smtClean="0"/>
              <a:t>Ga</a:t>
            </a:r>
            <a:r>
              <a:rPr lang="en-GB" sz="2400" dirty="0" smtClean="0"/>
              <a:t> </a:t>
            </a:r>
            <a:r>
              <a:rPr lang="en-GB" sz="2400" dirty="0" err="1" smtClean="0"/>
              <a:t>Ga</a:t>
            </a:r>
            <a:r>
              <a:rPr lang="en-GB" sz="2400" dirty="0" smtClean="0"/>
              <a:t> (Live Aid, 1985.) </a:t>
            </a:r>
          </a:p>
          <a:p>
            <a:pPr>
              <a:lnSpc>
                <a:spcPct val="150000"/>
              </a:lnSpc>
            </a:pPr>
            <a:r>
              <a:rPr lang="en-GB" sz="2400" dirty="0" err="1" smtClean="0"/>
              <a:t>Ansambl</a:t>
            </a:r>
            <a:r>
              <a:rPr lang="en-GB" sz="2400" dirty="0" smtClean="0"/>
              <a:t> LADO: </a:t>
            </a:r>
            <a:r>
              <a:rPr lang="en-GB" sz="2400" dirty="0" err="1" smtClean="0"/>
              <a:t>Slavonska</a:t>
            </a:r>
            <a:r>
              <a:rPr lang="en-GB" sz="2400" dirty="0" smtClean="0"/>
              <a:t> kola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Ella Fitzgerald </a:t>
            </a:r>
            <a:r>
              <a:rPr lang="en-GB" sz="2400" dirty="0" err="1" smtClean="0"/>
              <a:t>i</a:t>
            </a:r>
            <a:r>
              <a:rPr lang="en-GB" sz="2400" dirty="0" smtClean="0"/>
              <a:t> Louis Armstrong: Can’t we be friends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Claude Debussy: Arabesque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Hans Zimmer: </a:t>
            </a:r>
            <a:r>
              <a:rPr lang="en-GB" sz="2400" dirty="0" err="1" smtClean="0"/>
              <a:t>Pirati</a:t>
            </a:r>
            <a:r>
              <a:rPr lang="en-GB" sz="2400" dirty="0" smtClean="0"/>
              <a:t> s </a:t>
            </a:r>
            <a:r>
              <a:rPr lang="en-GB" sz="2400" dirty="0" err="1" smtClean="0"/>
              <a:t>Kariba</a:t>
            </a:r>
            <a:r>
              <a:rPr lang="en-GB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Oliver </a:t>
            </a:r>
            <a:r>
              <a:rPr lang="en-GB" sz="2400" dirty="0" err="1" smtClean="0"/>
              <a:t>Dragojević</a:t>
            </a:r>
            <a:r>
              <a:rPr lang="en-GB" sz="2400" dirty="0" smtClean="0"/>
              <a:t>: </a:t>
            </a:r>
            <a:r>
              <a:rPr lang="en-GB" sz="2400" dirty="0" err="1" smtClean="0"/>
              <a:t>Cesarica</a:t>
            </a:r>
            <a:r>
              <a:rPr lang="en-GB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 smtClean="0"/>
              <a:t>2CELLOS: Thunderstruck (AC/DC) </a:t>
            </a:r>
          </a:p>
          <a:p>
            <a:pPr marL="0" indent="0">
              <a:lnSpc>
                <a:spcPct val="150000"/>
              </a:lnSpc>
              <a:buNone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8987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92935"/>
            <a:ext cx="8596668" cy="794197"/>
          </a:xfrm>
        </p:spPr>
        <p:txBody>
          <a:bodyPr/>
          <a:lstStyle/>
          <a:p>
            <a:r>
              <a:rPr lang="en-GB" dirty="0" smtClean="0"/>
              <a:t>MJERA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355308" cy="388077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ravnomjerno</a:t>
            </a:r>
            <a:r>
              <a:rPr lang="en-GB" sz="2400" dirty="0" smtClean="0"/>
              <a:t> </a:t>
            </a:r>
            <a:r>
              <a:rPr lang="en-GB" sz="2400" dirty="0" err="1" smtClean="0"/>
              <a:t>ponavljanje</a:t>
            </a:r>
            <a:r>
              <a:rPr lang="en-GB" sz="2400" dirty="0" smtClean="0"/>
              <a:t> </a:t>
            </a:r>
            <a:r>
              <a:rPr lang="en-GB" sz="2400" dirty="0" err="1" smtClean="0"/>
              <a:t>uzorka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se </a:t>
            </a:r>
            <a:r>
              <a:rPr lang="en-GB" sz="2400" dirty="0" err="1" smtClean="0"/>
              <a:t>sastoji</a:t>
            </a:r>
            <a:r>
              <a:rPr lang="en-GB" sz="2400" dirty="0" smtClean="0"/>
              <a:t> od </a:t>
            </a:r>
            <a:r>
              <a:rPr lang="en-GB" sz="2400" dirty="0" err="1" smtClean="0"/>
              <a:t>teških</a:t>
            </a:r>
            <a:r>
              <a:rPr lang="en-GB" sz="2400" dirty="0" smtClean="0"/>
              <a:t> (</a:t>
            </a:r>
            <a:r>
              <a:rPr lang="en-GB" sz="2400" dirty="0" err="1" smtClean="0"/>
              <a:t>naglašenih</a:t>
            </a:r>
            <a:r>
              <a:rPr lang="en-GB" sz="2400" dirty="0" smtClean="0"/>
              <a:t>)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lakih</a:t>
            </a:r>
            <a:r>
              <a:rPr lang="en-GB" sz="2400" dirty="0" smtClean="0"/>
              <a:t> (</a:t>
            </a:r>
            <a:r>
              <a:rPr lang="en-GB" sz="2400" dirty="0" err="1" smtClean="0"/>
              <a:t>nenaglašenih</a:t>
            </a:r>
            <a:r>
              <a:rPr lang="en-GB" sz="2400" dirty="0" smtClean="0"/>
              <a:t>) </a:t>
            </a:r>
            <a:r>
              <a:rPr lang="en-GB" sz="2400" dirty="0" err="1" smtClean="0"/>
              <a:t>doba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JEDNOSTAVNE MJERE: </a:t>
            </a:r>
            <a:r>
              <a:rPr lang="en-GB" sz="2400" dirty="0" err="1" smtClean="0"/>
              <a:t>dvodobna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trodobna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SLOŽENE MJERE: </a:t>
            </a:r>
            <a:r>
              <a:rPr lang="en-GB" sz="2400" dirty="0" err="1" smtClean="0"/>
              <a:t>četverodobna</a:t>
            </a:r>
            <a:r>
              <a:rPr lang="en-GB" sz="2400" dirty="0" smtClean="0"/>
              <a:t>, </a:t>
            </a:r>
            <a:r>
              <a:rPr lang="en-GB" sz="2400" dirty="0" err="1" smtClean="0"/>
              <a:t>šesterodobna</a:t>
            </a:r>
            <a:r>
              <a:rPr lang="hr-HR" sz="2400" dirty="0"/>
              <a:t> </a:t>
            </a:r>
            <a:endParaRPr lang="en-GB" sz="2400" dirty="0" smtClean="0"/>
          </a:p>
          <a:p>
            <a:r>
              <a:rPr lang="en-GB" sz="2400" dirty="0" smtClean="0"/>
              <a:t>MJEŠOVITE MJERE: </a:t>
            </a:r>
            <a:r>
              <a:rPr lang="en-GB" sz="2400" dirty="0" err="1" smtClean="0"/>
              <a:t>kombinacija</a:t>
            </a:r>
            <a:r>
              <a:rPr lang="en-GB" sz="2400" dirty="0" smtClean="0"/>
              <a:t> 2+3 = </a:t>
            </a:r>
            <a:r>
              <a:rPr lang="en-GB" sz="2400" dirty="0" err="1" smtClean="0"/>
              <a:t>peterodobna</a:t>
            </a:r>
            <a:r>
              <a:rPr lang="en-GB" sz="2400" dirty="0" smtClean="0"/>
              <a:t>, </a:t>
            </a:r>
            <a:r>
              <a:rPr lang="en-GB" sz="2400" dirty="0" err="1" smtClean="0"/>
              <a:t>sedmerodobna</a:t>
            </a:r>
            <a:r>
              <a:rPr lang="en-GB" sz="2400" dirty="0" smtClean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0117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57330"/>
            <a:ext cx="8596668" cy="910107"/>
          </a:xfrm>
        </p:spPr>
        <p:txBody>
          <a:bodyPr/>
          <a:lstStyle/>
          <a:p>
            <a:r>
              <a:rPr lang="en-GB" dirty="0" smtClean="0"/>
              <a:t>RITAM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ritam</a:t>
            </a:r>
            <a:r>
              <a:rPr lang="en-GB" sz="2400" dirty="0" smtClean="0"/>
              <a:t> je </a:t>
            </a:r>
            <a:r>
              <a:rPr lang="en-GB" sz="2400" dirty="0" err="1" smtClean="0"/>
              <a:t>niz</a:t>
            </a:r>
            <a:r>
              <a:rPr lang="en-GB" sz="2400" dirty="0" smtClean="0"/>
              <a:t> </a:t>
            </a:r>
            <a:r>
              <a:rPr lang="en-GB" sz="2400" dirty="0" err="1" smtClean="0"/>
              <a:t>tonova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stanki</a:t>
            </a:r>
            <a:r>
              <a:rPr lang="en-GB" sz="2400" dirty="0" smtClean="0"/>
              <a:t> </a:t>
            </a:r>
            <a:r>
              <a:rPr lang="en-GB" sz="2400" dirty="0" err="1" smtClean="0"/>
              <a:t>različitog</a:t>
            </a:r>
            <a:r>
              <a:rPr lang="en-GB" sz="2400" dirty="0" smtClean="0"/>
              <a:t> </a:t>
            </a:r>
            <a:r>
              <a:rPr lang="en-GB" sz="2400" dirty="0" err="1" smtClean="0"/>
              <a:t>trajanja</a:t>
            </a:r>
            <a:r>
              <a:rPr lang="en-GB" sz="2400" dirty="0" smtClean="0"/>
              <a:t> </a:t>
            </a:r>
          </a:p>
          <a:p>
            <a:r>
              <a:rPr lang="en-GB" sz="2400" dirty="0" err="1" smtClean="0"/>
              <a:t>ritamski</a:t>
            </a:r>
            <a:r>
              <a:rPr lang="en-GB" sz="2400" dirty="0" smtClean="0"/>
              <a:t> </a:t>
            </a:r>
            <a:r>
              <a:rPr lang="en-GB" sz="2400" dirty="0" err="1" smtClean="0"/>
              <a:t>obrasci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svuda</a:t>
            </a:r>
            <a:r>
              <a:rPr lang="en-GB" sz="2400" dirty="0" smtClean="0"/>
              <a:t> </a:t>
            </a:r>
            <a:r>
              <a:rPr lang="en-GB" sz="2400" dirty="0" err="1" smtClean="0"/>
              <a:t>oko</a:t>
            </a:r>
            <a:r>
              <a:rPr lang="en-GB" sz="2400" dirty="0" smtClean="0"/>
              <a:t> </a:t>
            </a:r>
            <a:r>
              <a:rPr lang="en-GB" sz="2400" dirty="0" err="1" smtClean="0"/>
              <a:t>nas</a:t>
            </a:r>
            <a:r>
              <a:rPr lang="en-GB" sz="2400" dirty="0" smtClean="0"/>
              <a:t>… u </a:t>
            </a:r>
            <a:r>
              <a:rPr lang="en-GB" sz="2400" dirty="0" err="1" smtClean="0"/>
              <a:t>prirodi</a:t>
            </a:r>
            <a:r>
              <a:rPr lang="en-GB" sz="2400" dirty="0" smtClean="0"/>
              <a:t>, u </a:t>
            </a:r>
            <a:r>
              <a:rPr lang="en-GB" sz="2400" dirty="0" err="1" smtClean="0"/>
              <a:t>glazbi</a:t>
            </a:r>
            <a:r>
              <a:rPr lang="en-GB" sz="2400" dirty="0" smtClean="0"/>
              <a:t>… </a:t>
            </a:r>
          </a:p>
          <a:p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♪ Queen: We will rock you (Live Aid, 1985.) </a:t>
            </a:r>
          </a:p>
          <a:p>
            <a:pPr lvl="1"/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www.youtube.com/watch?v=XvKkIttJLcc&amp;ab_channel=LiveAid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746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23" y="1974760"/>
            <a:ext cx="8621213" cy="2429814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Domaća</a:t>
            </a:r>
            <a:r>
              <a:rPr lang="en-GB" dirty="0" smtClean="0"/>
              <a:t> </a:t>
            </a:r>
            <a:r>
              <a:rPr lang="en-GB" dirty="0" err="1" smtClean="0"/>
              <a:t>zadaća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err="1" smtClean="0"/>
              <a:t>Odaberi</a:t>
            </a:r>
            <a:r>
              <a:rPr lang="en-GB" dirty="0" smtClean="0"/>
              <a:t> 3 </a:t>
            </a:r>
            <a:r>
              <a:rPr lang="en-GB" dirty="0" err="1" smtClean="0"/>
              <a:t>pjesme</a:t>
            </a:r>
            <a:r>
              <a:rPr lang="en-GB" dirty="0" smtClean="0"/>
              <a:t> – </a:t>
            </a:r>
            <a:r>
              <a:rPr lang="en-GB" dirty="0" err="1" smtClean="0"/>
              <a:t>popularnu</a:t>
            </a:r>
            <a:r>
              <a:rPr lang="en-GB" dirty="0" smtClean="0"/>
              <a:t>, </a:t>
            </a:r>
            <a:r>
              <a:rPr lang="en-GB" dirty="0" err="1" smtClean="0"/>
              <a:t>tradicijsku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klasičnu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odredi</a:t>
            </a:r>
            <a:r>
              <a:rPr lang="en-GB" dirty="0" smtClean="0"/>
              <a:t> </a:t>
            </a:r>
            <a:r>
              <a:rPr lang="en-GB" dirty="0" err="1" smtClean="0"/>
              <a:t>im</a:t>
            </a:r>
            <a:r>
              <a:rPr lang="en-GB" dirty="0" smtClean="0"/>
              <a:t> TEMPO, MJERU I RITAM!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26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51" y="1390918"/>
            <a:ext cx="9097732" cy="4881093"/>
          </a:xfrm>
        </p:spPr>
        <p:txBody>
          <a:bodyPr>
            <a:noAutofit/>
          </a:bodyPr>
          <a:lstStyle/>
          <a:p>
            <a:r>
              <a:rPr lang="hr-HR" sz="2400" dirty="0" smtClean="0"/>
              <a:t>glasnoća </a:t>
            </a:r>
            <a:r>
              <a:rPr lang="hr-HR" sz="2400" dirty="0"/>
              <a:t>izvođenja glazbenog </a:t>
            </a:r>
            <a:r>
              <a:rPr lang="hr-HR" sz="2400" dirty="0" smtClean="0"/>
              <a:t>djela</a:t>
            </a:r>
          </a:p>
          <a:p>
            <a:r>
              <a:rPr lang="hr-HR" sz="2400" dirty="0" smtClean="0"/>
              <a:t>vrste</a:t>
            </a:r>
            <a:r>
              <a:rPr lang="hr-HR" sz="2400" dirty="0"/>
              <a:t>: tiha, umjerena i </a:t>
            </a:r>
            <a:r>
              <a:rPr lang="hr-HR" sz="2400" dirty="0" smtClean="0"/>
              <a:t>glasna</a:t>
            </a:r>
            <a:endParaRPr lang="en-GB" sz="2400" dirty="0" smtClean="0"/>
          </a:p>
          <a:p>
            <a:r>
              <a:rPr lang="hr-HR" sz="2400" dirty="0" smtClean="0"/>
              <a:t>promjene </a:t>
            </a:r>
            <a:r>
              <a:rPr lang="hr-HR" sz="2400" dirty="0"/>
              <a:t>dinamike mogu biti postupno glasnije (crescendo) ili postupno tiše (decrescendo), ili </a:t>
            </a:r>
            <a:r>
              <a:rPr lang="hr-HR" sz="2400" dirty="0" smtClean="0"/>
              <a:t>nagle</a:t>
            </a:r>
            <a:r>
              <a:rPr lang="en-GB" sz="2400" dirty="0" smtClean="0"/>
              <a:t> </a:t>
            </a:r>
            <a:r>
              <a:rPr lang="hr-HR" sz="2400" dirty="0" smtClean="0"/>
              <a:t>(kontrast </a:t>
            </a:r>
            <a:r>
              <a:rPr lang="hr-HR" sz="2400" dirty="0"/>
              <a:t>između tihih i glasnih dijelova). </a:t>
            </a:r>
            <a:endParaRPr lang="hr-HR" sz="2400" dirty="0" smtClean="0"/>
          </a:p>
          <a:p>
            <a:endParaRPr lang="hr-HR" sz="2400" dirty="0" smtClean="0"/>
          </a:p>
          <a:p>
            <a:r>
              <a:rPr lang="hr-HR" sz="2400" dirty="0" smtClean="0"/>
              <a:t>Ravel: Bolero 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www.youtube.com/watch?v=dZDiaRZy0Ak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r>
              <a:rPr lang="hr-HR" sz="2400" dirty="0" smtClean="0"/>
              <a:t>Beethoven: 5. simfonija </a:t>
            </a:r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www.youtube.com/watch?v=jv2WJMVPQi8</a:t>
            </a:r>
            <a:r>
              <a:rPr lang="hr-HR" sz="24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34683" y="480811"/>
            <a:ext cx="8596668" cy="910107"/>
          </a:xfrm>
        </p:spPr>
        <p:txBody>
          <a:bodyPr/>
          <a:lstStyle/>
          <a:p>
            <a:r>
              <a:rPr lang="en-GB" dirty="0" smtClean="0"/>
              <a:t>DINAMIKA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474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29473"/>
            <a:ext cx="8596668" cy="472771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Melodija je slijed tonskih visina </a:t>
            </a:r>
          </a:p>
          <a:p>
            <a:r>
              <a:rPr lang="hr-HR" sz="2400" dirty="0" smtClean="0"/>
              <a:t>Kretanje melodije može biti uzlazno ili silazno, postepeno ili skokovito </a:t>
            </a:r>
          </a:p>
          <a:p>
            <a:r>
              <a:rPr lang="hr-HR" sz="2400" dirty="0" smtClean="0"/>
              <a:t>Melodija može biti vokalna ili instrumentalna </a:t>
            </a:r>
          </a:p>
          <a:p>
            <a:r>
              <a:rPr lang="hr-HR" sz="2400" dirty="0" smtClean="0"/>
              <a:t>Opseg melodije može biti mali, srednji ili veliki  </a:t>
            </a:r>
          </a:p>
          <a:p>
            <a:endParaRPr lang="hr-HR" sz="2400" dirty="0"/>
          </a:p>
          <a:p>
            <a:r>
              <a:rPr lang="hr-HR" sz="2400" dirty="0" smtClean="0"/>
              <a:t>Queen – nastup na Live Aidu 1985., pjevač </a:t>
            </a:r>
            <a:r>
              <a:rPr lang="hr-HR" sz="2400" dirty="0"/>
              <a:t>Freddie </a:t>
            </a:r>
            <a:r>
              <a:rPr lang="hr-HR" sz="2400" dirty="0" smtClean="0"/>
              <a:t>Mercury</a:t>
            </a:r>
          </a:p>
          <a:p>
            <a:r>
              <a:rPr lang="hr-HR" sz="2400" dirty="0" smtClean="0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smtClean="0">
                <a:hlinkClick r:id="rId2"/>
              </a:rPr>
              <a:t>www.youtube.com/watch?v=TkFHYODzRTs</a:t>
            </a:r>
            <a:r>
              <a:rPr lang="hr-HR" sz="2400" dirty="0" smtClean="0"/>
              <a:t>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19366"/>
            <a:ext cx="8596668" cy="910107"/>
          </a:xfrm>
        </p:spPr>
        <p:txBody>
          <a:bodyPr/>
          <a:lstStyle/>
          <a:p>
            <a:r>
              <a:rPr lang="en-GB" dirty="0" smtClean="0"/>
              <a:t>MELODIJA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8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92936"/>
            <a:ext cx="8596668" cy="742682"/>
          </a:xfrm>
        </p:spPr>
        <p:txBody>
          <a:bodyPr/>
          <a:lstStyle/>
          <a:p>
            <a:r>
              <a:rPr lang="en-GB" dirty="0" smtClean="0"/>
              <a:t>TONSKA GRAĐA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80285"/>
            <a:ext cx="8596668" cy="4356121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sretno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tužno</a:t>
            </a:r>
            <a:r>
              <a:rPr lang="en-GB" sz="2400" dirty="0" smtClean="0"/>
              <a:t>? </a:t>
            </a:r>
          </a:p>
          <a:p>
            <a:endParaRPr lang="en-GB" sz="2400" dirty="0" smtClean="0"/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www.youtube.com/watch?v=EvEePDXL1AE&amp;ab_channel=gsw55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Gustav Mahler: </a:t>
            </a:r>
            <a:r>
              <a:rPr lang="en-GB" sz="2400" dirty="0" err="1" smtClean="0"/>
              <a:t>Simfonija</a:t>
            </a:r>
            <a:r>
              <a:rPr lang="en-GB" sz="2400" dirty="0" smtClean="0"/>
              <a:t> br. 1, 3. </a:t>
            </a:r>
            <a:r>
              <a:rPr lang="en-GB" sz="2400" dirty="0" err="1" smtClean="0"/>
              <a:t>stavak</a:t>
            </a:r>
            <a:r>
              <a:rPr lang="en-GB" sz="2400" dirty="0" smtClean="0"/>
              <a:t> </a:t>
            </a:r>
            <a:r>
              <a:rPr lang="en-GB" sz="2400" dirty="0" smtClean="0">
                <a:hlinkClick r:id="rId3"/>
              </a:rPr>
              <a:t>https</a:t>
            </a:r>
            <a:r>
              <a:rPr lang="en-GB" sz="2400" dirty="0">
                <a:hlinkClick r:id="rId3"/>
              </a:rPr>
              <a:t>://</a:t>
            </a:r>
            <a:r>
              <a:rPr lang="en-GB" sz="2400" dirty="0" smtClean="0">
                <a:hlinkClick r:id="rId3"/>
              </a:rPr>
              <a:t>www.youtube.com/watch?v=U5A5tFyXQio&amp;ab_channel=paulturtle92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9266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1420"/>
            <a:ext cx="8596668" cy="1038896"/>
          </a:xfrm>
        </p:spPr>
        <p:txBody>
          <a:bodyPr>
            <a:normAutofit/>
          </a:bodyPr>
          <a:lstStyle/>
          <a:p>
            <a:r>
              <a:rPr lang="en-GB" dirty="0" smtClean="0"/>
              <a:t>TONSKA GRAĐA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err="1" smtClean="0"/>
              <a:t>svaka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melodija</a:t>
            </a:r>
            <a:r>
              <a:rPr lang="en-GB" sz="2400" dirty="0" smtClean="0"/>
              <a:t> se </a:t>
            </a:r>
            <a:r>
              <a:rPr lang="en-GB" sz="2400" dirty="0" err="1" smtClean="0"/>
              <a:t>kreće</a:t>
            </a:r>
            <a:r>
              <a:rPr lang="en-GB" sz="2400" dirty="0" smtClean="0"/>
              <a:t> </a:t>
            </a:r>
            <a:r>
              <a:rPr lang="en-GB" sz="2400" dirty="0" err="1" smtClean="0"/>
              <a:t>unutar</a:t>
            </a:r>
            <a:r>
              <a:rPr lang="en-GB" sz="2400" dirty="0" smtClean="0"/>
              <a:t> </a:t>
            </a:r>
            <a:r>
              <a:rPr lang="en-GB" sz="2400" dirty="0" err="1" smtClean="0"/>
              <a:t>određene</a:t>
            </a:r>
            <a:r>
              <a:rPr lang="en-GB" sz="2400" dirty="0" smtClean="0"/>
              <a:t> </a:t>
            </a:r>
            <a:r>
              <a:rPr lang="en-GB" sz="2400" dirty="0" err="1" smtClean="0"/>
              <a:t>tonske</a:t>
            </a:r>
            <a:r>
              <a:rPr lang="en-GB" sz="2400" dirty="0" smtClean="0"/>
              <a:t> </a:t>
            </a:r>
            <a:r>
              <a:rPr lang="en-GB" sz="2400" dirty="0" err="1" smtClean="0"/>
              <a:t>građe</a:t>
            </a:r>
            <a:r>
              <a:rPr lang="en-GB" sz="2400" dirty="0" smtClean="0"/>
              <a:t> – </a:t>
            </a:r>
            <a:r>
              <a:rPr lang="en-GB" sz="2400" dirty="0" err="1" smtClean="0"/>
              <a:t>ljestvice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DUR – </a:t>
            </a:r>
            <a:r>
              <a:rPr lang="en-GB" sz="2400" dirty="0" err="1" smtClean="0"/>
              <a:t>svjetlo</a:t>
            </a:r>
            <a:r>
              <a:rPr lang="en-GB" sz="2400" dirty="0" smtClean="0"/>
              <a:t>, </a:t>
            </a:r>
            <a:r>
              <a:rPr lang="en-GB" sz="2400" dirty="0" err="1" smtClean="0"/>
              <a:t>veselo</a:t>
            </a:r>
            <a:r>
              <a:rPr lang="en-GB" sz="2400" dirty="0" smtClean="0"/>
              <a:t>, </a:t>
            </a:r>
            <a:r>
              <a:rPr lang="en-GB" sz="2400" dirty="0" err="1" smtClean="0"/>
              <a:t>otvoreno</a:t>
            </a:r>
            <a:endParaRPr lang="en-GB" sz="2400" dirty="0"/>
          </a:p>
          <a:p>
            <a:r>
              <a:rPr lang="en-GB" sz="2400" dirty="0" smtClean="0"/>
              <a:t>MOL – </a:t>
            </a:r>
            <a:r>
              <a:rPr lang="en-GB" sz="2400" dirty="0" err="1" smtClean="0"/>
              <a:t>tamnije</a:t>
            </a:r>
            <a:r>
              <a:rPr lang="en-GB" sz="2400" dirty="0" smtClean="0"/>
              <a:t>, </a:t>
            </a:r>
            <a:r>
              <a:rPr lang="en-GB" sz="2400" dirty="0" err="1" smtClean="0"/>
              <a:t>tužnije</a:t>
            </a:r>
            <a:r>
              <a:rPr lang="en-GB" sz="2400" dirty="0" smtClean="0"/>
              <a:t>, </a:t>
            </a:r>
            <a:r>
              <a:rPr lang="en-GB" sz="2400" dirty="0" err="1" smtClean="0"/>
              <a:t>zatvorenije</a:t>
            </a:r>
            <a:r>
              <a:rPr lang="en-GB" sz="2400" dirty="0" smtClean="0"/>
              <a:t> </a:t>
            </a:r>
          </a:p>
          <a:p>
            <a:endParaRPr lang="en-GB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8143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971" y="1761344"/>
            <a:ext cx="8596668" cy="3880773"/>
          </a:xfrm>
        </p:spPr>
        <p:txBody>
          <a:bodyPr/>
          <a:lstStyle/>
          <a:p>
            <a:r>
              <a:rPr lang="en-GB" sz="2400" dirty="0" smtClean="0"/>
              <a:t>Camille Saint </a:t>
            </a:r>
            <a:r>
              <a:rPr lang="en-GB" sz="2400" dirty="0" err="1" smtClean="0"/>
              <a:t>Saens</a:t>
            </a:r>
            <a:r>
              <a:rPr lang="en-GB" sz="2400" dirty="0" smtClean="0"/>
              <a:t>: </a:t>
            </a:r>
            <a:r>
              <a:rPr lang="en-GB" sz="2400" dirty="0" err="1" smtClean="0"/>
              <a:t>Karneval</a:t>
            </a:r>
            <a:r>
              <a:rPr lang="en-GB" sz="2400" dirty="0" smtClean="0"/>
              <a:t> </a:t>
            </a:r>
            <a:r>
              <a:rPr lang="en-GB" sz="2400" dirty="0" err="1" smtClean="0"/>
              <a:t>životinja</a:t>
            </a:r>
            <a:r>
              <a:rPr lang="en-GB" sz="2400" dirty="0" smtClean="0"/>
              <a:t> – </a:t>
            </a:r>
            <a:r>
              <a:rPr lang="en-GB" sz="2400" dirty="0" err="1" smtClean="0"/>
              <a:t>Lav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www.youtube.com/watch?v=rE4CATvZ188&amp;ab_channel=RoyalDukeJam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Super Mario Galaxy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www.youtube.com/watch?v=vVB6fvMdRMo&amp;ab_channel=mazardeus</a:t>
            </a:r>
            <a:r>
              <a:rPr lang="en-GB" sz="2400" dirty="0" smtClean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875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prije</a:t>
            </a:r>
            <a:r>
              <a:rPr lang="en-GB" sz="2400" dirty="0" smtClean="0"/>
              <a:t> </a:t>
            </a:r>
            <a:r>
              <a:rPr lang="en-GB" sz="2400" dirty="0" err="1" smtClean="0"/>
              <a:t>durske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molske</a:t>
            </a:r>
            <a:r>
              <a:rPr lang="en-GB" sz="2400" dirty="0" smtClean="0"/>
              <a:t> </a:t>
            </a:r>
            <a:r>
              <a:rPr lang="en-GB" sz="2400" dirty="0" err="1" smtClean="0"/>
              <a:t>ljestvice</a:t>
            </a:r>
            <a:r>
              <a:rPr lang="en-GB" sz="2400" dirty="0"/>
              <a:t> </a:t>
            </a:r>
            <a:r>
              <a:rPr lang="en-GB" sz="2400" dirty="0" err="1" smtClean="0"/>
              <a:t>europskom</a:t>
            </a:r>
            <a:r>
              <a:rPr lang="en-GB" sz="2400" dirty="0" smtClean="0"/>
              <a:t> </a:t>
            </a:r>
            <a:r>
              <a:rPr lang="en-GB" sz="2400" dirty="0" err="1" smtClean="0"/>
              <a:t>glazbom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više</a:t>
            </a:r>
            <a:r>
              <a:rPr lang="en-GB" sz="2400" dirty="0" smtClean="0"/>
              <a:t> od </a:t>
            </a:r>
            <a:r>
              <a:rPr lang="en-GB" sz="2400" dirty="0" err="1" smtClean="0"/>
              <a:t>tisuću</a:t>
            </a:r>
            <a:r>
              <a:rPr lang="en-GB" sz="2400" dirty="0" smtClean="0"/>
              <a:t> </a:t>
            </a:r>
            <a:r>
              <a:rPr lang="en-GB" sz="2400" dirty="0" err="1" smtClean="0"/>
              <a:t>godina</a:t>
            </a:r>
            <a:r>
              <a:rPr lang="en-GB" sz="2400" dirty="0" smtClean="0"/>
              <a:t> </a:t>
            </a:r>
            <a:r>
              <a:rPr lang="en-GB" sz="2400" dirty="0" err="1" smtClean="0"/>
              <a:t>dominirale</a:t>
            </a:r>
            <a:r>
              <a:rPr lang="en-GB" sz="2400" dirty="0" smtClean="0"/>
              <a:t> </a:t>
            </a:r>
            <a:r>
              <a:rPr lang="en-GB" sz="2400" dirty="0" err="1" smtClean="0"/>
              <a:t>ljestvice</a:t>
            </a:r>
            <a:r>
              <a:rPr lang="en-GB" sz="2400" dirty="0" smtClean="0"/>
              <a:t> </a:t>
            </a:r>
            <a:r>
              <a:rPr lang="en-GB" sz="2400" dirty="0" err="1" smtClean="0"/>
              <a:t>koje</a:t>
            </a:r>
            <a:r>
              <a:rPr lang="en-GB" sz="2400" dirty="0" smtClean="0"/>
              <a:t> </a:t>
            </a:r>
            <a:r>
              <a:rPr lang="en-GB" sz="2400" dirty="0" err="1" smtClean="0"/>
              <a:t>nazivamo</a:t>
            </a:r>
            <a:r>
              <a:rPr lang="en-GB" sz="2400" dirty="0" smtClean="0"/>
              <a:t> STARI NAČINI </a:t>
            </a:r>
            <a:r>
              <a:rPr lang="en-GB" sz="2400" dirty="0" err="1" smtClean="0"/>
              <a:t>ili</a:t>
            </a:r>
            <a:r>
              <a:rPr lang="en-GB" sz="2400" dirty="0" smtClean="0"/>
              <a:t> MODUSI </a:t>
            </a:r>
          </a:p>
          <a:p>
            <a:pPr lvl="1"/>
            <a:r>
              <a:rPr lang="en-GB" sz="2400" dirty="0" err="1" smtClean="0"/>
              <a:t>dorska</a:t>
            </a:r>
            <a:r>
              <a:rPr lang="en-GB" sz="2400" dirty="0" smtClean="0"/>
              <a:t>, </a:t>
            </a:r>
            <a:r>
              <a:rPr lang="en-GB" sz="2400" dirty="0" err="1" smtClean="0"/>
              <a:t>frigijska</a:t>
            </a:r>
            <a:r>
              <a:rPr lang="en-GB" sz="2400" dirty="0" smtClean="0"/>
              <a:t>, </a:t>
            </a:r>
            <a:r>
              <a:rPr lang="en-GB" sz="2400" dirty="0" err="1" smtClean="0"/>
              <a:t>lidijska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miksolidijska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920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092" y="160679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www.youtube.com/watch?v=JDTp_YQizqE&amp;ab_channel=KasumiWatanabe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smtClean="0"/>
              <a:t>Grad se </a:t>
            </a:r>
            <a:r>
              <a:rPr lang="en-GB" sz="2400" dirty="0" err="1" smtClean="0"/>
              <a:t>beli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www.youtube.com/watch?v=0vRWs50jy2o&amp;ab_channel=Ladarice-Topic</a:t>
            </a:r>
            <a:r>
              <a:rPr lang="en-GB" sz="2400" dirty="0" smtClean="0"/>
              <a:t> 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314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1318"/>
          </a:xfrm>
        </p:spPr>
        <p:txBody>
          <a:bodyPr/>
          <a:lstStyle/>
          <a:p>
            <a:r>
              <a:rPr lang="en-GB" dirty="0" err="1" smtClean="0"/>
              <a:t>Zaključimo</a:t>
            </a:r>
            <a:r>
              <a:rPr lang="en-GB" dirty="0" smtClean="0"/>
              <a:t>!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93949"/>
            <a:ext cx="8596668" cy="5100034"/>
          </a:xfrm>
        </p:spPr>
        <p:txBody>
          <a:bodyPr>
            <a:noAutofit/>
          </a:bodyPr>
          <a:lstStyle/>
          <a:p>
            <a:r>
              <a:rPr lang="en-GB" sz="2200" dirty="0" smtClean="0">
                <a:solidFill>
                  <a:schemeClr val="accent1"/>
                </a:solidFill>
              </a:rPr>
              <a:t>GLAZBENI ŽANROVI </a:t>
            </a:r>
          </a:p>
          <a:p>
            <a:pPr lvl="1"/>
            <a:r>
              <a:rPr lang="en-GB" sz="2200" dirty="0" err="1" smtClean="0"/>
              <a:t>klasična</a:t>
            </a:r>
            <a:r>
              <a:rPr lang="en-GB" sz="2200" dirty="0" smtClean="0"/>
              <a:t> </a:t>
            </a:r>
            <a:r>
              <a:rPr lang="en-GB" sz="2200" dirty="0" err="1" smtClean="0"/>
              <a:t>glazba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 err="1" smtClean="0"/>
              <a:t>popularna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zabavna</a:t>
            </a:r>
            <a:r>
              <a:rPr lang="en-GB" sz="2200" dirty="0" smtClean="0"/>
              <a:t> </a:t>
            </a:r>
            <a:r>
              <a:rPr lang="en-GB" sz="2200" dirty="0" err="1" smtClean="0"/>
              <a:t>glazba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 smtClean="0"/>
              <a:t>jazz </a:t>
            </a:r>
          </a:p>
          <a:p>
            <a:pPr lvl="1"/>
            <a:r>
              <a:rPr lang="en-GB" sz="2200" dirty="0" err="1"/>
              <a:t>t</a:t>
            </a:r>
            <a:r>
              <a:rPr lang="en-GB" sz="2200" dirty="0" err="1" smtClean="0"/>
              <a:t>radicijska</a:t>
            </a:r>
            <a:r>
              <a:rPr lang="en-GB" sz="2200" dirty="0" smtClean="0"/>
              <a:t> </a:t>
            </a:r>
            <a:r>
              <a:rPr lang="en-GB" sz="2200" dirty="0" err="1" smtClean="0"/>
              <a:t>ili</a:t>
            </a:r>
            <a:r>
              <a:rPr lang="en-GB" sz="2200" dirty="0" smtClean="0"/>
              <a:t> </a:t>
            </a:r>
            <a:r>
              <a:rPr lang="en-GB" sz="2200" dirty="0" err="1" smtClean="0"/>
              <a:t>narodna</a:t>
            </a:r>
            <a:r>
              <a:rPr lang="en-GB" sz="2200" dirty="0" smtClean="0"/>
              <a:t> </a:t>
            </a:r>
            <a:r>
              <a:rPr lang="en-GB" sz="2200" dirty="0" err="1" smtClean="0"/>
              <a:t>glazba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 err="1"/>
              <a:t>f</a:t>
            </a:r>
            <a:r>
              <a:rPr lang="en-GB" sz="2200" dirty="0" err="1" smtClean="0"/>
              <a:t>ilmska</a:t>
            </a:r>
            <a:r>
              <a:rPr lang="en-GB" sz="2200" dirty="0" smtClean="0"/>
              <a:t> </a:t>
            </a:r>
            <a:r>
              <a:rPr lang="en-GB" sz="2200" dirty="0" err="1" smtClean="0"/>
              <a:t>glazba</a:t>
            </a:r>
            <a:r>
              <a:rPr lang="en-GB" sz="2200" dirty="0" smtClean="0"/>
              <a:t> </a:t>
            </a:r>
          </a:p>
          <a:p>
            <a:pPr lvl="1"/>
            <a:r>
              <a:rPr lang="en-GB" sz="2200" dirty="0"/>
              <a:t>c</a:t>
            </a:r>
            <a:r>
              <a:rPr lang="en-GB" sz="2200" dirty="0" smtClean="0"/>
              <a:t>rossover </a:t>
            </a:r>
          </a:p>
          <a:p>
            <a:pPr lvl="1"/>
            <a:r>
              <a:rPr lang="en-GB" sz="2200" dirty="0" smtClean="0"/>
              <a:t>… </a:t>
            </a:r>
          </a:p>
          <a:p>
            <a:endParaRPr lang="en-GB" sz="2200" dirty="0"/>
          </a:p>
          <a:p>
            <a:r>
              <a:rPr lang="en-GB" sz="2200" dirty="0" err="1"/>
              <a:t>r</a:t>
            </a:r>
            <a:r>
              <a:rPr lang="en-GB" sz="2200" dirty="0" err="1" smtClean="0"/>
              <a:t>azlikuju</a:t>
            </a:r>
            <a:r>
              <a:rPr lang="en-GB" sz="2200" dirty="0" smtClean="0"/>
              <a:t> se </a:t>
            </a:r>
            <a:r>
              <a:rPr lang="en-GB" sz="2200" dirty="0" err="1" smtClean="0"/>
              <a:t>prema</a:t>
            </a:r>
            <a:r>
              <a:rPr lang="en-GB" sz="2200" dirty="0" smtClean="0"/>
              <a:t> </a:t>
            </a:r>
            <a:r>
              <a:rPr lang="en-GB" sz="2200" dirty="0" err="1" smtClean="0"/>
              <a:t>izvođačkom</a:t>
            </a:r>
            <a:r>
              <a:rPr lang="en-GB" sz="2200" dirty="0" smtClean="0"/>
              <a:t> </a:t>
            </a:r>
            <a:r>
              <a:rPr lang="en-GB" sz="2200" dirty="0" err="1" smtClean="0"/>
              <a:t>sastavu</a:t>
            </a:r>
            <a:r>
              <a:rPr lang="en-GB" sz="2200" dirty="0" smtClean="0"/>
              <a:t>, </a:t>
            </a:r>
            <a:r>
              <a:rPr lang="en-GB" sz="2200" dirty="0" err="1" smtClean="0"/>
              <a:t>ugođaju</a:t>
            </a:r>
            <a:r>
              <a:rPr lang="en-GB" sz="2200" dirty="0" smtClean="0"/>
              <a:t>, </a:t>
            </a:r>
            <a:r>
              <a:rPr lang="en-GB" sz="2200" dirty="0" err="1" smtClean="0"/>
              <a:t>mjestu</a:t>
            </a:r>
            <a:r>
              <a:rPr lang="en-GB" sz="2200" dirty="0" smtClean="0"/>
              <a:t> </a:t>
            </a:r>
            <a:r>
              <a:rPr lang="en-GB" sz="2200" dirty="0" err="1" smtClean="0"/>
              <a:t>izvođenja</a:t>
            </a:r>
            <a:r>
              <a:rPr lang="en-GB" sz="2200" dirty="0" smtClean="0"/>
              <a:t> </a:t>
            </a:r>
            <a:r>
              <a:rPr lang="en-GB" sz="2200" dirty="0" err="1" smtClean="0"/>
              <a:t>i</a:t>
            </a:r>
            <a:r>
              <a:rPr lang="en-GB" sz="2200" dirty="0" smtClean="0"/>
              <a:t> </a:t>
            </a:r>
            <a:r>
              <a:rPr lang="en-GB" sz="2200" dirty="0" err="1" smtClean="0"/>
              <a:t>namjeni</a:t>
            </a:r>
            <a:r>
              <a:rPr lang="en-GB" sz="2200" dirty="0" smtClean="0"/>
              <a:t> u </a:t>
            </a:r>
            <a:r>
              <a:rPr lang="en-GB" sz="2200" dirty="0" err="1" smtClean="0"/>
              <a:t>našim</a:t>
            </a:r>
            <a:r>
              <a:rPr lang="en-GB" sz="2200" dirty="0" smtClean="0"/>
              <a:t> </a:t>
            </a:r>
            <a:r>
              <a:rPr lang="en-GB" sz="2200" dirty="0" err="1" smtClean="0"/>
              <a:t>životima</a:t>
            </a:r>
            <a:r>
              <a:rPr lang="en-GB" sz="2200" dirty="0" smtClean="0"/>
              <a:t>!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2612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PENTATONSKA LJESTVICA – </a:t>
            </a:r>
            <a:r>
              <a:rPr lang="en-GB" sz="2400" dirty="0" err="1" smtClean="0"/>
              <a:t>najstariji</a:t>
            </a:r>
            <a:r>
              <a:rPr lang="en-GB" sz="2400" dirty="0" smtClean="0"/>
              <a:t> </a:t>
            </a:r>
            <a:r>
              <a:rPr lang="en-GB" sz="2400" dirty="0" err="1" smtClean="0"/>
              <a:t>niz</a:t>
            </a:r>
            <a:r>
              <a:rPr lang="en-GB" sz="2400" dirty="0" smtClean="0"/>
              <a:t> od pet </a:t>
            </a:r>
            <a:r>
              <a:rPr lang="en-GB" sz="2400" dirty="0" err="1" smtClean="0"/>
              <a:t>tonova</a:t>
            </a:r>
            <a:r>
              <a:rPr lang="en-GB" sz="2400" dirty="0" smtClean="0"/>
              <a:t> </a:t>
            </a:r>
            <a:r>
              <a:rPr lang="en-GB" sz="2400" dirty="0" err="1" smtClean="0"/>
              <a:t>kojeg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koristile</a:t>
            </a:r>
            <a:r>
              <a:rPr lang="en-GB" sz="2400" dirty="0" smtClean="0"/>
              <a:t> </a:t>
            </a:r>
            <a:r>
              <a:rPr lang="en-GB" sz="2400" dirty="0" err="1" smtClean="0"/>
              <a:t>brojne</a:t>
            </a:r>
            <a:r>
              <a:rPr lang="en-GB" sz="2400" dirty="0" smtClean="0"/>
              <a:t> stare </a:t>
            </a:r>
            <a:r>
              <a:rPr lang="en-GB" sz="2400" dirty="0" err="1" smtClean="0"/>
              <a:t>civizilacije</a:t>
            </a:r>
            <a:r>
              <a:rPr lang="en-GB" sz="2400" dirty="0" smtClean="0"/>
              <a:t> u </a:t>
            </a:r>
            <a:r>
              <a:rPr lang="en-GB" sz="2400" dirty="0" err="1" smtClean="0"/>
              <a:t>svojoj</a:t>
            </a:r>
            <a:r>
              <a:rPr lang="en-GB" sz="2400" dirty="0" smtClean="0"/>
              <a:t> </a:t>
            </a:r>
            <a:r>
              <a:rPr lang="en-GB" sz="2400" dirty="0" err="1" smtClean="0"/>
              <a:t>glazbi</a:t>
            </a:r>
            <a:r>
              <a:rPr lang="en-GB" sz="2400" dirty="0" smtClean="0"/>
              <a:t> – Kina, Japan, </a:t>
            </a:r>
            <a:r>
              <a:rPr lang="en-GB" sz="2400" dirty="0" err="1" smtClean="0"/>
              <a:t>Afrika</a:t>
            </a:r>
            <a:r>
              <a:rPr lang="en-GB" sz="2400" dirty="0" smtClean="0"/>
              <a:t>, Europa (</a:t>
            </a:r>
            <a:r>
              <a:rPr lang="en-GB" sz="2400" dirty="0" err="1" smtClean="0"/>
              <a:t>Škoti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Kelti</a:t>
            </a:r>
            <a:r>
              <a:rPr lang="en-GB" sz="2400" dirty="0" smtClean="0"/>
              <a:t>), </a:t>
            </a:r>
            <a:r>
              <a:rPr lang="en-GB" sz="2400" dirty="0" err="1" smtClean="0"/>
              <a:t>Indijanci</a:t>
            </a:r>
            <a:r>
              <a:rPr lang="en-GB" sz="2400" dirty="0" smtClean="0"/>
              <a:t>… </a:t>
            </a:r>
          </a:p>
          <a:p>
            <a:r>
              <a:rPr lang="en-GB" sz="2400" dirty="0" err="1" smtClean="0"/>
              <a:t>pentatonika</a:t>
            </a:r>
            <a:r>
              <a:rPr lang="en-GB" sz="2400" dirty="0" smtClean="0"/>
              <a:t> je </a:t>
            </a:r>
            <a:r>
              <a:rPr lang="en-GB" sz="2400" dirty="0" err="1" smtClean="0"/>
              <a:t>česta</a:t>
            </a:r>
            <a:r>
              <a:rPr lang="en-GB" sz="2400" dirty="0" smtClean="0"/>
              <a:t> u </a:t>
            </a:r>
            <a:r>
              <a:rPr lang="en-GB" sz="2400" dirty="0" err="1" smtClean="0"/>
              <a:t>tradicijskim</a:t>
            </a:r>
            <a:r>
              <a:rPr lang="en-GB" sz="2400" dirty="0" smtClean="0"/>
              <a:t> </a:t>
            </a:r>
            <a:r>
              <a:rPr lang="en-GB" sz="2400" dirty="0" err="1" smtClean="0"/>
              <a:t>napjevima</a:t>
            </a:r>
            <a:r>
              <a:rPr lang="en-GB" sz="2400" dirty="0" smtClean="0"/>
              <a:t> </a:t>
            </a:r>
            <a:r>
              <a:rPr lang="en-GB" sz="2400" dirty="0" err="1" smtClean="0"/>
              <a:t>Međimurja</a:t>
            </a:r>
            <a:r>
              <a:rPr lang="en-GB" sz="2400" dirty="0" smtClean="0"/>
              <a:t> (</a:t>
            </a:r>
            <a:r>
              <a:rPr lang="en-GB" sz="2400" dirty="0" err="1" smtClean="0"/>
              <a:t>npr</a:t>
            </a:r>
            <a:r>
              <a:rPr lang="en-GB" sz="2400" dirty="0" smtClean="0"/>
              <a:t>. Grad se </a:t>
            </a:r>
            <a:r>
              <a:rPr lang="en-GB" sz="2400" dirty="0" err="1" smtClean="0"/>
              <a:t>beli</a:t>
            </a:r>
            <a:r>
              <a:rPr lang="en-GB" sz="2400" dirty="0" smtClean="0"/>
              <a:t>) 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1316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1947"/>
            <a:ext cx="8596668" cy="4613699"/>
          </a:xfrm>
        </p:spPr>
        <p:txBody>
          <a:bodyPr>
            <a:noAutofit/>
          </a:bodyPr>
          <a:lstStyle/>
          <a:p>
            <a:r>
              <a:rPr lang="en-GB" sz="2400" dirty="0" smtClean="0"/>
              <a:t>Claude Debussy: Voiles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www.youtube.com/watch?v=FVV0jkZC4jI&amp;ab_channel=allarmunumralla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en-GB" sz="2400" dirty="0" smtClean="0"/>
              <a:t>Arnold </a:t>
            </a:r>
            <a:r>
              <a:rPr lang="en-GB" sz="2400" dirty="0" err="1" smtClean="0"/>
              <a:t>Schönberg</a:t>
            </a:r>
            <a:r>
              <a:rPr lang="en-GB" sz="2400" dirty="0" smtClean="0"/>
              <a:t>: </a:t>
            </a:r>
            <a:r>
              <a:rPr lang="en-GB" sz="2400" dirty="0" err="1" smtClean="0"/>
              <a:t>Klavierstück</a:t>
            </a:r>
            <a:r>
              <a:rPr lang="en-GB" sz="2400" dirty="0" smtClean="0"/>
              <a:t> op. 33a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www.youtube.com/watch?v=VxO92VQ4h3c&amp;ab_channel=TheSockPuppet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 smtClean="0"/>
          </a:p>
          <a:p>
            <a:r>
              <a:rPr lang="en-GB" sz="2400" dirty="0" err="1"/>
              <a:t>novije</a:t>
            </a:r>
            <a:r>
              <a:rPr lang="en-GB" sz="2400" dirty="0"/>
              <a:t> </a:t>
            </a:r>
            <a:r>
              <a:rPr lang="en-GB" sz="2400" dirty="0" err="1"/>
              <a:t>ljestvice</a:t>
            </a:r>
            <a:r>
              <a:rPr lang="en-GB" sz="2400" dirty="0"/>
              <a:t> </a:t>
            </a:r>
            <a:r>
              <a:rPr lang="en-GB" sz="2400" dirty="0" err="1"/>
              <a:t>koje</a:t>
            </a:r>
            <a:r>
              <a:rPr lang="en-GB" sz="2400" dirty="0"/>
              <a:t> </a:t>
            </a:r>
            <a:r>
              <a:rPr lang="en-GB" sz="2400" dirty="0" err="1"/>
              <a:t>koriste</a:t>
            </a:r>
            <a:r>
              <a:rPr lang="en-GB" sz="2400" dirty="0"/>
              <a:t> </a:t>
            </a:r>
            <a:r>
              <a:rPr lang="en-GB" sz="2400" dirty="0" err="1"/>
              <a:t>skladatelji</a:t>
            </a:r>
            <a:r>
              <a:rPr lang="en-GB" sz="2400" dirty="0"/>
              <a:t> 20. </a:t>
            </a:r>
            <a:r>
              <a:rPr lang="en-GB" sz="2400" dirty="0" err="1"/>
              <a:t>stoljeća</a:t>
            </a:r>
            <a:r>
              <a:rPr lang="en-GB" sz="2400" dirty="0"/>
              <a:t> </a:t>
            </a:r>
            <a:r>
              <a:rPr lang="en-GB" sz="2400" dirty="0" err="1"/>
              <a:t>su</a:t>
            </a:r>
            <a:r>
              <a:rPr lang="en-GB" sz="2400" dirty="0"/>
              <a:t> CJELOSTEPENA LJESTVICA </a:t>
            </a:r>
            <a:r>
              <a:rPr lang="en-GB" sz="2400" dirty="0" err="1"/>
              <a:t>i</a:t>
            </a:r>
            <a:r>
              <a:rPr lang="en-GB" sz="2400" dirty="0" smtClean="0"/>
              <a:t> </a:t>
            </a:r>
            <a:r>
              <a:rPr lang="en-GB" sz="2400" dirty="0"/>
              <a:t>KROMATSKA LJESTVICA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138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93690"/>
            <a:ext cx="8596668" cy="1320800"/>
          </a:xfrm>
        </p:spPr>
        <p:txBody>
          <a:bodyPr/>
          <a:lstStyle/>
          <a:p>
            <a:r>
              <a:rPr lang="en-GB" dirty="0" smtClean="0"/>
              <a:t>HARMONIJA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87856"/>
            <a:ext cx="8596668" cy="5090217"/>
          </a:xfrm>
        </p:spPr>
        <p:txBody>
          <a:bodyPr>
            <a:noAutofit/>
          </a:bodyPr>
          <a:lstStyle/>
          <a:p>
            <a:r>
              <a:rPr lang="en-GB" sz="2400" dirty="0" smtClean="0"/>
              <a:t>Jacob Collier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www.youtube.com/watch?v=eRkgK4jfi6M&amp;t=345s&amp;ab_channel=WIRED</a:t>
            </a:r>
            <a:r>
              <a:rPr lang="en-GB" sz="2400" dirty="0" smtClean="0"/>
              <a:t> </a:t>
            </a:r>
          </a:p>
          <a:p>
            <a:endParaRPr lang="en-GB" sz="2400" dirty="0" smtClean="0"/>
          </a:p>
          <a:p>
            <a:r>
              <a:rPr lang="en-GB" sz="2400" dirty="0" smtClean="0"/>
              <a:t>Jacob Collier – </a:t>
            </a:r>
            <a:r>
              <a:rPr lang="en-GB" sz="2400" dirty="0" err="1" smtClean="0"/>
              <a:t>glazba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emocije</a:t>
            </a:r>
            <a:r>
              <a:rPr lang="en-GB" sz="2400" dirty="0" smtClean="0"/>
              <a:t> 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www.youtube.com/watch?v=EWHpdmDHrn8&amp;t=379s&amp;ab_channel=WIRED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Bobby McFerrin 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www.youtube.com/watch?v=ne6tB2KiZuk&amp;ab_channel=WorldScienceFestival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844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725510"/>
            <a:ext cx="8596668" cy="1320800"/>
          </a:xfrm>
        </p:spPr>
        <p:txBody>
          <a:bodyPr/>
          <a:lstStyle/>
          <a:p>
            <a:r>
              <a:rPr lang="en-GB" dirty="0" smtClean="0"/>
              <a:t>HARMONIJA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logičan</a:t>
            </a:r>
            <a:r>
              <a:rPr lang="en-GB" sz="2400" dirty="0" smtClean="0"/>
              <a:t> </a:t>
            </a:r>
            <a:r>
              <a:rPr lang="en-GB" sz="2400" dirty="0" err="1" smtClean="0"/>
              <a:t>slijed</a:t>
            </a:r>
            <a:r>
              <a:rPr lang="en-GB" sz="2400" dirty="0" smtClean="0"/>
              <a:t> </a:t>
            </a:r>
            <a:r>
              <a:rPr lang="en-GB" sz="2400" dirty="0" err="1" smtClean="0"/>
              <a:t>akorada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prati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melodiju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upotpunjuje</a:t>
            </a:r>
            <a:r>
              <a:rPr lang="en-GB" sz="2400" dirty="0" smtClean="0"/>
              <a:t> </a:t>
            </a:r>
            <a:r>
              <a:rPr lang="en-GB" sz="2400" dirty="0" err="1" smtClean="0"/>
              <a:t>ju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INTERVAL – </a:t>
            </a:r>
            <a:r>
              <a:rPr lang="en-GB" sz="2400" dirty="0" err="1" smtClean="0"/>
              <a:t>razmak</a:t>
            </a:r>
            <a:r>
              <a:rPr lang="en-GB" sz="2400" dirty="0" smtClean="0"/>
              <a:t> </a:t>
            </a:r>
            <a:r>
              <a:rPr lang="en-GB" sz="2400" dirty="0" err="1" smtClean="0"/>
              <a:t>između</a:t>
            </a:r>
            <a:r>
              <a:rPr lang="en-GB" sz="2400" dirty="0" smtClean="0"/>
              <a:t> </a:t>
            </a:r>
            <a:r>
              <a:rPr lang="en-GB" sz="2400" dirty="0" err="1" smtClean="0"/>
              <a:t>dva</a:t>
            </a:r>
            <a:r>
              <a:rPr lang="en-GB" sz="2400" dirty="0" smtClean="0"/>
              <a:t> </a:t>
            </a:r>
            <a:r>
              <a:rPr lang="en-GB" sz="2400" dirty="0" err="1" smtClean="0"/>
              <a:t>tona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KONSONANCE – </a:t>
            </a:r>
            <a:r>
              <a:rPr lang="en-GB" sz="2400" dirty="0" err="1" smtClean="0"/>
              <a:t>intervali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zvuče</a:t>
            </a:r>
            <a:r>
              <a:rPr lang="en-GB" sz="2400" dirty="0" smtClean="0"/>
              <a:t> </a:t>
            </a:r>
            <a:r>
              <a:rPr lang="en-GB" sz="2400" dirty="0" err="1" smtClean="0"/>
              <a:t>stabilno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ugodno</a:t>
            </a:r>
            <a:r>
              <a:rPr lang="en-GB" sz="2400" dirty="0" smtClean="0"/>
              <a:t> </a:t>
            </a:r>
          </a:p>
          <a:p>
            <a:r>
              <a:rPr lang="en-GB" sz="2400" dirty="0" smtClean="0"/>
              <a:t>DISONANCE – </a:t>
            </a:r>
            <a:r>
              <a:rPr lang="en-GB" sz="2400" dirty="0" err="1" smtClean="0"/>
              <a:t>intervali</a:t>
            </a:r>
            <a:r>
              <a:rPr lang="en-GB" sz="2400" dirty="0" smtClean="0"/>
              <a:t> </a:t>
            </a:r>
            <a:r>
              <a:rPr lang="en-GB" sz="2400" dirty="0" err="1" smtClean="0"/>
              <a:t>koji</a:t>
            </a:r>
            <a:r>
              <a:rPr lang="en-GB" sz="2400" dirty="0" smtClean="0"/>
              <a:t> </a:t>
            </a:r>
            <a:r>
              <a:rPr lang="en-GB" sz="2400" dirty="0" err="1" smtClean="0"/>
              <a:t>zvuče</a:t>
            </a:r>
            <a:r>
              <a:rPr lang="en-GB" sz="2400" dirty="0"/>
              <a:t> </a:t>
            </a:r>
            <a:r>
              <a:rPr lang="en-GB" sz="2400" dirty="0" err="1" smtClean="0"/>
              <a:t>oštro</a:t>
            </a:r>
            <a:r>
              <a:rPr lang="en-GB" sz="2400" dirty="0" smtClean="0"/>
              <a:t>, </a:t>
            </a:r>
            <a:r>
              <a:rPr lang="en-GB" sz="2400" dirty="0" err="1" smtClean="0"/>
              <a:t>napeto</a:t>
            </a:r>
            <a:r>
              <a:rPr lang="en-GB" sz="2400" dirty="0" smtClean="0"/>
              <a:t>, </a:t>
            </a:r>
            <a:r>
              <a:rPr lang="en-GB" sz="2400" dirty="0" err="1" smtClean="0"/>
              <a:t>nestabilno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traže</a:t>
            </a:r>
            <a:r>
              <a:rPr lang="en-GB" sz="2400" dirty="0" smtClean="0"/>
              <a:t> </a:t>
            </a:r>
            <a:r>
              <a:rPr lang="en-GB" sz="2400" dirty="0" err="1" smtClean="0"/>
              <a:t>rješenje</a:t>
            </a:r>
            <a:r>
              <a:rPr lang="en-GB" sz="2400" dirty="0" smtClean="0"/>
              <a:t> u </a:t>
            </a:r>
            <a:r>
              <a:rPr lang="en-GB" sz="2400" dirty="0" err="1" smtClean="0"/>
              <a:t>konsonancu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5194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45434"/>
            <a:ext cx="8596668" cy="3880773"/>
          </a:xfrm>
        </p:spPr>
        <p:txBody>
          <a:bodyPr>
            <a:normAutofit/>
          </a:bodyPr>
          <a:lstStyle/>
          <a:p>
            <a:r>
              <a:rPr lang="en-GB" sz="2400" dirty="0" err="1" smtClean="0"/>
              <a:t>Dalmatinska</a:t>
            </a:r>
            <a:r>
              <a:rPr lang="en-GB" sz="2400" dirty="0" smtClean="0"/>
              <a:t> </a:t>
            </a:r>
            <a:r>
              <a:rPr lang="en-GB" sz="2400" dirty="0" err="1" smtClean="0"/>
              <a:t>klapa</a:t>
            </a:r>
            <a:r>
              <a:rPr lang="en-GB" sz="2400" dirty="0" smtClean="0"/>
              <a:t> – Da </a:t>
            </a:r>
            <a:r>
              <a:rPr lang="en-GB" sz="2400" dirty="0" err="1" smtClean="0"/>
              <a:t>nije</a:t>
            </a:r>
            <a:r>
              <a:rPr lang="en-GB" sz="2400" dirty="0" smtClean="0"/>
              <a:t> </a:t>
            </a:r>
            <a:r>
              <a:rPr lang="en-GB" sz="2400" dirty="0" err="1" smtClean="0"/>
              <a:t>jubavi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www.youtube.com/watch?v=1ozzfqVS2Ec&amp;ab_channel=FDKOmis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Ganga </a:t>
            </a:r>
            <a:r>
              <a:rPr lang="en-GB" sz="2400" dirty="0" err="1" smtClean="0"/>
              <a:t>iz</a:t>
            </a:r>
            <a:r>
              <a:rPr lang="en-GB" sz="2400" dirty="0" smtClean="0"/>
              <a:t> </a:t>
            </a:r>
            <a:r>
              <a:rPr lang="en-GB" sz="2400" dirty="0" err="1" smtClean="0"/>
              <a:t>Imotske</a:t>
            </a:r>
            <a:r>
              <a:rPr lang="en-GB" sz="2400" dirty="0" smtClean="0"/>
              <a:t> </a:t>
            </a:r>
            <a:r>
              <a:rPr lang="en-GB" sz="2400" dirty="0" err="1" smtClean="0"/>
              <a:t>krajine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www.youtube.com/watch?v=ZZIaP7mrXnc&amp;ab_channel=rproimotski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7731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GLAZBENI SLOG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03766"/>
            <a:ext cx="8596668" cy="5354234"/>
          </a:xfrm>
        </p:spPr>
        <p:txBody>
          <a:bodyPr>
            <a:noAutofit/>
          </a:bodyPr>
          <a:lstStyle/>
          <a:p>
            <a:r>
              <a:rPr lang="en-GB" sz="2400" dirty="0" smtClean="0"/>
              <a:t>Ah, poor bird 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www.youtube.com/watch?v=5qFpgMMod5g&amp;ab_channel=BethanyReynoldsSingerSongwriterTeacher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err="1" smtClean="0"/>
              <a:t>Dosje</a:t>
            </a:r>
            <a:r>
              <a:rPr lang="en-GB" sz="2400" dirty="0" smtClean="0"/>
              <a:t> X </a:t>
            </a:r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www.youtube.com/watch?v=HQoRXhS7vlU&amp;ab_channel=iwillspreadrealmusic</a:t>
            </a:r>
            <a:r>
              <a:rPr lang="en-GB" sz="2400" dirty="0" smtClean="0"/>
              <a:t> </a:t>
            </a:r>
          </a:p>
          <a:p>
            <a:endParaRPr lang="en-GB" sz="2400" dirty="0"/>
          </a:p>
          <a:p>
            <a:r>
              <a:rPr lang="en-GB" sz="2400" dirty="0" smtClean="0"/>
              <a:t>Ed </a:t>
            </a:r>
            <a:r>
              <a:rPr lang="en-GB" sz="2400" dirty="0" err="1" smtClean="0"/>
              <a:t>Sheeran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www.youtube.com/watch?v=4whITvexSCk&amp;ab_channel=TheEllenShow</a:t>
            </a:r>
            <a:r>
              <a:rPr lang="en-GB" sz="2400" dirty="0" smtClean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049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4" y="679519"/>
            <a:ext cx="8596668" cy="5798554"/>
          </a:xfrm>
        </p:spPr>
        <p:txBody>
          <a:bodyPr>
            <a:noAutofit/>
          </a:bodyPr>
          <a:lstStyle/>
          <a:p>
            <a:r>
              <a:rPr lang="en-GB" sz="2400" dirty="0" smtClean="0"/>
              <a:t>JEDNOGLASJE ILI MONOFONIJA </a:t>
            </a:r>
          </a:p>
          <a:p>
            <a:endParaRPr lang="en-GB" sz="2400" dirty="0"/>
          </a:p>
          <a:p>
            <a:r>
              <a:rPr lang="en-GB" sz="2400" dirty="0" smtClean="0"/>
              <a:t>VIŠEGLASJE </a:t>
            </a:r>
          </a:p>
          <a:p>
            <a:r>
              <a:rPr lang="en-GB" sz="2400" dirty="0" smtClean="0"/>
              <a:t>POLIFONIJA – </a:t>
            </a:r>
            <a:r>
              <a:rPr lang="en-GB" sz="2400" dirty="0" err="1" smtClean="0"/>
              <a:t>višeglasje</a:t>
            </a:r>
            <a:r>
              <a:rPr lang="en-GB" sz="2400" dirty="0" smtClean="0"/>
              <a:t> </a:t>
            </a:r>
            <a:r>
              <a:rPr lang="en-GB" sz="2400" dirty="0" err="1" smtClean="0"/>
              <a:t>koje</a:t>
            </a:r>
            <a:r>
              <a:rPr lang="en-GB" sz="2400" dirty="0" smtClean="0"/>
              <a:t> </a:t>
            </a:r>
            <a:r>
              <a:rPr lang="en-GB" sz="2400" dirty="0" err="1" smtClean="0"/>
              <a:t>tvore</a:t>
            </a:r>
            <a:r>
              <a:rPr lang="en-GB" sz="2400" dirty="0" smtClean="0"/>
              <a:t> </a:t>
            </a:r>
            <a:r>
              <a:rPr lang="en-GB" sz="2400" dirty="0" err="1" smtClean="0"/>
              <a:t>dvije</a:t>
            </a:r>
            <a:r>
              <a:rPr lang="en-GB" sz="2400" dirty="0" smtClean="0"/>
              <a:t> </a:t>
            </a:r>
            <a:r>
              <a:rPr lang="en-GB" sz="2400" dirty="0" err="1" smtClean="0"/>
              <a:t>ili</a:t>
            </a:r>
            <a:r>
              <a:rPr lang="en-GB" sz="2400" dirty="0" smtClean="0"/>
              <a:t> </a:t>
            </a:r>
            <a:r>
              <a:rPr lang="en-GB" sz="2400" dirty="0" err="1" smtClean="0"/>
              <a:t>više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melodijskih</a:t>
            </a:r>
            <a:r>
              <a:rPr lang="en-GB" sz="2400" dirty="0" smtClean="0"/>
              <a:t> </a:t>
            </a:r>
            <a:r>
              <a:rPr lang="en-GB" sz="2400" dirty="0" err="1" smtClean="0"/>
              <a:t>linija</a:t>
            </a:r>
            <a:r>
              <a:rPr lang="en-GB" sz="2400" dirty="0" smtClean="0"/>
              <a:t> </a:t>
            </a:r>
            <a:r>
              <a:rPr lang="en-GB" sz="2400" dirty="0" err="1" smtClean="0"/>
              <a:t>koje</a:t>
            </a:r>
            <a:r>
              <a:rPr lang="en-GB" sz="2400" dirty="0" smtClean="0"/>
              <a:t> </a:t>
            </a:r>
            <a:r>
              <a:rPr lang="en-GB" sz="2400" dirty="0" err="1" smtClean="0"/>
              <a:t>su</a:t>
            </a:r>
            <a:r>
              <a:rPr lang="en-GB" sz="2400" dirty="0" smtClean="0"/>
              <a:t> </a:t>
            </a:r>
            <a:r>
              <a:rPr lang="en-GB" sz="2400" dirty="0" err="1" smtClean="0"/>
              <a:t>samostalne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ravnopravne</a:t>
            </a:r>
            <a:r>
              <a:rPr lang="en-GB" sz="2400" dirty="0" smtClean="0"/>
              <a:t> – </a:t>
            </a:r>
            <a:r>
              <a:rPr lang="en-GB" sz="2400" dirty="0" err="1" smtClean="0"/>
              <a:t>svaki</a:t>
            </a:r>
            <a:r>
              <a:rPr lang="en-GB" sz="2400" dirty="0" smtClean="0"/>
              <a:t> </a:t>
            </a:r>
            <a:r>
              <a:rPr lang="en-GB" sz="2400" dirty="0" err="1" smtClean="0"/>
              <a:t>glas</a:t>
            </a:r>
            <a:r>
              <a:rPr lang="en-GB" sz="2400" dirty="0" smtClean="0"/>
              <a:t> </a:t>
            </a:r>
            <a:r>
              <a:rPr lang="en-GB" sz="2400" dirty="0" err="1" smtClean="0"/>
              <a:t>ima</a:t>
            </a:r>
            <a:r>
              <a:rPr lang="en-GB" sz="2400" dirty="0" smtClean="0"/>
              <a:t> </a:t>
            </a:r>
            <a:r>
              <a:rPr lang="en-GB" sz="2400" dirty="0" err="1" smtClean="0"/>
              <a:t>svoju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melodiju</a:t>
            </a:r>
            <a:r>
              <a:rPr lang="en-GB" sz="2400" dirty="0" smtClean="0"/>
              <a:t>, </a:t>
            </a:r>
            <a:r>
              <a:rPr lang="en-GB" sz="2400" dirty="0" err="1" smtClean="0"/>
              <a:t>ritam</a:t>
            </a:r>
            <a:r>
              <a:rPr lang="en-GB" sz="2400" dirty="0" smtClean="0"/>
              <a:t>, </a:t>
            </a:r>
            <a:r>
              <a:rPr lang="en-GB" sz="2400" dirty="0" err="1" smtClean="0"/>
              <a:t>ali</a:t>
            </a:r>
            <a:r>
              <a:rPr lang="en-GB" sz="2400" dirty="0" smtClean="0"/>
              <a:t> </a:t>
            </a:r>
            <a:r>
              <a:rPr lang="en-GB" sz="2400" dirty="0" err="1" smtClean="0"/>
              <a:t>sve</a:t>
            </a:r>
            <a:r>
              <a:rPr lang="en-GB" sz="2400" dirty="0" smtClean="0"/>
              <a:t> </a:t>
            </a:r>
            <a:r>
              <a:rPr lang="en-GB" sz="2400" dirty="0" err="1" smtClean="0"/>
              <a:t>zvuče</a:t>
            </a:r>
            <a:r>
              <a:rPr lang="en-GB" sz="2400" dirty="0" smtClean="0"/>
              <a:t> </a:t>
            </a:r>
            <a:r>
              <a:rPr lang="en-GB" sz="2400" dirty="0" err="1" smtClean="0"/>
              <a:t>istovremeno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isprepliću</a:t>
            </a:r>
            <a:r>
              <a:rPr lang="en-GB" sz="2400" dirty="0" smtClean="0"/>
              <a:t> se… </a:t>
            </a:r>
            <a:r>
              <a:rPr lang="en-GB" sz="2400" dirty="0" err="1" smtClean="0"/>
              <a:t>Slušatelj</a:t>
            </a:r>
            <a:r>
              <a:rPr lang="en-GB" sz="2400" dirty="0"/>
              <a:t> </a:t>
            </a:r>
            <a:r>
              <a:rPr lang="en-GB" sz="2400" dirty="0" err="1" smtClean="0"/>
              <a:t>nastoji</a:t>
            </a:r>
            <a:r>
              <a:rPr lang="en-GB" sz="2400" dirty="0" smtClean="0"/>
              <a:t> </a:t>
            </a:r>
            <a:r>
              <a:rPr lang="en-GB" sz="2400" dirty="0" err="1" smtClean="0"/>
              <a:t>paralelno</a:t>
            </a:r>
            <a:r>
              <a:rPr lang="en-GB" sz="2400" dirty="0" smtClean="0"/>
              <a:t> </a:t>
            </a:r>
            <a:r>
              <a:rPr lang="en-GB" sz="2400" dirty="0" err="1" smtClean="0"/>
              <a:t>slušati</a:t>
            </a:r>
            <a:r>
              <a:rPr lang="en-GB" sz="2400" dirty="0" smtClean="0"/>
              <a:t> </a:t>
            </a:r>
            <a:r>
              <a:rPr lang="en-GB" sz="2400" dirty="0" err="1" smtClean="0"/>
              <a:t>više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melodijskih</a:t>
            </a:r>
            <a:r>
              <a:rPr lang="en-GB" sz="2400" dirty="0" smtClean="0"/>
              <a:t> </a:t>
            </a:r>
            <a:r>
              <a:rPr lang="en-GB" sz="2400" dirty="0" err="1" smtClean="0"/>
              <a:t>linija</a:t>
            </a:r>
            <a:r>
              <a:rPr lang="en-GB" sz="2400" dirty="0" smtClean="0"/>
              <a:t>… </a:t>
            </a:r>
          </a:p>
          <a:p>
            <a:endParaRPr lang="en-GB" sz="2400" dirty="0"/>
          </a:p>
          <a:p>
            <a:r>
              <a:rPr lang="en-GB" sz="2400" dirty="0" smtClean="0"/>
              <a:t>HOMOFONIJA – </a:t>
            </a:r>
            <a:r>
              <a:rPr lang="en-GB" sz="2400" dirty="0" err="1" smtClean="0"/>
              <a:t>višeglasje</a:t>
            </a:r>
            <a:r>
              <a:rPr lang="en-GB" sz="2400" dirty="0" smtClean="0"/>
              <a:t> u </a:t>
            </a:r>
            <a:r>
              <a:rPr lang="en-GB" sz="2400" dirty="0" err="1" smtClean="0"/>
              <a:t>kojem</a:t>
            </a:r>
            <a:r>
              <a:rPr lang="en-GB" sz="2400" dirty="0" smtClean="0"/>
              <a:t> se </a:t>
            </a:r>
            <a:r>
              <a:rPr lang="en-GB" sz="2400" dirty="0" err="1" smtClean="0"/>
              <a:t>jedna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melodijska</a:t>
            </a:r>
            <a:r>
              <a:rPr lang="en-GB" sz="2400" dirty="0" smtClean="0"/>
              <a:t> </a:t>
            </a:r>
            <a:r>
              <a:rPr lang="en-GB" sz="2400" dirty="0" err="1" smtClean="0"/>
              <a:t>linija</a:t>
            </a:r>
            <a:r>
              <a:rPr lang="en-GB" sz="2400" dirty="0" smtClean="0"/>
              <a:t> </a:t>
            </a:r>
            <a:r>
              <a:rPr lang="en-GB" sz="2400" dirty="0" err="1" smtClean="0"/>
              <a:t>ističe</a:t>
            </a:r>
            <a:r>
              <a:rPr lang="en-GB" sz="2400" dirty="0" smtClean="0"/>
              <a:t> </a:t>
            </a:r>
            <a:r>
              <a:rPr lang="en-GB" sz="2400" dirty="0" err="1" smtClean="0"/>
              <a:t>kao</a:t>
            </a:r>
            <a:r>
              <a:rPr lang="en-GB" sz="2400" dirty="0" smtClean="0"/>
              <a:t> </a:t>
            </a:r>
            <a:r>
              <a:rPr lang="en-GB" sz="2400" dirty="0" err="1" smtClean="0"/>
              <a:t>najvažnija</a:t>
            </a:r>
            <a:r>
              <a:rPr lang="en-GB" sz="2400" dirty="0" smtClean="0"/>
              <a:t>, </a:t>
            </a:r>
            <a:r>
              <a:rPr lang="en-GB" sz="2400" dirty="0" err="1" smtClean="0"/>
              <a:t>dok</a:t>
            </a:r>
            <a:r>
              <a:rPr lang="en-GB" sz="2400" dirty="0" smtClean="0"/>
              <a:t> </a:t>
            </a:r>
            <a:r>
              <a:rPr lang="en-GB" sz="2400" dirty="0" err="1" smtClean="0"/>
              <a:t>ostali</a:t>
            </a:r>
            <a:r>
              <a:rPr lang="en-GB" sz="2400" dirty="0" smtClean="0"/>
              <a:t> </a:t>
            </a:r>
            <a:r>
              <a:rPr lang="en-GB" sz="2400" dirty="0" err="1" smtClean="0"/>
              <a:t>glasovi</a:t>
            </a:r>
            <a:r>
              <a:rPr lang="en-GB" sz="2400" dirty="0" smtClean="0"/>
              <a:t> </a:t>
            </a:r>
            <a:r>
              <a:rPr lang="en-GB" sz="2400" dirty="0" err="1" smtClean="0"/>
              <a:t>imaju</a:t>
            </a:r>
            <a:r>
              <a:rPr lang="en-GB" sz="2400" dirty="0" smtClean="0"/>
              <a:t> </a:t>
            </a:r>
            <a:r>
              <a:rPr lang="en-GB" sz="2400" dirty="0" err="1" smtClean="0"/>
              <a:t>podređenu</a:t>
            </a:r>
            <a:r>
              <a:rPr lang="en-GB" sz="2400" dirty="0" smtClean="0"/>
              <a:t> </a:t>
            </a:r>
            <a:r>
              <a:rPr lang="en-GB" sz="2400" dirty="0" err="1" smtClean="0"/>
              <a:t>ulogu</a:t>
            </a:r>
            <a:r>
              <a:rPr lang="en-GB" sz="2400" dirty="0" smtClean="0"/>
              <a:t> </a:t>
            </a:r>
            <a:r>
              <a:rPr lang="en-GB" sz="2400" dirty="0" err="1" smtClean="0"/>
              <a:t>i</a:t>
            </a:r>
            <a:r>
              <a:rPr lang="en-GB" sz="2400" dirty="0" smtClean="0"/>
              <a:t> </a:t>
            </a:r>
            <a:r>
              <a:rPr lang="en-GB" sz="2400" dirty="0" err="1" smtClean="0"/>
              <a:t>čine</a:t>
            </a:r>
            <a:r>
              <a:rPr lang="en-GB" sz="2400" dirty="0" smtClean="0"/>
              <a:t> </a:t>
            </a:r>
            <a:r>
              <a:rPr lang="en-GB" sz="2400" dirty="0" err="1" smtClean="0"/>
              <a:t>akordičku</a:t>
            </a:r>
            <a:r>
              <a:rPr lang="en-GB" sz="2400" dirty="0" smtClean="0"/>
              <a:t> </a:t>
            </a:r>
            <a:r>
              <a:rPr lang="en-GB" sz="2400" dirty="0" err="1" smtClean="0"/>
              <a:t>pratnju</a:t>
            </a:r>
            <a:r>
              <a:rPr lang="en-GB" sz="2400" dirty="0" smtClean="0"/>
              <a:t>. </a:t>
            </a:r>
            <a:r>
              <a:rPr lang="en-GB" sz="2400" dirty="0" err="1" smtClean="0"/>
              <a:t>Slušatelj</a:t>
            </a:r>
            <a:r>
              <a:rPr lang="en-GB" sz="2400" dirty="0" smtClean="0"/>
              <a:t> </a:t>
            </a:r>
            <a:r>
              <a:rPr lang="en-GB" sz="2400" dirty="0" err="1" smtClean="0"/>
              <a:t>najviše</a:t>
            </a:r>
            <a:r>
              <a:rPr lang="en-GB" sz="2400" dirty="0" smtClean="0"/>
              <a:t> </a:t>
            </a:r>
            <a:r>
              <a:rPr lang="en-GB" sz="2400" dirty="0" err="1" smtClean="0"/>
              <a:t>opaža</a:t>
            </a:r>
            <a:r>
              <a:rPr lang="en-GB" sz="2400" dirty="0" smtClean="0"/>
              <a:t> </a:t>
            </a:r>
            <a:r>
              <a:rPr lang="en-GB" sz="2400" dirty="0" err="1" smtClean="0"/>
              <a:t>glavnu</a:t>
            </a:r>
            <a:r>
              <a:rPr lang="en-GB" sz="2400" dirty="0" smtClean="0"/>
              <a:t> </a:t>
            </a:r>
            <a:r>
              <a:rPr lang="en-GB" sz="2400" dirty="0" err="1" smtClean="0"/>
              <a:t>melodiju</a:t>
            </a:r>
            <a:r>
              <a:rPr lang="en-GB" sz="2400" dirty="0" smtClean="0"/>
              <a:t>, a </a:t>
            </a:r>
            <a:r>
              <a:rPr lang="en-GB" sz="2400" dirty="0" err="1" smtClean="0"/>
              <a:t>ostalo</a:t>
            </a:r>
            <a:r>
              <a:rPr lang="en-GB" sz="2400" dirty="0" smtClean="0"/>
              <a:t> je </a:t>
            </a:r>
            <a:r>
              <a:rPr lang="en-GB" sz="2400" dirty="0" err="1" smtClean="0"/>
              <a:t>pratnja</a:t>
            </a:r>
            <a:r>
              <a:rPr lang="en-GB" sz="2400" dirty="0" smtClean="0"/>
              <a:t>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9404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065" y="1803043"/>
            <a:ext cx="8642937" cy="4560292"/>
          </a:xfrm>
        </p:spPr>
        <p:txBody>
          <a:bodyPr>
            <a:normAutofit/>
          </a:bodyPr>
          <a:lstStyle/>
          <a:p>
            <a:r>
              <a:rPr lang="hr-HR" sz="2400" dirty="0" smtClean="0"/>
              <a:t>spoj </a:t>
            </a:r>
            <a:r>
              <a:rPr lang="hr-HR" sz="2400" dirty="0"/>
              <a:t>pojedinih dijelova glazbenog djela, tj. način na koji skladatelj dijeli skladbu na dijelove, npr. može biti dvodijelni oblik, trodijelni oblik...</a:t>
            </a:r>
            <a:r>
              <a:rPr lang="hr-HR" sz="2400" b="1" dirty="0"/>
              <a:t> </a:t>
            </a:r>
            <a:endParaRPr lang="hr-HR" sz="2400" b="1" dirty="0" smtClean="0"/>
          </a:p>
          <a:p>
            <a:endParaRPr lang="hr-HR" sz="2400" b="1" dirty="0"/>
          </a:p>
          <a:p>
            <a:r>
              <a:rPr lang="en-GB" sz="2400" dirty="0" smtClean="0"/>
              <a:t>W. A. Mozart: </a:t>
            </a:r>
            <a:r>
              <a:rPr lang="hr-HR" sz="2400" dirty="0" err="1" smtClean="0"/>
              <a:t>Alla</a:t>
            </a:r>
            <a:r>
              <a:rPr lang="hr-HR" sz="2400" dirty="0" smtClean="0"/>
              <a:t> </a:t>
            </a:r>
            <a:r>
              <a:rPr lang="hr-HR" sz="2400" dirty="0" err="1" smtClean="0"/>
              <a:t>Turca</a:t>
            </a:r>
            <a:r>
              <a:rPr lang="en-GB" sz="2400" dirty="0"/>
              <a:t> </a:t>
            </a:r>
            <a:r>
              <a:rPr lang="hr-HR" sz="2400" dirty="0" smtClean="0">
                <a:hlinkClick r:id="rId2"/>
              </a:rPr>
              <a:t>https</a:t>
            </a:r>
            <a:r>
              <a:rPr lang="hr-HR" sz="2400" dirty="0">
                <a:hlinkClick r:id="rId2"/>
              </a:rPr>
              <a:t>://</a:t>
            </a:r>
            <a:r>
              <a:rPr lang="hr-HR" sz="2400" dirty="0" smtClean="0">
                <a:hlinkClick r:id="rId2"/>
              </a:rPr>
              <a:t>www.youtube.com/watch?v=NYyL9OKhpeI</a:t>
            </a:r>
            <a:r>
              <a:rPr lang="hr-HR" sz="2400" dirty="0" smtClean="0"/>
              <a:t>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 err="1" smtClean="0"/>
              <a:t>Josip</a:t>
            </a:r>
            <a:r>
              <a:rPr lang="en-GB" sz="2400" dirty="0" smtClean="0"/>
              <a:t> </a:t>
            </a:r>
            <a:r>
              <a:rPr lang="en-GB" sz="2400" dirty="0" err="1" smtClean="0"/>
              <a:t>Runjanin</a:t>
            </a:r>
            <a:r>
              <a:rPr lang="en-GB" sz="2400" dirty="0" smtClean="0"/>
              <a:t>, </a:t>
            </a:r>
            <a:r>
              <a:rPr lang="en-GB" sz="2400" dirty="0" err="1" smtClean="0"/>
              <a:t>Antun</a:t>
            </a:r>
            <a:r>
              <a:rPr lang="en-GB" sz="2400" dirty="0" smtClean="0"/>
              <a:t> </a:t>
            </a:r>
            <a:r>
              <a:rPr lang="en-GB" sz="2400" dirty="0" err="1" smtClean="0"/>
              <a:t>Mihanović</a:t>
            </a:r>
            <a:r>
              <a:rPr lang="en-GB" sz="2400" dirty="0" smtClean="0"/>
              <a:t>: </a:t>
            </a:r>
            <a:r>
              <a:rPr lang="en-GB" sz="2400" dirty="0" err="1" smtClean="0"/>
              <a:t>Lijepa</a:t>
            </a:r>
            <a:r>
              <a:rPr lang="en-GB" sz="2400" dirty="0" smtClean="0"/>
              <a:t> </a:t>
            </a:r>
            <a:r>
              <a:rPr lang="en-GB" sz="2400" dirty="0" err="1" smtClean="0"/>
              <a:t>naša</a:t>
            </a:r>
            <a:r>
              <a:rPr lang="en-GB" sz="2400" dirty="0" smtClean="0"/>
              <a:t> </a:t>
            </a:r>
            <a:r>
              <a:rPr lang="en-GB" sz="2400" dirty="0" err="1" smtClean="0"/>
              <a:t>Domovino</a:t>
            </a:r>
            <a:r>
              <a:rPr lang="en-GB" sz="2400" dirty="0" smtClean="0"/>
              <a:t> </a:t>
            </a:r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www.youtube.com/watch?v=tIUjOTdzHaU&amp;ab_channel=Hrvatskaradiotelevizija</a:t>
            </a:r>
            <a:r>
              <a:rPr lang="en-GB" sz="2400" dirty="0" smtClean="0"/>
              <a:t> </a:t>
            </a:r>
            <a:endParaRPr lang="hr-HR" sz="2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31065" y="648237"/>
            <a:ext cx="8596668" cy="910107"/>
          </a:xfrm>
        </p:spPr>
        <p:txBody>
          <a:bodyPr/>
          <a:lstStyle/>
          <a:p>
            <a:r>
              <a:rPr lang="en-GB" dirty="0" smtClean="0"/>
              <a:t>GLAZBENI OBLIK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84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24" y="769670"/>
            <a:ext cx="8596668" cy="5631129"/>
          </a:xfrm>
        </p:spPr>
        <p:txBody>
          <a:bodyPr>
            <a:noAutofit/>
          </a:bodyPr>
          <a:lstStyle/>
          <a:p>
            <a:r>
              <a:rPr lang="en-GB" sz="2400" dirty="0" err="1" smtClean="0"/>
              <a:t>Flinstones</a:t>
            </a:r>
            <a:r>
              <a:rPr lang="en-GB" sz="2400" dirty="0" smtClean="0"/>
              <a:t> </a:t>
            </a:r>
            <a:r>
              <a:rPr lang="en-GB" sz="2400" dirty="0" err="1" smtClean="0"/>
              <a:t>varijacije</a:t>
            </a:r>
            <a:r>
              <a:rPr lang="en-GB" sz="2400" dirty="0" smtClean="0"/>
              <a:t> </a:t>
            </a:r>
          </a:p>
          <a:p>
            <a:r>
              <a:rPr lang="en-GB" sz="2400" dirty="0">
                <a:hlinkClick r:id="rId2"/>
              </a:rPr>
              <a:t>https://</a:t>
            </a:r>
            <a:r>
              <a:rPr lang="en-GB" sz="2400" dirty="0" smtClean="0">
                <a:hlinkClick r:id="rId2"/>
              </a:rPr>
              <a:t>www.youtube.com/watch?v=nbRJsE88SDQ&amp;ab_channel=IlanRechtman</a:t>
            </a:r>
            <a:r>
              <a:rPr lang="en-GB" sz="2400" dirty="0" smtClean="0"/>
              <a:t> </a:t>
            </a:r>
          </a:p>
          <a:p>
            <a:endParaRPr lang="en-GB" sz="2400" dirty="0" smtClean="0"/>
          </a:p>
          <a:p>
            <a:r>
              <a:rPr lang="en-GB" sz="2400" dirty="0" err="1" smtClean="0"/>
              <a:t>Bratec</a:t>
            </a:r>
            <a:r>
              <a:rPr lang="en-GB" sz="2400" dirty="0" smtClean="0"/>
              <a:t> Martin </a:t>
            </a:r>
            <a:endParaRPr lang="en-GB" sz="2400" dirty="0"/>
          </a:p>
          <a:p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www.youtube.com/watch?v=Pa2_oWshsRM&amp;ab_channel=MundwerkAcapella</a:t>
            </a:r>
            <a:r>
              <a:rPr lang="en-GB" sz="2400" dirty="0" smtClean="0"/>
              <a:t> </a:t>
            </a:r>
          </a:p>
          <a:p>
            <a:endParaRPr lang="en-GB" sz="2400" dirty="0" smtClean="0"/>
          </a:p>
          <a:p>
            <a:r>
              <a:rPr lang="en-GB" sz="2400" dirty="0" smtClean="0"/>
              <a:t>Carol of the Bells </a:t>
            </a:r>
          </a:p>
          <a:p>
            <a:r>
              <a:rPr lang="en-GB" sz="2400" dirty="0">
                <a:hlinkClick r:id="rId4"/>
              </a:rPr>
              <a:t>https://</a:t>
            </a:r>
            <a:r>
              <a:rPr lang="en-GB" sz="2400" dirty="0" smtClean="0">
                <a:hlinkClick r:id="rId4"/>
              </a:rPr>
              <a:t>www.youtube.com/watch?v=FydDhuAYcOI&amp;ab_channel=TheRoyalFamily</a:t>
            </a:r>
            <a:r>
              <a:rPr lang="en-GB" sz="2400" dirty="0" smtClean="0"/>
              <a:t> 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6328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31406"/>
              </p:ext>
            </p:extLst>
          </p:nvPr>
        </p:nvGraphicFramePr>
        <p:xfrm>
          <a:off x="677860" y="1008995"/>
          <a:ext cx="8865384" cy="49281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432692">
                  <a:extLst>
                    <a:ext uri="{9D8B030D-6E8A-4147-A177-3AD203B41FA5}">
                      <a16:colId xmlns="" xmlns:a16="http://schemas.microsoft.com/office/drawing/2014/main" val="3029338063"/>
                    </a:ext>
                  </a:extLst>
                </a:gridCol>
                <a:gridCol w="4432692">
                  <a:extLst>
                    <a:ext uri="{9D8B030D-6E8A-4147-A177-3AD203B41FA5}">
                      <a16:colId xmlns="" xmlns:a16="http://schemas.microsoft.com/office/drawing/2014/main" val="3380340281"/>
                    </a:ext>
                  </a:extLst>
                </a:gridCol>
              </a:tblGrid>
              <a:tr h="492817">
                <a:tc>
                  <a:txBody>
                    <a:bodyPr/>
                    <a:lstStyle/>
                    <a:p>
                      <a:r>
                        <a:rPr lang="hr-HR" dirty="0" smtClean="0"/>
                        <a:t>ZNAČAJKE</a:t>
                      </a:r>
                      <a:r>
                        <a:rPr lang="hr-HR" baseline="0" dirty="0" smtClean="0"/>
                        <a:t> TONA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SASTAVNICE GLAZBENOG DJELA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44733885"/>
                  </a:ext>
                </a:extLst>
              </a:tr>
              <a:tr h="492817">
                <a:tc>
                  <a:txBody>
                    <a:bodyPr/>
                    <a:lstStyle/>
                    <a:p>
                      <a:r>
                        <a:rPr lang="hr-HR" dirty="0" smtClean="0"/>
                        <a:t>visina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melodija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9797353"/>
                  </a:ext>
                </a:extLst>
              </a:tr>
              <a:tr h="492817">
                <a:tc>
                  <a:txBody>
                    <a:bodyPr/>
                    <a:lstStyle/>
                    <a:p>
                      <a:r>
                        <a:rPr lang="hr-HR" dirty="0" smtClean="0"/>
                        <a:t>trajanje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ritam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42380389"/>
                  </a:ext>
                </a:extLst>
              </a:tr>
              <a:tr h="492817"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mjera</a:t>
                      </a:r>
                      <a:r>
                        <a:rPr lang="hr-HR" baseline="0" dirty="0" smtClean="0"/>
                        <a:t> (metar)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6432755"/>
                  </a:ext>
                </a:extLst>
              </a:tr>
              <a:tr h="4928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tempo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2855661"/>
                  </a:ext>
                </a:extLst>
              </a:tr>
              <a:tr h="4928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oblik,</a:t>
                      </a:r>
                      <a:r>
                        <a:rPr lang="hr-HR" baseline="0" dirty="0" smtClean="0"/>
                        <a:t> forma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2384179"/>
                  </a:ext>
                </a:extLst>
              </a:tr>
              <a:tr h="492817">
                <a:tc>
                  <a:txBody>
                    <a:bodyPr/>
                    <a:lstStyle/>
                    <a:p>
                      <a:r>
                        <a:rPr lang="hr-HR" dirty="0" smtClean="0"/>
                        <a:t>jačina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dinamika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5889032"/>
                  </a:ext>
                </a:extLst>
              </a:tr>
              <a:tr h="492817">
                <a:tc>
                  <a:txBody>
                    <a:bodyPr/>
                    <a:lstStyle/>
                    <a:p>
                      <a:r>
                        <a:rPr lang="hr-HR" dirty="0" smtClean="0"/>
                        <a:t>boja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izvođački</a:t>
                      </a:r>
                      <a:r>
                        <a:rPr lang="hr-HR" baseline="0" dirty="0" smtClean="0"/>
                        <a:t> sastav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48019977"/>
                  </a:ext>
                </a:extLst>
              </a:tr>
              <a:tr h="492817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harmonija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7960179"/>
                  </a:ext>
                </a:extLst>
              </a:tr>
              <a:tr h="4928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</a:t>
                      </a:r>
                      <a:r>
                        <a:rPr lang="hr-HR" dirty="0" smtClean="0"/>
                        <a:t>log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51157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65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86" y="2953555"/>
            <a:ext cx="8596668" cy="1320800"/>
          </a:xfrm>
        </p:spPr>
        <p:txBody>
          <a:bodyPr/>
          <a:lstStyle/>
          <a:p>
            <a:r>
              <a:rPr lang="en-GB" dirty="0" smtClean="0"/>
              <a:t>DZ: </a:t>
            </a:r>
            <a:r>
              <a:rPr lang="en-GB" dirty="0" err="1" smtClean="0"/>
              <a:t>Glazba</a:t>
            </a:r>
            <a:r>
              <a:rPr lang="en-GB" dirty="0" smtClean="0"/>
              <a:t> </a:t>
            </a:r>
            <a:r>
              <a:rPr lang="hr-HR" dirty="0" smtClean="0"/>
              <a:t>i stereotipi – što glazba koju slušam govori o meni i drugima?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731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IZVOĐAČI GLAZBE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61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PJEVAČKI GLASOVI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40288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 koji glas je skladba pisana?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www.youtube.com/watch?v=YuBeBjqKSGQ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www.youtube.com/watch?v=0u0M4CMq7uI</a:t>
            </a:r>
            <a:r>
              <a:rPr lang="hr-HR" dirty="0" smtClean="0"/>
              <a:t> </a:t>
            </a:r>
            <a:endParaRPr lang="en-GB" dirty="0" smtClean="0"/>
          </a:p>
          <a:p>
            <a:endParaRPr lang="en-GB" dirty="0"/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www.youtube.com/watch?v=nZXRV4MezEw&amp;ab_channel=Cher</a:t>
            </a:r>
            <a:r>
              <a:rPr lang="en-GB" dirty="0" smtClean="0"/>
              <a:t> </a:t>
            </a:r>
            <a:endParaRPr lang="hr-HR" dirty="0" smtClean="0"/>
          </a:p>
          <a:p>
            <a:endParaRPr lang="hr-HR" dirty="0"/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www.youtube.com/watch?v=eQSNVBLTXYY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www.youtube.com/watch?v=W0HmIYv51pc</a:t>
            </a:r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49040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867" y="2138943"/>
            <a:ext cx="835651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800" dirty="0" smtClean="0"/>
              <a:t>Ljudski glasovi: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ž</a:t>
            </a:r>
            <a:r>
              <a:rPr lang="hr-HR" sz="2800" dirty="0" smtClean="0"/>
              <a:t>enski: sopran, </a:t>
            </a:r>
            <a:r>
              <a:rPr lang="hr-HR" sz="2800" dirty="0" err="1" smtClean="0"/>
              <a:t>mezzosopran</a:t>
            </a:r>
            <a:r>
              <a:rPr lang="hr-HR" sz="2800" dirty="0" smtClean="0"/>
              <a:t>, alt, </a:t>
            </a:r>
            <a:r>
              <a:rPr lang="hr-HR" sz="2800" dirty="0" err="1" smtClean="0"/>
              <a:t>kontraalt</a:t>
            </a:r>
            <a:endParaRPr lang="hr-HR" sz="28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800" dirty="0"/>
              <a:t>m</a:t>
            </a:r>
            <a:r>
              <a:rPr lang="hr-HR" sz="2800" dirty="0" smtClean="0"/>
              <a:t>uški: </a:t>
            </a:r>
            <a:r>
              <a:rPr lang="hr-HR" sz="2800" dirty="0" err="1" smtClean="0"/>
              <a:t>kontratenor</a:t>
            </a:r>
            <a:r>
              <a:rPr lang="hr-HR" sz="2800" dirty="0" smtClean="0"/>
              <a:t>, tenor, bariton, </a:t>
            </a:r>
            <a:r>
              <a:rPr lang="hr-HR" sz="2800" dirty="0" smtClean="0"/>
              <a:t>bas</a:t>
            </a:r>
            <a:r>
              <a:rPr lang="en-GB" sz="2800" dirty="0" smtClean="0"/>
              <a:t> </a:t>
            </a:r>
            <a:r>
              <a:rPr lang="hr-HR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968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VOKALNI ANSAMBLI I ZBOROVI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err="1" smtClean="0"/>
              <a:t>Pronađi</a:t>
            </a:r>
            <a:r>
              <a:rPr lang="en-GB" sz="2400" dirty="0" smtClean="0"/>
              <a:t> </a:t>
            </a:r>
            <a:r>
              <a:rPr lang="en-GB" sz="2400" dirty="0" err="1" smtClean="0"/>
              <a:t>glazbene</a:t>
            </a:r>
            <a:r>
              <a:rPr lang="en-GB" sz="2400" dirty="0" smtClean="0"/>
              <a:t> </a:t>
            </a:r>
            <a:r>
              <a:rPr lang="en-GB" sz="2400" dirty="0" err="1" smtClean="0"/>
              <a:t>primjere</a:t>
            </a:r>
            <a:r>
              <a:rPr lang="en-GB" sz="2400" dirty="0" smtClean="0"/>
              <a:t> </a:t>
            </a:r>
            <a:r>
              <a:rPr lang="en-GB" sz="2400" dirty="0" err="1" smtClean="0"/>
              <a:t>za</a:t>
            </a:r>
            <a:r>
              <a:rPr lang="en-GB" sz="2400" dirty="0" smtClean="0"/>
              <a:t> </a:t>
            </a:r>
            <a:r>
              <a:rPr lang="en-GB" sz="2400" dirty="0" err="1" smtClean="0"/>
              <a:t>svaki</a:t>
            </a:r>
            <a:r>
              <a:rPr lang="en-GB" sz="2400" dirty="0" smtClean="0"/>
              <a:t> od </a:t>
            </a:r>
            <a:r>
              <a:rPr lang="en-GB" sz="2400" dirty="0" err="1" smtClean="0"/>
              <a:t>ovih</a:t>
            </a:r>
            <a:r>
              <a:rPr lang="en-GB" sz="2400" dirty="0" smtClean="0"/>
              <a:t> </a:t>
            </a:r>
            <a:r>
              <a:rPr lang="en-GB" sz="2400" dirty="0" err="1" smtClean="0"/>
              <a:t>izvođačkih</a:t>
            </a:r>
            <a:r>
              <a:rPr lang="en-GB" sz="2400" dirty="0" smtClean="0"/>
              <a:t> </a:t>
            </a:r>
            <a:r>
              <a:rPr lang="en-GB" sz="2400" dirty="0" err="1" smtClean="0"/>
              <a:t>sastava</a:t>
            </a:r>
            <a:r>
              <a:rPr lang="en-GB" sz="2400" dirty="0" smtClean="0"/>
              <a:t>! 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</a:t>
            </a:r>
            <a:r>
              <a:rPr lang="hr-HR" sz="2400" dirty="0" err="1"/>
              <a:t>olo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 err="1"/>
              <a:t>komorni</a:t>
            </a:r>
            <a:r>
              <a:rPr lang="en-GB" sz="2400" dirty="0"/>
              <a:t> </a:t>
            </a:r>
            <a:r>
              <a:rPr lang="en-GB" sz="2400" dirty="0" err="1"/>
              <a:t>vokalni</a:t>
            </a:r>
            <a:r>
              <a:rPr lang="en-GB" sz="2400" dirty="0"/>
              <a:t> </a:t>
            </a:r>
            <a:r>
              <a:rPr lang="en-GB" sz="2400" dirty="0" err="1"/>
              <a:t>ansambli</a:t>
            </a:r>
            <a:r>
              <a:rPr lang="en-GB" sz="2400" dirty="0"/>
              <a:t> (duet, </a:t>
            </a:r>
            <a:r>
              <a:rPr lang="en-GB" sz="2400" dirty="0" err="1"/>
              <a:t>tercet</a:t>
            </a:r>
            <a:r>
              <a:rPr lang="en-GB" sz="2400" dirty="0"/>
              <a:t>, </a:t>
            </a:r>
            <a:r>
              <a:rPr lang="en-GB" sz="2400" dirty="0" err="1"/>
              <a:t>kvartet</a:t>
            </a:r>
            <a:r>
              <a:rPr lang="en-GB" sz="2400" dirty="0"/>
              <a:t>…)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zborsko jednoglasno, zborsko višeglasno</a:t>
            </a:r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dirty="0"/>
              <a:t>uz glazbala, ili bez njih</a:t>
            </a:r>
            <a:r>
              <a:rPr lang="en-GB" sz="2400" dirty="0"/>
              <a:t> (a cappella) </a:t>
            </a:r>
            <a:endParaRPr lang="en-US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3251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VRSTE GLAZBALA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7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4220"/>
          </a:xfrm>
        </p:spPr>
        <p:txBody>
          <a:bodyPr/>
          <a:lstStyle/>
          <a:p>
            <a:r>
              <a:rPr lang="hr-HR" dirty="0" smtClean="0"/>
              <a:t>Podjela glazbala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682745"/>
              </p:ext>
            </p:extLst>
          </p:nvPr>
        </p:nvGraphicFramePr>
        <p:xfrm>
          <a:off x="677863" y="1613313"/>
          <a:ext cx="493466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4661">
                  <a:extLst>
                    <a:ext uri="{9D8B030D-6E8A-4147-A177-3AD203B41FA5}">
                      <a16:colId xmlns="" xmlns:a16="http://schemas.microsoft.com/office/drawing/2014/main" val="5918164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ŽIČANA GLAZBALA</a:t>
                      </a:r>
                      <a:r>
                        <a:rPr lang="hr-HR" baseline="0" dirty="0" smtClean="0"/>
                        <a:t> </a:t>
                      </a:r>
                      <a:endParaRPr lang="en-US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997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Gudačka:</a:t>
                      </a:r>
                      <a:r>
                        <a:rPr lang="hr-HR" baseline="0" dirty="0" smtClean="0"/>
                        <a:t> violina, viola, violončelo, kontrabas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83995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err="1" smtClean="0"/>
                        <a:t>Trzalačka</a:t>
                      </a:r>
                      <a:r>
                        <a:rPr lang="hr-HR" dirty="0" smtClean="0"/>
                        <a:t>:</a:t>
                      </a:r>
                      <a:r>
                        <a:rPr lang="hr-HR" baseline="0" dirty="0" smtClean="0"/>
                        <a:t> harfa, gitara, lutnja, tambura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1008311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517394"/>
              </p:ext>
            </p:extLst>
          </p:nvPr>
        </p:nvGraphicFramePr>
        <p:xfrm>
          <a:off x="677334" y="3134520"/>
          <a:ext cx="4935190" cy="1651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35190">
                  <a:extLst>
                    <a:ext uri="{9D8B030D-6E8A-4147-A177-3AD203B41FA5}">
                      <a16:colId xmlns="" xmlns:a16="http://schemas.microsoft.com/office/drawing/2014/main" val="4191683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UDARALJKE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80849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 određenom visinom tona:</a:t>
                      </a:r>
                      <a:r>
                        <a:rPr lang="hr-HR" baseline="0" dirty="0" smtClean="0"/>
                        <a:t> timpani, </a:t>
                      </a:r>
                      <a:r>
                        <a:rPr lang="hr-HR" baseline="0" dirty="0" err="1" smtClean="0"/>
                        <a:t>marimba</a:t>
                      </a:r>
                      <a:r>
                        <a:rPr lang="hr-HR" baseline="0" dirty="0" smtClean="0"/>
                        <a:t>, vibrafon, ksilofon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71016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S neodređenom visinom tona: mali bubanj, </a:t>
                      </a:r>
                      <a:r>
                        <a:rPr lang="hr-HR" dirty="0" err="1" smtClean="0"/>
                        <a:t>tamburin</a:t>
                      </a:r>
                      <a:r>
                        <a:rPr lang="hr-HR" dirty="0" smtClean="0"/>
                        <a:t>, triangl, kastanjete, činele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6341336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093949"/>
              </p:ext>
            </p:extLst>
          </p:nvPr>
        </p:nvGraphicFramePr>
        <p:xfrm>
          <a:off x="5931338" y="1613313"/>
          <a:ext cx="5020441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020441">
                  <a:extLst>
                    <a:ext uri="{9D8B030D-6E8A-4147-A177-3AD203B41FA5}">
                      <a16:colId xmlns="" xmlns:a16="http://schemas.microsoft.com/office/drawing/2014/main" val="3923769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PUHAČKA</a:t>
                      </a:r>
                      <a:r>
                        <a:rPr lang="hr-HR" baseline="0" dirty="0" smtClean="0"/>
                        <a:t> GLAZBALA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242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Drvena:</a:t>
                      </a:r>
                      <a:r>
                        <a:rPr lang="hr-HR" baseline="0" dirty="0" smtClean="0"/>
                        <a:t> </a:t>
                      </a:r>
                      <a:r>
                        <a:rPr lang="hr-HR" baseline="0" dirty="0" err="1" smtClean="0"/>
                        <a:t>blokflauta</a:t>
                      </a:r>
                      <a:r>
                        <a:rPr lang="hr-HR" baseline="0" dirty="0" smtClean="0"/>
                        <a:t>, flauta, pikolo, oboa, fagot, klarinet, saksofon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19304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Limena: truba, trombon, rog, tuba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6446635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058096"/>
              </p:ext>
            </p:extLst>
          </p:nvPr>
        </p:nvGraphicFramePr>
        <p:xfrm>
          <a:off x="5931338" y="3565684"/>
          <a:ext cx="4242676" cy="788672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4242676">
                  <a:extLst>
                    <a:ext uri="{9D8B030D-6E8A-4147-A177-3AD203B41FA5}">
                      <a16:colId xmlns="" xmlns:a16="http://schemas.microsoft.com/office/drawing/2014/main" val="403617406"/>
                    </a:ext>
                  </a:extLst>
                </a:gridCol>
              </a:tblGrid>
              <a:tr h="417832">
                <a:tc>
                  <a:txBody>
                    <a:bodyPr/>
                    <a:lstStyle/>
                    <a:p>
                      <a:r>
                        <a:rPr lang="hr-HR" dirty="0" smtClean="0"/>
                        <a:t>GLAZBALA S TIPKAMA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732807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klavir,</a:t>
                      </a:r>
                      <a:r>
                        <a:rPr lang="hr-HR" baseline="0" dirty="0" smtClean="0"/>
                        <a:t> čembalo, orgulje, harmonika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66074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996016"/>
              </p:ext>
            </p:extLst>
          </p:nvPr>
        </p:nvGraphicFramePr>
        <p:xfrm>
          <a:off x="1677171" y="5094935"/>
          <a:ext cx="6596993" cy="741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96993">
                  <a:extLst>
                    <a:ext uri="{9D8B030D-6E8A-4147-A177-3AD203B41FA5}">
                      <a16:colId xmlns="" xmlns:a16="http://schemas.microsoft.com/office/drawing/2014/main" val="38778689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ELEKTRONIČKI INSTRUMENTI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0776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 smtClean="0"/>
                        <a:t>Električna</a:t>
                      </a:r>
                      <a:r>
                        <a:rPr lang="hr-HR" baseline="0" dirty="0" smtClean="0"/>
                        <a:t> gitara, električne orgulje, </a:t>
                      </a:r>
                      <a:r>
                        <a:rPr lang="hr-HR" baseline="0" dirty="0" err="1" smtClean="0"/>
                        <a:t>sintisajzer</a:t>
                      </a:r>
                      <a:r>
                        <a:rPr lang="hr-HR" baseline="0" dirty="0" smtClean="0"/>
                        <a:t>, računalo (!)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755373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16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181"/>
            <a:ext cx="8596668" cy="4601182"/>
          </a:xfrm>
        </p:spPr>
        <p:txBody>
          <a:bodyPr>
            <a:normAutofit/>
          </a:bodyPr>
          <a:lstStyle/>
          <a:p>
            <a:r>
              <a:rPr lang="hr-HR" dirty="0" smtClean="0"/>
              <a:t>Mendelssohn: Violinski koncert u e-molu </a:t>
            </a:r>
            <a:r>
              <a:rPr lang="hr-HR" dirty="0" smtClean="0">
                <a:sym typeface="Wingdings" panose="05000000000000000000" pitchFamily="2" charset="2"/>
              </a:rPr>
              <a:t> zvuk violine! </a:t>
            </a:r>
          </a:p>
          <a:p>
            <a:r>
              <a:rPr lang="hr-HR" dirty="0">
                <a:sym typeface="Wingdings" panose="05000000000000000000" pitchFamily="2" charset="2"/>
                <a:hlinkClick r:id="rId2"/>
              </a:rPr>
              <a:t>https://www.youtube.com/watch?v=o1dBg__</a:t>
            </a:r>
            <a:r>
              <a:rPr lang="hr-HR" dirty="0" smtClean="0">
                <a:sym typeface="Wingdings" panose="05000000000000000000" pitchFamily="2" charset="2"/>
                <a:hlinkClick r:id="rId2"/>
              </a:rPr>
              <a:t>wsuo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z</a:t>
            </a:r>
            <a:r>
              <a:rPr lang="hr-HR" dirty="0" smtClean="0">
                <a:sym typeface="Wingdings" panose="05000000000000000000" pitchFamily="2" charset="2"/>
              </a:rPr>
              <a:t>vuk viole </a:t>
            </a:r>
          </a:p>
          <a:p>
            <a:r>
              <a:rPr lang="hr-HR" dirty="0">
                <a:sym typeface="Wingdings" panose="05000000000000000000" pitchFamily="2" charset="2"/>
                <a:hlinkClick r:id="rId3"/>
              </a:rPr>
              <a:t>https://</a:t>
            </a:r>
            <a:r>
              <a:rPr lang="hr-HR" dirty="0" smtClean="0">
                <a:sym typeface="Wingdings" panose="05000000000000000000" pitchFamily="2" charset="2"/>
                <a:hlinkClick r:id="rId3"/>
              </a:rPr>
              <a:t>www.youtube.com/watch?v=BWzTh7osR24</a:t>
            </a:r>
            <a:endParaRPr lang="hr-HR" dirty="0" smtClean="0">
              <a:sym typeface="Wingdings" panose="05000000000000000000" pitchFamily="2" charset="2"/>
            </a:endParaRP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2 cellos – Despacito  zvuk violončela </a:t>
            </a:r>
          </a:p>
          <a:p>
            <a:r>
              <a:rPr lang="hr-HR" dirty="0">
                <a:sym typeface="Wingdings" panose="05000000000000000000" pitchFamily="2" charset="2"/>
                <a:hlinkClick r:id="rId4"/>
              </a:rPr>
              <a:t>https://</a:t>
            </a:r>
            <a:r>
              <a:rPr lang="hr-HR" dirty="0" smtClean="0">
                <a:sym typeface="Wingdings" panose="05000000000000000000" pitchFamily="2" charset="2"/>
                <a:hlinkClick r:id="rId4"/>
              </a:rPr>
              <a:t>www.youtube.com/watch?v=D9LrEXF3USs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zvuk kontrabasa </a:t>
            </a:r>
          </a:p>
          <a:p>
            <a:r>
              <a:rPr lang="hr-HR" dirty="0">
                <a:sym typeface="Wingdings" panose="05000000000000000000" pitchFamily="2" charset="2"/>
                <a:hlinkClick r:id="rId5"/>
              </a:rPr>
              <a:t>https://</a:t>
            </a:r>
            <a:r>
              <a:rPr lang="hr-HR" dirty="0" smtClean="0">
                <a:sym typeface="Wingdings" panose="05000000000000000000" pitchFamily="2" charset="2"/>
                <a:hlinkClick r:id="rId5"/>
              </a:rPr>
              <a:t>www.youtube.com/watch?v=pyUZh_Cbw6Q</a:t>
            </a:r>
            <a:r>
              <a:rPr lang="hr-HR" dirty="0" smtClean="0">
                <a:sym typeface="Wingdings" panose="05000000000000000000" pitchFamily="2" charset="2"/>
              </a:rPr>
              <a:t> 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580"/>
          </a:xfrm>
        </p:spPr>
        <p:txBody>
          <a:bodyPr/>
          <a:lstStyle/>
          <a:p>
            <a:r>
              <a:rPr lang="hr-HR" dirty="0" smtClean="0"/>
              <a:t>Gudački instrumenti - zvuk!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7060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0580"/>
          </a:xfrm>
        </p:spPr>
        <p:txBody>
          <a:bodyPr/>
          <a:lstStyle/>
          <a:p>
            <a:r>
              <a:rPr lang="hr-HR" dirty="0" smtClean="0"/>
              <a:t>Trzalački instrumenti – zvuk!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0201"/>
            <a:ext cx="8596668" cy="4441162"/>
          </a:xfrm>
        </p:spPr>
        <p:txBody>
          <a:bodyPr/>
          <a:lstStyle/>
          <a:p>
            <a:r>
              <a:rPr lang="hr-HR" dirty="0"/>
              <a:t>Orkstar 100 tamburaša – Šokačka rapsodija: Makedonski ples </a:t>
            </a:r>
          </a:p>
          <a:p>
            <a:r>
              <a:rPr lang="hr-HR" dirty="0">
                <a:hlinkClick r:id="rId2"/>
              </a:rPr>
              <a:t>https://www.youtube.com/watch?v=Gk1VMUD2QXk</a:t>
            </a:r>
            <a:r>
              <a:rPr lang="hr-HR" dirty="0"/>
              <a:t> </a:t>
            </a:r>
          </a:p>
          <a:p>
            <a:endParaRPr lang="hr-HR" dirty="0" smtClean="0"/>
          </a:p>
          <a:p>
            <a:r>
              <a:rPr lang="hr-HR" dirty="0" smtClean="0"/>
              <a:t>Bisernica solo 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www.youtube.com/watch?v=VPMnKy3SpYE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Edin Karamazov – lutnja 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www.youtube.com/watch?v=TLbox0RnqTw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Harfa </a:t>
            </a:r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www.youtube.com/watch?v=oPmKRtWta4E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074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Puhački instrumenti – zvuk!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40180"/>
            <a:ext cx="9541086" cy="516635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Flauta </a:t>
            </a: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www.youtube.com/watch?v=pt480pC37DQ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Oboa – Labuđe jezero 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www.youtube.com/watch?v=L23XLW8DvXY</a:t>
            </a: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Klarinet – Rapsodija u plavom 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www.youtube.com/watch?v=7-MJZJjJs4A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Saksofon - Dave </a:t>
            </a:r>
            <a:r>
              <a:rPr lang="hr-HR" dirty="0"/>
              <a:t>Brubeck: Take Five </a:t>
            </a:r>
          </a:p>
          <a:p>
            <a:r>
              <a:rPr lang="hr-HR" dirty="0">
                <a:hlinkClick r:id="rId5"/>
              </a:rPr>
              <a:t>https://www.youtube.com/watch?v=vmDDOFXSgAs</a:t>
            </a:r>
            <a:r>
              <a:rPr lang="hr-HR" dirty="0"/>
              <a:t> 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Rog </a:t>
            </a:r>
          </a:p>
          <a:p>
            <a:r>
              <a:rPr lang="hr-HR" dirty="0">
                <a:hlinkClick r:id="rId6"/>
              </a:rPr>
              <a:t>https://</a:t>
            </a:r>
            <a:r>
              <a:rPr lang="hr-HR" dirty="0" smtClean="0">
                <a:hlinkClick r:id="rId6"/>
              </a:rPr>
              <a:t>www.youtube.com/watch?v=VcmS9_aEf_Y</a:t>
            </a:r>
            <a:r>
              <a:rPr lang="hr-HR" dirty="0" smtClean="0"/>
              <a:t> </a:t>
            </a: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618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ULOGE GLAZBE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9303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713" y="206063"/>
            <a:ext cx="9574249" cy="64136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smtClean="0">
                <a:solidFill>
                  <a:schemeClr val="accent1"/>
                </a:solidFill>
              </a:rPr>
              <a:t>Udaraljke, glazbala s tipkama i elektronički instrumenti – zvuk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/>
              <a:t>Sudar udaraljkaški ansambl: Mozart: Alla Turca </a:t>
            </a:r>
          </a:p>
          <a:p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www.youtube.com/watch?v=kkiGOPuwkyU&amp;list=PLsYSy6-QF3XDmOcRFLguGo4y8tApXJ3D7</a:t>
            </a:r>
            <a:r>
              <a:rPr lang="hr-HR" dirty="0" smtClean="0"/>
              <a:t> </a:t>
            </a:r>
          </a:p>
          <a:p>
            <a:endParaRPr lang="hr-HR" dirty="0" smtClean="0"/>
          </a:p>
          <a:p>
            <a:r>
              <a:rPr lang="hr-HR" dirty="0" smtClean="0"/>
              <a:t>Bach: Toccata i fuga u d-molu </a:t>
            </a:r>
          </a:p>
          <a:p>
            <a:r>
              <a:rPr lang="hr-HR" dirty="0">
                <a:hlinkClick r:id="rId3"/>
              </a:rPr>
              <a:t>https://</a:t>
            </a:r>
            <a:r>
              <a:rPr lang="hr-HR" dirty="0" smtClean="0">
                <a:hlinkClick r:id="rId3"/>
              </a:rPr>
              <a:t>www.youtube.com/watch?v=Nnuq9PXbywA</a:t>
            </a:r>
            <a:r>
              <a:rPr lang="hr-HR" dirty="0" smtClean="0"/>
              <a:t> </a:t>
            </a:r>
          </a:p>
          <a:p>
            <a:r>
              <a:rPr lang="hr-HR" dirty="0" smtClean="0"/>
              <a:t>Čembalo </a:t>
            </a:r>
          </a:p>
          <a:p>
            <a:r>
              <a:rPr lang="hr-HR" dirty="0">
                <a:hlinkClick r:id="rId4"/>
              </a:rPr>
              <a:t>https://</a:t>
            </a:r>
            <a:r>
              <a:rPr lang="hr-HR" dirty="0" smtClean="0">
                <a:hlinkClick r:id="rId4"/>
              </a:rPr>
              <a:t>www.youtube.com/watch?v=vMSwVf_69Hc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AC/DC: Thunderstruck </a:t>
            </a:r>
          </a:p>
          <a:p>
            <a:r>
              <a:rPr lang="hr-HR" dirty="0">
                <a:hlinkClick r:id="rId5"/>
              </a:rPr>
              <a:t>https://</a:t>
            </a:r>
            <a:r>
              <a:rPr lang="hr-HR" dirty="0" smtClean="0">
                <a:hlinkClick r:id="rId5"/>
              </a:rPr>
              <a:t>www.youtube.com/watch?v=n_GFN3a0yj0</a:t>
            </a:r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4096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INSTRUMENTALNI IZVOĐAČKI SASTAVI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5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6234"/>
          </a:xfrm>
        </p:spPr>
        <p:txBody>
          <a:bodyPr/>
          <a:lstStyle/>
          <a:p>
            <a:r>
              <a:rPr lang="hr-HR" dirty="0" smtClean="0"/>
              <a:t>Izvođački sastavi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60" y="609600"/>
            <a:ext cx="3968238" cy="262677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460" y="3508319"/>
            <a:ext cx="5647595" cy="31767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22680"/>
            <a:ext cx="4495038" cy="3371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1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Solist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https://www.youtube.com/watch?v=UMSwmDK-sTM</a:t>
            </a:r>
            <a:r>
              <a:rPr lang="hr-HR" dirty="0"/>
              <a:t> 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r>
              <a:rPr lang="hr-HR" dirty="0" smtClean="0">
                <a:hlinkClick r:id="rId3"/>
              </a:rPr>
              <a:t>https</a:t>
            </a:r>
            <a:r>
              <a:rPr lang="hr-HR" dirty="0">
                <a:hlinkClick r:id="rId3"/>
              </a:rPr>
              <a:t>://</a:t>
            </a:r>
            <a:r>
              <a:rPr lang="hr-HR" dirty="0" smtClean="0">
                <a:hlinkClick r:id="rId3"/>
              </a:rPr>
              <a:t>www.youtube.com/watch?v=4whITvexSCk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1114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583" y="231228"/>
            <a:ext cx="3737011" cy="704193"/>
          </a:xfrm>
        </p:spPr>
        <p:txBody>
          <a:bodyPr/>
          <a:lstStyle/>
          <a:p>
            <a:r>
              <a:rPr lang="hr-HR" dirty="0" smtClean="0"/>
              <a:t>Izvođački sastavi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43" y="3125844"/>
            <a:ext cx="5715000" cy="363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83" y="935421"/>
            <a:ext cx="4552012" cy="279509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10" y="231228"/>
            <a:ext cx="5797206" cy="388143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503" y="3522936"/>
            <a:ext cx="5554801" cy="312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2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081825"/>
            <a:ext cx="8596668" cy="4959537"/>
          </a:xfrm>
        </p:spPr>
        <p:txBody>
          <a:bodyPr>
            <a:normAutofit/>
          </a:bodyPr>
          <a:lstStyle/>
          <a:p>
            <a:r>
              <a:rPr lang="hr-HR" sz="2400" dirty="0" smtClean="0"/>
              <a:t>2cellos – Thunderstruck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www.youtube.com/watch?v=uT3SBzmDxGk</a:t>
            </a:r>
            <a:endParaRPr lang="hr-HR" sz="2400" dirty="0" smtClean="0"/>
          </a:p>
          <a:p>
            <a:endParaRPr lang="hr-HR" sz="2400" dirty="0"/>
          </a:p>
          <a:p>
            <a:r>
              <a:rPr lang="hr-HR" sz="2400" dirty="0" smtClean="0"/>
              <a:t>Gudački kvartet </a:t>
            </a:r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www.youtube.com/watch?v=JJTVSyt7eMQ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r>
              <a:rPr lang="hr-HR" sz="2400" dirty="0" smtClean="0"/>
              <a:t>Komorni sastav </a:t>
            </a:r>
          </a:p>
          <a:p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www.youtube.com/watch?v=M2ZU-1EyVOw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0959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52283"/>
            <a:ext cx="8596668" cy="4689080"/>
          </a:xfrm>
        </p:spPr>
        <p:txBody>
          <a:bodyPr>
            <a:normAutofit/>
          </a:bodyPr>
          <a:lstStyle/>
          <a:p>
            <a:r>
              <a:rPr lang="hr-HR" sz="2400" dirty="0" smtClean="0"/>
              <a:t>Pentatonix </a:t>
            </a:r>
          </a:p>
          <a:p>
            <a:r>
              <a:rPr lang="hr-HR" sz="2400" dirty="0">
                <a:hlinkClick r:id="rId2"/>
              </a:rPr>
              <a:t>https://</a:t>
            </a:r>
            <a:r>
              <a:rPr lang="hr-HR" sz="2400" dirty="0" smtClean="0">
                <a:hlinkClick r:id="rId2"/>
              </a:rPr>
              <a:t>www.youtube.com/watch?v=3MteSlpxCpo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r>
              <a:rPr lang="hr-HR" sz="2400" dirty="0" smtClean="0"/>
              <a:t>Aladin </a:t>
            </a:r>
          </a:p>
          <a:p>
            <a:r>
              <a:rPr lang="hr-HR" sz="2400" dirty="0">
                <a:hlinkClick r:id="rId3"/>
              </a:rPr>
              <a:t>https://</a:t>
            </a:r>
            <a:r>
              <a:rPr lang="hr-HR" sz="2400" dirty="0" smtClean="0">
                <a:hlinkClick r:id="rId3"/>
              </a:rPr>
              <a:t>www.youtube.com/watch?v=l1aWufb4AxY</a:t>
            </a:r>
            <a:r>
              <a:rPr lang="hr-HR" sz="2400" dirty="0" smtClean="0"/>
              <a:t> </a:t>
            </a:r>
          </a:p>
          <a:p>
            <a:endParaRPr lang="hr-HR" sz="2400" dirty="0"/>
          </a:p>
          <a:p>
            <a:r>
              <a:rPr lang="hr-HR" sz="2400" dirty="0" smtClean="0"/>
              <a:t>Lion King </a:t>
            </a:r>
          </a:p>
          <a:p>
            <a:r>
              <a:rPr lang="hr-HR" sz="2400" dirty="0">
                <a:hlinkClick r:id="rId4"/>
              </a:rPr>
              <a:t>https://</a:t>
            </a:r>
            <a:r>
              <a:rPr lang="hr-HR" sz="2400" dirty="0" smtClean="0">
                <a:hlinkClick r:id="rId4"/>
              </a:rPr>
              <a:t>www.youtube.com/watch?v=wgSLxl1oAwA</a:t>
            </a:r>
            <a:r>
              <a:rPr lang="hr-HR" sz="2400" dirty="0" smtClean="0"/>
              <a:t>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5547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3683"/>
          </a:xfrm>
        </p:spPr>
        <p:txBody>
          <a:bodyPr/>
          <a:lstStyle/>
          <a:p>
            <a:r>
              <a:rPr lang="hr-HR" dirty="0" smtClean="0"/>
              <a:t>Izvođački sastavi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524000"/>
            <a:ext cx="9834593" cy="4855779"/>
          </a:xfrm>
        </p:spPr>
      </p:pic>
    </p:spTree>
    <p:extLst>
      <p:ext uri="{BB962C8B-B14F-4D97-AF65-F5344CB8AC3E}">
        <p14:creationId xmlns:p14="http://schemas.microsoft.com/office/powerpoint/2010/main" val="38136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025" y="230446"/>
            <a:ext cx="3684459" cy="651641"/>
          </a:xfrm>
        </p:spPr>
        <p:txBody>
          <a:bodyPr/>
          <a:lstStyle/>
          <a:p>
            <a:r>
              <a:rPr lang="hr-HR" dirty="0" smtClean="0"/>
              <a:t>Izvođački sastavi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882087"/>
            <a:ext cx="9132717" cy="5844533"/>
          </a:xfrm>
        </p:spPr>
      </p:pic>
    </p:spTree>
    <p:extLst>
      <p:ext uri="{BB962C8B-B14F-4D97-AF65-F5344CB8AC3E}">
        <p14:creationId xmlns:p14="http://schemas.microsoft.com/office/powerpoint/2010/main" val="2958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Izvođački sastavi</a:t>
            </a:r>
            <a:r>
              <a:rPr lang="en-GB" dirty="0" smtClean="0"/>
              <a:t> – </a:t>
            </a:r>
            <a:r>
              <a:rPr lang="en-GB" dirty="0" err="1" smtClean="0"/>
              <a:t>zaključak</a:t>
            </a:r>
            <a:r>
              <a:rPr lang="en-GB" dirty="0" smtClean="0"/>
              <a:t>! 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solist </a:t>
            </a:r>
          </a:p>
          <a:p>
            <a:r>
              <a:rPr lang="hr-HR" sz="2400" dirty="0"/>
              <a:t>k</a:t>
            </a:r>
            <a:r>
              <a:rPr lang="hr-HR" sz="2400" dirty="0" smtClean="0"/>
              <a:t>omorni sastavi: od 2 do 9 svirača – duo, trio, kvartet, kvintet, sekstet, septet, oktet, nonet </a:t>
            </a:r>
          </a:p>
          <a:p>
            <a:r>
              <a:rPr lang="hr-HR" sz="2400" dirty="0"/>
              <a:t>o</a:t>
            </a:r>
            <a:r>
              <a:rPr lang="hr-HR" sz="2400" dirty="0" smtClean="0"/>
              <a:t>rkestri </a:t>
            </a:r>
          </a:p>
          <a:p>
            <a:pPr marL="0" indent="0">
              <a:buNone/>
            </a:pPr>
            <a:endParaRPr lang="hr-HR" sz="2400" dirty="0" smtClean="0"/>
          </a:p>
          <a:p>
            <a:r>
              <a:rPr lang="hr-HR" sz="2400" dirty="0" smtClean="0"/>
              <a:t>pazi: dvoje koji pjevaju su DUET, dvoje koji sviraju su DUO; troje koji pjevaju su TERCET, troje koji sviraju su TRIO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77187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2234</TotalTime>
  <Words>2330</Words>
  <Application>Microsoft Office PowerPoint</Application>
  <PresentationFormat>Widescreen</PresentationFormat>
  <Paragraphs>475</Paragraphs>
  <Slides>111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7" baseType="lpstr">
      <vt:lpstr>Arial</vt:lpstr>
      <vt:lpstr>Garamond</vt:lpstr>
      <vt:lpstr>Trebuchet MS</vt:lpstr>
      <vt:lpstr>Wingdings</vt:lpstr>
      <vt:lpstr>Wingdings 3</vt:lpstr>
      <vt:lpstr>Facet</vt:lpstr>
      <vt:lpstr>Glazbena umjetnost</vt:lpstr>
      <vt:lpstr>MOJ SUSRET S GLAZBOM</vt:lpstr>
      <vt:lpstr>VRSTE I MJESTA IZVOĐENJA GLAZBE</vt:lpstr>
      <vt:lpstr>Slušaš li glazbu često? U kojim prigodama?  Na koji način?   Utječe li glazba koju slušaš na tvoje raspoloženje? </vt:lpstr>
      <vt:lpstr>Poslušaj primjere i za svaki odgovori na pitanja! </vt:lpstr>
      <vt:lpstr>PowerPoint Presentation</vt:lpstr>
      <vt:lpstr>Zaključimo! </vt:lpstr>
      <vt:lpstr>DZ: Glazba i stereotipi – što glazba koju slušam govori o meni i drugima? </vt:lpstr>
      <vt:lpstr>ULOGE GLAZBE</vt:lpstr>
      <vt:lpstr>Kako glazba utječe na tebe, koja je uloga glazbe u tvom životu? </vt:lpstr>
      <vt:lpstr>estetska uloga – unosi lijepo u naš život, opušta nas, donosi užitak   </vt:lpstr>
      <vt:lpstr>Koja je to pjesma za tebe? Postoji li „opća formula” koja vrijedi za sve jednako?</vt:lpstr>
      <vt:lpstr>moralna uloga – prenosi poruke i osjećaje: osobne, vjerske, duhovne, društvene  </vt:lpstr>
      <vt:lpstr>PowerPoint Presentation</vt:lpstr>
      <vt:lpstr>potiče maštovitost, kreativnost, sanjarenje </vt:lpstr>
      <vt:lpstr>PowerPoint Presentation</vt:lpstr>
      <vt:lpstr>glazba u crkvenim i svjetovnim obredima </vt:lpstr>
      <vt:lpstr>PowerPoint Presentation</vt:lpstr>
      <vt:lpstr>ekonomska uloga – golema glazbena industrija,  glazba u trgovačkim centrima  </vt:lpstr>
      <vt:lpstr>glazba kao pozadina u socijalnim situacijama: druženja, partyji, u kafićima </vt:lpstr>
      <vt:lpstr>glazba kao pomoć pri radu – fizičkom i mentalnom</vt:lpstr>
      <vt:lpstr>muzikoterapija – glazba kao pomoć osobama s  raznim poremećajima </vt:lpstr>
      <vt:lpstr>PowerPoint Presentation</vt:lpstr>
      <vt:lpstr>DZ: Glazba i identitet? Osobni, obiteljski, nacionalni, globalni? </vt:lpstr>
      <vt:lpstr>GLAZBENA ZANIMANJA</vt:lpstr>
      <vt:lpstr>skladatelj </vt:lpstr>
      <vt:lpstr>dirigent </vt:lpstr>
      <vt:lpstr>pjevač </vt:lpstr>
      <vt:lpstr>svirač </vt:lpstr>
      <vt:lpstr>glazbeni producent / ton majstor </vt:lpstr>
      <vt:lpstr>urednik glazbenih programa na televiziji ili radiju </vt:lpstr>
      <vt:lpstr>muzikolog, etnomuzikolog </vt:lpstr>
      <vt:lpstr>glazbeni pedagog </vt:lpstr>
      <vt:lpstr>muzikoterapeut </vt:lpstr>
      <vt:lpstr>graditelj glazbala </vt:lpstr>
      <vt:lpstr>Domaća zadaća </vt:lpstr>
      <vt:lpstr>GLAZBA KAO FENOMEN</vt:lpstr>
      <vt:lpstr>Što sve čujemo?</vt:lpstr>
      <vt:lpstr>Zadatak uz slušanje:      Što sve čuješ? Zapiši! </vt:lpstr>
      <vt:lpstr>PowerPoint Presentation</vt:lpstr>
      <vt:lpstr>Što smo čuli? Što razlikuje poslušane primjere? </vt:lpstr>
      <vt:lpstr>Što i kako čujemo? </vt:lpstr>
      <vt:lpstr>Grana fizike koja se bavi zvukom? </vt:lpstr>
      <vt:lpstr>Kako čujemo? </vt:lpstr>
      <vt:lpstr>PowerPoint Presentation</vt:lpstr>
      <vt:lpstr>Po čemu je drugi primjer bio drugačiji od prvoga? </vt:lpstr>
      <vt:lpstr>Što je glazba? </vt:lpstr>
      <vt:lpstr>Koje značajke ima svaki ton? </vt:lpstr>
      <vt:lpstr>A treći primjer…? </vt:lpstr>
      <vt:lpstr>A što s tišinom? </vt:lpstr>
      <vt:lpstr>Glazbeno djelo </vt:lpstr>
      <vt:lpstr>SASTAVNICE GLAZBENOG DJELA </vt:lpstr>
      <vt:lpstr>Po čemu se razlikuju sljedeće izvedbe? </vt:lpstr>
      <vt:lpstr>PowerPoint Presentation</vt:lpstr>
      <vt:lpstr>TEMPO </vt:lpstr>
      <vt:lpstr>metronom (1816., broj otkucaja u minuti) </vt:lpstr>
      <vt:lpstr>Tempo srca? ♥ </vt:lpstr>
      <vt:lpstr>Može li se tempo tokom skladbe mijenjati? </vt:lpstr>
      <vt:lpstr>Po čemu se razlikuju sljedeći primjeri? </vt:lpstr>
      <vt:lpstr>MJERA </vt:lpstr>
      <vt:lpstr>RITAM</vt:lpstr>
      <vt:lpstr>Domaća zadaća:   Odaberi 3 pjesme – popularnu, tradicijsku i klasičnu i odredi im TEMPO, MJERU I RITAM! </vt:lpstr>
      <vt:lpstr>DINAMIKA  </vt:lpstr>
      <vt:lpstr>MELODIJA </vt:lpstr>
      <vt:lpstr>TONSKA GRAĐA </vt:lpstr>
      <vt:lpstr>TONSKA GRAĐA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HARMONIJA </vt:lpstr>
      <vt:lpstr>HARMONIJA </vt:lpstr>
      <vt:lpstr>PowerPoint Presentation</vt:lpstr>
      <vt:lpstr>GLAZBENI SLOG </vt:lpstr>
      <vt:lpstr>PowerPoint Presentation</vt:lpstr>
      <vt:lpstr>GLAZBENI OBLIK   </vt:lpstr>
      <vt:lpstr>PowerPoint Presentation</vt:lpstr>
      <vt:lpstr>PowerPoint Presentation</vt:lpstr>
      <vt:lpstr>IZVOĐAČI GLAZBE</vt:lpstr>
      <vt:lpstr>PJEVAČKI GLASOVI</vt:lpstr>
      <vt:lpstr>Za koji glas je skladba pisana? </vt:lpstr>
      <vt:lpstr>PowerPoint Presentation</vt:lpstr>
      <vt:lpstr>VOKALNI ANSAMBLI I ZBOROVI </vt:lpstr>
      <vt:lpstr>VRSTE GLAZBALA</vt:lpstr>
      <vt:lpstr>Podjela glazbala </vt:lpstr>
      <vt:lpstr>Gudački instrumenti - zvuk! </vt:lpstr>
      <vt:lpstr>Trzalački instrumenti – zvuk! </vt:lpstr>
      <vt:lpstr>Puhački instrumenti – zvuk! </vt:lpstr>
      <vt:lpstr>PowerPoint Presentation</vt:lpstr>
      <vt:lpstr>INSTRUMENTALNI IZVOĐAČKI SASTAVI</vt:lpstr>
      <vt:lpstr>Izvođački sastavi</vt:lpstr>
      <vt:lpstr>Solist </vt:lpstr>
      <vt:lpstr>Izvođački sastavi </vt:lpstr>
      <vt:lpstr>PowerPoint Presentation</vt:lpstr>
      <vt:lpstr>PowerPoint Presentation</vt:lpstr>
      <vt:lpstr>Izvođački sastavi </vt:lpstr>
      <vt:lpstr>Izvođački sastavi </vt:lpstr>
      <vt:lpstr>Izvođački sastavi – zaključak!  </vt:lpstr>
      <vt:lpstr>Izvođački sastavi </vt:lpstr>
      <vt:lpstr>SIMFONIJSKI ORKESTAR</vt:lpstr>
      <vt:lpstr>Poslušajmo! </vt:lpstr>
      <vt:lpstr>Sastav klasičnog simfonijskog orkestra </vt:lpstr>
      <vt:lpstr>RAZVOJ ORKESTRA KROZ POVIJEST</vt:lpstr>
      <vt:lpstr>PowerPoint Presentation</vt:lpstr>
      <vt:lpstr>PowerPoint Presentation</vt:lpstr>
      <vt:lpstr>TRADICIJSKA GLAZBA</vt:lpstr>
      <vt:lpstr>Glazbe svijeta </vt:lpstr>
      <vt:lpstr>Poslušajmo! </vt:lpstr>
      <vt:lpstr>PowerPoint Presentation</vt:lpstr>
      <vt:lpstr>Poslušajmo!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 gradiva</dc:title>
  <dc:creator>student I student I računalo za studente</dc:creator>
  <cp:lastModifiedBy>X201</cp:lastModifiedBy>
  <cp:revision>119</cp:revision>
  <dcterms:created xsi:type="dcterms:W3CDTF">2018-01-15T10:08:31Z</dcterms:created>
  <dcterms:modified xsi:type="dcterms:W3CDTF">2021-01-19T18:34:08Z</dcterms:modified>
</cp:coreProperties>
</file>