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8" r:id="rId6"/>
    <p:sldId id="265" r:id="rId7"/>
    <p:sldId id="266" r:id="rId8"/>
    <p:sldId id="269" r:id="rId9"/>
    <p:sldId id="267" r:id="rId10"/>
    <p:sldId id="270" r:id="rId11"/>
    <p:sldId id="271" r:id="rId12"/>
    <p:sldId id="272" r:id="rId13"/>
    <p:sldId id="263" r:id="rId14"/>
    <p:sldId id="262" r:id="rId15"/>
    <p:sldId id="273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S0kA_O6I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9A80DKGR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4cSbBI2n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5P5KltqT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stilu...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71" y="2208083"/>
            <a:ext cx="10475359" cy="4223947"/>
          </a:xfrm>
        </p:spPr>
        <p:txBody>
          <a:bodyPr>
            <a:noAutofit/>
          </a:bodyPr>
          <a:lstStyle/>
          <a:p>
            <a:r>
              <a:rPr lang="hr-HR" sz="2800" dirty="0" smtClean="0"/>
              <a:t>stil – način </a:t>
            </a:r>
            <a:r>
              <a:rPr lang="hr-HR" sz="2800" dirty="0" smtClean="0"/>
              <a:t>izražavanja</a:t>
            </a:r>
            <a:r>
              <a:rPr lang="en-GB" sz="2800" dirty="0" smtClean="0"/>
              <a:t>,</a:t>
            </a:r>
            <a:r>
              <a:rPr lang="hr-HR" sz="2800" dirty="0" smtClean="0"/>
              <a:t> </a:t>
            </a:r>
            <a:r>
              <a:rPr lang="hr-HR" sz="2800" dirty="0" smtClean="0"/>
              <a:t>prepoznatljivost svega; značajke po kojima se nešto razlikuje od nečeg drugog 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stil u umjetnosti – sve karakteristike koje pripadaju nekom umjetniku, umjetničkoj školi ili razdoblju 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stil u glazbi – način na koji skladatelj povezuje sastavnice glazbenog djela: </a:t>
            </a:r>
            <a:r>
              <a:rPr lang="hr-HR" sz="2800" dirty="0"/>
              <a:t>m</a:t>
            </a:r>
            <a:r>
              <a:rPr lang="hr-HR" sz="2800" dirty="0" smtClean="0"/>
              <a:t>elodiju, ritam, harmoniju, dinamiku, slog, oblik – u jedinstveno glazbeno djelo 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prema stilu skladanja možemo prepoznati kojem skladatelju, školi, narodu ili povijesnom razdoblju neka skladba pripada, čak i kada ne znamo njezin naziv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847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Đembe, balafon, mbira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" y="2104981"/>
            <a:ext cx="2193172" cy="3598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59" y="3407105"/>
            <a:ext cx="5995384" cy="334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16" y="216224"/>
            <a:ext cx="4917584" cy="36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cs typeface="Times New Roman" panose="02020603050405020304" pitchFamily="18" charset="0"/>
              </a:rPr>
              <a:t>♪ afrička tradicijska glazba </a:t>
            </a:r>
            <a:r>
              <a:rPr lang="hr-HR" dirty="0" smtClean="0"/>
              <a:t>– udaraljke balafon i đembe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>
                <a:cs typeface="Times New Roman" panose="02020603050405020304" pitchFamily="18" charset="0"/>
                <a:hlinkClick r:id="rId2"/>
              </a:rPr>
              <a:t>https://</a:t>
            </a:r>
            <a:r>
              <a:rPr lang="hr-HR" dirty="0" smtClean="0">
                <a:cs typeface="Times New Roman" panose="02020603050405020304" pitchFamily="18" charset="0"/>
                <a:hlinkClick r:id="rId2"/>
              </a:rPr>
              <a:t>www.youtube.com/watch?v=LOS0kA_O6IQ</a:t>
            </a:r>
            <a:r>
              <a:rPr lang="hr-HR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4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41567"/>
            <a:ext cx="3242881" cy="44895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37" y="0"/>
            <a:ext cx="7095289" cy="355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36" y="3245476"/>
            <a:ext cx="7095289" cy="3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cs typeface="Times New Roman" panose="02020603050405020304" pitchFamily="18" charset="0"/>
              </a:rPr>
              <a:t>♪ </a:t>
            </a:r>
            <a:r>
              <a:rPr lang="hr-HR" i="1" dirty="0" smtClean="0"/>
              <a:t>El </a:t>
            </a:r>
            <a:r>
              <a:rPr lang="hr-HR" i="1" dirty="0"/>
              <a:t>condor pasa</a:t>
            </a:r>
            <a:r>
              <a:rPr lang="hr-HR" dirty="0"/>
              <a:t>, </a:t>
            </a:r>
            <a:r>
              <a:rPr lang="hr-HR" dirty="0" smtClean="0"/>
              <a:t>Peru – Južna Amerika </a:t>
            </a:r>
          </a:p>
          <a:p>
            <a:r>
              <a:rPr lang="hr-HR" dirty="0" err="1" smtClean="0"/>
              <a:t>panova</a:t>
            </a:r>
            <a:r>
              <a:rPr lang="hr-HR" dirty="0" smtClean="0"/>
              <a:t> </a:t>
            </a:r>
            <a:r>
              <a:rPr lang="hr-HR" dirty="0" smtClean="0"/>
              <a:t>frula, charango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2"/>
              </a:rPr>
              <a:t>https://www.youtube.com/watch?v=lt9A80DKGRw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26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253842" cy="4012412"/>
          </a:xfrm>
        </p:spPr>
        <p:txBody>
          <a:bodyPr/>
          <a:lstStyle/>
          <a:p>
            <a:r>
              <a:rPr lang="hr-HR" dirty="0"/>
              <a:t>funkcija glazbe u plemenima: za lov, za dozivanje, kao uspavanka, u magijske svrhe (rituali) </a:t>
            </a:r>
          </a:p>
          <a:p>
            <a:endParaRPr lang="hr-HR" dirty="0" smtClean="0"/>
          </a:p>
          <a:p>
            <a:r>
              <a:rPr lang="hr-HR" dirty="0" smtClean="0"/>
              <a:t>o </a:t>
            </a:r>
            <a:r>
              <a:rPr lang="hr-HR" dirty="0"/>
              <a:t>glazbi starog Egipta, Mezopotamije, Izraela, Kine, Japana i Indije doznajemo preko pisanih i likovnih djela 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Egipat – vrhovno božanstvo Amon Ra, sluša pjevača koji svira harfu; harfa i lutnja najrasprostranjeniji instrumenti u starom Egiptu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6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588654"/>
            <a:ext cx="5483483" cy="3673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92" y="2163668"/>
            <a:ext cx="4661925" cy="45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69" y="2182326"/>
            <a:ext cx="9648535" cy="42957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robovlasnički društveni poredak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 smtClean="0"/>
              <a:t>sačuvani su samo podaci o glazbi vladarske klase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dvor i hram imali su glazbu kao sastavni dio </a:t>
            </a:r>
            <a:r>
              <a:rPr lang="hr-HR" dirty="0" smtClean="0"/>
              <a:t>ceremonija</a:t>
            </a:r>
            <a:r>
              <a:rPr lang="en-GB" dirty="0"/>
              <a:t> </a:t>
            </a:r>
            <a:r>
              <a:rPr lang="en-GB" smtClean="0"/>
              <a:t>te</a:t>
            </a:r>
            <a:r>
              <a:rPr lang="hr-HR" smtClean="0"/>
              <a:t> </a:t>
            </a:r>
            <a:r>
              <a:rPr lang="hr-HR" dirty="0" smtClean="0"/>
              <a:t>za zabavu </a:t>
            </a:r>
          </a:p>
          <a:p>
            <a:pPr>
              <a:lnSpc>
                <a:spcPct val="150000"/>
              </a:lnSpc>
            </a:pPr>
            <a:r>
              <a:rPr lang="hr-HR" dirty="0"/>
              <a:t>u</a:t>
            </a:r>
            <a:r>
              <a:rPr lang="hr-HR" dirty="0" smtClean="0"/>
              <a:t> Bibliji imamo zapis o smirujućem, terapeutskom učinku glazbe</a:t>
            </a:r>
          </a:p>
          <a:p>
            <a:pPr>
              <a:lnSpc>
                <a:spcPct val="15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26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stilskih razdoblja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04" y="2010300"/>
            <a:ext cx="10627330" cy="3999533"/>
          </a:xfrm>
        </p:spPr>
        <p:txBody>
          <a:bodyPr>
            <a:noAutofit/>
          </a:bodyPr>
          <a:lstStyle/>
          <a:p>
            <a:r>
              <a:rPr lang="hr-HR" dirty="0" smtClean="0"/>
              <a:t>sve umjetnosti se tokom vremena mijenjaju, pa ih s obzirom na promjene u stilu dijelimo na: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Stari vijek i antika = do 5. stoljeća </a:t>
            </a:r>
          </a:p>
          <a:p>
            <a:r>
              <a:rPr lang="hr-HR" dirty="0" smtClean="0"/>
              <a:t>Srednji vijek = 476. – 1430. godina </a:t>
            </a:r>
          </a:p>
          <a:p>
            <a:r>
              <a:rPr lang="hr-HR" dirty="0" smtClean="0"/>
              <a:t>Renesansa = 1430. – 1600. godina </a:t>
            </a:r>
          </a:p>
          <a:p>
            <a:r>
              <a:rPr lang="hr-HR" dirty="0" smtClean="0"/>
              <a:t>Barok = 1600. – 1750. godina </a:t>
            </a:r>
          </a:p>
          <a:p>
            <a:r>
              <a:rPr lang="hr-HR" dirty="0" smtClean="0"/>
              <a:t>Bečka klasika = 1750. – 1820. godina </a:t>
            </a:r>
          </a:p>
          <a:p>
            <a:r>
              <a:rPr lang="hr-HR" dirty="0" smtClean="0"/>
              <a:t>Romantizam = 1820. – 1900. godina </a:t>
            </a:r>
          </a:p>
          <a:p>
            <a:r>
              <a:rPr lang="hr-HR" dirty="0" smtClean="0"/>
              <a:t>Glazba 20. stoljeća = 1900. –</a:t>
            </a:r>
          </a:p>
          <a:p>
            <a:r>
              <a:rPr lang="hr-HR" dirty="0" smtClean="0"/>
              <a:t>sada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89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Stari vijek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55" y="2259598"/>
            <a:ext cx="10844290" cy="4269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dirty="0" smtClean="0"/>
              <a:t>glazba je stara koliko i ljudski rod, ali o njoj nemamo pisani trag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p</a:t>
            </a:r>
            <a:r>
              <a:rPr lang="hr-HR" sz="2600" dirty="0" smtClean="0"/>
              <a:t>rema glazbi današnjih plemena možemo pretpostaviti kako je zvučala pretpovijesna glazba 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600" dirty="0" smtClean="0"/>
          </a:p>
          <a:p>
            <a:pPr marL="0" indent="0">
              <a:lnSpc>
                <a:spcPct val="150000"/>
              </a:lnSpc>
              <a:buNone/>
            </a:pP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707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Prepoznajete li pleme i instrument?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713"/>
            <a:ext cx="5858697" cy="38750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97" y="1957230"/>
            <a:ext cx="6333303" cy="49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cs typeface="Times New Roman" panose="02020603050405020304" pitchFamily="18" charset="0"/>
              </a:rPr>
              <a:t>♪ Green </a:t>
            </a:r>
            <a:r>
              <a:rPr lang="hr-HR" dirty="0" err="1" smtClean="0">
                <a:cs typeface="Times New Roman" panose="02020603050405020304" pitchFamily="18" charset="0"/>
              </a:rPr>
              <a:t>Brog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endParaRPr lang="en-GB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dirty="0" smtClean="0">
                <a:cs typeface="Times New Roman" panose="02020603050405020304" pitchFamily="18" charset="0"/>
              </a:rPr>
              <a:t>Australija</a:t>
            </a:r>
            <a:r>
              <a:rPr lang="hr-HR" dirty="0">
                <a:cs typeface="Times New Roman" panose="02020603050405020304" pitchFamily="18" charset="0"/>
              </a:rPr>
              <a:t>, </a:t>
            </a:r>
            <a:r>
              <a:rPr lang="hr-HR" dirty="0" smtClean="0">
                <a:cs typeface="Times New Roman" panose="02020603050405020304" pitchFamily="18" charset="0"/>
              </a:rPr>
              <a:t>Aboridžini</a:t>
            </a:r>
            <a:endParaRPr lang="en-GB" dirty="0" smtClean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dirty="0" smtClean="0">
                <a:cs typeface="Times New Roman" panose="02020603050405020304" pitchFamily="18" charset="0"/>
              </a:rPr>
              <a:t>glas</a:t>
            </a:r>
            <a:r>
              <a:rPr lang="hr-HR" dirty="0">
                <a:cs typeface="Times New Roman" panose="02020603050405020304" pitchFamily="18" charset="0"/>
              </a:rPr>
              <a:t>, štapići, </a:t>
            </a:r>
            <a:r>
              <a:rPr lang="hr-HR" dirty="0" smtClean="0">
                <a:cs typeface="Times New Roman" panose="02020603050405020304" pitchFamily="18" charset="0"/>
              </a:rPr>
              <a:t>diđeridu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endParaRPr lang="hr-HR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cs typeface="Times New Roman" panose="02020603050405020304" pitchFamily="18" charset="0"/>
            </a:endParaRPr>
          </a:p>
          <a:p>
            <a:r>
              <a:rPr lang="hr-HR" dirty="0">
                <a:hlinkClick r:id="rId2"/>
              </a:rPr>
              <a:t>https://www.youtube.com/watch?v=wg4cSbBI2nM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3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435702"/>
            <a:ext cx="7188021" cy="59865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12" y="0"/>
            <a:ext cx="411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05" y="933089"/>
            <a:ext cx="8212892" cy="5475262"/>
          </a:xfrm>
        </p:spPr>
      </p:pic>
    </p:spTree>
    <p:extLst>
      <p:ext uri="{BB962C8B-B14F-4D97-AF65-F5344CB8AC3E}">
        <p14:creationId xmlns:p14="http://schemas.microsoft.com/office/powerpoint/2010/main" val="32888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</a:t>
            </a:r>
            <a:r>
              <a:rPr lang="hr-HR" dirty="0"/>
              <a:t>Ples trave, Indijanci </a:t>
            </a:r>
            <a:endParaRPr lang="en-GB" dirty="0" smtClean="0"/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err="1" smtClean="0"/>
              <a:t>panova</a:t>
            </a:r>
            <a:r>
              <a:rPr lang="hr-HR" dirty="0" smtClean="0"/>
              <a:t> </a:t>
            </a:r>
            <a:r>
              <a:rPr lang="hr-HR" dirty="0" err="1" smtClean="0"/>
              <a:t>frul</a:t>
            </a:r>
            <a:r>
              <a:rPr lang="en-GB" dirty="0" smtClean="0"/>
              <a:t>a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glazbu su posvećivali bogovima prirode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2"/>
              </a:rPr>
              <a:t>https://www.youtube.com/watch?v=pj5P5KltqTg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9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32881" cy="4610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3" y="2704563"/>
            <a:ext cx="6236247" cy="41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1025</TotalTime>
  <Words>363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Berlin</vt:lpstr>
      <vt:lpstr>O stilu...</vt:lpstr>
      <vt:lpstr>Pregled stilskih razdoblja</vt:lpstr>
      <vt:lpstr>Stari vijek</vt:lpstr>
      <vt:lpstr>Prepoznajete li pleme i instrument?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Đembe, balafon, mbira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stilu...</dc:title>
  <dc:creator>Bernica</dc:creator>
  <cp:lastModifiedBy>X201</cp:lastModifiedBy>
  <cp:revision>22</cp:revision>
  <dcterms:created xsi:type="dcterms:W3CDTF">2018-01-19T15:53:45Z</dcterms:created>
  <dcterms:modified xsi:type="dcterms:W3CDTF">2021-01-19T18:40:23Z</dcterms:modified>
</cp:coreProperties>
</file>