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77" r:id="rId8"/>
    <p:sldId id="263" r:id="rId9"/>
    <p:sldId id="276" r:id="rId10"/>
    <p:sldId id="265" r:id="rId11"/>
    <p:sldId id="266" r:id="rId12"/>
    <p:sldId id="264" r:id="rId13"/>
    <p:sldId id="267" r:id="rId14"/>
    <p:sldId id="268" r:id="rId15"/>
    <p:sldId id="269" r:id="rId16"/>
    <p:sldId id="270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ica" initials="B" lastIdx="1" clrIdx="0">
    <p:extLst>
      <p:ext uri="{19B8F6BF-5375-455C-9EA6-DF929625EA0E}">
        <p15:presenceInfo xmlns:p15="http://schemas.microsoft.com/office/powerpoint/2012/main" userId="Bern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868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83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927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1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74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084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89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14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41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096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971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419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05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06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40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908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919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86117-12BF-49E4-867A-0BD50ABDCECE}" type="datetimeFigureOut">
              <a:rPr lang="hr-HR" smtClean="0"/>
              <a:t>20.2.2019.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23743-21FF-4353-AC37-653A0870D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8738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dqwYFoL1w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ah_ITLw3R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Q8zVV9G31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ySwfcRaOZ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pexxzR4Ak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2XIh5bbX9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r90NLDp-0&amp;list=PLA5694801C624D517&amp;index=6" TargetMode="External"/><Relationship Id="rId2" Type="http://schemas.openxmlformats.org/officeDocument/2006/relationships/hyperlink" Target="https://www.youtube.com/watch?v=9FUCZl9dy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 smtClean="0"/>
              <a:t>JEDNOGLASNA DUHOVNA GLAZBA</a:t>
            </a:r>
            <a:br>
              <a:rPr lang="hr-HR" sz="4000" dirty="0" smtClean="0"/>
            </a:br>
            <a:r>
              <a:rPr lang="hr-HR" sz="4000" dirty="0" smtClean="0"/>
              <a:t>U SREDNJEM VIJEKU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8297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BAŠĆANSKA PLOČA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091386"/>
            <a:ext cx="6634879" cy="4522180"/>
          </a:xfrm>
        </p:spPr>
      </p:pic>
      <p:sp>
        <p:nvSpPr>
          <p:cNvPr id="6" name="TextBox 5"/>
          <p:cNvSpPr txBox="1"/>
          <p:nvPr/>
        </p:nvSpPr>
        <p:spPr>
          <a:xfrm>
            <a:off x="7572778" y="2551983"/>
            <a:ext cx="38507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d</a:t>
            </a:r>
            <a:r>
              <a:rPr lang="hr-HR" sz="2000" dirty="0" smtClean="0"/>
              <a:t>atira oko 1100. godine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crkva sv. Lucije u Jurandvoru (kraj Baške) na Krku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dokument o darovanju zemlje kralja Dmitra Zvonimira mjesnom benediktinskom samostanu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75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BAŠĆANSKA PLOČA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228045"/>
            <a:ext cx="6444999" cy="4262907"/>
          </a:xfrm>
        </p:spPr>
      </p:pic>
      <p:sp>
        <p:nvSpPr>
          <p:cNvPr id="5" name="TextBox 4"/>
          <p:cNvSpPr txBox="1"/>
          <p:nvPr/>
        </p:nvSpPr>
        <p:spPr>
          <a:xfrm>
            <a:off x="7456868" y="2697504"/>
            <a:ext cx="37826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/>
              <a:t>značajan izvor za povijest hrvatskog naroda, jezika i razvitak glagoljice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d</a:t>
            </a:r>
            <a:r>
              <a:rPr lang="hr-HR" sz="2000" dirty="0" smtClean="0"/>
              <a:t>anas se čuva u prostorima Hrvatske akademije znanosti i umjetnosti, a u crkvi sv. Lucije nalazi se kopija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373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GLAGOLJAŠKO PJEVANJE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285357"/>
            <a:ext cx="9613861" cy="345861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200" dirty="0"/>
              <a:t>p</a:t>
            </a:r>
            <a:r>
              <a:rPr lang="hr-HR" sz="2200" dirty="0" smtClean="0"/>
              <a:t>jevanje obreda zapadne rimske crkve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p</a:t>
            </a:r>
            <a:r>
              <a:rPr lang="hr-HR" sz="2200" dirty="0" smtClean="0"/>
              <a:t>jeva se na hrvatskoj inačici staroslavenskog jezika </a:t>
            </a:r>
          </a:p>
          <a:p>
            <a:pPr>
              <a:lnSpc>
                <a:spcPct val="150000"/>
              </a:lnSpc>
            </a:pPr>
            <a:r>
              <a:rPr lang="hr-HR" sz="2200" dirty="0" smtClean="0"/>
              <a:t>pojavljuje se od 9. stoljeća na Krku, u Istri, Hrvatskom primorju, Lici i Dalmaciji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♪ ♫ ♪ </a:t>
            </a:r>
            <a:r>
              <a:rPr lang="hr-HR" sz="2200" i="1" dirty="0" smtClean="0"/>
              <a:t>Gospode pomiluj</a:t>
            </a:r>
            <a:r>
              <a:rPr lang="hr-HR" sz="2200" dirty="0" smtClean="0"/>
              <a:t>, Dobrinje, otok Krk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200" dirty="0">
                <a:hlinkClick r:id="rId2"/>
              </a:rPr>
              <a:t>https://</a:t>
            </a:r>
            <a:r>
              <a:rPr lang="hr-HR" sz="2200" dirty="0" smtClean="0">
                <a:hlinkClick r:id="rId2"/>
              </a:rPr>
              <a:t>www.youtube.com/watch?v=rdqwYFoL1ww</a:t>
            </a:r>
            <a:r>
              <a:rPr lang="hr-HR" sz="2200" dirty="0" smtClean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03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MISA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132" y="2195204"/>
            <a:ext cx="5815091" cy="44245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200" dirty="0" smtClean="0"/>
              <a:t>glavno bogoslužje Katoličke crkve </a:t>
            </a:r>
          </a:p>
          <a:p>
            <a:pPr>
              <a:lnSpc>
                <a:spcPct val="150000"/>
              </a:lnSpc>
            </a:pPr>
            <a:r>
              <a:rPr lang="hr-HR" sz="2200" dirty="0" smtClean="0"/>
              <a:t>pjevani dijelovi mise pripadaju gregorijanskom koralu i na latinskom su jeziku </a:t>
            </a:r>
          </a:p>
          <a:p>
            <a:pPr>
              <a:lnSpc>
                <a:spcPct val="150000"/>
              </a:lnSpc>
            </a:pPr>
            <a:r>
              <a:rPr lang="hr-HR" sz="2200" dirty="0" smtClean="0"/>
              <a:t>jedino stavak </a:t>
            </a:r>
            <a:r>
              <a:rPr lang="hr-HR" sz="2200" i="1" dirty="0" smtClean="0"/>
              <a:t>Kyrie</a:t>
            </a:r>
            <a:r>
              <a:rPr lang="hr-HR" sz="2200" dirty="0" smtClean="0"/>
              <a:t> ima grčki tekst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g</a:t>
            </a:r>
            <a:r>
              <a:rPr lang="hr-HR" sz="2200" dirty="0" smtClean="0"/>
              <a:t>radual – zbirka u kojoj su sakupljeni gregorijanski napjevi za misu</a:t>
            </a:r>
          </a:p>
          <a:p>
            <a:pPr marL="0" indent="0">
              <a:lnSpc>
                <a:spcPct val="150000"/>
              </a:lnSpc>
              <a:buNone/>
            </a:pPr>
            <a:endParaRPr lang="hr-HR" sz="2200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87" y="2356198"/>
            <a:ext cx="6185746" cy="410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33842"/>
            <a:ext cx="9803082" cy="429574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200" dirty="0"/>
              <a:t>s</a:t>
            </a:r>
            <a:r>
              <a:rPr lang="hr-HR" sz="2200" dirty="0" smtClean="0"/>
              <a:t>talni, nepromjenjivi stavci mise = </a:t>
            </a:r>
            <a:r>
              <a:rPr lang="hr-HR" sz="2200" i="1" dirty="0" smtClean="0"/>
              <a:t>Ordinarium missae, </a:t>
            </a:r>
            <a:r>
              <a:rPr lang="hr-HR" sz="2200" dirty="0" smtClean="0"/>
              <a:t>ordinarij </a:t>
            </a:r>
          </a:p>
          <a:p>
            <a:pPr lvl="1">
              <a:lnSpc>
                <a:spcPct val="150000"/>
              </a:lnSpc>
            </a:pPr>
            <a:r>
              <a:rPr lang="hr-HR" sz="2200" i="1" dirty="0" smtClean="0"/>
              <a:t>Kyrie eleison </a:t>
            </a:r>
            <a:r>
              <a:rPr lang="hr-HR" sz="2200" dirty="0" smtClean="0"/>
              <a:t>(Gospodine, smiluj </a:t>
            </a:r>
            <a:r>
              <a:rPr lang="hr-HR" sz="2200" dirty="0"/>
              <a:t>se) </a:t>
            </a:r>
            <a:r>
              <a:rPr lang="hr-HR" sz="2200" dirty="0">
                <a:hlinkClick r:id="rId2"/>
              </a:rPr>
              <a:t>https://</a:t>
            </a:r>
            <a:r>
              <a:rPr lang="hr-HR" sz="2200" dirty="0" smtClean="0">
                <a:hlinkClick r:id="rId2"/>
              </a:rPr>
              <a:t>www.youtube.com/watch?v=aah_ITLw3R8</a:t>
            </a:r>
            <a:r>
              <a:rPr lang="hr-HR" sz="22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hr-HR" sz="2200" i="1" dirty="0" err="1" smtClean="0"/>
              <a:t>Gloria</a:t>
            </a:r>
            <a:r>
              <a:rPr lang="hr-HR" sz="2200" i="1" dirty="0" smtClean="0"/>
              <a:t> </a:t>
            </a:r>
            <a:r>
              <a:rPr lang="hr-HR" sz="2200" dirty="0" smtClean="0"/>
              <a:t>(</a:t>
            </a:r>
            <a:r>
              <a:rPr lang="hr-HR" sz="2200" dirty="0" smtClean="0"/>
              <a:t>Slava Bogu na visini)</a:t>
            </a:r>
          </a:p>
          <a:p>
            <a:pPr lvl="1">
              <a:lnSpc>
                <a:spcPct val="150000"/>
              </a:lnSpc>
            </a:pPr>
            <a:r>
              <a:rPr lang="hr-HR" sz="2200" i="1" dirty="0" err="1" smtClean="0"/>
              <a:t>Credo</a:t>
            </a:r>
            <a:r>
              <a:rPr lang="hr-HR" sz="2200" i="1" dirty="0" smtClean="0"/>
              <a:t> </a:t>
            </a:r>
            <a:r>
              <a:rPr lang="hr-HR" sz="2200" dirty="0" smtClean="0"/>
              <a:t>(Vjerovanje)</a:t>
            </a:r>
            <a:endParaRPr lang="hr-HR" sz="2200" dirty="0" smtClean="0"/>
          </a:p>
          <a:p>
            <a:pPr lvl="1">
              <a:lnSpc>
                <a:spcPct val="150000"/>
              </a:lnSpc>
            </a:pPr>
            <a:r>
              <a:rPr lang="hr-HR" sz="2200" i="1" dirty="0" smtClean="0"/>
              <a:t>Sanctus</a:t>
            </a:r>
            <a:r>
              <a:rPr lang="hr-HR" sz="2200" dirty="0" smtClean="0"/>
              <a:t> (Svet)</a:t>
            </a:r>
          </a:p>
          <a:p>
            <a:pPr lvl="1">
              <a:lnSpc>
                <a:spcPct val="150000"/>
              </a:lnSpc>
            </a:pPr>
            <a:r>
              <a:rPr lang="hr-HR" sz="2200" i="1" dirty="0" smtClean="0"/>
              <a:t>Benedictus</a:t>
            </a:r>
            <a:r>
              <a:rPr lang="hr-HR" sz="2200" dirty="0" smtClean="0"/>
              <a:t> (Blagoslovljen)</a:t>
            </a:r>
          </a:p>
          <a:p>
            <a:pPr lvl="1">
              <a:lnSpc>
                <a:spcPct val="150000"/>
              </a:lnSpc>
            </a:pPr>
            <a:r>
              <a:rPr lang="hr-HR" sz="2200" i="1" dirty="0" smtClean="0"/>
              <a:t>Agnus Dei </a:t>
            </a:r>
            <a:r>
              <a:rPr lang="hr-HR" sz="2200" dirty="0" smtClean="0"/>
              <a:t>(Jaganjče Božji) 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4360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60620"/>
            <a:ext cx="10421268" cy="45333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200" dirty="0"/>
              <a:t>p</a:t>
            </a:r>
            <a:r>
              <a:rPr lang="hr-HR" sz="2200" dirty="0" smtClean="0"/>
              <a:t>romjenjivi dijelovi, ovisno o blagdanu ili svecu kojemu je misa posvećena = </a:t>
            </a:r>
            <a:r>
              <a:rPr lang="hr-HR" sz="2200" i="1" dirty="0" smtClean="0"/>
              <a:t>proprium missae</a:t>
            </a:r>
            <a:r>
              <a:rPr lang="hr-HR" sz="2200" dirty="0" smtClean="0"/>
              <a:t>, proprij </a:t>
            </a:r>
          </a:p>
          <a:p>
            <a:pPr lvl="1">
              <a:lnSpc>
                <a:spcPct val="150000"/>
              </a:lnSpc>
            </a:pPr>
            <a:r>
              <a:rPr lang="hr-HR" sz="2200" dirty="0" smtClean="0"/>
              <a:t>Introit</a:t>
            </a:r>
          </a:p>
          <a:p>
            <a:pPr lvl="1">
              <a:lnSpc>
                <a:spcPct val="150000"/>
              </a:lnSpc>
            </a:pPr>
            <a:r>
              <a:rPr lang="hr-HR" sz="2200" dirty="0" smtClean="0"/>
              <a:t>Gradual </a:t>
            </a:r>
          </a:p>
          <a:p>
            <a:pPr lvl="1">
              <a:lnSpc>
                <a:spcPct val="150000"/>
              </a:lnSpc>
            </a:pPr>
            <a:r>
              <a:rPr lang="hr-HR" sz="2200" dirty="0" smtClean="0"/>
              <a:t>Aleluja </a:t>
            </a:r>
          </a:p>
          <a:p>
            <a:pPr lvl="1">
              <a:lnSpc>
                <a:spcPct val="150000"/>
              </a:lnSpc>
            </a:pPr>
            <a:r>
              <a:rPr lang="hr-HR" sz="2200" dirty="0"/>
              <a:t>Sekvenca </a:t>
            </a:r>
            <a:r>
              <a:rPr lang="hr-HR" sz="2200" dirty="0">
                <a:hlinkClick r:id="rId2"/>
              </a:rPr>
              <a:t>https://</a:t>
            </a:r>
            <a:r>
              <a:rPr lang="hr-HR" sz="2200" dirty="0" smtClean="0">
                <a:hlinkClick r:id="rId2"/>
              </a:rPr>
              <a:t>www.youtube.com/watch?v=vQ8zVV9G310</a:t>
            </a:r>
            <a:r>
              <a:rPr lang="hr-HR" sz="22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hr-HR" sz="2200" dirty="0" smtClean="0"/>
              <a:t>Oferetorij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p</a:t>
            </a:r>
            <a:r>
              <a:rPr lang="hr-HR" sz="2200" dirty="0" smtClean="0"/>
              <a:t>osebna vrsta mise posvećena mrtvima naziva se </a:t>
            </a:r>
            <a:r>
              <a:rPr lang="hr-HR" sz="2200" i="1" dirty="0" smtClean="0"/>
              <a:t>requiem</a:t>
            </a:r>
            <a:r>
              <a:rPr lang="hr-HR" sz="2200" dirty="0"/>
              <a:t> </a:t>
            </a:r>
            <a:r>
              <a:rPr lang="hr-HR" sz="2200" dirty="0" smtClean="0"/>
              <a:t> 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755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 IZVOĐENJA NAPJEVA NA MISI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91" y="2414146"/>
            <a:ext cx="11168242" cy="3599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200" dirty="0" smtClean="0"/>
              <a:t>korali se na misi mogu izvoditi na nekoliko načina: </a:t>
            </a:r>
          </a:p>
          <a:p>
            <a:pPr lvl="1">
              <a:lnSpc>
                <a:spcPct val="150000"/>
              </a:lnSpc>
            </a:pPr>
            <a:r>
              <a:rPr lang="hr-HR" sz="2200" dirty="0"/>
              <a:t>p</a:t>
            </a:r>
            <a:r>
              <a:rPr lang="hr-HR" sz="2200" dirty="0" smtClean="0"/>
              <a:t>salmodijski solo = svećenik pjeva sam </a:t>
            </a:r>
          </a:p>
          <a:p>
            <a:pPr lvl="1">
              <a:lnSpc>
                <a:spcPct val="150000"/>
              </a:lnSpc>
            </a:pPr>
            <a:r>
              <a:rPr lang="hr-HR" sz="2200" dirty="0" smtClean="0"/>
              <a:t>responzorijalno pjevanje = izmjenjuju se svećenik i zbor (solist naspram skupine) </a:t>
            </a:r>
          </a:p>
          <a:p>
            <a:pPr lvl="1">
              <a:lnSpc>
                <a:spcPct val="150000"/>
              </a:lnSpc>
            </a:pPr>
            <a:r>
              <a:rPr lang="hr-HR" sz="2200" dirty="0" smtClean="0"/>
              <a:t>antifonalno pjevanje = izmjenjuju se dva zbora (skupina naspram skupine) 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0103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NASTANAK VIŠEGLASJA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511420" cy="359931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200" dirty="0" smtClean="0"/>
              <a:t>ako koralu dodamo jedan ili više glasova, nastaje višeglasni organum </a:t>
            </a:r>
          </a:p>
          <a:p>
            <a:pPr>
              <a:lnSpc>
                <a:spcPct val="150000"/>
              </a:lnSpc>
            </a:pPr>
            <a:r>
              <a:rPr lang="hr-HR" sz="2200" dirty="0" smtClean="0"/>
              <a:t>glasovi se postupno osamostaljuju</a:t>
            </a:r>
          </a:p>
          <a:p>
            <a:pPr>
              <a:lnSpc>
                <a:spcPct val="150000"/>
              </a:lnSpc>
            </a:pPr>
            <a:r>
              <a:rPr lang="hr-HR" sz="2200" dirty="0" smtClean="0"/>
              <a:t>rano višeglasje </a:t>
            </a:r>
          </a:p>
          <a:p>
            <a:pPr>
              <a:lnSpc>
                <a:spcPct val="150000"/>
              </a:lnSpc>
            </a:pPr>
            <a:r>
              <a:rPr lang="hr-HR" sz="2200" dirty="0" smtClean="0"/>
              <a:t>Perotinus, 12./13. stoljeće, sklada prve poznate četveroglasne skladbe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♪ ♫ ♪ </a:t>
            </a:r>
            <a:r>
              <a:rPr lang="hr-HR" sz="2200" dirty="0" smtClean="0"/>
              <a:t>Perotinus, </a:t>
            </a:r>
            <a:r>
              <a:rPr lang="hr-HR" sz="2200" i="1" dirty="0" smtClean="0"/>
              <a:t>Magnus Liber Organi, Viderunt omnes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200" dirty="0">
                <a:hlinkClick r:id="rId2"/>
              </a:rPr>
              <a:t>https://</a:t>
            </a:r>
            <a:r>
              <a:rPr lang="hr-HR" sz="2200" dirty="0" smtClean="0">
                <a:hlinkClick r:id="rId2"/>
              </a:rPr>
              <a:t>www.youtube.com/watch?v=aySwfcRaOZM</a:t>
            </a:r>
            <a:r>
              <a:rPr lang="hr-HR" sz="2200" dirty="0" smtClean="0"/>
              <a:t> 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26916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MISSA NOTRE DAME </a:t>
            </a:r>
            <a:endParaRPr lang="hr-HR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241427"/>
            <a:ext cx="2927685" cy="4215866"/>
          </a:xfrm>
        </p:spPr>
      </p:pic>
      <p:sp>
        <p:nvSpPr>
          <p:cNvPr id="5" name="TextBox 4"/>
          <p:cNvSpPr txBox="1"/>
          <p:nvPr/>
        </p:nvSpPr>
        <p:spPr>
          <a:xfrm>
            <a:off x="3889419" y="2895115"/>
            <a:ext cx="777884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 smtClean="0"/>
              <a:t>Guillame de Machaut, 14. stoljeće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i="1" dirty="0" smtClean="0"/>
              <a:t>Misa Notre Dame </a:t>
            </a:r>
            <a:r>
              <a:rPr lang="hr-HR" sz="2200" dirty="0" smtClean="0"/>
              <a:t>– prva potpuno sačuvana višeglasna misa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p</a:t>
            </a:r>
            <a:r>
              <a:rPr lang="hr-HR" sz="2200" dirty="0" smtClean="0"/>
              <a:t>ri skladanju, Machaut se koristio gregorijanskim koralom </a:t>
            </a:r>
          </a:p>
          <a:p>
            <a:pPr>
              <a:lnSpc>
                <a:spcPct val="150000"/>
              </a:lnSpc>
            </a:pPr>
            <a:r>
              <a:rPr lang="hr-HR" sz="2200" dirty="0" smtClean="0">
                <a:cs typeface="Times New Roman" panose="02020603050405020304" pitchFamily="18" charset="0"/>
              </a:rPr>
              <a:t>♪ ♫ ♪ Machaut, </a:t>
            </a:r>
            <a:r>
              <a:rPr lang="hr-HR" sz="2200" i="1" dirty="0" smtClean="0">
                <a:cs typeface="Times New Roman" panose="02020603050405020304" pitchFamily="18" charset="0"/>
              </a:rPr>
              <a:t>Misa Notre Dame</a:t>
            </a:r>
            <a:r>
              <a:rPr lang="hr-HR" sz="2200" dirty="0" smtClean="0">
                <a:cs typeface="Times New Roman" panose="02020603050405020304" pitchFamily="18" charset="0"/>
              </a:rPr>
              <a:t>, </a:t>
            </a:r>
            <a:r>
              <a:rPr lang="hr-HR" sz="2200" i="1" dirty="0" smtClean="0">
                <a:cs typeface="Times New Roman" panose="02020603050405020304" pitchFamily="18" charset="0"/>
              </a:rPr>
              <a:t>Agnus Dei</a:t>
            </a:r>
            <a:endParaRPr lang="hr-HR" sz="2200" i="1" dirty="0" smtClean="0"/>
          </a:p>
          <a:p>
            <a:pPr>
              <a:lnSpc>
                <a:spcPct val="150000"/>
              </a:lnSpc>
            </a:pPr>
            <a:r>
              <a:rPr lang="hr-HR" sz="2200" dirty="0" smtClean="0">
                <a:hlinkClick r:id="rId3"/>
              </a:rPr>
              <a:t>https://www.youtube.com/watch?v=AKpexxzR4Ak</a:t>
            </a:r>
            <a:r>
              <a:rPr lang="hr-HR" sz="2200" dirty="0" smtClean="0"/>
              <a:t> 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30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GREGORIJANSKI KORAL U MODERNOM RUHU...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30784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r-HR" sz="2200" dirty="0" smtClean="0">
                <a:cs typeface="Times New Roman" panose="02020603050405020304" pitchFamily="18" charset="0"/>
              </a:rPr>
              <a:t>♪ ♫ ♪ </a:t>
            </a:r>
            <a:r>
              <a:rPr lang="hr-HR" sz="2200" i="1" dirty="0" smtClean="0">
                <a:cs typeface="Times New Roman" panose="02020603050405020304" pitchFamily="18" charset="0"/>
              </a:rPr>
              <a:t>Gregorian</a:t>
            </a:r>
            <a:r>
              <a:rPr lang="hr-HR" sz="2200" dirty="0" smtClean="0">
                <a:cs typeface="Times New Roman" panose="02020603050405020304" pitchFamily="18" charset="0"/>
              </a:rPr>
              <a:t>, </a:t>
            </a:r>
            <a:r>
              <a:rPr lang="hr-HR" sz="2200" i="1" dirty="0" smtClean="0">
                <a:cs typeface="Times New Roman" panose="02020603050405020304" pitchFamily="18" charset="0"/>
              </a:rPr>
              <a:t>Wish you were here </a:t>
            </a:r>
            <a:r>
              <a:rPr lang="hr-HR" sz="2200" dirty="0" smtClean="0">
                <a:cs typeface="Times New Roman" panose="02020603050405020304" pitchFamily="18" charset="0"/>
              </a:rPr>
              <a:t>(Pink Floyd)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200" dirty="0">
                <a:hlinkClick r:id="rId2"/>
              </a:rPr>
              <a:t>https://</a:t>
            </a:r>
            <a:r>
              <a:rPr lang="hr-HR" sz="2200" dirty="0" smtClean="0">
                <a:hlinkClick r:id="rId2"/>
              </a:rPr>
              <a:t>www.youtube.com/watch?v=T2XIh5bbX9U</a:t>
            </a:r>
            <a:r>
              <a:rPr lang="hr-HR" sz="2200" dirty="0" smtClean="0"/>
              <a:t> 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0147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CRKVENA ili DUHOVNA GLAZBA U SREDNJEM VIJEKU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75511"/>
            <a:ext cx="9712930" cy="19646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200" dirty="0" smtClean="0"/>
              <a:t>dio kršćanskih obreda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p</a:t>
            </a:r>
            <a:r>
              <a:rPr lang="hr-HR" sz="2200" dirty="0" smtClean="0"/>
              <a:t>oticanje vjerskih osjećaja i lakše pamćenje crkvenih tekstova </a:t>
            </a:r>
          </a:p>
        </p:txBody>
      </p:sp>
    </p:spTree>
    <p:extLst>
      <p:ext uri="{BB962C8B-B14F-4D97-AF65-F5344CB8AC3E}">
        <p14:creationId xmlns:p14="http://schemas.microsoft.com/office/powerpoint/2010/main" val="6023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RANOKRŠĆANSKI OCI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2" y="2381361"/>
            <a:ext cx="5538032" cy="3864893"/>
          </a:xfrm>
        </p:spPr>
      </p:pic>
      <p:sp>
        <p:nvSpPr>
          <p:cNvPr id="6" name="TextBox 5"/>
          <p:cNvSpPr txBox="1"/>
          <p:nvPr/>
        </p:nvSpPr>
        <p:spPr>
          <a:xfrm>
            <a:off x="6078828" y="2521297"/>
            <a:ext cx="5628066" cy="3585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s</a:t>
            </a:r>
            <a:r>
              <a:rPr lang="hr-HR" sz="2200" dirty="0" smtClean="0"/>
              <a:t>v. Jeronim, 4./5. stoljeće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c</a:t>
            </a:r>
            <a:r>
              <a:rPr lang="hr-HR" sz="2200" dirty="0" smtClean="0"/>
              <a:t>rkveni otac rodom iz Dalmacije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p</a:t>
            </a:r>
            <a:r>
              <a:rPr lang="hr-HR" sz="2200" dirty="0" smtClean="0"/>
              <a:t>reveo Bibliju s grčkog na latinski, </a:t>
            </a:r>
            <a:r>
              <a:rPr lang="hr-HR" sz="2200" i="1" dirty="0" smtClean="0"/>
              <a:t>Vulgata </a:t>
            </a:r>
          </a:p>
          <a:p>
            <a:pPr>
              <a:lnSpc>
                <a:spcPct val="150000"/>
              </a:lnSpc>
            </a:pPr>
            <a:endParaRPr lang="hr-HR" sz="2200" dirty="0"/>
          </a:p>
          <a:p>
            <a:pPr>
              <a:lnSpc>
                <a:spcPct val="150000"/>
              </a:lnSpc>
            </a:pPr>
            <a:r>
              <a:rPr lang="hr-HR" sz="2200" dirty="0" smtClean="0"/>
              <a:t>„Deo non voce, sed corde cantandum!” </a:t>
            </a:r>
          </a:p>
          <a:p>
            <a:pPr>
              <a:lnSpc>
                <a:spcPct val="150000"/>
              </a:lnSpc>
            </a:pPr>
            <a:r>
              <a:rPr lang="hr-HR" sz="2200" dirty="0" smtClean="0"/>
              <a:t>(sv. Jeronim) </a:t>
            </a:r>
          </a:p>
        </p:txBody>
      </p:sp>
    </p:spTree>
    <p:extLst>
      <p:ext uri="{BB962C8B-B14F-4D97-AF65-F5344CB8AC3E}">
        <p14:creationId xmlns:p14="http://schemas.microsoft.com/office/powerpoint/2010/main" val="41761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RANOKRŠĆANSKI OCI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12136"/>
            <a:ext cx="3453797" cy="4481847"/>
          </a:xfrm>
        </p:spPr>
      </p:pic>
      <p:sp>
        <p:nvSpPr>
          <p:cNvPr id="6" name="TextBox 5"/>
          <p:cNvSpPr txBox="1"/>
          <p:nvPr/>
        </p:nvSpPr>
        <p:spPr>
          <a:xfrm>
            <a:off x="4430332" y="2390983"/>
            <a:ext cx="687731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s</a:t>
            </a:r>
            <a:r>
              <a:rPr lang="hr-HR" sz="2200" dirty="0" smtClean="0"/>
              <a:t>v. Augustin, 4./5. stoljeće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 smtClean="0"/>
              <a:t>jedan od najznačajnijih crkvenih otaca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 smtClean="0"/>
              <a:t>djela </a:t>
            </a:r>
            <a:r>
              <a:rPr lang="hr-HR" sz="2200" i="1" dirty="0" smtClean="0"/>
              <a:t>De civitate Dei </a:t>
            </a:r>
            <a:r>
              <a:rPr lang="hr-HR" sz="2200" dirty="0" smtClean="0"/>
              <a:t>(O državi Božjoj) i </a:t>
            </a:r>
            <a:r>
              <a:rPr lang="hr-HR" sz="2200" i="1" dirty="0" smtClean="0"/>
              <a:t>Confessiones</a:t>
            </a:r>
            <a:r>
              <a:rPr lang="hr-HR" sz="2200" dirty="0" smtClean="0"/>
              <a:t> (Ispovijesti)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 smtClean="0"/>
              <a:t>glazba mora biti primjerena bogoslužju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g</a:t>
            </a:r>
            <a:r>
              <a:rPr lang="hr-HR" sz="2200" dirty="0" smtClean="0"/>
              <a:t>lazba je u službi riječi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g</a:t>
            </a:r>
            <a:r>
              <a:rPr lang="hr-HR" sz="2200" dirty="0" smtClean="0"/>
              <a:t>las mora biti školovan i ugodan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19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Schola Cantorum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6265" y="3450892"/>
            <a:ext cx="3801526" cy="17199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200" dirty="0"/>
              <a:t>g</a:t>
            </a:r>
            <a:r>
              <a:rPr lang="hr-HR" sz="2200" dirty="0" smtClean="0"/>
              <a:t>lazba se učila u crkvenim pjevačkim školama – </a:t>
            </a:r>
            <a:r>
              <a:rPr lang="hr-HR" sz="2200" i="1" dirty="0" smtClean="0"/>
              <a:t>Schola Cantorum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56566"/>
            <a:ext cx="4642781" cy="43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GREGORIJANSKI KORAL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2617630"/>
            <a:ext cx="5782614" cy="3490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p</a:t>
            </a:r>
            <a:r>
              <a:rPr lang="hr-HR" dirty="0" smtClean="0"/>
              <a:t>apa Grgur Veliki (6./7. st.) </a:t>
            </a:r>
          </a:p>
          <a:p>
            <a:pPr>
              <a:lnSpc>
                <a:spcPct val="150000"/>
              </a:lnSpc>
            </a:pPr>
            <a:r>
              <a:rPr lang="hr-HR" b="1" u="sng" dirty="0"/>
              <a:t>g</a:t>
            </a:r>
            <a:r>
              <a:rPr lang="hr-HR" b="1" u="sng" dirty="0" smtClean="0"/>
              <a:t>regorijanski koral </a:t>
            </a:r>
            <a:r>
              <a:rPr lang="hr-HR" dirty="0" smtClean="0"/>
              <a:t>–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skupni naziv za jednoglasne crkvene napjeve na latinskom jeziku 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izvode se </a:t>
            </a:r>
            <a:r>
              <a:rPr lang="hr-HR" i="1" dirty="0" smtClean="0"/>
              <a:t>a cappella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 smtClean="0"/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1" y="2099256"/>
            <a:ext cx="5279592" cy="45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Antifonarij</a:t>
            </a:r>
            <a:r>
              <a:rPr lang="hr-HR" sz="2800" dirty="0" smtClean="0"/>
              <a:t> – zbirka odabranih tekstova crkvenih napjeva (bez notacije) koji su postali obavezni dio kršćanskog bogoslužja </a:t>
            </a:r>
          </a:p>
          <a:p>
            <a:r>
              <a:rPr lang="hr-HR" sz="2800" dirty="0"/>
              <a:t>n</a:t>
            </a:r>
            <a:r>
              <a:rPr lang="hr-HR" sz="2800" dirty="0" smtClean="0"/>
              <a:t>astao na poticaj pape Grgura Velikog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9773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Odnos melodije i teksta može biti: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88" y="2253803"/>
            <a:ext cx="4999263" cy="3631843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50000"/>
              </a:lnSpc>
            </a:pPr>
            <a:r>
              <a:rPr lang="hr-HR" sz="2800" b="1" u="sng" dirty="0" smtClean="0"/>
              <a:t>silabički</a:t>
            </a:r>
            <a:r>
              <a:rPr lang="hr-HR" sz="2800" dirty="0" smtClean="0"/>
              <a:t> = jedan slog, jedan ton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hr-HR" sz="26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hr-HR" sz="2600" dirty="0" smtClean="0"/>
              <a:t>Dies </a:t>
            </a:r>
            <a:r>
              <a:rPr lang="hr-HR" sz="2600" dirty="0"/>
              <a:t>iræ, dies illa</a:t>
            </a:r>
            <a:br>
              <a:rPr lang="hr-HR" sz="2600" dirty="0"/>
            </a:br>
            <a:r>
              <a:rPr lang="hr-HR" sz="2600" dirty="0"/>
              <a:t>Solvet sæclum in favilla,</a:t>
            </a:r>
            <a:br>
              <a:rPr lang="hr-HR" sz="2600" dirty="0"/>
            </a:br>
            <a:r>
              <a:rPr lang="hr-HR" sz="2600" dirty="0"/>
              <a:t>Teste David cum Sibylla</a:t>
            </a:r>
            <a:r>
              <a:rPr lang="hr-HR" sz="2600" dirty="0" smtClean="0"/>
              <a:t>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hr-HR" sz="2600" dirty="0" smtClean="0"/>
              <a:t>Quantus </a:t>
            </a:r>
            <a:r>
              <a:rPr lang="hr-HR" sz="2600" dirty="0"/>
              <a:t>tremor est futurus,</a:t>
            </a:r>
            <a:br>
              <a:rPr lang="hr-HR" sz="2600" dirty="0"/>
            </a:br>
            <a:r>
              <a:rPr lang="hr-HR" sz="2600" dirty="0"/>
              <a:t>Quando Judex est venturus,</a:t>
            </a:r>
            <a:br>
              <a:rPr lang="hr-HR" sz="2600" dirty="0"/>
            </a:br>
            <a:r>
              <a:rPr lang="hr-HR" sz="2600" dirty="0" smtClean="0"/>
              <a:t>Cuncta </a:t>
            </a:r>
            <a:r>
              <a:rPr lang="hr-HR" sz="2600" dirty="0"/>
              <a:t>stricte discussurus!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5037" y="2743200"/>
            <a:ext cx="640079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b="1" u="sng" dirty="0"/>
              <a:t>melizmatički</a:t>
            </a:r>
            <a:r>
              <a:rPr lang="hr-HR" sz="2200" dirty="0"/>
              <a:t> = bogati nizovi tonova na jedan slog teksta, tzv. m</a:t>
            </a:r>
            <a:r>
              <a:rPr lang="hr-HR" sz="2200" dirty="0" smtClean="0"/>
              <a:t>elizmi</a:t>
            </a:r>
          </a:p>
          <a:p>
            <a:pPr lvl="2">
              <a:lnSpc>
                <a:spcPct val="150000"/>
              </a:lnSpc>
            </a:pPr>
            <a:endParaRPr lang="hr-HR" sz="2200" dirty="0"/>
          </a:p>
          <a:p>
            <a:pPr lvl="1">
              <a:lnSpc>
                <a:spcPct val="150000"/>
              </a:lnSpc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♫ ♪ </a:t>
            </a:r>
            <a:r>
              <a:rPr lang="hr-HR" sz="2200" dirty="0" smtClean="0">
                <a:cs typeface="Times New Roman" panose="02020603050405020304" pitchFamily="18" charset="0"/>
              </a:rPr>
              <a:t>Alelluia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://www.youtube.com/watch?v=9FUCZl9dytM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66670" y="6104586"/>
            <a:ext cx="921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♪ ♫ ♪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www.youtube.com/watch?v=Dlr90NLDp-0&amp;list=PLA5694801C624D517&amp;index=6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Načini izvedbe: </a:t>
            </a:r>
          </a:p>
          <a:p>
            <a:endParaRPr lang="hr-HR" dirty="0"/>
          </a:p>
          <a:p>
            <a:r>
              <a:rPr lang="hr-HR" b="1" u="sng" dirty="0"/>
              <a:t>r</a:t>
            </a:r>
            <a:r>
              <a:rPr lang="hr-HR" b="1" u="sng" dirty="0" smtClean="0"/>
              <a:t>esponzorijalno pjevanje</a:t>
            </a:r>
            <a:r>
              <a:rPr lang="hr-HR" dirty="0" smtClean="0"/>
              <a:t>: izmjenjuje se solist, ili više solista, sa zborom </a:t>
            </a:r>
          </a:p>
          <a:p>
            <a:endParaRPr lang="hr-HR" dirty="0"/>
          </a:p>
          <a:p>
            <a:r>
              <a:rPr lang="hr-HR" b="1" u="sng" dirty="0"/>
              <a:t>a</a:t>
            </a:r>
            <a:r>
              <a:rPr lang="hr-HR" b="1" u="sng" dirty="0" smtClean="0"/>
              <a:t>ntifonalno pjevanje</a:t>
            </a:r>
            <a:r>
              <a:rPr lang="hr-HR" dirty="0" smtClean="0"/>
              <a:t>: izmjenjuju se dva zbora, tj. 2 veće skupine pjevača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63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376</TotalTime>
  <Words>620</Words>
  <Application>Microsoft Office PowerPoint</Application>
  <PresentationFormat>Široki zaslon</PresentationFormat>
  <Paragraphs>96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Trebuchet MS</vt:lpstr>
      <vt:lpstr>Berlin</vt:lpstr>
      <vt:lpstr>JEDNOGLASNA DUHOVNA GLAZBA U SREDNJEM VIJEKU</vt:lpstr>
      <vt:lpstr>CRKVENA ili DUHOVNA GLAZBA U SREDNJEM VIJEKU</vt:lpstr>
      <vt:lpstr>RANOKRŠĆANSKI OCI </vt:lpstr>
      <vt:lpstr>RANOKRŠĆANSKI OCI</vt:lpstr>
      <vt:lpstr>Schola Cantorum </vt:lpstr>
      <vt:lpstr>GREGORIJANSKI KORAL </vt:lpstr>
      <vt:lpstr>PowerPoint prezentacija</vt:lpstr>
      <vt:lpstr>Odnos melodije i teksta može biti: </vt:lpstr>
      <vt:lpstr>PowerPoint prezentacija</vt:lpstr>
      <vt:lpstr>BAŠĆANSKA PLOČA</vt:lpstr>
      <vt:lpstr>BAŠĆANSKA PLOČA </vt:lpstr>
      <vt:lpstr>GLAGOLJAŠKO PJEVANJE </vt:lpstr>
      <vt:lpstr>MISA </vt:lpstr>
      <vt:lpstr>MISA</vt:lpstr>
      <vt:lpstr>MISA</vt:lpstr>
      <vt:lpstr>NAČIN IZVOĐENJA NAPJEVA NA MISI</vt:lpstr>
      <vt:lpstr>NASTANAK VIŠEGLASJA</vt:lpstr>
      <vt:lpstr>MISSA NOTRE DAME </vt:lpstr>
      <vt:lpstr>GREGORIJANSKI KORAL U MODERNOM RUHU...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JEDNOGLASNA DUHOVNA GLAZBA U SREDNJEM VIJEKU</dc:title>
  <dc:creator>Bernica</dc:creator>
  <cp:lastModifiedBy>prof</cp:lastModifiedBy>
  <cp:revision>34</cp:revision>
  <dcterms:created xsi:type="dcterms:W3CDTF">2016-11-28T15:47:54Z</dcterms:created>
  <dcterms:modified xsi:type="dcterms:W3CDTF">2019-02-20T12:05:44Z</dcterms:modified>
</cp:coreProperties>
</file>