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Zlw_ulg_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1gN_w2GlO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renesansa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5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2706"/>
            <a:ext cx="8610600" cy="1293028"/>
          </a:xfrm>
        </p:spPr>
        <p:txBody>
          <a:bodyPr/>
          <a:lstStyle/>
          <a:p>
            <a:pPr algn="l"/>
            <a:r>
              <a:rPr lang="hr-HR" dirty="0" smtClean="0"/>
              <a:t>RENESANSA U GLAZBI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sz="2400" dirty="0" smtClean="0"/>
              <a:t>od </a:t>
            </a:r>
            <a:r>
              <a:rPr lang="hr-HR" sz="2400" dirty="0"/>
              <a:t>1430. do 1600. godine </a:t>
            </a:r>
          </a:p>
          <a:p>
            <a:pPr lvl="0"/>
            <a:r>
              <a:rPr lang="hr-HR" sz="2400" dirty="0"/>
              <a:t>glazbu, prema svojoj FUNKCIJI, dijelimo na crkvenu i svjetovnu </a:t>
            </a:r>
          </a:p>
          <a:p>
            <a:pPr lvl="0"/>
            <a:r>
              <a:rPr lang="hr-HR" sz="2400" dirty="0"/>
              <a:t>crkveni glazbenici, dvorski glazbenici, gradski glazbenici </a:t>
            </a:r>
          </a:p>
          <a:p>
            <a:pPr lvl="0"/>
            <a:r>
              <a:rPr lang="hr-HR" sz="2400" dirty="0" smtClean="0"/>
              <a:t>cijela </a:t>
            </a:r>
            <a:r>
              <a:rPr lang="hr-HR" sz="2400" dirty="0"/>
              <a:t>je renesansa obilježena djelovanjem NIZOZEMSKIH POLIFONIČARA </a:t>
            </a:r>
          </a:p>
          <a:p>
            <a:pPr lvl="0"/>
            <a:r>
              <a:rPr lang="hr-HR" sz="2400" dirty="0"/>
              <a:t>to su skladatelji iz sjeverne Francuske, Nizozemske, Belgije i Luksemburga </a:t>
            </a:r>
          </a:p>
          <a:p>
            <a:pPr lvl="0"/>
            <a:r>
              <a:rPr lang="hr-HR" sz="2400" dirty="0"/>
              <a:t>kasnije, u 16. stoljeću, u umijeću ih sustižu skladatelji ostalih zemalja, predvođeni talijanskim </a:t>
            </a:r>
            <a:r>
              <a:rPr lang="hr-HR" sz="2400" dirty="0" smtClean="0"/>
              <a:t>skladateljima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3876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4102"/>
            <a:ext cx="10820400" cy="4724736"/>
          </a:xfrm>
        </p:spPr>
        <p:txBody>
          <a:bodyPr>
            <a:normAutofit/>
          </a:bodyPr>
          <a:lstStyle/>
          <a:p>
            <a:r>
              <a:rPr lang="hr-HR" sz="2400" dirty="0"/>
              <a:t>višeglasne skladbe namijenjene zboru a capella su vrlo česte </a:t>
            </a:r>
          </a:p>
          <a:p>
            <a:r>
              <a:rPr lang="hr-HR" sz="2400" dirty="0" smtClean="0"/>
              <a:t>polifonija </a:t>
            </a:r>
            <a:r>
              <a:rPr lang="hr-HR" sz="2400" dirty="0"/>
              <a:t>= višeglasje, i to na način da je svaki glas u skladbi neovisan o drugom, svaki glas ima svoju zasebnu melodiju, ritam, i može iznositi tekst u različito vrijeme od nekog drugog glasa </a:t>
            </a:r>
            <a:endParaRPr lang="hr-HR" sz="2400" dirty="0" smtClean="0"/>
          </a:p>
          <a:p>
            <a:r>
              <a:rPr lang="hr-HR" sz="2400" dirty="0"/>
              <a:t>postupak imitacije – tema se nakon izlaganja u jednom glasu, ponavlja u drugom glasu, a prvi glas nastavlja dalje </a:t>
            </a:r>
          </a:p>
          <a:p>
            <a:r>
              <a:rPr lang="hr-HR" sz="2400" dirty="0" smtClean="0"/>
              <a:t>jaka veza između riječi i tona – tj. </a:t>
            </a:r>
            <a:r>
              <a:rPr lang="hr-HR" sz="2400" dirty="0"/>
              <a:t>g</a:t>
            </a:r>
            <a:r>
              <a:rPr lang="hr-HR" sz="2400" dirty="0" smtClean="0"/>
              <a:t>lazbom se opisivao sadržaj teksta</a:t>
            </a:r>
          </a:p>
          <a:p>
            <a:endParaRPr lang="hr-HR" sz="2400" dirty="0"/>
          </a:p>
          <a:p>
            <a:r>
              <a:rPr lang="hr-HR" sz="2400" dirty="0" smtClean="0">
                <a:cs typeface="Times New Roman" panose="02020603050405020304" pitchFamily="18" charset="0"/>
              </a:rPr>
              <a:t>♫ Orlando di Lasso, Ecco </a:t>
            </a:r>
          </a:p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www.youtube.com/watch?v=cMZlw_ulg_Y</a:t>
            </a:r>
            <a:r>
              <a:rPr lang="hr-HR" sz="2400" dirty="0" smtClean="0"/>
              <a:t>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237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cs typeface="Times New Roman" panose="02020603050405020304" pitchFamily="18" charset="0"/>
              </a:rPr>
              <a:t>♫ Marco Cara: Io non compro </a:t>
            </a:r>
          </a:p>
          <a:p>
            <a:r>
              <a:rPr lang="hr-HR" sz="2400" dirty="0">
                <a:hlinkClick r:id="rId2"/>
              </a:rPr>
              <a:t>https://www.youtube.com/watch?v=-</a:t>
            </a:r>
            <a:r>
              <a:rPr lang="hr-HR" sz="2400" dirty="0" smtClean="0">
                <a:hlinkClick r:id="rId2"/>
              </a:rPr>
              <a:t>1gN_w2GlOQ</a:t>
            </a:r>
            <a:r>
              <a:rPr lang="hr-HR" sz="2400" dirty="0" smtClean="0"/>
              <a:t> 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911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i="1" dirty="0"/>
              <a:t>r</a:t>
            </a:r>
            <a:r>
              <a:rPr lang="hr-HR" sz="2800" i="1" dirty="0" smtClean="0"/>
              <a:t>inascere</a:t>
            </a:r>
            <a:r>
              <a:rPr lang="hr-HR" sz="2800" dirty="0" smtClean="0"/>
              <a:t> (lat.) – ponovno rođenje, preporod </a:t>
            </a:r>
          </a:p>
          <a:p>
            <a:r>
              <a:rPr lang="hr-HR" sz="2800" dirty="0"/>
              <a:t>u</a:t>
            </a:r>
            <a:r>
              <a:rPr lang="hr-HR" sz="2800" dirty="0" smtClean="0"/>
              <a:t>mjetnici i znanstvenici počeli su intenzivno proučavati grčku i rimsku umjetnost i filozofiju </a:t>
            </a:r>
            <a:r>
              <a:rPr lang="hr-HR" sz="2800" dirty="0" smtClean="0">
                <a:sym typeface="Wingdings" panose="05000000000000000000" pitchFamily="2" charset="2"/>
              </a:rPr>
              <a:t> poticaj za promjenu dotadašnjeg (SV) sustava ljudskih vrijednosti </a:t>
            </a:r>
          </a:p>
          <a:p>
            <a:r>
              <a:rPr lang="hr-HR" sz="2800" dirty="0">
                <a:sym typeface="Wingdings" panose="05000000000000000000" pitchFamily="2" charset="2"/>
              </a:rPr>
              <a:t>r</a:t>
            </a:r>
            <a:r>
              <a:rPr lang="hr-HR" sz="2800" dirty="0" smtClean="0">
                <a:sym typeface="Wingdings" panose="05000000000000000000" pitchFamily="2" charset="2"/>
              </a:rPr>
              <a:t>enesansa je ponovno rođenje antičkog duha </a:t>
            </a:r>
          </a:p>
          <a:p>
            <a:r>
              <a:rPr lang="hr-HR" sz="2800" dirty="0">
                <a:sym typeface="Wingdings" panose="05000000000000000000" pitchFamily="2" charset="2"/>
              </a:rPr>
              <a:t>n</a:t>
            </a:r>
            <a:r>
              <a:rPr lang="hr-HR" sz="2800" dirty="0" smtClean="0">
                <a:sym typeface="Wingdings" panose="05000000000000000000" pitchFamily="2" charset="2"/>
              </a:rPr>
              <a:t>ajprije se javlja u Italiji, pa se širi Europom </a:t>
            </a:r>
            <a:endParaRPr lang="hr-HR" sz="2800" dirty="0" smtClean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4380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37" y="862841"/>
            <a:ext cx="4800600" cy="5330043"/>
          </a:xfrm>
        </p:spPr>
        <p:txBody>
          <a:bodyPr>
            <a:noAutofit/>
          </a:bodyPr>
          <a:lstStyle/>
          <a:p>
            <a:r>
              <a:rPr lang="hr-HR" sz="2800" dirty="0"/>
              <a:t>i</a:t>
            </a:r>
            <a:r>
              <a:rPr lang="hr-HR" sz="2800" dirty="0" smtClean="0"/>
              <a:t>sticanje svjetovnog života, i važnosti pojedinca </a:t>
            </a:r>
          </a:p>
          <a:p>
            <a:r>
              <a:rPr lang="hr-HR" sz="2800" dirty="0"/>
              <a:t>u</a:t>
            </a:r>
            <a:r>
              <a:rPr lang="hr-HR" sz="2800" dirty="0" smtClean="0"/>
              <a:t>mjetnici se više ne smatraju zanatlijama, već nezavisnim pojedincima </a:t>
            </a:r>
          </a:p>
          <a:p>
            <a:r>
              <a:rPr lang="hr-HR" sz="2800" dirty="0"/>
              <a:t>i</a:t>
            </a:r>
            <a:r>
              <a:rPr lang="hr-HR" sz="2800" dirty="0" smtClean="0"/>
              <a:t>deal: svestrani renesansni čovjek </a:t>
            </a:r>
          </a:p>
          <a:p>
            <a:r>
              <a:rPr lang="hr-HR" sz="2800" dirty="0" smtClean="0"/>
              <a:t>Leonardo da Vinci: slikar, kipar, arhitekt, znanstvenik i izumitelj 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4" y="523748"/>
            <a:ext cx="6053069" cy="60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04" y="1607231"/>
            <a:ext cx="4646054" cy="364353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Firenza – žarište renesansne umjetnosti </a:t>
            </a:r>
          </a:p>
          <a:p>
            <a:r>
              <a:rPr lang="hr-HR" sz="2400" dirty="0"/>
              <a:t>k</a:t>
            </a:r>
            <a:r>
              <a:rPr lang="hr-HR" sz="2400" dirty="0" smtClean="0"/>
              <a:t>atedrala Santa Maria del Fiore u Firenzi 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Boticelli: Rođenje Venere </a:t>
            </a:r>
          </a:p>
          <a:p>
            <a:r>
              <a:rPr lang="hr-HR" sz="2400" dirty="0" smtClean="0"/>
              <a:t>William Shakespeare 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74" y="0"/>
            <a:ext cx="5137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44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66050"/>
          </a:xfrm>
        </p:spPr>
      </p:pic>
    </p:spTree>
    <p:extLst>
      <p:ext uri="{BB962C8B-B14F-4D97-AF65-F5344CB8AC3E}">
        <p14:creationId xmlns:p14="http://schemas.microsoft.com/office/powerpoint/2010/main" val="23149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32" y="1569537"/>
            <a:ext cx="11021096" cy="493429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Nikola Kopernik – sustav sa Suncem u središtu </a:t>
            </a:r>
          </a:p>
          <a:p>
            <a:r>
              <a:rPr lang="hr-HR" sz="2400" dirty="0" smtClean="0"/>
              <a:t>Kolumbo otkrio Ameriku </a:t>
            </a:r>
          </a:p>
          <a:p>
            <a:r>
              <a:rPr lang="hr-HR" sz="2400" dirty="0" smtClean="0"/>
              <a:t>Vasco da Gama oplovio Afriku i stigao u Indiju </a:t>
            </a:r>
          </a:p>
          <a:p>
            <a:r>
              <a:rPr lang="hr-HR" sz="2400" dirty="0" smtClean="0"/>
              <a:t>Ferdinand Magellan oplovio svijet 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 smtClean="0"/>
              <a:t>otkrića u astronomiji, medicini, nacrti letjelica, Gutembergov tiskarski stroj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532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3353451"/>
            <a:ext cx="4902558" cy="35045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410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04" y="-1"/>
            <a:ext cx="4841882" cy="33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131</TotalTime>
  <Words>308</Words>
  <Application>Microsoft Office PowerPoint</Application>
  <PresentationFormat>Široki zaslon</PresentationFormat>
  <Paragraphs>36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Vapor Trail</vt:lpstr>
      <vt:lpstr>renesansa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RENESANSA U GLAZBI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</dc:title>
  <dc:creator>Bernica</dc:creator>
  <cp:lastModifiedBy>prof</cp:lastModifiedBy>
  <cp:revision>8</cp:revision>
  <dcterms:created xsi:type="dcterms:W3CDTF">2018-03-19T10:11:49Z</dcterms:created>
  <dcterms:modified xsi:type="dcterms:W3CDTF">2019-03-27T14:35:19Z</dcterms:modified>
</cp:coreProperties>
</file>