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305" r:id="rId6"/>
    <p:sldId id="261" r:id="rId7"/>
    <p:sldId id="263" r:id="rId8"/>
    <p:sldId id="262" r:id="rId9"/>
    <p:sldId id="306" r:id="rId10"/>
    <p:sldId id="296" r:id="rId11"/>
    <p:sldId id="265" r:id="rId12"/>
    <p:sldId id="268" r:id="rId13"/>
    <p:sldId id="297" r:id="rId14"/>
    <p:sldId id="267" r:id="rId15"/>
    <p:sldId id="269" r:id="rId16"/>
    <p:sldId id="298" r:id="rId17"/>
    <p:sldId id="270" r:id="rId18"/>
    <p:sldId id="271" r:id="rId19"/>
    <p:sldId id="272" r:id="rId20"/>
    <p:sldId id="273" r:id="rId21"/>
    <p:sldId id="274" r:id="rId22"/>
    <p:sldId id="275" r:id="rId23"/>
    <p:sldId id="300" r:id="rId24"/>
    <p:sldId id="276" r:id="rId25"/>
    <p:sldId id="294" r:id="rId26"/>
    <p:sldId id="277" r:id="rId27"/>
    <p:sldId id="279" r:id="rId28"/>
    <p:sldId id="303" r:id="rId29"/>
    <p:sldId id="304" r:id="rId30"/>
    <p:sldId id="278" r:id="rId31"/>
    <p:sldId id="280" r:id="rId32"/>
    <p:sldId id="281" r:id="rId33"/>
    <p:sldId id="301" r:id="rId34"/>
    <p:sldId id="282" r:id="rId35"/>
    <p:sldId id="283" r:id="rId36"/>
    <p:sldId id="284" r:id="rId37"/>
    <p:sldId id="302" r:id="rId38"/>
    <p:sldId id="285" r:id="rId39"/>
    <p:sldId id="286" r:id="rId40"/>
    <p:sldId id="287" r:id="rId41"/>
    <p:sldId id="288" r:id="rId42"/>
    <p:sldId id="289" r:id="rId43"/>
    <p:sldId id="292" r:id="rId44"/>
    <p:sldId id="290" r:id="rId45"/>
    <p:sldId id="291" r:id="rId46"/>
    <p:sldId id="295" r:id="rId4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A2462A-5DDE-4A40-8BA6-F88DD744B73B}">
          <p14:sldIdLst>
            <p14:sldId id="256"/>
            <p14:sldId id="257"/>
            <p14:sldId id="258"/>
            <p14:sldId id="259"/>
            <p14:sldId id="305"/>
            <p14:sldId id="261"/>
          </p14:sldIdLst>
        </p14:section>
        <p14:section name="Opće definicije i povijest umjetne inteligencije" id="{0992BD4E-013B-4D54-B9EE-0952F9DD372B}">
          <p14:sldIdLst>
            <p14:sldId id="263"/>
            <p14:sldId id="262"/>
            <p14:sldId id="306"/>
            <p14:sldId id="296"/>
            <p14:sldId id="265"/>
            <p14:sldId id="268"/>
            <p14:sldId id="297"/>
            <p14:sldId id="267"/>
          </p14:sldIdLst>
        </p14:section>
        <p14:section name="Primjena umjetne inteligencije danas" id="{B49C4C95-091B-4F12-9130-191A0B9BB36F}">
          <p14:sldIdLst>
            <p14:sldId id="269"/>
            <p14:sldId id="298"/>
            <p14:sldId id="270"/>
            <p14:sldId id="271"/>
            <p14:sldId id="272"/>
            <p14:sldId id="273"/>
            <p14:sldId id="274"/>
          </p14:sldIdLst>
        </p14:section>
        <p14:section name="Ključne tehnologije i prekretnice UI" id="{975F6E01-35F8-417B-869A-736143A45F0C}">
          <p14:sldIdLst>
            <p14:sldId id="275"/>
            <p14:sldId id="300"/>
            <p14:sldId id="276"/>
            <p14:sldId id="294"/>
            <p14:sldId id="277"/>
            <p14:sldId id="279"/>
            <p14:sldId id="303"/>
            <p14:sldId id="304"/>
            <p14:sldId id="278"/>
          </p14:sldIdLst>
        </p14:section>
        <p14:section name="Prikaz UI alata za učenje temeljnih koncepata i tehnologija UI" id="{F4E5B726-699A-4894-A30F-EA03544649EF}">
          <p14:sldIdLst>
            <p14:sldId id="280"/>
          </p14:sldIdLst>
        </p14:section>
        <p14:section name="Trenutni i budući izazovi u umjetnoj inteligenciji" id="{E38FB24C-29CF-432F-881C-8F5AFBF7B320}">
          <p14:sldIdLst>
            <p14:sldId id="281"/>
            <p14:sldId id="301"/>
            <p14:sldId id="282"/>
            <p14:sldId id="283"/>
            <p14:sldId id="284"/>
            <p14:sldId id="302"/>
            <p14:sldId id="285"/>
            <p14:sldId id="286"/>
            <p14:sldId id="287"/>
            <p14:sldId id="288"/>
          </p14:sldIdLst>
        </p14:section>
        <p14:section name="Zaključak" id="{A2AB9E71-7A00-4ECB-99FE-2AF66B5D0BF9}">
          <p14:sldIdLst>
            <p14:sldId id="289"/>
            <p14:sldId id="292"/>
            <p14:sldId id="290"/>
            <p14:sldId id="291"/>
            <p14:sldId id="2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8" autoAdjust="0"/>
    <p:restoredTop sz="89956" autoAdjust="0"/>
  </p:normalViewPr>
  <p:slideViewPr>
    <p:cSldViewPr snapToGrid="0">
      <p:cViewPr>
        <p:scale>
          <a:sx n="89" d="100"/>
          <a:sy n="89" d="100"/>
        </p:scale>
        <p:origin x="53" y="10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57719-9800-4A99-872D-606CE07CE595}" type="datetimeFigureOut">
              <a:rPr lang="hr-HR" smtClean="0"/>
              <a:pPr/>
              <a:t>28.8.2024.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05453-432F-47C0-AE0B-17CDD10CCC43}" type="slidenum">
              <a:rPr lang="hr-HR" smtClean="0"/>
              <a:pPr/>
              <a:t>‹#›</a:t>
            </a:fld>
            <a:endParaRPr lang="hr-HR"/>
          </a:p>
        </p:txBody>
      </p:sp>
    </p:spTree>
    <p:extLst>
      <p:ext uri="{BB962C8B-B14F-4D97-AF65-F5344CB8AC3E}">
        <p14:creationId xmlns:p14="http://schemas.microsoft.com/office/powerpoint/2010/main" val="36638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aboratorij.carnet.hr/mentimeter-postavite-pitanje-i-prikupite-povratne-informacije-u-realnom-vremen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400"/>
              <a:buFont typeface="Calibri"/>
              <a:buNone/>
            </a:pPr>
            <a:r>
              <a:rPr lang="hr-HR" sz="1200" b="0" i="0" u="none" strike="noStrike" cap="none" dirty="0">
                <a:solidFill>
                  <a:schemeClr val="dk1"/>
                </a:solidFill>
                <a:latin typeface="Calibri"/>
                <a:ea typeface="Calibri"/>
                <a:cs typeface="Calibri"/>
                <a:sym typeface="Calibri"/>
              </a:rPr>
              <a:t>UPUTE ZA PREDAVAČE</a:t>
            </a:r>
          </a:p>
          <a:p>
            <a:pPr marL="0" marR="0" lvl="0" indent="0" algn="l" rtl="0">
              <a:spcBef>
                <a:spcPts val="0"/>
              </a:spcBef>
              <a:spcAft>
                <a:spcPts val="0"/>
              </a:spcAft>
              <a:buClr>
                <a:schemeClr val="dk1"/>
              </a:buClr>
              <a:buSzPts val="1400"/>
              <a:buFont typeface="Calibri"/>
              <a:buNone/>
            </a:pPr>
            <a:endParaRPr lang="hr-H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hr-HR" sz="1200" b="0" i="0" u="none" strike="noStrike" cap="none" dirty="0">
                <a:solidFill>
                  <a:schemeClr val="dk1"/>
                </a:solidFill>
                <a:latin typeface="Calibri"/>
                <a:ea typeface="Calibri"/>
                <a:cs typeface="Calibri"/>
                <a:sym typeface="Calibri"/>
              </a:rPr>
              <a:t>Upisati svoje ime i prezime pod Predavač/</a:t>
            </a:r>
            <a:r>
              <a:rPr lang="hr-HR" sz="1200" b="0" i="0" u="none" strike="noStrike" cap="none" dirty="0" err="1">
                <a:solidFill>
                  <a:schemeClr val="dk1"/>
                </a:solidFill>
                <a:latin typeface="Calibri"/>
                <a:ea typeface="Calibri"/>
                <a:cs typeface="Calibri"/>
                <a:sym typeface="Calibri"/>
              </a:rPr>
              <a:t>ica</a:t>
            </a:r>
            <a:r>
              <a:rPr lang="hr-HR" sz="1200" b="0" i="0" u="none" strike="noStrike" cap="none" dirty="0">
                <a:solidFill>
                  <a:schemeClr val="dk1"/>
                </a:solidFill>
                <a:latin typeface="Calibri"/>
                <a:ea typeface="Calibri"/>
                <a:cs typeface="Calibri"/>
                <a:sym typeface="Calibri"/>
              </a:rPr>
              <a:t>.</a:t>
            </a:r>
          </a:p>
          <a:p>
            <a:pPr marL="0" marR="0" lvl="0" indent="0" algn="l" rtl="0">
              <a:spcBef>
                <a:spcPts val="0"/>
              </a:spcBef>
              <a:spcAft>
                <a:spcPts val="0"/>
              </a:spcAft>
              <a:buClr>
                <a:schemeClr val="dk1"/>
              </a:buClr>
              <a:buSzPts val="1400"/>
              <a:buFont typeface="Calibri"/>
              <a:buNone/>
            </a:pPr>
            <a:r>
              <a:rPr lang="hr-HR" sz="1200" b="0" i="0" u="none" strike="noStrike" cap="none" dirty="0">
                <a:solidFill>
                  <a:schemeClr val="dk1"/>
                </a:solidFill>
                <a:latin typeface="Calibri"/>
                <a:ea typeface="Calibri"/>
                <a:cs typeface="Calibri"/>
                <a:sym typeface="Calibri"/>
              </a:rPr>
              <a:t>Predstaviti ukratko predavače i njihovu ulogu u </a:t>
            </a:r>
            <a:r>
              <a:rPr lang="hr-HR" sz="1200" b="0" i="0" u="none" strike="noStrike" cap="none" dirty="0" err="1">
                <a:solidFill>
                  <a:schemeClr val="dk1"/>
                </a:solidFill>
                <a:latin typeface="Calibri"/>
                <a:ea typeface="Calibri"/>
                <a:cs typeface="Calibri"/>
                <a:sym typeface="Calibri"/>
              </a:rPr>
              <a:t>webinaru</a:t>
            </a:r>
            <a:r>
              <a:rPr lang="hr-HR" sz="1200" b="0" i="0" u="none" strike="noStrike" cap="none" dirty="0">
                <a:solidFill>
                  <a:schemeClr val="dk1"/>
                </a:solidFill>
                <a:latin typeface="Calibri"/>
                <a:ea typeface="Calibri"/>
                <a:cs typeface="Calibri"/>
                <a:sym typeface="Calibri"/>
              </a:rPr>
              <a:t>.</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a:t>
            </a:fld>
            <a:endParaRPr lang="hr-HR"/>
          </a:p>
        </p:txBody>
      </p:sp>
    </p:spTree>
    <p:extLst>
      <p:ext uri="{BB962C8B-B14F-4D97-AF65-F5344CB8AC3E}">
        <p14:creationId xmlns:p14="http://schemas.microsoft.com/office/powerpoint/2010/main" val="181362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Odgovor:</a:t>
            </a:r>
            <a:r>
              <a:rPr lang="hr-HR" dirty="0"/>
              <a:t> Netočno. Umjetna</a:t>
            </a:r>
            <a:r>
              <a:rPr lang="hr-HR" baseline="0" dirty="0"/>
              <a:t> inteligencija</a:t>
            </a:r>
            <a:r>
              <a:rPr lang="hr-HR" dirty="0"/>
              <a:t> počela se razvijati sredinom 20. stoljeća.</a:t>
            </a:r>
            <a:endParaRPr lang="hr-H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10</a:t>
            </a:fld>
            <a:endParaRPr lang="hr-HR"/>
          </a:p>
        </p:txBody>
      </p:sp>
    </p:spTree>
    <p:extLst>
      <p:ext uri="{BB962C8B-B14F-4D97-AF65-F5344CB8AC3E}">
        <p14:creationId xmlns:p14="http://schemas.microsoft.com/office/powerpoint/2010/main" val="330004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Povijest umjetne inteligencije počinje sredinom 20. stoljeća, kad je Alan Turing, britanski matematičar i logičar, predložio konceptualni okvir za procjenu sposobnosti stroja da pokaže inteligenciju, poznat kao </a:t>
            </a:r>
            <a:r>
              <a:rPr lang="hr-HR" dirty="0" err="1"/>
              <a:t>Turingov</a:t>
            </a:r>
            <a:r>
              <a:rPr lang="hr-HR" dirty="0"/>
              <a:t> test. </a:t>
            </a:r>
            <a:r>
              <a:rPr lang="hr-HR" dirty="0" err="1"/>
              <a:t>Turingov</a:t>
            </a:r>
            <a:r>
              <a:rPr lang="hr-HR" dirty="0"/>
              <a:t> rad "Computing </a:t>
            </a:r>
            <a:r>
              <a:rPr lang="hr-HR" dirty="0" err="1"/>
              <a:t>Machinery</a:t>
            </a:r>
            <a:r>
              <a:rPr lang="hr-HR" dirty="0"/>
              <a:t> </a:t>
            </a:r>
            <a:r>
              <a:rPr lang="hr-HR" dirty="0" err="1"/>
              <a:t>and</a:t>
            </a:r>
            <a:r>
              <a:rPr lang="hr-HR" dirty="0"/>
              <a:t> </a:t>
            </a:r>
            <a:r>
              <a:rPr lang="hr-HR" dirty="0" err="1"/>
              <a:t>Intelligence</a:t>
            </a:r>
            <a:r>
              <a:rPr lang="hr-HR" dirty="0"/>
              <a:t>" (1950.) postavio je temelj za daljnji razvoj umjetne inteligencije.</a:t>
            </a:r>
          </a:p>
          <a:p>
            <a:r>
              <a:rPr lang="hr-HR" dirty="0"/>
              <a:t>Prvi veći koraci u stvaranju UI programa dogodili su se 1950-ih, kad su razvijeni prvi računalni programi koji su mogli izvršavati zadatke poput igranja šaha ili rješavanja logičkih problema. Ovi su programi označili početak istraživanja u području umjetne inteligencije.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11</a:t>
            </a:fld>
            <a:endParaRPr lang="hr-HR"/>
          </a:p>
        </p:txBody>
      </p:sp>
    </p:spTree>
    <p:extLst>
      <p:ext uri="{BB962C8B-B14F-4D97-AF65-F5344CB8AC3E}">
        <p14:creationId xmlns:p14="http://schemas.microsoft.com/office/powerpoint/2010/main" val="171282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Važni događaji i otkrića – od šaha do strojnog učenja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1997. –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Blue pobjeđuje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Garryja</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Kasparova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IBM-ovo superračunalo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Blue postalo je prvo računalo koje je pobijedilo svjetskog prvaka u šahu, što je bio važan trenutak u povijesti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Početak 2000-ih – uspon strojnog učenja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Razvoj strojnog učenja, posebno metoda dubokog učenja, omogućio je računalima da nauče prepoznavati obrasce u velikim skupovima podataka, što je dovelo do napretka u područjima poput računalnog vida, prepoznavanja govora i autonomnih vozila.</a:t>
            </a: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2016. –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pobjeđuje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Leea</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Sedola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UI sustav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koji je razvio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DeepMind</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pobijedio je svjetskog prvaka u igri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što je smatrano jednim od najvažnijih postignuća u razvoju umjetne inteligencije jer je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mnogo složenija igra od šaha.</a:t>
            </a:r>
          </a:p>
          <a:p>
            <a:endParaRPr lang="hr-HR" dirty="0"/>
          </a:p>
          <a:p>
            <a:r>
              <a:rPr lang="hr-HR" dirty="0"/>
              <a:t>– </a:t>
            </a:r>
            <a:r>
              <a:rPr lang="hr-HR" dirty="0" err="1"/>
              <a:t>Turingov</a:t>
            </a:r>
            <a:r>
              <a:rPr lang="hr-HR" dirty="0"/>
              <a:t> test (1950.): Alan Turing predložio je test za procjenu sposobnosti stroja da oponaša ljudsko ponašanje u razgovoru.</a:t>
            </a:r>
          </a:p>
          <a:p>
            <a:r>
              <a:rPr lang="hr-HR" dirty="0"/>
              <a:t>– Rođenje pojma „umjetna inteligencija" (1956.): Na konferenciji u </a:t>
            </a:r>
            <a:r>
              <a:rPr lang="hr-HR" dirty="0" err="1"/>
              <a:t>Dartmouthu</a:t>
            </a:r>
            <a:r>
              <a:rPr lang="hr-HR" dirty="0"/>
              <a:t> formaliziran je pojam "umjetna inteligencija" i postavljeni su temelji za istraživanje.</a:t>
            </a:r>
          </a:p>
          <a:p>
            <a:r>
              <a:rPr lang="hr-HR" dirty="0"/>
              <a:t>– Razvoj prvih programa za dokazivanje teorema (1956.): Allen </a:t>
            </a:r>
            <a:r>
              <a:rPr lang="hr-HR" dirty="0" err="1"/>
              <a:t>Newell</a:t>
            </a:r>
            <a:r>
              <a:rPr lang="hr-HR" dirty="0"/>
              <a:t> i Herbert A. Simon razvili su "</a:t>
            </a:r>
            <a:r>
              <a:rPr lang="hr-HR" dirty="0" err="1"/>
              <a:t>Logic</a:t>
            </a:r>
            <a:r>
              <a:rPr lang="hr-HR" dirty="0"/>
              <a:t> </a:t>
            </a:r>
            <a:r>
              <a:rPr lang="hr-HR" dirty="0" err="1"/>
              <a:t>Theorist</a:t>
            </a:r>
            <a:r>
              <a:rPr lang="hr-HR" dirty="0"/>
              <a:t>", prvi program za dokazivanje matematičkih teorema.</a:t>
            </a:r>
          </a:p>
          <a:p>
            <a:r>
              <a:rPr lang="hr-HR" dirty="0"/>
              <a:t>– </a:t>
            </a:r>
            <a:r>
              <a:rPr lang="hr-HR" dirty="0" err="1"/>
              <a:t>Perceptron</a:t>
            </a:r>
            <a:r>
              <a:rPr lang="hr-HR" dirty="0"/>
              <a:t> i početak neuronskih mreža (1958.): Frank </a:t>
            </a:r>
            <a:r>
              <a:rPr lang="hr-HR" dirty="0" err="1"/>
              <a:t>Rosenblatt</a:t>
            </a:r>
            <a:r>
              <a:rPr lang="hr-HR" dirty="0"/>
              <a:t> razvio je </a:t>
            </a:r>
            <a:r>
              <a:rPr lang="hr-HR" dirty="0" err="1"/>
              <a:t>perceptron</a:t>
            </a:r>
            <a:r>
              <a:rPr lang="hr-HR" dirty="0"/>
              <a:t>, osnovnu neuronsku mrežu s mogućnošću učenja.</a:t>
            </a:r>
          </a:p>
          <a:p>
            <a:r>
              <a:rPr lang="hr-HR" dirty="0"/>
              <a:t>– Razvoj </a:t>
            </a:r>
            <a:r>
              <a:rPr lang="hr-HR" dirty="0" err="1"/>
              <a:t>expert</a:t>
            </a:r>
            <a:r>
              <a:rPr lang="hr-HR" dirty="0"/>
              <a:t> </a:t>
            </a:r>
            <a:r>
              <a:rPr lang="hr-HR" dirty="0" err="1"/>
              <a:t>systems</a:t>
            </a:r>
            <a:r>
              <a:rPr lang="hr-HR" dirty="0"/>
              <a:t> (1970-e): Stručni sustavi kao što je MYCIN korišteni za donošenje odluka koje se temelje na ekspertizi.</a:t>
            </a:r>
          </a:p>
          <a:p>
            <a:r>
              <a:rPr lang="hr-HR" dirty="0"/>
              <a:t>– Pobjeda računala nad čovjekom u šahu (1997.): IBM-ov </a:t>
            </a:r>
            <a:r>
              <a:rPr lang="hr-HR" dirty="0" err="1"/>
              <a:t>Deep</a:t>
            </a:r>
            <a:r>
              <a:rPr lang="hr-HR" dirty="0"/>
              <a:t> Blue pobijedio je svjetskog prvaka </a:t>
            </a:r>
            <a:r>
              <a:rPr lang="hr-HR" dirty="0" err="1"/>
              <a:t>Garryja</a:t>
            </a:r>
            <a:r>
              <a:rPr lang="hr-HR" dirty="0"/>
              <a:t> </a:t>
            </a:r>
            <a:r>
              <a:rPr lang="hr-HR" dirty="0" err="1"/>
              <a:t>Kasparova</a:t>
            </a:r>
            <a:r>
              <a:rPr lang="hr-HR" dirty="0"/>
              <a:t>, pokazujući snagu umjetne inteligencije u složenim problemima.</a:t>
            </a:r>
          </a:p>
          <a:p>
            <a:r>
              <a:rPr lang="hr-HR" dirty="0"/>
              <a:t>– Razvoj dubokog učenja i uspon umjetne inteligencije (2000-e nadalje): Tehnike dubokog učenja (</a:t>
            </a:r>
            <a:r>
              <a:rPr lang="hr-HR" dirty="0" err="1"/>
              <a:t>deep</a:t>
            </a:r>
            <a:r>
              <a:rPr lang="hr-HR" dirty="0"/>
              <a:t> </a:t>
            </a:r>
            <a:r>
              <a:rPr lang="hr-HR" dirty="0" err="1"/>
              <a:t>learning</a:t>
            </a:r>
            <a:r>
              <a:rPr lang="hr-HR" dirty="0"/>
              <a:t>) dovele su</a:t>
            </a:r>
            <a:r>
              <a:rPr lang="hr-HR" baseline="0" dirty="0"/>
              <a:t> </a:t>
            </a:r>
            <a:r>
              <a:rPr lang="hr-HR" dirty="0"/>
              <a:t>do napredaka u prepoznavanju govora, slike i obrade prirodnog jezika.</a:t>
            </a:r>
          </a:p>
          <a:p>
            <a:r>
              <a:rPr lang="hr-HR" dirty="0"/>
              <a:t>– </a:t>
            </a:r>
            <a:r>
              <a:rPr lang="hr-HR" dirty="0" err="1"/>
              <a:t>AlphaGo</a:t>
            </a:r>
            <a:r>
              <a:rPr lang="hr-HR" dirty="0"/>
              <a:t> pobjeda nad svjetskim prvakom u igri </a:t>
            </a:r>
            <a:r>
              <a:rPr lang="hr-HR" dirty="0" err="1"/>
              <a:t>Go</a:t>
            </a:r>
            <a:r>
              <a:rPr lang="hr-HR" dirty="0"/>
              <a:t> (2016.): Google </a:t>
            </a:r>
            <a:r>
              <a:rPr lang="hr-HR" dirty="0" err="1"/>
              <a:t>DeepMindov</a:t>
            </a:r>
            <a:r>
              <a:rPr lang="hr-HR" dirty="0"/>
              <a:t> </a:t>
            </a:r>
            <a:r>
              <a:rPr lang="hr-HR" dirty="0" err="1"/>
              <a:t>AlphaGo</a:t>
            </a:r>
            <a:r>
              <a:rPr lang="hr-HR" dirty="0"/>
              <a:t> pobijedio je svjetskog prvaka u igri </a:t>
            </a:r>
            <a:r>
              <a:rPr lang="hr-HR" dirty="0" err="1"/>
              <a:t>Go</a:t>
            </a:r>
            <a:r>
              <a:rPr lang="hr-HR" dirty="0"/>
              <a:t>, demonstrirajući moć umjetne inteligencije.</a:t>
            </a:r>
          </a:p>
          <a:p>
            <a:r>
              <a:rPr lang="hr-HR" dirty="0"/>
              <a:t>– Primjena umjetne inteligencije u svakodnevnom životu (2010-e nadalje): Umjetna inteligencija postala je sveprisutna preko virtualnih asistenata, sustava za preporuke, autonomnih vozila i prepoznavanja lica.</a:t>
            </a:r>
          </a:p>
        </p:txBody>
      </p:sp>
      <p:sp>
        <p:nvSpPr>
          <p:cNvPr id="4" name="Slide Number Placeholder 3"/>
          <p:cNvSpPr>
            <a:spLocks noGrp="1"/>
          </p:cNvSpPr>
          <p:nvPr>
            <p:ph type="sldNum" sz="quarter" idx="5"/>
          </p:nvPr>
        </p:nvSpPr>
        <p:spPr/>
        <p:txBody>
          <a:bodyPr/>
          <a:lstStyle/>
          <a:p>
            <a:fld id="{B0205453-432F-47C0-AE0B-17CDD10CCC43}" type="slidenum">
              <a:rPr lang="hr-HR" smtClean="0"/>
              <a:pPr/>
              <a:t>12</a:t>
            </a:fld>
            <a:endParaRPr lang="hr-HR"/>
          </a:p>
        </p:txBody>
      </p:sp>
    </p:spTree>
    <p:extLst>
      <p:ext uri="{BB962C8B-B14F-4D97-AF65-F5344CB8AC3E}">
        <p14:creationId xmlns:p14="http://schemas.microsoft.com/office/powerpoint/2010/main" val="198384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Odgovor:</a:t>
            </a:r>
            <a:r>
              <a:rPr lang="hr-HR" dirty="0"/>
              <a:t> Netočno. Umjetna</a:t>
            </a:r>
            <a:r>
              <a:rPr lang="hr-HR" baseline="0" dirty="0"/>
              <a:t> inteligencija</a:t>
            </a:r>
            <a:r>
              <a:rPr lang="hr-HR" dirty="0"/>
              <a:t> prošla je kroz dva razdoblja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smanjenog interesa i financiranja uzrokovanog precijenjenim očekivanjima i neuspjesima u ispunjavanju ambicioznih ciljeva.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13</a:t>
            </a:fld>
            <a:endParaRPr lang="hr-HR"/>
          </a:p>
        </p:txBody>
      </p:sp>
    </p:spTree>
    <p:extLst>
      <p:ext uri="{BB962C8B-B14F-4D97-AF65-F5344CB8AC3E}">
        <p14:creationId xmlns:p14="http://schemas.microsoft.com/office/powerpoint/2010/main" val="56053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tijekom desetljeća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UI zima i ponovno oživljavanje</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nije bio linearan; 1970-ih i 1980-ih godina umjetna inteligencija prošla je kroz tzv. UI zimu, razdoblje smanjenog interesa i financiranja uzrokovanog precijenjenim očekivanjima i neuspjesima u ispunjavanju ambicioznih ciljeva. </a:t>
            </a:r>
          </a:p>
          <a:p>
            <a:pPr>
              <a:lnSpc>
                <a:spcPct val="107000"/>
              </a:lnSpc>
              <a:spcAft>
                <a:spcPts val="800"/>
              </a:spcAft>
            </a:pPr>
            <a:endParaRPr lang="hr-H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2800" b="1" dirty="0"/>
              <a:t>Prva zima (1970-e i početak 1980-ih):</a:t>
            </a:r>
            <a:br>
              <a:rPr lang="hr-HR" sz="2800" dirty="0"/>
            </a:br>
            <a:r>
              <a:rPr lang="hr-HR" sz="2800" dirty="0"/>
              <a:t>U ranim godinama istraživanja umjetne inteligencije početni je entuzijazam bio iznimno visok. Znanstvenici i istraživači predviđali su brzi napredak, vjerujući da će umjetna inteligencija uskoro postati sposobna rješavati širok spektar problema poput razumijevanja prirodnog jezika, igranja šaha na razini svjetskog prvaka i stvaranja robota s općom inteligencijom. Međutim, početkom 1970-ih postalo je jasno da su ova predviđanja bila pretjerano optimistična. Algoritmi koji su tada bili razvijeni pokazali su se nedovoljno moćnima za rješavanje složenih problema, a kapaciteti računala bili su ograničeni. Nedostatak konkretnih rezultata doveo je do smanjenja financiranja, posebno vlada i vojnih agencija, koje su prethodno investirale u ovo područje. Ovaj pad interesa i financiranja doveo je do prve zime umjetne</a:t>
            </a:r>
            <a:r>
              <a:rPr lang="hr-HR" sz="2800" baseline="0" dirty="0"/>
              <a:t> inteligencije.</a:t>
            </a:r>
            <a:endParaRPr lang="hr-HR" sz="2800" dirty="0"/>
          </a:p>
          <a:p>
            <a:r>
              <a:rPr lang="hr-HR" sz="2800" b="1" dirty="0"/>
              <a:t>Druga zima (kraj 1980-ih i početak 1990-ih):</a:t>
            </a:r>
            <a:br>
              <a:rPr lang="hr-HR" sz="2800" dirty="0"/>
            </a:br>
            <a:r>
              <a:rPr lang="hr-HR" sz="2800" dirty="0"/>
              <a:t>Nakon što su </a:t>
            </a:r>
            <a:r>
              <a:rPr lang="hr-HR" sz="2800" dirty="0" err="1"/>
              <a:t>expert</a:t>
            </a:r>
            <a:r>
              <a:rPr lang="hr-HR" sz="2800" dirty="0"/>
              <a:t> </a:t>
            </a:r>
            <a:r>
              <a:rPr lang="hr-HR" sz="2800" dirty="0" err="1"/>
              <a:t>systems</a:t>
            </a:r>
            <a:r>
              <a:rPr lang="hr-HR" sz="2800" dirty="0"/>
              <a:t> (stručni sustavi) doživjeli kratkotrajan uspjeh 1980-ih, ponovno su se pojavila visoka očekivanja od umjetne</a:t>
            </a:r>
            <a:r>
              <a:rPr lang="hr-HR" sz="2800" baseline="0" dirty="0"/>
              <a:t> inteligencije</a:t>
            </a:r>
            <a:r>
              <a:rPr lang="hr-HR" sz="2800" dirty="0"/>
              <a:t>. Međutim, održavanje tih sustava pokazalo se složenijim i skupljim nego što se prvotno mislilo. Kako su troškovi rasli, a performanse se nisu poboljšavale u skladu s očekivanjima, interes za umjetnom inteligencijom ponovno je pao. Smanjenje financiranja, posebno u komercijalnom sektoru, dovelo je do druge zime umjetne inteligencije.</a:t>
            </a:r>
          </a:p>
          <a:p>
            <a:endParaRPr lang="hr-HR"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2800" kern="100" dirty="0">
                <a:effectLst/>
                <a:latin typeface="Calibri" panose="020F0502020204030204" pitchFamily="34" charset="0"/>
                <a:ea typeface="Calibri" panose="020F0502020204030204" pitchFamily="34" charset="0"/>
                <a:cs typeface="Times New Roman" panose="02020603050405020304" pitchFamily="18" charset="0"/>
              </a:rPr>
              <a:t>Međutim, s pojavom naprednijih računalnih resursa, novih algoritama i povećane dostupnosti podataka umjetna inteligencija doživjela je ponovno oživljavanje krajem 1990-ih i početkom 2000-ih.</a:t>
            </a:r>
          </a:p>
          <a:p>
            <a:r>
              <a:rPr lang="hr-HR" sz="2800" dirty="0"/>
              <a:t>Oživljavanje umjetne inteligencije od sredine 1990-ih nadalje obilježeno je napretkom u hardveru, razvojem novih algoritama i tehnika te sve većom dostupnošću ogromnih količina podataka (Big Data). Računalni sustavi postali su moćniji i jeftiniji, omogućujući eksperimentiranje s naprednim algoritmima i posebno duboko učenje (</a:t>
            </a:r>
            <a:r>
              <a:rPr lang="hr-HR" sz="2800" dirty="0" err="1"/>
              <a:t>deep</a:t>
            </a:r>
            <a:r>
              <a:rPr lang="hr-HR" sz="2800" dirty="0"/>
              <a:t> </a:t>
            </a:r>
            <a:r>
              <a:rPr lang="hr-HR" sz="2800" dirty="0" err="1"/>
              <a:t>learning</a:t>
            </a:r>
            <a:r>
              <a:rPr lang="hr-HR" sz="2800" dirty="0"/>
              <a:t>). S pojavom interneta i digitalnih tehnologija veliki podatci omogućili su treniranje sofisticiranih modela strojnog učenja. Industrijski divovi poput Googlea, Amazona i Facebooka počeli su upotrebljavati umjetnu inteligenciju za rješavanje stvarnih problema, što je dovelo do povećanja financiranja istraživanja i razvoja. Danas UI tehnologije igraju ključnu ulogu u mnogim aspektima modernog života, od medicine do autonomnih vozila, i smatraju se jednom od najvažnijih tehnologija 21. stoljeća.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14</a:t>
            </a:fld>
            <a:endParaRPr lang="hr-HR"/>
          </a:p>
        </p:txBody>
      </p:sp>
    </p:spTree>
    <p:extLst>
      <p:ext uri="{BB962C8B-B14F-4D97-AF65-F5344CB8AC3E}">
        <p14:creationId xmlns:p14="http://schemas.microsoft.com/office/powerpoint/2010/main" val="300704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15</a:t>
            </a:fld>
            <a:endParaRPr lang="hr-HR"/>
          </a:p>
        </p:txBody>
      </p:sp>
    </p:spTree>
    <p:extLst>
      <p:ext uri="{BB962C8B-B14F-4D97-AF65-F5344CB8AC3E}">
        <p14:creationId xmlns:p14="http://schemas.microsoft.com/office/powerpoint/2010/main" val="410316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Gotovo da i ne postoji područje ljudskog života i rada u kojemu se umjetna inteligencija ne primjenjuje u nekom obliku.</a:t>
            </a:r>
          </a:p>
        </p:txBody>
      </p:sp>
      <p:sp>
        <p:nvSpPr>
          <p:cNvPr id="4" name="Slide Number Placeholder 3"/>
          <p:cNvSpPr>
            <a:spLocks noGrp="1"/>
          </p:cNvSpPr>
          <p:nvPr>
            <p:ph type="sldNum" sz="quarter" idx="5"/>
          </p:nvPr>
        </p:nvSpPr>
        <p:spPr/>
        <p:txBody>
          <a:bodyPr/>
          <a:lstStyle/>
          <a:p>
            <a:fld id="{B0205453-432F-47C0-AE0B-17CDD10CCC43}" type="slidenum">
              <a:rPr lang="hr-HR" smtClean="0"/>
              <a:pPr/>
              <a:t>16</a:t>
            </a:fld>
            <a:endParaRPr lang="hr-HR"/>
          </a:p>
        </p:txBody>
      </p:sp>
    </p:spTree>
    <p:extLst>
      <p:ext uri="{BB962C8B-B14F-4D97-AF65-F5344CB8AC3E}">
        <p14:creationId xmlns:p14="http://schemas.microsoft.com/office/powerpoint/2010/main" val="345218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 inteligencija koristi se u sustavima prepoznavanja lica za sigurnosne svrhe, poput otključavanja pametnih telefona, identifikacije pojedinaca na nadzornim kamerama i u zračnim lukama. Ovi se sustavi koriste algoritmima dubokog učenja koji analiziraju značajke lica kako bi precizno identificirali osobe u stvarnom vremenu.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17</a:t>
            </a:fld>
            <a:endParaRPr lang="hr-HR"/>
          </a:p>
        </p:txBody>
      </p:sp>
    </p:spTree>
    <p:extLst>
      <p:ext uri="{BB962C8B-B14F-4D97-AF65-F5344CB8AC3E}">
        <p14:creationId xmlns:p14="http://schemas.microsoft.com/office/powerpoint/2010/main" val="272814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Virtualni asistenti poput Siri,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Alexe</a:t>
            </a:r>
            <a:r>
              <a:rPr lang="hr-HR" sz="1800" dirty="0">
                <a:effectLst/>
                <a:latin typeface="Calibri" panose="020F0502020204030204" pitchFamily="34" charset="0"/>
                <a:ea typeface="Calibri" panose="020F0502020204030204" pitchFamily="34" charset="0"/>
                <a:cs typeface="Times New Roman" panose="02020603050405020304" pitchFamily="18" charset="0"/>
              </a:rPr>
              <a:t> i Google Asistenta koriste se umjetnom inteligencijom za prepoznavanje govora, razumijevanje korisničkih zahtjeva i pružanje odgovora u obliku glasovnih ili tekstualnih poruka. Ovi asistenti rabe prirodni jezik za komunikaciju i mogu izvršavati zadatke poput postavljanja podsjetnika, upravljanja pametnim uređajima u kući i pretraživanja informacija na internetu.</a:t>
            </a:r>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18</a:t>
            </a:fld>
            <a:endParaRPr lang="hr-HR"/>
          </a:p>
        </p:txBody>
      </p:sp>
    </p:spTree>
    <p:extLst>
      <p:ext uri="{BB962C8B-B14F-4D97-AF65-F5344CB8AC3E}">
        <p14:creationId xmlns:p14="http://schemas.microsoft.com/office/powerpoint/2010/main" val="259309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UI sustavi za preporuke koriste se u e-trgovini, streaming platformama i društvenim mrežama kako bi personalizirali korisničko iskustvo. Na primjer, jedan poznati servis koristi preporučene algoritme kako bi korisniku predložio filmove i serije na temelju njegovih preferencija i prethodnog ponašanja.</a:t>
            </a:r>
          </a:p>
        </p:txBody>
      </p:sp>
      <p:sp>
        <p:nvSpPr>
          <p:cNvPr id="4" name="Slide Number Placeholder 3"/>
          <p:cNvSpPr>
            <a:spLocks noGrp="1"/>
          </p:cNvSpPr>
          <p:nvPr>
            <p:ph type="sldNum" sz="quarter" idx="5"/>
          </p:nvPr>
        </p:nvSpPr>
        <p:spPr/>
        <p:txBody>
          <a:bodyPr/>
          <a:lstStyle/>
          <a:p>
            <a:fld id="{B0205453-432F-47C0-AE0B-17CDD10CCC43}" type="slidenum">
              <a:rPr lang="hr-HR" smtClean="0"/>
              <a:pPr/>
              <a:t>19</a:t>
            </a:fld>
            <a:endParaRPr lang="hr-HR"/>
          </a:p>
        </p:txBody>
      </p:sp>
    </p:spTree>
    <p:extLst>
      <p:ext uri="{BB962C8B-B14F-4D97-AF65-F5344CB8AC3E}">
        <p14:creationId xmlns:p14="http://schemas.microsoft.com/office/powerpoint/2010/main" val="368484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r>
              <a:rPr lang="hr-HR" dirty="0"/>
              <a:t>Upute za predavače: </a:t>
            </a:r>
          </a:p>
          <a:p>
            <a:r>
              <a:rPr lang="hr-HR" dirty="0"/>
              <a:t>Izložiti polaznicima ciljeve </a:t>
            </a:r>
            <a:r>
              <a:rPr lang="hr-HR" dirty="0" err="1"/>
              <a:t>webinara</a:t>
            </a:r>
            <a:r>
              <a:rPr lang="hr-HR" dirty="0"/>
              <a:t> kako je prikazano na slajdu. Objasniti kako će biti prikazano nekoliko alata i aplikacija umjetne inteligencije s pomoću kojih će predavač/predavačica zorno prikazati temeljne koncepte i tehnike umjetne inteligencije (strojno učenje, računalni vid, obrada prirodnog jezika, duboko učenje i neuronske mreže): Google </a:t>
            </a:r>
            <a:r>
              <a:rPr lang="hr-HR" dirty="0" err="1"/>
              <a:t>Teachable</a:t>
            </a:r>
            <a:r>
              <a:rPr lang="hr-HR" dirty="0"/>
              <a:t> </a:t>
            </a:r>
            <a:r>
              <a:rPr lang="hr-HR" dirty="0" err="1"/>
              <a:t>Machine</a:t>
            </a:r>
            <a:r>
              <a:rPr lang="hr-HR" dirty="0"/>
              <a:t>, </a:t>
            </a:r>
            <a:r>
              <a:rPr lang="hr-HR" dirty="0" err="1"/>
              <a:t>FaceMesh</a:t>
            </a:r>
            <a:r>
              <a:rPr lang="hr-HR" dirty="0"/>
              <a:t>, Perplexity.ai i </a:t>
            </a:r>
            <a:r>
              <a:rPr lang="hr-HR" sz="1800" b="0" dirty="0" err="1">
                <a:effectLst/>
                <a:latin typeface="Arial" panose="020B0604020202020204" pitchFamily="34" charset="0"/>
                <a:ea typeface="Times New Roman" panose="02020603050405020304" pitchFamily="18" charset="0"/>
              </a:rPr>
              <a:t>TensorFlow</a:t>
            </a:r>
            <a:r>
              <a:rPr lang="hr-HR" sz="1800" b="0" dirty="0">
                <a:effectLst/>
                <a:latin typeface="Arial" panose="020B0604020202020204" pitchFamily="34" charset="0"/>
                <a:ea typeface="Times New Roman" panose="02020603050405020304" pitchFamily="18" charset="0"/>
              </a:rPr>
              <a:t> </a:t>
            </a:r>
            <a:r>
              <a:rPr lang="hr-HR" sz="1800" b="0" dirty="0" err="1">
                <a:effectLst/>
                <a:latin typeface="Arial" panose="020B0604020202020204" pitchFamily="34" charset="0"/>
                <a:ea typeface="Times New Roman" panose="02020603050405020304" pitchFamily="18" charset="0"/>
              </a:rPr>
              <a:t>Playground</a:t>
            </a:r>
            <a:r>
              <a:rPr lang="hr-HR" sz="1800" b="0" dirty="0">
                <a:effectLst/>
                <a:latin typeface="Arial" panose="020B0604020202020204" pitchFamily="34" charset="0"/>
                <a:ea typeface="Times New Roman" panose="02020603050405020304" pitchFamily="18" charset="0"/>
              </a:rPr>
              <a:t>. </a:t>
            </a:r>
          </a:p>
          <a:p>
            <a:endParaRPr lang="hr-HR" sz="1800" b="0" dirty="0">
              <a:effectLst/>
              <a:latin typeface="Arial" panose="020B0604020202020204" pitchFamily="34" charset="0"/>
              <a:ea typeface="Times New Roman" panose="02020603050405020304" pitchFamily="18" charset="0"/>
            </a:endParaRPr>
          </a:p>
          <a:p>
            <a:r>
              <a:rPr lang="hr-HR" sz="1800" b="0" dirty="0">
                <a:effectLst/>
                <a:latin typeface="Arial" panose="020B0604020202020204" pitchFamily="34" charset="0"/>
                <a:ea typeface="Times New Roman" panose="02020603050405020304" pitchFamily="18" charset="0"/>
              </a:rPr>
              <a:t>Obavezno recite i nešto ovako:</a:t>
            </a:r>
          </a:p>
          <a:p>
            <a:r>
              <a:rPr lang="en-US" sz="2800" dirty="0"/>
              <a:t>Na </a:t>
            </a:r>
            <a:r>
              <a:rPr lang="en-US" sz="2800" dirty="0" err="1"/>
              <a:t>početku</a:t>
            </a:r>
            <a:r>
              <a:rPr lang="en-US" sz="2800" dirty="0"/>
              <a:t> </a:t>
            </a:r>
            <a:r>
              <a:rPr lang="en-US" sz="2800" dirty="0" err="1"/>
              <a:t>ovog</a:t>
            </a:r>
            <a:r>
              <a:rPr lang="en-US" sz="2800" dirty="0"/>
              <a:t> </a:t>
            </a:r>
            <a:r>
              <a:rPr lang="en-US" sz="2800" dirty="0" err="1"/>
              <a:t>webinara</a:t>
            </a:r>
            <a:r>
              <a:rPr lang="en-US" sz="2800" dirty="0"/>
              <a:t> </a:t>
            </a:r>
            <a:r>
              <a:rPr lang="en-US" sz="2800" dirty="0" err="1"/>
              <a:t>želim</a:t>
            </a:r>
            <a:r>
              <a:rPr lang="en-US" sz="2800" dirty="0"/>
              <a:t> </a:t>
            </a:r>
            <a:r>
              <a:rPr lang="en-US" sz="2800" dirty="0" err="1"/>
              <a:t>istaknuti</a:t>
            </a:r>
            <a:r>
              <a:rPr lang="en-US" sz="2800" dirty="0"/>
              <a:t> </a:t>
            </a:r>
            <a:r>
              <a:rPr lang="en-US" sz="2800" dirty="0" err="1"/>
              <a:t>koliko</a:t>
            </a:r>
            <a:r>
              <a:rPr lang="en-US" sz="2800" dirty="0"/>
              <a:t> je </a:t>
            </a:r>
            <a:r>
              <a:rPr lang="en-US" sz="2800" dirty="0" err="1"/>
              <a:t>važno</a:t>
            </a:r>
            <a:r>
              <a:rPr lang="en-US" sz="2800" dirty="0"/>
              <a:t> da </a:t>
            </a:r>
            <a:r>
              <a:rPr lang="en-US" sz="2800" dirty="0" err="1"/>
              <a:t>razumijemo</a:t>
            </a:r>
            <a:r>
              <a:rPr lang="en-US" sz="2800" dirty="0"/>
              <a:t> </a:t>
            </a:r>
            <a:r>
              <a:rPr lang="en-US" sz="2800" dirty="0" err="1"/>
              <a:t>povijest</a:t>
            </a:r>
            <a:r>
              <a:rPr lang="en-US" sz="2800" dirty="0"/>
              <a:t> </a:t>
            </a:r>
            <a:r>
              <a:rPr lang="en-US" sz="2800" dirty="0" err="1"/>
              <a:t>i</a:t>
            </a:r>
            <a:r>
              <a:rPr lang="en-US" sz="2800" dirty="0"/>
              <a:t> </a:t>
            </a:r>
            <a:r>
              <a:rPr lang="en-US" sz="2800" dirty="0" err="1"/>
              <a:t>osnove</a:t>
            </a:r>
            <a:r>
              <a:rPr lang="en-US" sz="2800" dirty="0"/>
              <a:t> </a:t>
            </a:r>
            <a:r>
              <a:rPr lang="en-US" sz="2800" dirty="0" err="1"/>
              <a:t>umjetne</a:t>
            </a:r>
            <a:r>
              <a:rPr lang="en-US" sz="2800" dirty="0"/>
              <a:t> </a:t>
            </a:r>
            <a:r>
              <a:rPr lang="en-US" sz="2800" dirty="0" err="1"/>
              <a:t>inteligencije</a:t>
            </a:r>
            <a:r>
              <a:rPr lang="en-US" sz="2800" dirty="0"/>
              <a:t> </a:t>
            </a:r>
            <a:r>
              <a:rPr lang="en-US" sz="2800" dirty="0" err="1"/>
              <a:t>kako</a:t>
            </a:r>
            <a:r>
              <a:rPr lang="en-US" sz="2800" dirty="0"/>
              <a:t> </a:t>
            </a:r>
            <a:r>
              <a:rPr lang="en-US" sz="2800" dirty="0" err="1"/>
              <a:t>bismo</a:t>
            </a:r>
            <a:r>
              <a:rPr lang="en-US" sz="2800" dirty="0"/>
              <a:t> </a:t>
            </a:r>
            <a:r>
              <a:rPr lang="en-US" sz="2800" dirty="0" err="1"/>
              <a:t>mogli</a:t>
            </a:r>
            <a:r>
              <a:rPr lang="en-US" sz="2800" dirty="0"/>
              <a:t> </a:t>
            </a:r>
            <a:r>
              <a:rPr lang="en-US" sz="2800" dirty="0" err="1"/>
              <a:t>učinkovito</a:t>
            </a:r>
            <a:r>
              <a:rPr lang="en-US" sz="2800" dirty="0"/>
              <a:t> </a:t>
            </a:r>
            <a:r>
              <a:rPr lang="en-US" sz="2800" dirty="0" err="1"/>
              <a:t>poučavati</a:t>
            </a:r>
            <a:r>
              <a:rPr lang="en-US" sz="2800" dirty="0"/>
              <a:t> </a:t>
            </a:r>
            <a:r>
              <a:rPr lang="en-US" sz="2800" dirty="0" err="1"/>
              <a:t>ovu</a:t>
            </a:r>
            <a:r>
              <a:rPr lang="en-US" sz="2800" dirty="0"/>
              <a:t> </a:t>
            </a:r>
            <a:r>
              <a:rPr lang="en-US" sz="2800" dirty="0" err="1"/>
              <a:t>temu</a:t>
            </a:r>
            <a:r>
              <a:rPr lang="en-US" sz="2800" dirty="0"/>
              <a:t>. </a:t>
            </a:r>
            <a:r>
              <a:rPr lang="en-US" sz="2800" dirty="0" err="1"/>
              <a:t>Ovaj</a:t>
            </a:r>
            <a:r>
              <a:rPr lang="en-US" sz="2800" dirty="0"/>
              <a:t> webinar </a:t>
            </a:r>
            <a:r>
              <a:rPr lang="hr-HR" sz="2800" dirty="0"/>
              <a:t>ne </a:t>
            </a:r>
            <a:r>
              <a:rPr lang="en-US" sz="2800" dirty="0" err="1"/>
              <a:t>nudi</a:t>
            </a:r>
            <a:r>
              <a:rPr lang="en-US" sz="2800" dirty="0"/>
              <a:t> </a:t>
            </a:r>
            <a:r>
              <a:rPr lang="en-US" sz="2800" dirty="0" err="1"/>
              <a:t>samo</a:t>
            </a:r>
            <a:r>
              <a:rPr lang="en-US" sz="2800" dirty="0"/>
              <a:t> </a:t>
            </a:r>
            <a:r>
              <a:rPr lang="en-US" sz="2800" dirty="0" err="1"/>
              <a:t>teorijske</a:t>
            </a:r>
            <a:r>
              <a:rPr lang="en-US" sz="2800" dirty="0"/>
              <a:t> </a:t>
            </a:r>
            <a:r>
              <a:rPr lang="en-US" sz="2800" dirty="0" err="1"/>
              <a:t>temelje</a:t>
            </a:r>
            <a:r>
              <a:rPr lang="en-US" sz="2800" dirty="0"/>
              <a:t>, </a:t>
            </a:r>
            <a:r>
              <a:rPr lang="hr-HR" sz="2800" dirty="0"/>
              <a:t>nego</a:t>
            </a:r>
            <a:r>
              <a:rPr lang="en-US" sz="2800" dirty="0"/>
              <a:t> </a:t>
            </a:r>
            <a:r>
              <a:rPr lang="en-US" sz="2800" dirty="0" err="1"/>
              <a:t>i</a:t>
            </a:r>
            <a:r>
              <a:rPr lang="en-US" sz="2800" dirty="0"/>
              <a:t> </a:t>
            </a:r>
            <a:r>
              <a:rPr lang="en-US" sz="2800" dirty="0" err="1"/>
              <a:t>praktične</a:t>
            </a:r>
            <a:r>
              <a:rPr lang="en-US" sz="2800" dirty="0"/>
              <a:t> alate koji </a:t>
            </a:r>
            <a:r>
              <a:rPr lang="en-US" sz="2800" dirty="0" err="1"/>
              <a:t>će</a:t>
            </a:r>
            <a:r>
              <a:rPr lang="en-US" sz="2800" dirty="0"/>
              <a:t> </a:t>
            </a:r>
            <a:r>
              <a:rPr lang="en-US" sz="2800" dirty="0" err="1"/>
              <a:t>vam</a:t>
            </a:r>
            <a:r>
              <a:rPr lang="en-US" sz="2800" dirty="0"/>
              <a:t> </a:t>
            </a:r>
            <a:r>
              <a:rPr lang="en-US" sz="2800" dirty="0" err="1"/>
              <a:t>pomoći</a:t>
            </a:r>
            <a:r>
              <a:rPr lang="en-US" sz="2800" dirty="0"/>
              <a:t> da </a:t>
            </a:r>
            <a:r>
              <a:rPr lang="en-US" sz="2800" dirty="0" err="1"/>
              <a:t>obogatite</a:t>
            </a:r>
            <a:r>
              <a:rPr lang="en-US" sz="2800" dirty="0"/>
              <a:t> </a:t>
            </a:r>
            <a:r>
              <a:rPr lang="en-US" sz="2800" dirty="0" err="1"/>
              <a:t>svoje</a:t>
            </a:r>
            <a:r>
              <a:rPr lang="en-US" sz="2800" dirty="0"/>
              <a:t> </a:t>
            </a:r>
            <a:r>
              <a:rPr lang="en-US" sz="2800" dirty="0" err="1"/>
              <a:t>nastavne</a:t>
            </a:r>
            <a:r>
              <a:rPr lang="en-US" sz="2800" dirty="0"/>
              <a:t> </a:t>
            </a:r>
            <a:r>
              <a:rPr lang="en-US" sz="2800" dirty="0" err="1"/>
              <a:t>metode</a:t>
            </a:r>
            <a:r>
              <a:rPr lang="en-US" sz="2800" dirty="0"/>
              <a:t> </a:t>
            </a:r>
            <a:r>
              <a:rPr lang="en-US" sz="2800" dirty="0" err="1"/>
              <a:t>i</a:t>
            </a:r>
            <a:r>
              <a:rPr lang="en-US" sz="2800" dirty="0"/>
              <a:t> </a:t>
            </a:r>
            <a:r>
              <a:rPr lang="en-US" sz="2800" dirty="0" err="1"/>
              <a:t>pripremite</a:t>
            </a:r>
            <a:r>
              <a:rPr lang="en-US" sz="2800" dirty="0"/>
              <a:t> </a:t>
            </a:r>
            <a:r>
              <a:rPr lang="en-US" sz="2800" dirty="0" err="1"/>
              <a:t>učenike</a:t>
            </a:r>
            <a:r>
              <a:rPr lang="en-US" sz="2800" dirty="0"/>
              <a:t> za </a:t>
            </a:r>
            <a:r>
              <a:rPr lang="en-US" sz="2800" dirty="0" err="1"/>
              <a:t>svijet</a:t>
            </a:r>
            <a:r>
              <a:rPr lang="en-US" sz="2800" dirty="0"/>
              <a:t> koji se </a:t>
            </a:r>
            <a:r>
              <a:rPr lang="en-US" sz="2800" dirty="0" err="1"/>
              <a:t>brzo</a:t>
            </a:r>
            <a:r>
              <a:rPr lang="en-US" sz="2800" dirty="0"/>
              <a:t> </a:t>
            </a:r>
            <a:r>
              <a:rPr lang="en-US" sz="2800" dirty="0" err="1"/>
              <a:t>mijenja</a:t>
            </a:r>
            <a:r>
              <a:rPr lang="en-US" sz="2800" dirty="0"/>
              <a:t>. U </a:t>
            </a:r>
            <a:r>
              <a:rPr lang="en-US" sz="2800" dirty="0" err="1"/>
              <a:t>današnjoj</a:t>
            </a:r>
            <a:r>
              <a:rPr lang="en-US" sz="2800" dirty="0"/>
              <a:t> </a:t>
            </a:r>
            <a:r>
              <a:rPr lang="en-US" sz="2800" dirty="0" err="1"/>
              <a:t>ću</a:t>
            </a:r>
            <a:r>
              <a:rPr lang="en-US" sz="2800" dirty="0"/>
              <a:t> </a:t>
            </a:r>
            <a:r>
              <a:rPr lang="en-US" sz="2800" dirty="0" err="1"/>
              <a:t>vam</a:t>
            </a:r>
            <a:r>
              <a:rPr lang="en-US" sz="2800" dirty="0"/>
              <a:t> </a:t>
            </a:r>
            <a:r>
              <a:rPr lang="en-US" sz="2800" dirty="0" err="1"/>
              <a:t>prezentaciji</a:t>
            </a:r>
            <a:r>
              <a:rPr lang="en-US" sz="2800" dirty="0"/>
              <a:t> </a:t>
            </a:r>
            <a:r>
              <a:rPr lang="en-US" sz="2800" dirty="0" err="1"/>
              <a:t>pokazat</a:t>
            </a:r>
            <a:r>
              <a:rPr lang="hr-HR" sz="2800" dirty="0"/>
              <a:t>i</a:t>
            </a:r>
            <a:r>
              <a:rPr lang="en-US" sz="2800" dirty="0"/>
              <a:t> </a:t>
            </a:r>
            <a:r>
              <a:rPr lang="en-US" sz="2800" dirty="0" err="1"/>
              <a:t>kako</a:t>
            </a:r>
            <a:r>
              <a:rPr lang="en-US" sz="2800" dirty="0"/>
              <a:t> </a:t>
            </a:r>
            <a:r>
              <a:rPr lang="en-US" sz="2800" dirty="0" err="1"/>
              <a:t>ovaj</a:t>
            </a:r>
            <a:r>
              <a:rPr lang="en-US" sz="2800" dirty="0"/>
              <a:t> </a:t>
            </a:r>
            <a:r>
              <a:rPr lang="en-US" sz="2800" dirty="0" err="1"/>
              <a:t>sadržaj</a:t>
            </a:r>
            <a:r>
              <a:rPr lang="en-US" sz="2800" dirty="0"/>
              <a:t> </a:t>
            </a:r>
            <a:r>
              <a:rPr lang="en-US" sz="2800" dirty="0" err="1"/>
              <a:t>može</a:t>
            </a:r>
            <a:r>
              <a:rPr lang="en-US" sz="2800" dirty="0"/>
              <a:t> </a:t>
            </a:r>
            <a:r>
              <a:rPr lang="en-US" sz="2800" dirty="0" err="1"/>
              <a:t>biti</a:t>
            </a:r>
            <a:r>
              <a:rPr lang="en-US" sz="2800" dirty="0"/>
              <a:t> </a:t>
            </a:r>
            <a:r>
              <a:rPr lang="en-US" sz="2800" dirty="0" err="1"/>
              <a:t>ključan</a:t>
            </a:r>
            <a:r>
              <a:rPr lang="en-US" sz="2800" dirty="0"/>
              <a:t> za </a:t>
            </a:r>
            <a:r>
              <a:rPr lang="en-US" sz="2800" dirty="0" err="1"/>
              <a:t>razvoj</a:t>
            </a:r>
            <a:r>
              <a:rPr lang="en-US" sz="2800" dirty="0"/>
              <a:t> </a:t>
            </a:r>
            <a:r>
              <a:rPr lang="en-US" sz="2800" dirty="0" err="1"/>
              <a:t>kritičkog</a:t>
            </a:r>
            <a:r>
              <a:rPr lang="en-US" sz="2800" dirty="0"/>
              <a:t> </a:t>
            </a:r>
            <a:r>
              <a:rPr lang="en-US" sz="2800" dirty="0" err="1"/>
              <a:t>razmišljanja</a:t>
            </a:r>
            <a:r>
              <a:rPr lang="en-US" sz="2800" dirty="0"/>
              <a:t> </a:t>
            </a:r>
            <a:r>
              <a:rPr lang="en-US" sz="2800" dirty="0" err="1"/>
              <a:t>kod</a:t>
            </a:r>
            <a:r>
              <a:rPr lang="en-US" sz="2800" dirty="0"/>
              <a:t> </a:t>
            </a:r>
            <a:r>
              <a:rPr lang="en-US" sz="2800" dirty="0" err="1"/>
              <a:t>vaših</a:t>
            </a:r>
            <a:r>
              <a:rPr lang="en-US" sz="2800" dirty="0"/>
              <a:t> </a:t>
            </a:r>
            <a:r>
              <a:rPr lang="en-US" sz="2800" dirty="0" err="1"/>
              <a:t>učenika</a:t>
            </a:r>
            <a:r>
              <a:rPr lang="en-US" sz="2800" dirty="0"/>
              <a:t> </a:t>
            </a:r>
            <a:r>
              <a:rPr lang="en-US" sz="2800" dirty="0" err="1"/>
              <a:t>i</a:t>
            </a:r>
            <a:r>
              <a:rPr lang="en-US" sz="2800" dirty="0"/>
              <a:t> </a:t>
            </a:r>
            <a:r>
              <a:rPr lang="en-US" sz="2800" dirty="0" err="1"/>
              <a:t>njihovo</a:t>
            </a:r>
            <a:r>
              <a:rPr lang="en-US" sz="2800" dirty="0"/>
              <a:t> </a:t>
            </a:r>
            <a:r>
              <a:rPr lang="en-US" sz="2800" dirty="0" err="1"/>
              <a:t>bolje</a:t>
            </a:r>
            <a:r>
              <a:rPr lang="en-US" sz="2800" dirty="0"/>
              <a:t> </a:t>
            </a:r>
            <a:r>
              <a:rPr lang="en-US" sz="2800" dirty="0" err="1"/>
              <a:t>razumijevanje</a:t>
            </a:r>
            <a:r>
              <a:rPr lang="en-US" sz="2800" dirty="0"/>
              <a:t> </a:t>
            </a:r>
            <a:r>
              <a:rPr lang="en-US" sz="2800" dirty="0" err="1"/>
              <a:t>uloge</a:t>
            </a:r>
            <a:r>
              <a:rPr lang="en-US" sz="2800" dirty="0"/>
              <a:t> </a:t>
            </a:r>
            <a:r>
              <a:rPr lang="hr-HR" sz="2800" dirty="0"/>
              <a:t>umjetne inteligencije</a:t>
            </a:r>
            <a:r>
              <a:rPr lang="en-US" sz="2800" dirty="0"/>
              <a:t> u </a:t>
            </a:r>
            <a:r>
              <a:rPr lang="en-US" sz="2800" dirty="0" err="1"/>
              <a:t>budućnosti</a:t>
            </a:r>
            <a:r>
              <a:rPr lang="en-US" sz="2800" dirty="0"/>
              <a:t>.</a:t>
            </a:r>
            <a:endParaRPr lang="hr-HR" sz="1800" b="0" dirty="0">
              <a:effectLst/>
              <a:latin typeface="Arial" panose="020B0604020202020204" pitchFamily="34" charset="0"/>
              <a:ea typeface="Times New Roman" panose="02020603050405020304" pitchFamily="18" charset="0"/>
            </a:endParaRPr>
          </a:p>
          <a:p>
            <a:endParaRPr lang="hr-HR" sz="1800" b="0" dirty="0">
              <a:effectLst/>
              <a:latin typeface="Arial" panose="020B0604020202020204" pitchFamily="34" charset="0"/>
            </a:endParaRPr>
          </a:p>
          <a:p>
            <a:endParaRPr lang="hr-HR" b="0"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a:t>
            </a:fld>
            <a:endParaRPr lang="hr-HR"/>
          </a:p>
        </p:txBody>
      </p:sp>
    </p:spTree>
    <p:extLst>
      <p:ext uri="{BB962C8B-B14F-4D97-AF65-F5344CB8AC3E}">
        <p14:creationId xmlns:p14="http://schemas.microsoft.com/office/powerpoint/2010/main" val="176269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U zdravstvu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se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umjetna inteligencija upotrebljava za analizu medicinskih slika, dijagnostiku bolesti i personaliziranu medicinu. Na primjer, sustavi za analizu slika pomažu liječnicima u otkrivanju tumora na CT i MRI snimkama s visokom preciznošću.</a:t>
            </a:r>
          </a:p>
          <a:p>
            <a:endParaRPr lang="hr-HR" dirty="0"/>
          </a:p>
          <a:p>
            <a:r>
              <a:rPr lang="hr-HR" dirty="0"/>
              <a:t>2. </a:t>
            </a:r>
            <a:r>
              <a:rPr lang="hr-HR" sz="1800" dirty="0">
                <a:effectLst/>
                <a:latin typeface="Calibri" panose="020F0502020204030204" pitchFamily="34" charset="0"/>
                <a:ea typeface="Calibri" panose="020F0502020204030204" pitchFamily="34" charset="0"/>
                <a:cs typeface="Times New Roman" panose="02020603050405020304" pitchFamily="18" charset="0"/>
              </a:rPr>
              <a:t>U financijskom se sektoru umjetna inteligencija upotrebljava za procjenu kreditne sposobnosti, otkrivanje prijevara, trgovanje na burzama 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personaliziranje</a:t>
            </a:r>
            <a:r>
              <a:rPr lang="hr-HR" sz="1800" dirty="0">
                <a:effectLst/>
                <a:latin typeface="Calibri" panose="020F0502020204030204" pitchFamily="34" charset="0"/>
                <a:ea typeface="Calibri" panose="020F0502020204030204" pitchFamily="34" charset="0"/>
                <a:cs typeface="Times New Roman" panose="02020603050405020304" pitchFamily="18" charset="0"/>
              </a:rPr>
              <a:t> financijskih usluga. Algoritmi strojnog učenja analiziraju velike količine podataka kako bi predvidjeli tržišne trendove i prilagodili financijske proizvode korisnicima.</a:t>
            </a: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Times New Roman" panose="02020603050405020304" pitchFamily="18" charset="0"/>
              </a:rPr>
              <a:t>3.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transformira marketing personaliziranim marketinškim kampanjama, analizom podataka o kupcima i automatizacijom sadržaja. Algoritmi se koriste podatcima o korisnicima za prilagodbu poruka i ponuda, povećavajući učinkovitost kampanja i angažman korisnika.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4. Umjetna inteligencija ima ključnu ulogu u razvoju autonomnih vozila, optimizaciji ruta i poboljšanju sigurnosti u prometu. Autonomna vozila upotrebljavaju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senzore i algoritme za prepoznavanje objekata, donošenje odluka u stvarnom vremenu i upravljanje vozilima bez ljudske intervencije.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20</a:t>
            </a:fld>
            <a:endParaRPr lang="hr-HR"/>
          </a:p>
        </p:txBody>
      </p:sp>
    </p:spTree>
    <p:extLst>
      <p:ext uri="{BB962C8B-B14F-4D97-AF65-F5344CB8AC3E}">
        <p14:creationId xmlns:p14="http://schemas.microsoft.com/office/powerpoint/2010/main" val="216213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Umjetna inteligencija znatno mijenja način na koji radimo, automatizirajući rutinske zadatke i otvarajući put za nove vrste poslova. Dok neki poslovi postaju zastarjeli zbog automatizacije, pojavljuju se novi poslovi koji zahtijevaju specijalizirane vještine za upravljanje i razvoj UI sustava. Također umjetna inteligencija omogućuje radnicima da se usredotoče na kreativnije i složenije zadatke.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21</a:t>
            </a:fld>
            <a:endParaRPr lang="hr-HR"/>
          </a:p>
        </p:txBody>
      </p:sp>
    </p:spTree>
    <p:extLst>
      <p:ext uri="{BB962C8B-B14F-4D97-AF65-F5344CB8AC3E}">
        <p14:creationId xmlns:p14="http://schemas.microsoft.com/office/powerpoint/2010/main" val="420505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Netočno. Duboko učenje obično zahtijeva više podataka i računalnih resursa.</a:t>
            </a:r>
          </a:p>
        </p:txBody>
      </p:sp>
      <p:sp>
        <p:nvSpPr>
          <p:cNvPr id="4" name="Slide Number Placeholder 3"/>
          <p:cNvSpPr>
            <a:spLocks noGrp="1"/>
          </p:cNvSpPr>
          <p:nvPr>
            <p:ph type="sldNum" sz="quarter" idx="5"/>
          </p:nvPr>
        </p:nvSpPr>
        <p:spPr/>
        <p:txBody>
          <a:bodyPr/>
          <a:lstStyle/>
          <a:p>
            <a:fld id="{B0205453-432F-47C0-AE0B-17CDD10CCC43}" type="slidenum">
              <a:rPr lang="hr-HR" smtClean="0"/>
              <a:pPr/>
              <a:t>23</a:t>
            </a:fld>
            <a:endParaRPr lang="hr-HR"/>
          </a:p>
        </p:txBody>
      </p:sp>
    </p:spTree>
    <p:extLst>
      <p:ext uri="{BB962C8B-B14F-4D97-AF65-F5344CB8AC3E}">
        <p14:creationId xmlns:p14="http://schemas.microsoft.com/office/powerpoint/2010/main" val="146896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Strojno učenje je područje umjetne inteligencije koje se bavi razvojem algoritama i modela koji omogućuju računalima da "uče" iz podataka. Temeljna ideja strojnog učenja je omogućiti računalima da poboljšaju svoje performanse na zadatcima s pomoću iskustva, tj. analizom velikih količina podataka.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hr-HR" dirty="0"/>
              <a:t>Računalo prvo analizira velik broj primjera (podataka), trenira model na tim podatcima, a zatim upotrebljava taj model za prepoznavanje novih situacija. Postoje tri glavne vrste strojnog učenja: nadzirano učenje, gdje računalo uči iz označenih podataka (npr. "ovo je pas"); nenadzirano učenje, gdje samostalno traži obrasce u neoznačenim podatcima; i potkrepljujuće učenje, gdje uči kroz nagrade i kazne na temelju svojih akcija. Tako strojno učenje omogućuje računalima da automatski obavljaju zadatke poput prepoznavanja slika ili filtriranja neželjene pošte.</a:t>
            </a:r>
          </a:p>
        </p:txBody>
      </p:sp>
      <p:sp>
        <p:nvSpPr>
          <p:cNvPr id="4" name="Slide Number Placeholder 3"/>
          <p:cNvSpPr>
            <a:spLocks noGrp="1"/>
          </p:cNvSpPr>
          <p:nvPr>
            <p:ph type="sldNum" sz="quarter" idx="5"/>
          </p:nvPr>
        </p:nvSpPr>
        <p:spPr/>
        <p:txBody>
          <a:bodyPr/>
          <a:lstStyle/>
          <a:p>
            <a:fld id="{B0205453-432F-47C0-AE0B-17CDD10CCC43}" type="slidenum">
              <a:rPr lang="hr-HR" smtClean="0"/>
              <a:pPr/>
              <a:t>24</a:t>
            </a:fld>
            <a:endParaRPr lang="hr-HR"/>
          </a:p>
        </p:txBody>
      </p:sp>
    </p:spTree>
    <p:extLst>
      <p:ext uri="{BB962C8B-B14F-4D97-AF65-F5344CB8AC3E}">
        <p14:creationId xmlns:p14="http://schemas.microsoft.com/office/powerpoint/2010/main" val="284147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Tx/>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Duboko učenje je podskup strojnog učenja koji upotrebljava složene strukture neuronskih mreža s mnogim slojevima (tzv. duboke neuronske mreže) za analizu podataka i prepoznavanje obrazaca. N</a:t>
            </a:r>
            <a:r>
              <a:rPr lang="hr-HR" sz="2800" dirty="0"/>
              <a:t>euronske mreže djeluju poput pojednostavnjenih verzija ljudskog mozga, sa slojevima koji postupno obrađuju informacije kako bi prepoznali što je na slici, razumjeli govor ili predvidjeli ishode. </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Dok se strojno učenje često koristi za rješavanje jednostavnijih problema s manjim skupovima podataka, duboko učenje se koristi za složenije zadatke koji uključuju veliku količinu podataka, poput prepoznavanja slike ili obrade prirodnog jezika.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Razlike: Glavna razlika između strojnoga i dubokog učenja je u složenosti modela i količini podataka potrebnih za učenje. Duboko učenje zahtijeva mnogo više podataka i računalnih resursa, ali je sposobno rješavati složenije probleme u usporedbi s tradicionalnim metodama strojnog učenja.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25</a:t>
            </a:fld>
            <a:endParaRPr lang="hr-HR"/>
          </a:p>
        </p:txBody>
      </p:sp>
    </p:spTree>
    <p:extLst>
      <p:ext uri="{BB962C8B-B14F-4D97-AF65-F5344CB8AC3E}">
        <p14:creationId xmlns:p14="http://schemas.microsoft.com/office/powerpoint/2010/main" val="356544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Neuronske mreže su računalni modeli inspirirani strukturom ljudskog mozga, sastavljeni od slojeva umjetnih neurona. Svaki neuron obrađuje informacije i prenosi ih sljedećem sloju, omogućujući mreži da "uči" prepoznati složene obrasce u podatcima.</a:t>
            </a:r>
          </a:p>
          <a:p>
            <a:pPr>
              <a:lnSpc>
                <a:spcPct val="107000"/>
              </a:lnSpc>
              <a:spcAft>
                <a:spcPts val="800"/>
              </a:spcAft>
            </a:pPr>
            <a:r>
              <a:rPr lang="hr-HR" sz="2800" dirty="0"/>
              <a:t>Pružaju sposobnost rješavanja složenih problema koji zahtijevaju prepoznavanje obrazaca, prognoziranje, generiranje novih podataka te donošenje odluka u stvarnom vremenu. Njihova fleksibilnost i moć čine ih osnovom za mnoge napredne tehnologije kojima</a:t>
            </a:r>
            <a:r>
              <a:rPr lang="hr-HR" sz="2800" baseline="0" dirty="0"/>
              <a:t> se</a:t>
            </a:r>
            <a:r>
              <a:rPr lang="hr-HR" sz="2800" dirty="0"/>
              <a:t> danas koristimo.</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26</a:t>
            </a:fld>
            <a:endParaRPr lang="hr-HR"/>
          </a:p>
        </p:txBody>
      </p:sp>
    </p:spTree>
    <p:extLst>
      <p:ext uri="{BB962C8B-B14F-4D97-AF65-F5344CB8AC3E}">
        <p14:creationId xmlns:p14="http://schemas.microsoft.com/office/powerpoint/2010/main" val="1161757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Obrada prirodnog jezika (engl. </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Natural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Language</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Processing</a:t>
            </a:r>
            <a:r>
              <a:rPr lang="hr-HR" sz="1800" i="0" kern="100" dirty="0">
                <a:effectLst/>
                <a:latin typeface="Calibri" panose="020F0502020204030204" pitchFamily="34" charset="0"/>
                <a:ea typeface="Calibri" panose="020F0502020204030204" pitchFamily="34" charset="0"/>
                <a:cs typeface="Times New Roman" panose="02020603050405020304" pitchFamily="18" charset="0"/>
              </a:rPr>
              <a:t>, NLP</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bavi se razvojem algoritama koji omogućuju računalima da razumiju, interpretiraju i generiraju ljudski jezik. NLP upotrebljava metode strojnog učenja i dubokog učenja za obradu tekstualnih podataka, prepoznavanje govora, prevođenje jezika i generiranje koherentnih tekstova.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2800" dirty="0"/>
              <a:t>Ovaj proces uključuje analizu riječi i rečenica kako bi se prepoznalo značenje, kontekst i namjera onoga što je rečeno ili napisano. </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27</a:t>
            </a:fld>
            <a:endParaRPr lang="hr-HR"/>
          </a:p>
        </p:txBody>
      </p:sp>
    </p:spTree>
    <p:extLst>
      <p:ext uri="{BB962C8B-B14F-4D97-AF65-F5344CB8AC3E}">
        <p14:creationId xmlns:p14="http://schemas.microsoft.com/office/powerpoint/2010/main" val="87446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2800" b="1" dirty="0"/>
              <a:t>LLM-ovi</a:t>
            </a:r>
            <a:r>
              <a:rPr lang="hr-HR" sz="2800" dirty="0"/>
              <a:t> ili </a:t>
            </a:r>
            <a:r>
              <a:rPr lang="hr-HR" sz="2800" b="1" dirty="0"/>
              <a:t>veliki jezični modeli</a:t>
            </a:r>
            <a:r>
              <a:rPr lang="hr-HR" sz="2800" dirty="0"/>
              <a:t> (engl. </a:t>
            </a:r>
            <a:r>
              <a:rPr lang="hr-HR" sz="2800" b="1" dirty="0" err="1"/>
              <a:t>Large</a:t>
            </a:r>
            <a:r>
              <a:rPr lang="hr-HR" sz="2800" b="1" dirty="0"/>
              <a:t> </a:t>
            </a:r>
            <a:r>
              <a:rPr lang="hr-HR" sz="2800" b="1" dirty="0" err="1"/>
              <a:t>Language</a:t>
            </a:r>
            <a:r>
              <a:rPr lang="hr-HR" sz="2800" b="1" dirty="0"/>
              <a:t> </a:t>
            </a:r>
            <a:r>
              <a:rPr lang="hr-HR" sz="2800" b="1" dirty="0" err="1"/>
              <a:t>Models</a:t>
            </a:r>
            <a:r>
              <a:rPr lang="hr-HR" sz="2800" dirty="0"/>
              <a:t>) napredni su sustavi umjetne inteligencije, specifično dizajnirani za obradu prirodnog jezika (Natural </a:t>
            </a:r>
            <a:r>
              <a:rPr lang="hr-HR" sz="2800" dirty="0" err="1"/>
              <a:t>Language</a:t>
            </a:r>
            <a:r>
              <a:rPr lang="hr-HR" sz="2800" dirty="0"/>
              <a:t> Processing, NLP). Ovi modeli koriste se dubokim učenjem, posebno arhitekturom</a:t>
            </a:r>
            <a:r>
              <a:rPr lang="hr-HR" sz="2800" baseline="0" dirty="0"/>
              <a:t> koja se</a:t>
            </a:r>
            <a:r>
              <a:rPr lang="hr-HR" sz="2800" dirty="0"/>
              <a:t> temelji na </a:t>
            </a:r>
            <a:r>
              <a:rPr lang="hr-HR" sz="2800" b="1" dirty="0" err="1"/>
              <a:t>transformerima</a:t>
            </a:r>
            <a:r>
              <a:rPr lang="hr-HR" sz="2800" dirty="0"/>
              <a:t>, kako bi razumjeli, generirali i manipulirali tekstom na način koji je sličan ljudskom jeziku.</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28</a:t>
            </a:fld>
            <a:endParaRPr lang="hr-HR"/>
          </a:p>
        </p:txBody>
      </p:sp>
    </p:spTree>
    <p:extLst>
      <p:ext uri="{BB962C8B-B14F-4D97-AF65-F5344CB8AC3E}">
        <p14:creationId xmlns:p14="http://schemas.microsoft.com/office/powerpoint/2010/main" val="144522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r-HR" sz="7200" dirty="0"/>
              <a:t>Veliki jezični modeli (LLM-ovi) poput BERT-a i GPT-3 – </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analiza sentimenta, odgovaranje na pitanja i generiranje prirodnog jezika</a:t>
            </a:r>
          </a:p>
          <a:p>
            <a:pPr marL="0" marR="0" lvl="0" indent="0" algn="l" defTabSz="914400" rtl="0" eaLnBrk="1" fontAlgn="auto" latinLnBrk="0" hangingPunct="1">
              <a:lnSpc>
                <a:spcPct val="107000"/>
              </a:lnSpc>
              <a:spcBef>
                <a:spcPts val="0"/>
              </a:spcBef>
              <a:spcAft>
                <a:spcPts val="800"/>
              </a:spcAft>
              <a:buClrTx/>
              <a:buSzTx/>
              <a:buFontTx/>
              <a:buNone/>
              <a:tabLst/>
              <a:defRPr/>
            </a:pP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S obzirom na sposobnost generiranja sadržaja, veliki jezični modeli ubrajaju se u </a:t>
            </a:r>
            <a:r>
              <a:rPr lang="hr-HR" sz="4000" b="1" kern="100" dirty="0">
                <a:effectLst/>
                <a:latin typeface="Calibri" panose="020F0502020204030204" pitchFamily="34" charset="0"/>
                <a:ea typeface="Calibri" panose="020F0502020204030204" pitchFamily="34" charset="0"/>
                <a:cs typeface="Times New Roman" panose="02020603050405020304" pitchFamily="18" charset="0"/>
              </a:rPr>
              <a:t>generativnu umjetnu inteligenciju </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(engl.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Gen</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erative</a:t>
            </a:r>
            <a:r>
              <a:rPr lang="hr-HR" sz="4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A</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rtificial</a:t>
            </a:r>
            <a:r>
              <a:rPr lang="hr-HR" sz="4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I</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ntelligence</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kern="100" dirty="0" err="1">
                <a:effectLst/>
                <a:latin typeface="Calibri" panose="020F0502020204030204" pitchFamily="34" charset="0"/>
                <a:ea typeface="Calibri" panose="020F0502020204030204" pitchFamily="34" charset="0"/>
                <a:cs typeface="Times New Roman" panose="02020603050405020304" pitchFamily="18" charset="0"/>
              </a:rPr>
              <a:t>GenAI</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720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Iako moćni alat umjetne inteligencije, pri uporabi velikih jezičnih modela javljaju se </a:t>
            </a:r>
            <a:r>
              <a:rPr lang="hr-HR" sz="4000" b="1" kern="100" dirty="0">
                <a:effectLst/>
                <a:latin typeface="Calibri" panose="020F0502020204030204" pitchFamily="34" charset="0"/>
                <a:ea typeface="Calibri" panose="020F0502020204030204" pitchFamily="34" charset="0"/>
                <a:cs typeface="Times New Roman" panose="02020603050405020304" pitchFamily="18" charset="0"/>
              </a:rPr>
              <a:t>halucinacije</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 Halucinacije velikih jezičnih modela su fenomeni u kojima model generira informacije koje su netočne, nepostojeće ili izmišljene, iako zvuče uvjerljivo i vjerodostojno. Ove halucinacije nastaju kad model pogrešno poveže informacije ili povlači obrasce iz podataka na kojima je treniran, ali nema stvarnih činjenica na kojima bi temeljio odgovor.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dirty="0">
                <a:effectLst/>
                <a:latin typeface="Calibri" panose="020F0502020204030204" pitchFamily="34" charset="0"/>
                <a:ea typeface="Calibri" panose="020F0502020204030204" pitchFamily="34" charset="0"/>
                <a:cs typeface="Times New Roman" panose="02020603050405020304" pitchFamily="18" charset="0"/>
              </a:rPr>
              <a:t>Nastaju jer modeli predviđaju sljedeće riječi na temelju uzoraka u podatcima na kojima su trenirani, bez stvarnog razumijevanja svijeta ili pristupa stvarnim činjenicama. U situacijama u kojima nemaju dovoljno informacija ili kad pokušavaju povezati nepovezane podatke, modeli mogu "izmišljati" uvjerljive, ali pogrešne odgovore, što dovodi do pojave halucinacija.</a:t>
            </a:r>
            <a:endParaRPr lang="hr-HR"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4000" dirty="0"/>
          </a:p>
          <a:p>
            <a:endParaRPr lang="hr-HR" sz="4000" dirty="0"/>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29</a:t>
            </a:fld>
            <a:endParaRPr lang="hr-HR"/>
          </a:p>
        </p:txBody>
      </p:sp>
    </p:spTree>
    <p:extLst>
      <p:ext uri="{BB962C8B-B14F-4D97-AF65-F5344CB8AC3E}">
        <p14:creationId xmlns:p14="http://schemas.microsoft.com/office/powerpoint/2010/main" val="20253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Računalni vid je područje umjetne inteligencije koje omogućuje računalima da analiziraju i razumiju vizualne informacije iz svijeta. Koristeći se algoritmima dubokog učenja, računala mogu prepoznati objekte na slikama, klasificirati sadržaj, analizirati pokrete, pa čak i interpretirati scene na način koji je sličan ljudskom vizualnom sustavu.</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Prikupljanje podataka: Računalo dobiva sliku ili video preko kamere ili senzora.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2. Priprema slike: Slika se obrađuje kako bi bila jasnija i spremna za analizu. To može uključivati uklanjanje šuma ili prilagodbu svjetline.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3. Prepoznavanje važnih dijelova: Računalo identificira ključne značajke na slici, kao što su rubovi, boje i oblici.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4. Podjela na dijelove: Slika se dijeli na segmente kako bi se odvojili različiti objekti ili dijelovi slike.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5. Prepoznavanje objekata: Računalo uspoređuje dijelove slike s poznatim objektima i pokušava ih identificirati, poput prepoznavanja lica ili automobila.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6. Razumijevanje konteksta: Nakon što prepozna objekte, računalni sustav analizira odnose među njima kako bi shvatio što se događa na slici.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7. Donošenje odluka: Na temelju onoga što "vidi" računalo može donijeti odluke, poput upravljanja vozilom ili prepoznavanja prijetnji.</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Ovaj proces omogućuje računalima da analiziraju vizualne informacije i rabe ih za različite zadatke, od autonomne vožnje do sigurnosnog nadzora.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 Algoritmi računalnog vida često se temelje na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konvolucijskim</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neuronskim mrežama (engl.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Convolutional</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Neural</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Networks</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CNN), koje su posebno učinkovite u prepoznavanju uzoraka i struktura na slikama, što omogućuje njihovu široku primjenu u područjima poput autonomnih vozila, medicinske dijagnostike i sigurnosnih sustava.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30</a:t>
            </a:fld>
            <a:endParaRPr lang="hr-HR"/>
          </a:p>
        </p:txBody>
      </p:sp>
    </p:spTree>
    <p:extLst>
      <p:ext uri="{BB962C8B-B14F-4D97-AF65-F5344CB8AC3E}">
        <p14:creationId xmlns:p14="http://schemas.microsoft.com/office/powerpoint/2010/main" val="184401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Upoznati polaznike s ishodima učenja.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a:t>
            </a:fld>
            <a:endParaRPr lang="hr-HR"/>
          </a:p>
        </p:txBody>
      </p:sp>
    </p:spTree>
    <p:extLst>
      <p:ext uri="{BB962C8B-B14F-4D97-AF65-F5344CB8AC3E}">
        <p14:creationId xmlns:p14="http://schemas.microsoft.com/office/powerpoint/2010/main" val="1190470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ovom dijelu </a:t>
            </a:r>
            <a:r>
              <a:rPr lang="hr-HR" dirty="0" err="1"/>
              <a:t>webinara</a:t>
            </a:r>
            <a:r>
              <a:rPr lang="hr-HR" dirty="0"/>
              <a:t> polaznicima kratko demonstrirati ova četiri alata za učenje koja se temelje</a:t>
            </a:r>
            <a:r>
              <a:rPr lang="hr-HR" baseline="0" dirty="0"/>
              <a:t> na</a:t>
            </a:r>
            <a:r>
              <a:rPr lang="hr-HR" dirty="0"/>
              <a:t> konceptu i tehnologiji umjetne</a:t>
            </a:r>
            <a:r>
              <a:rPr lang="hr-HR" baseline="0" dirty="0"/>
              <a:t> inteligencije</a:t>
            </a:r>
            <a:r>
              <a:rPr lang="hr-HR" dirty="0"/>
              <a:t> – </a:t>
            </a:r>
            <a:r>
              <a:rPr lang="pl-PL" dirty="0"/>
              <a:t>strojno učenje, računalni vid, obrada prirodnog jezika, </a:t>
            </a:r>
            <a:r>
              <a:rPr lang="hr-HR" dirty="0"/>
              <a:t>neuronske mreže i duboko učenje. Naglasiti njihovu primjenu u nastavnom procesu i radu s učenicima.</a:t>
            </a:r>
          </a:p>
        </p:txBody>
      </p:sp>
      <p:sp>
        <p:nvSpPr>
          <p:cNvPr id="4" name="Slide Number Placeholder 3"/>
          <p:cNvSpPr>
            <a:spLocks noGrp="1"/>
          </p:cNvSpPr>
          <p:nvPr>
            <p:ph type="sldNum" sz="quarter" idx="5"/>
          </p:nvPr>
        </p:nvSpPr>
        <p:spPr/>
        <p:txBody>
          <a:bodyPr/>
          <a:lstStyle/>
          <a:p>
            <a:fld id="{B0205453-432F-47C0-AE0B-17CDD10CCC43}" type="slidenum">
              <a:rPr lang="hr-HR" smtClean="0"/>
              <a:pPr/>
              <a:t>31</a:t>
            </a:fld>
            <a:endParaRPr lang="hr-HR"/>
          </a:p>
        </p:txBody>
      </p:sp>
    </p:spTree>
    <p:extLst>
      <p:ext uri="{BB962C8B-B14F-4D97-AF65-F5344CB8AC3E}">
        <p14:creationId xmlns:p14="http://schemas.microsoft.com/office/powerpoint/2010/main" val="85982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a:t>
            </a:r>
            <a:r>
              <a:rPr lang="hr-HR" dirty="0" err="1"/>
              <a:t>predavčica</a:t>
            </a:r>
            <a:r>
              <a:rPr lang="hr-HR" dirty="0"/>
              <a:t>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Ako su podatci pristrani, UI algoritmi mogu naslijediti i pojačati te pristranosti.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33</a:t>
            </a:fld>
            <a:endParaRPr lang="hr-HR"/>
          </a:p>
        </p:txBody>
      </p:sp>
    </p:spTree>
    <p:extLst>
      <p:ext uri="{BB962C8B-B14F-4D97-AF65-F5344CB8AC3E}">
        <p14:creationId xmlns:p14="http://schemas.microsoft.com/office/powerpoint/2010/main" val="145735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Problemi s podatcima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Jedan od glavnih izazova u razvoju umjetne inteligencije je pristup kvalitetnim podatcima. Mnoge UI aplikacije ovise o velikim količinama podataka za treniranje modela, ali ti podatci često mogu biti nepotpuni, neuređeni ili pristrani. Osim toga, zaštita privatnosti korisnika postaje sve veći problem u kontekstu prikupljanja i korištenja osobnih podataka.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Skalabilnost</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Skalabilnost sustava umjetne inteligencije također predstavlja izazov, posebno kad se algoritmi i modeli moraju primjenjivati na velikim skupovima podataka u stvarnom vremenu. Potreba za prilagodbom modela kako bi se nosili s rastućim količinama podataka i složenijim zadatcima zahtijeva napredne metode skaliranja. U</a:t>
            </a:r>
            <a:r>
              <a:rPr lang="hr-HR" sz="1800" dirty="0">
                <a:effectLst/>
                <a:latin typeface="Calibri" panose="020F0502020204030204" pitchFamily="34" charset="0"/>
                <a:ea typeface="Calibri" panose="020F0502020204030204" pitchFamily="34" charset="0"/>
                <a:cs typeface="Times New Roman" panose="02020603050405020304" pitchFamily="18" charset="0"/>
              </a:rPr>
              <a:t>I modeli i sustavi moraju biti sposobni nastaviti raditi brzo i točno, čak i kad se količina podataka koje trebaju obrađivati znatno poveća.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Računalni resursi</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Napredni UI modeli, osobito oni koji upotrebljavaju duboko učenje, zahtijevaju znatne računalne resurse, uključujući GPU-ove i specijalizirane hardverske platforme. Troškovi ovih resursa mogu biti visoki, što ograničava mogućnost šire primjene UI tehnologija.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34</a:t>
            </a:fld>
            <a:endParaRPr lang="hr-HR"/>
          </a:p>
        </p:txBody>
      </p:sp>
    </p:spTree>
    <p:extLst>
      <p:ext uri="{BB962C8B-B14F-4D97-AF65-F5344CB8AC3E}">
        <p14:creationId xmlns:p14="http://schemas.microsoft.com/office/powerpoint/2010/main" val="2464501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Privatnost: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 povećanom primjenom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 različitim sektorima dolazi do znatnih zabrinutosti oko zaštite privatnosti. UI sustavi često analiziraju osobne podatke korisnika kako bi pružili personalizirane usluge, što može dovesti do rizika od zloupotrebe podataka ili neovlaštenog pristupa.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Pristranost u algoritmima: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Pristranost u algoritmima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još je jedan ključan etički izazov. Algoritmi mogu naslijediti pristranost iz podataka na kojima su trenirani, što može dovesti do diskriminacije ili nepoštenih odluka u područjima poput zapošljavanja, kreditiranja i provođenja zakona.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Transparentnost: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Transparentnost u radu UI sustava postaje sve važnija kako bi se izgradilo povjerenje među korisnicima. Međutim, mnogi složeni UI modeli, poput onih koji se temelje na dubokom učenju, često su "crne kutije", što znači da je teško razumjeti kako donose odluke.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35</a:t>
            </a:fld>
            <a:endParaRPr lang="hr-HR"/>
          </a:p>
        </p:txBody>
      </p:sp>
    </p:spTree>
    <p:extLst>
      <p:ext uri="{BB962C8B-B14F-4D97-AF65-F5344CB8AC3E}">
        <p14:creationId xmlns:p14="http://schemas.microsoft.com/office/powerpoint/2010/main" val="1538611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Jedan od glavnih izazova za vlade diljem svijeta je kako regulirati umjetnu inteligenciju na način koji potiče inovacije, a istodobno štiti društvo od potencijalnih rizika.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Različite zemlje pristupaju regulaciji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na različite načine; na primjer, Europska unija donijela je zakon o umjetnoj inteligenciji, </a:t>
            </a:r>
            <a:r>
              <a:rPr lang="hr-HR" sz="2800" b="0" i="0" dirty="0">
                <a:solidFill>
                  <a:srgbClr val="4D5156"/>
                </a:solidFill>
                <a:effectLst/>
                <a:highlight>
                  <a:srgbClr val="FFFFFF"/>
                </a:highlight>
                <a:latin typeface="Arial" panose="020B0604020202020204" pitchFamily="34" charset="0"/>
              </a:rPr>
              <a:t>Akt </a:t>
            </a:r>
            <a:r>
              <a:rPr lang="hr-HR" sz="2800" b="1" i="0" dirty="0">
                <a:solidFill>
                  <a:srgbClr val="5F6368"/>
                </a:solidFill>
                <a:effectLst/>
                <a:highlight>
                  <a:srgbClr val="FFFFFF"/>
                </a:highlight>
                <a:latin typeface="Arial" panose="020B0604020202020204" pitchFamily="34" charset="0"/>
              </a:rPr>
              <a:t>o umjetnoj inteligenciji</a:t>
            </a:r>
            <a:r>
              <a:rPr lang="hr-HR" sz="2800" b="0" i="0" dirty="0">
                <a:solidFill>
                  <a:srgbClr val="4D5156"/>
                </a:solidFill>
                <a:effectLst/>
                <a:highlight>
                  <a:srgbClr val="FFFFFF"/>
                </a:highlight>
                <a:latin typeface="Arial" panose="020B0604020202020204" pitchFamily="34" charset="0"/>
              </a:rPr>
              <a:t>, koji jamči sigurnost i zaštitu temeljnih prava te istodobno potiče inovacije. To je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prvi takav zakon na svijetu koji je na snagu stupio 1. kolovoza 2024. (2</a:t>
            </a:r>
            <a:r>
              <a:rPr lang="hr-HR" sz="2800" b="0" i="0" dirty="0">
                <a:solidFill>
                  <a:srgbClr val="1F1F1F"/>
                </a:solidFill>
                <a:effectLst/>
                <a:highlight>
                  <a:srgbClr val="FFFFFF"/>
                </a:highlight>
                <a:latin typeface="Google Sans"/>
              </a:rPr>
              <a:t>1.</a:t>
            </a:r>
            <a:r>
              <a:rPr lang="hr-HR" sz="2800" b="0" i="0" baseline="0" dirty="0">
                <a:solidFill>
                  <a:srgbClr val="1F1F1F"/>
                </a:solidFill>
                <a:effectLst/>
                <a:highlight>
                  <a:srgbClr val="FFFFFF"/>
                </a:highlight>
                <a:latin typeface="Google Sans"/>
              </a:rPr>
              <a:t> </a:t>
            </a:r>
            <a:r>
              <a:rPr lang="hr-HR" sz="2800" b="0" i="0" dirty="0">
                <a:solidFill>
                  <a:srgbClr val="1F1F1F"/>
                </a:solidFill>
                <a:effectLst/>
                <a:highlight>
                  <a:srgbClr val="FFFFFF"/>
                </a:highlight>
                <a:latin typeface="Google Sans"/>
              </a:rPr>
              <a:t>5. 2024. Vijeće Europske unije potvrdilo je Akt </a:t>
            </a:r>
            <a:r>
              <a:rPr lang="hr-HR" sz="2800" b="0" i="0" dirty="0">
                <a:solidFill>
                  <a:srgbClr val="040C28"/>
                </a:solidFill>
                <a:effectLst/>
                <a:latin typeface="Google Sans"/>
              </a:rPr>
              <a:t>o umjetnoj inteligenciji</a:t>
            </a:r>
            <a:r>
              <a:rPr lang="hr-HR" sz="2800" b="0" i="0" dirty="0">
                <a:solidFill>
                  <a:srgbClr val="1F1F1F"/>
                </a:solidFill>
                <a:effectLst/>
                <a:highlight>
                  <a:srgbClr val="FFFFFF"/>
                </a:highlight>
                <a:latin typeface="Google Sans"/>
              </a:rPr>
              <a:t>, prvi takav </a:t>
            </a:r>
            <a:r>
              <a:rPr lang="hr-HR" sz="2800" b="0" i="0" dirty="0">
                <a:solidFill>
                  <a:srgbClr val="040C28"/>
                </a:solidFill>
                <a:effectLst/>
                <a:latin typeface="Google Sans"/>
              </a:rPr>
              <a:t>zakon</a:t>
            </a:r>
            <a:r>
              <a:rPr lang="hr-HR" sz="2800" b="0" i="0" dirty="0">
                <a:solidFill>
                  <a:srgbClr val="1F1F1F"/>
                </a:solidFill>
                <a:effectLst/>
                <a:highlight>
                  <a:srgbClr val="FFFFFF"/>
                </a:highlight>
                <a:latin typeface="Google Sans"/>
              </a:rPr>
              <a:t> u svijetu, kojim se želi postaviti globalni standard za regulaciju umjetne inteligencije.)</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 SAD-u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regulacija manje centralizirana, s fokusom na specifične sektore poput financija i zdravstva.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Kina, pak, provodi rigorozne mjere za nadzor i upravljanje UI tehnologijama, posebno u kontekstu nacionalne sigurnosti.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36</a:t>
            </a:fld>
            <a:endParaRPr lang="hr-HR"/>
          </a:p>
        </p:txBody>
      </p:sp>
    </p:spTree>
    <p:extLst>
      <p:ext uri="{BB962C8B-B14F-4D97-AF65-F5344CB8AC3E}">
        <p14:creationId xmlns:p14="http://schemas.microsoft.com/office/powerpoint/2010/main" val="2407769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Mnogi stručnjaci smatraju da ASI predstavlja rizik od gubitka kontrole ako se njome neće upravljati na ispravan način.</a:t>
            </a:r>
          </a:p>
        </p:txBody>
      </p:sp>
      <p:sp>
        <p:nvSpPr>
          <p:cNvPr id="4" name="Slide Number Placeholder 3"/>
          <p:cNvSpPr>
            <a:spLocks noGrp="1"/>
          </p:cNvSpPr>
          <p:nvPr>
            <p:ph type="sldNum" sz="quarter" idx="5"/>
          </p:nvPr>
        </p:nvSpPr>
        <p:spPr/>
        <p:txBody>
          <a:bodyPr/>
          <a:lstStyle/>
          <a:p>
            <a:fld id="{B0205453-432F-47C0-AE0B-17CDD10CCC43}" type="slidenum">
              <a:rPr lang="hr-HR" smtClean="0"/>
              <a:pPr/>
              <a:t>37</a:t>
            </a:fld>
            <a:endParaRPr lang="hr-HR"/>
          </a:p>
        </p:txBody>
      </p:sp>
    </p:spTree>
    <p:extLst>
      <p:ext uri="{BB962C8B-B14F-4D97-AF65-F5344CB8AC3E}">
        <p14:creationId xmlns:p14="http://schemas.microsoft.com/office/powerpoint/2010/main" val="2523920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Stručnjaci se ne slažu oko vremena kad bi AGI i ASI mogli postati stvarnost, ali mnogi vjeruju da bi to moglo biti unutar sljedećih nekoliko desetljeća. Predviđanja o utjecaju ovih tehnologija variraju, ali opći konsenzus je da će zahtijevati nove pristupe u upravljanju i etici kako bi se maksimizirale koristi, a minimizirali rizici.</a:t>
            </a:r>
          </a:p>
          <a:p>
            <a:pPr marL="0" marR="0" lvl="0" indent="0" algn="l" defTabSz="914400" rtl="0" eaLnBrk="1" fontAlgn="auto" latinLnBrk="0" hangingPunct="1">
              <a:lnSpc>
                <a:spcPct val="107000"/>
              </a:lnSpc>
              <a:spcBef>
                <a:spcPts val="0"/>
              </a:spcBef>
              <a:spcAft>
                <a:spcPts val="800"/>
              </a:spcAft>
              <a:buClrTx/>
              <a:buSzTx/>
              <a:buFontTx/>
              <a:buNone/>
              <a:tabLst/>
              <a:defRPr/>
            </a:pPr>
            <a:r>
              <a:rPr lang="hr-HR" sz="1800" dirty="0">
                <a:effectLst/>
                <a:latin typeface="Calibri" panose="020F0502020204030204" pitchFamily="34" charset="0"/>
                <a:ea typeface="Calibri" panose="020F0502020204030204" pitchFamily="34" charset="0"/>
                <a:cs typeface="Times New Roman" panose="02020603050405020304" pitchFamily="18" charset="0"/>
              </a:rPr>
              <a:t>Predviđanja o utjecaju ovih tehnologija variraju, ali opći je konsenzus da će zahtijevati nove pristupe u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upravljanju i etici kako bi se maksimizirale koristi, a minimizirali rizici.</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Opća umjetna</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(AGI)</a:t>
            </a:r>
          </a:p>
          <a:p>
            <a:pPr marL="0" indent="0">
              <a:lnSpc>
                <a:spcPct val="107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Danas imamo specijalizirane UI sustave koji su vrlo dobri u jednoj specifičnoj stvari, kao što je igranje šaha ili prepoznavanje lica. Međutim, opća umjetna inteligencija (AGI) odnosi se na umjetnu inteligenciju koja bi mogla obavljati bilo koji intelektualni zadatak koji čovjek može obavljati. To bi značilo da bi AGI mogao razumjeti, učiti, prilagoditi se i obavljati širok raspon zadataka jednako dobro ili čak bolje od ljudi.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Neki stručnjaci vjeruju da bi AGI mogao postati stvarnost unutar sljedećih nekoliko desetljeća, dok drugi smatraju da je to još daleka budućnost. Razvoj AGI-ja bio bi velik korak naprijed, ali nosi sa sobom i mnoge izazove, uključujući pitanja etike, kontrole i sigurnosti.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2. Super umjetna inteligencija (ASI)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Ako AGI predstavlja sustav koji je jednako inteligentan kao čovjek, super UI (ASI) predstavlja umjetnu inteligenciju koja je daleko nadmoćnija od ljudske inteligencije u svim aspektima, uključujući kreativnost, rješavanje problema, emocionalnu inteligenciju i socijalne vještine.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ASI je i dalje više teorijski koncept, ali mnogi vjeruju da bi, ako AGI ikad postane stvarnost, prijelaz na ASI mogao biti relativno brz. ASI bi imao potencijal transformirati društvo na načine koje je teško predvidjeti, s mogućnostima koje uključuju rješavanje globalnih problema kao što su klimatske promjene, bolesti i siromaštvo, ali i rizike poput gubitka kontrole nad tehnologijom.</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38</a:t>
            </a:fld>
            <a:endParaRPr lang="hr-HR"/>
          </a:p>
        </p:txBody>
      </p:sp>
    </p:spTree>
    <p:extLst>
      <p:ext uri="{BB962C8B-B14F-4D97-AF65-F5344CB8AC3E}">
        <p14:creationId xmlns:p14="http://schemas.microsoft.com/office/powerpoint/2010/main" val="3653975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3. Automatizacija i radna mjesta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Jedan od glavnih predviđenih utjecaja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je široka automatizacija poslova. Već sada vidimo kako umjetna inteligencija preuzima zadatke u proizvodnji, prometu (npr. autonomna vozila) i čak u nekim profesionalnim uslugama (npr. analize podataka).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U budućnosti bi sve više poslova moglo biti automatizirano, što bi moglo dovesti do znatnih promjena na tržištu rada. Dok bi neki poslovi mogli nestati, očekuje se da će se pojaviti novi poslovi koji zahtijevaju vještine upravljanja, održavanja i suradnje s UI sustavima. Ključna će biti prilagodba radne snage i obrazovnih sustava kako bi ljudi mogu raditi zajedno s UI tehnologijom.</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39</a:t>
            </a:fld>
            <a:endParaRPr lang="hr-HR"/>
          </a:p>
        </p:txBody>
      </p:sp>
    </p:spTree>
    <p:extLst>
      <p:ext uri="{BB962C8B-B14F-4D97-AF65-F5344CB8AC3E}">
        <p14:creationId xmlns:p14="http://schemas.microsoft.com/office/powerpoint/2010/main" val="3093347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4. Etika i regulacija</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Kako</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umjetna inteligencija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postaje sve prisutnija u našim životima, postaje ključno postaviti jasna pravila i standarde za njezinu upotrebu. To uključuje pitanja privatnosti, sigurnosti, pravednosti i odgovornosti.</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Predviđanje: U budućnosti će vlade i međunarodne organizacije vjerojatno uvesti sveobuhvatnije zakone i regulative koji će upravljati razvojem i primjenom umjetne inteligencije. To bi moglo uključivati standarde za transparentnost algoritama, zaštitu privatnosti podataka i osiguranje da UI sustavi ne diskriminiraju određene skupine ljudi.</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40</a:t>
            </a:fld>
            <a:endParaRPr lang="hr-HR"/>
          </a:p>
        </p:txBody>
      </p:sp>
    </p:spTree>
    <p:extLst>
      <p:ext uri="{BB962C8B-B14F-4D97-AF65-F5344CB8AC3E}">
        <p14:creationId xmlns:p14="http://schemas.microsoft.com/office/powerpoint/2010/main" val="3936847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5. Ljudska suradnja s umjetnom inteligencijom</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Umjesto da umjetna</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zamijeni ljude, sve se više predviđa da će budućnost uključivati suradnju ljudi i umjetne inteligencije. Ova suradnja može poboljšati ljudske sposobnosti, omogućujući ljudima da rade učinkovitije i donose bolje odluke uz pomoć umjetne inteligencije.</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Predviđanje: U budućnosti bi moglo postati uobičajeno da ljudi rade zajedno s umjetnom inteligencijom u različitim područjima, od medicine (gdje umjetna inteligencija pomaže liječnicima u dijagnosticiranju bolesti) do obrazovanja (gdje umjetna inteligencija pomaže učiteljima prilagoditi nastavu potrebama svakog učenika).</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Iako su predviđanja o budućnosti umjetne</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neizvjesna, jasno je da će njezin razvoj utjecati</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na sve aspekte društva. Ključno će biti balansirati između koristi koje</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umjetna inteligencija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može donijeti i potencijalnih rizika koje nosi, uz osiguranje da se koristi na etičan, transparentan i odgovoran način.</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41</a:t>
            </a:fld>
            <a:endParaRPr lang="hr-HR"/>
          </a:p>
        </p:txBody>
      </p:sp>
    </p:spTree>
    <p:extLst>
      <p:ext uri="{BB962C8B-B14F-4D97-AF65-F5344CB8AC3E}">
        <p14:creationId xmlns:p14="http://schemas.microsoft.com/office/powerpoint/2010/main" val="202710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Upoznati polaznike s ishodima učenja.</a:t>
            </a:r>
          </a:p>
        </p:txBody>
      </p:sp>
      <p:sp>
        <p:nvSpPr>
          <p:cNvPr id="4" name="Slide Number Placeholder 3"/>
          <p:cNvSpPr>
            <a:spLocks noGrp="1"/>
          </p:cNvSpPr>
          <p:nvPr>
            <p:ph type="sldNum" sz="quarter" idx="5"/>
          </p:nvPr>
        </p:nvSpPr>
        <p:spPr/>
        <p:txBody>
          <a:bodyPr/>
          <a:lstStyle/>
          <a:p>
            <a:fld id="{B0205453-432F-47C0-AE0B-17CDD10CCC43}" type="slidenum">
              <a:rPr lang="hr-HR" smtClean="0"/>
              <a:pPr/>
              <a:t>4</a:t>
            </a:fld>
            <a:endParaRPr lang="hr-HR"/>
          </a:p>
        </p:txBody>
      </p:sp>
    </p:spTree>
    <p:extLst>
      <p:ext uri="{BB962C8B-B14F-4D97-AF65-F5344CB8AC3E}">
        <p14:creationId xmlns:p14="http://schemas.microsoft.com/office/powerpoint/2010/main" val="1358216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hr-HR" sz="1800" b="1" dirty="0">
                <a:solidFill>
                  <a:srgbClr val="000000"/>
                </a:solidFill>
                <a:effectLst/>
                <a:latin typeface="Arial" panose="020B0604020202020204" pitchFamily="34" charset="0"/>
                <a:ea typeface="Times New Roman" panose="02020603050405020304" pitchFamily="18" charset="0"/>
              </a:rPr>
              <a:t>Vođena aktivnost – </a:t>
            </a:r>
            <a:r>
              <a:rPr lang="pl-PL" sz="1800" b="1" dirty="0">
                <a:solidFill>
                  <a:srgbClr val="000000"/>
                </a:solidFill>
                <a:effectLst/>
                <a:latin typeface="Arial" panose="020B0604020202020204" pitchFamily="34" charset="0"/>
                <a:ea typeface="Times New Roman" panose="02020603050405020304" pitchFamily="18" charset="0"/>
              </a:rPr>
              <a:t>Upitnik o primjeni UI alata i aplikacija u obrazovnom procesu </a:t>
            </a:r>
            <a:r>
              <a:rPr lang="hr-HR" sz="1800" dirty="0">
                <a:solidFill>
                  <a:srgbClr val="000000"/>
                </a:solidFill>
                <a:effectLst/>
                <a:latin typeface="Arial" panose="020B0604020202020204" pitchFamily="34" charset="0"/>
                <a:ea typeface="Times New Roman" panose="02020603050405020304" pitchFamily="18" charset="0"/>
              </a:rPr>
              <a:t>– Potaknuti  polaznike na refleksiju o sadržaju </a:t>
            </a:r>
            <a:r>
              <a:rPr lang="hr-HR" sz="1800" dirty="0" err="1">
                <a:solidFill>
                  <a:srgbClr val="000000"/>
                </a:solidFill>
                <a:effectLst/>
                <a:latin typeface="Arial" panose="020B0604020202020204" pitchFamily="34" charset="0"/>
                <a:ea typeface="Times New Roman" panose="02020603050405020304" pitchFamily="18" charset="0"/>
              </a:rPr>
              <a:t>webinara</a:t>
            </a:r>
            <a:r>
              <a:rPr lang="hr-HR" sz="1800" dirty="0">
                <a:solidFill>
                  <a:srgbClr val="000000"/>
                </a:solidFill>
                <a:effectLst/>
                <a:latin typeface="Arial" panose="020B0604020202020204" pitchFamily="34" charset="0"/>
                <a:ea typeface="Times New Roman" panose="02020603050405020304" pitchFamily="18" charset="0"/>
              </a:rPr>
              <a:t> te izražavanje mišljenja i stavova o kritičkoj i kreativnoj uporabi UI alata i aplikacija za obogaćivanje nastavnog procesa s pomoću </a:t>
            </a:r>
            <a:r>
              <a:rPr lang="hr-HR" sz="1800" b="1" dirty="0" err="1">
                <a:effectLst/>
                <a:latin typeface="Arial" panose="020B0604020202020204" pitchFamily="34" charset="0"/>
                <a:ea typeface="Times New Roman" panose="02020603050405020304" pitchFamily="18" charset="0"/>
              </a:rPr>
              <a:t>Mentimetra</a:t>
            </a:r>
            <a:r>
              <a:rPr lang="hr-HR" sz="1800" b="1" dirty="0">
                <a:effectLst/>
                <a:latin typeface="Arial" panose="020B0604020202020204" pitchFamily="34" charset="0"/>
                <a:ea typeface="Times New Roman" panose="02020603050405020304" pitchFamily="18" charset="0"/>
              </a:rPr>
              <a:t> (slajd 2)</a:t>
            </a:r>
            <a:r>
              <a:rPr lang="hr-HR" sz="1800" dirty="0">
                <a:effectLst/>
                <a:latin typeface="Arial" panose="020B0604020202020204" pitchFamily="34" charset="0"/>
                <a:ea typeface="Times New Roman" panose="02020603050405020304" pitchFamily="18" charset="0"/>
              </a:rPr>
              <a:t>.</a:t>
            </a:r>
            <a:r>
              <a:rPr lang="hr-HR" sz="1800" dirty="0">
                <a:solidFill>
                  <a:srgbClr val="000000"/>
                </a:solidFill>
                <a:effectLst/>
                <a:latin typeface="Arial" panose="020B0604020202020204" pitchFamily="34" charset="0"/>
                <a:ea typeface="Times New Roman" panose="02020603050405020304" pitchFamily="18" charset="0"/>
              </a:rPr>
              <a:t> </a:t>
            </a:r>
          </a:p>
          <a:p>
            <a:pPr algn="just" fontAlgn="base"/>
            <a:endParaRPr lang="hr-HR" sz="1800" dirty="0">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hr-HR" sz="1800" i="0" dirty="0">
                <a:effectLst/>
                <a:latin typeface="Calibri" panose="020F0502020204030204" pitchFamily="34" charset="0"/>
                <a:ea typeface="Calibri" panose="020F0502020204030204" pitchFamily="34" charset="0"/>
                <a:cs typeface="Times New Roman" panose="02020603050405020304" pitchFamily="18" charset="0"/>
              </a:rPr>
              <a:t>Prikazati zaslon preglednika i obrazac </a:t>
            </a:r>
            <a:r>
              <a:rPr lang="hr-HR" sz="1800" i="0" dirty="0" err="1">
                <a:effectLst/>
                <a:latin typeface="Calibri" panose="020F0502020204030204" pitchFamily="34" charset="0"/>
                <a:ea typeface="Calibri" panose="020F0502020204030204" pitchFamily="34" charset="0"/>
                <a:cs typeface="Times New Roman" panose="02020603050405020304" pitchFamily="18" charset="0"/>
              </a:rPr>
              <a:t>Mentimetra</a:t>
            </a:r>
            <a:r>
              <a:rPr lang="hr-HR" sz="1800" i="0" dirty="0">
                <a:effectLst/>
                <a:latin typeface="Calibri" panose="020F0502020204030204" pitchFamily="34" charset="0"/>
                <a:ea typeface="Calibri" panose="020F0502020204030204" pitchFamily="34" charset="0"/>
                <a:cs typeface="Times New Roman" panose="02020603050405020304" pitchFamily="18" charset="0"/>
              </a:rPr>
              <a:t> kako bi polaznici i predavač uživo mogli pratiti odgovore polaznika. Postaviti QR kod ankete na slajd u prezentaciju i podijeliti poveznicu na anketu s polaznicima u Q&amp;A. </a:t>
            </a:r>
          </a:p>
          <a:p>
            <a:pPr algn="just" fontAlgn="base"/>
            <a:endParaRPr lang="hr-HR" sz="1800" dirty="0">
              <a:effectLst/>
              <a:latin typeface="Times New Roman" panose="02020603050405020304" pitchFamily="18" charset="0"/>
              <a:ea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43</a:t>
            </a:fld>
            <a:endParaRPr lang="hr-HR"/>
          </a:p>
        </p:txBody>
      </p:sp>
    </p:spTree>
    <p:extLst>
      <p:ext uri="{BB962C8B-B14F-4D97-AF65-F5344CB8AC3E}">
        <p14:creationId xmlns:p14="http://schemas.microsoft.com/office/powerpoint/2010/main" val="4164849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Ključne točke </a:t>
            </a:r>
            <a:r>
              <a:rPr lang="hr-HR" sz="1100" b="1" kern="100" dirty="0" err="1">
                <a:effectLst/>
                <a:latin typeface="Calibri" panose="020F0502020204030204" pitchFamily="34" charset="0"/>
                <a:ea typeface="Calibri" panose="020F0502020204030204" pitchFamily="34" charset="0"/>
                <a:cs typeface="Times New Roman" panose="02020603050405020304" pitchFamily="18" charset="0"/>
              </a:rPr>
              <a:t>webinara</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Definicija umjetne inteligencije:</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Što je umjetna inteligencija, razlika između specijalizirane i opće umjetne inteligencije.</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Početci i povijesni razvoj umjetne</a:t>
            </a:r>
            <a:r>
              <a:rPr lang="hr-HR" sz="11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Od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Turingova</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 testa do modernih UI sustava.</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Ključne osobe i prekretnice.</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tijekom desetljeća:</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"UI zima" i ponovno oživljavanje.</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Važni događaji kao što su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 Blue i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Primjena umjetne inteligencije danas:</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Primjeri uporabe umjetne inteligencije: prepoznavanje lica, virtualni asistenti, sustavi za preporuke.</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Industrijske primjene u zdravstvu, financijama, marketingu i transportu.</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44</a:t>
            </a:fld>
            <a:endParaRPr lang="hr-HR"/>
          </a:p>
        </p:txBody>
      </p:sp>
    </p:spTree>
    <p:extLst>
      <p:ext uri="{BB962C8B-B14F-4D97-AF65-F5344CB8AC3E}">
        <p14:creationId xmlns:p14="http://schemas.microsoft.com/office/powerpoint/2010/main" val="3054672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Ključne točke </a:t>
            </a:r>
            <a:r>
              <a:rPr lang="hr-HR" sz="1100" b="1" kern="100" dirty="0" err="1">
                <a:effectLst/>
                <a:latin typeface="Calibri" panose="020F0502020204030204" pitchFamily="34" charset="0"/>
                <a:ea typeface="Calibri" panose="020F0502020204030204" pitchFamily="34" charset="0"/>
                <a:cs typeface="Times New Roman" panose="02020603050405020304" pitchFamily="18" charset="0"/>
              </a:rPr>
              <a:t>webinara</a:t>
            </a:r>
            <a:br>
              <a:rPr lang="hr-HR" sz="1100" b="1" kern="100" dirty="0">
                <a:effectLst/>
                <a:latin typeface="Calibri" panose="020F0502020204030204" pitchFamily="34" charset="0"/>
                <a:ea typeface="Calibri" panose="020F0502020204030204" pitchFamily="34" charset="0"/>
                <a:cs typeface="Times New Roman" panose="02020603050405020304" pitchFamily="18" charset="0"/>
              </a:rPr>
            </a:b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5. Trenutačni i budući izazovi:</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Tehnički izazovi: problemi s podatcima, skalabilnošću i računalnim resursima.</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Etički izazovi: privatnost, pristranost u algoritmima, transparentnost.</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Regulatorni izazovi: globalna regulacija umjetne inteligencije i primjeri iz različitih zemalja.</a:t>
            </a:r>
          </a:p>
          <a:p>
            <a:pPr marL="0" lvl="0" indent="0">
              <a:lnSpc>
                <a:spcPct val="107000"/>
              </a:lnSpc>
              <a:spcAft>
                <a:spcPts val="800"/>
              </a:spcAft>
              <a:buFont typeface="+mj-lt"/>
              <a:buNone/>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6. Pretpostavke i predviđanja o budućnosti umjetne</a:t>
            </a:r>
            <a:r>
              <a:rPr lang="hr-HR" sz="11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Razvoj opće i super umjetne</a:t>
            </a:r>
            <a:r>
              <a:rPr lang="hr-HR" sz="11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Utjecaj na tržište rada, etičke dvojbe i buduća suradnja ljudi i umjetne</a:t>
            </a:r>
            <a:r>
              <a:rPr lang="hr-HR" sz="11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hr-HR" dirty="0"/>
          </a:p>
          <a:p>
            <a:r>
              <a:rPr lang="hr-HR" dirty="0"/>
              <a:t>Prikazati rezultate Menti upitnika.</a:t>
            </a:r>
          </a:p>
        </p:txBody>
      </p:sp>
      <p:sp>
        <p:nvSpPr>
          <p:cNvPr id="4" name="Slide Number Placeholder 3"/>
          <p:cNvSpPr>
            <a:spLocks noGrp="1"/>
          </p:cNvSpPr>
          <p:nvPr>
            <p:ph type="sldNum" sz="quarter" idx="5"/>
          </p:nvPr>
        </p:nvSpPr>
        <p:spPr/>
        <p:txBody>
          <a:bodyPr/>
          <a:lstStyle/>
          <a:p>
            <a:fld id="{B0205453-432F-47C0-AE0B-17CDD10CCC43}" type="slidenum">
              <a:rPr lang="hr-HR" smtClean="0"/>
              <a:pPr/>
              <a:t>45</a:t>
            </a:fld>
            <a:endParaRPr lang="hr-HR"/>
          </a:p>
        </p:txBody>
      </p:sp>
    </p:spTree>
    <p:extLst>
      <p:ext uri="{BB962C8B-B14F-4D97-AF65-F5344CB8AC3E}">
        <p14:creationId xmlns:p14="http://schemas.microsoft.com/office/powerpoint/2010/main" val="2895658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Upute za predavača:</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err="1">
                <a:effectLst/>
              </a:rPr>
              <a:t>Zamoliti</a:t>
            </a:r>
            <a:r>
              <a:rPr lang="en-US" dirty="0">
                <a:effectLst/>
              </a:rPr>
              <a:t> </a:t>
            </a:r>
            <a:r>
              <a:rPr lang="en-US" dirty="0" err="1">
                <a:effectLst/>
              </a:rPr>
              <a:t>polaznike</a:t>
            </a:r>
            <a:r>
              <a:rPr lang="en-US" dirty="0">
                <a:effectLst/>
              </a:rPr>
              <a:t> da </a:t>
            </a:r>
            <a:r>
              <a:rPr lang="en-US" dirty="0" err="1">
                <a:effectLst/>
              </a:rPr>
              <a:t>iskreno</a:t>
            </a:r>
            <a:r>
              <a:rPr lang="en-US" dirty="0">
                <a:effectLst/>
              </a:rPr>
              <a:t> </a:t>
            </a:r>
            <a:r>
              <a:rPr lang="en-US" dirty="0" err="1">
                <a:effectLst/>
              </a:rPr>
              <a:t>ocijene</a:t>
            </a:r>
            <a:r>
              <a:rPr lang="en-US" dirty="0">
                <a:effectLst/>
              </a:rPr>
              <a:t> webinar </a:t>
            </a:r>
            <a:r>
              <a:rPr lang="en-US" dirty="0" err="1"/>
              <a:t>popunjavanjem</a:t>
            </a:r>
            <a:r>
              <a:rPr lang="en-US" dirty="0"/>
              <a:t> </a:t>
            </a:r>
            <a:r>
              <a:rPr lang="en-US" dirty="0" err="1"/>
              <a:t>upitnika</a:t>
            </a:r>
            <a:r>
              <a:rPr lang="en-US" dirty="0"/>
              <a:t> </a:t>
            </a:r>
            <a:r>
              <a:rPr lang="en-US" dirty="0" err="1"/>
              <a:t>zadovoljstva</a:t>
            </a:r>
            <a:r>
              <a:rPr lang="en-US" dirty="0"/>
              <a:t> za </a:t>
            </a:r>
            <a:r>
              <a:rPr lang="en-US" dirty="0" err="1"/>
              <a:t>polaznike</a:t>
            </a:r>
            <a:r>
              <a:rPr lang="hr-HR" dirty="0"/>
              <a:t>.</a:t>
            </a:r>
          </a:p>
          <a:p>
            <a:r>
              <a:rPr lang="en-US" dirty="0" err="1"/>
              <a:t>Pozivnicu</a:t>
            </a:r>
            <a:r>
              <a:rPr lang="en-US" dirty="0"/>
              <a:t> je </a:t>
            </a:r>
            <a:r>
              <a:rPr lang="en-US" dirty="0" err="1"/>
              <a:t>potrebno</a:t>
            </a:r>
            <a:r>
              <a:rPr lang="en-US" dirty="0"/>
              <a:t> </a:t>
            </a:r>
            <a:r>
              <a:rPr lang="en-US" dirty="0" err="1"/>
              <a:t>objaviti</a:t>
            </a:r>
            <a:r>
              <a:rPr lang="en-US" dirty="0"/>
              <a:t> u MS Teams pod Q&amp;A</a:t>
            </a:r>
            <a:r>
              <a:rPr lang="hr-HR" dirty="0"/>
              <a:t> </a:t>
            </a:r>
            <a:r>
              <a:rPr lang="en-US" dirty="0"/>
              <a:t>announcement.</a:t>
            </a:r>
            <a:endParaRPr lang="hr-HR" dirty="0"/>
          </a:p>
          <a:p>
            <a:r>
              <a:rPr lang="en-US" dirty="0"/>
              <a:t>Molimo da </a:t>
            </a:r>
            <a:r>
              <a:rPr lang="en-US" dirty="0" err="1"/>
              <a:t>nakon</a:t>
            </a:r>
            <a:r>
              <a:rPr lang="en-US" dirty="0"/>
              <a:t> </a:t>
            </a:r>
            <a:r>
              <a:rPr lang="en-US" dirty="0" err="1"/>
              <a:t>svakog</a:t>
            </a:r>
            <a:r>
              <a:rPr lang="en-US" dirty="0"/>
              <a:t> </a:t>
            </a:r>
            <a:r>
              <a:rPr lang="en-US" dirty="0" err="1"/>
              <a:t>održavanja</a:t>
            </a:r>
            <a:r>
              <a:rPr lang="en-US" dirty="0"/>
              <a:t> </a:t>
            </a:r>
            <a:r>
              <a:rPr lang="en-US" dirty="0" err="1"/>
              <a:t>jedan</a:t>
            </a:r>
            <a:r>
              <a:rPr lang="en-US" dirty="0"/>
              <a:t> </a:t>
            </a:r>
            <a:r>
              <a:rPr lang="en-US" dirty="0" err="1"/>
              <a:t>predavač</a:t>
            </a:r>
            <a:r>
              <a:rPr lang="en-US" dirty="0"/>
              <a:t> </a:t>
            </a:r>
            <a:r>
              <a:rPr lang="en-US" dirty="0" err="1"/>
              <a:t>popuni</a:t>
            </a:r>
            <a:r>
              <a:rPr lang="en-US" dirty="0"/>
              <a:t> </a:t>
            </a:r>
            <a:r>
              <a:rPr lang="en-US" dirty="0" err="1"/>
              <a:t>izvještaj</a:t>
            </a:r>
            <a:r>
              <a:rPr lang="en-US" dirty="0"/>
              <a:t> </a:t>
            </a:r>
            <a:r>
              <a:rPr lang="en-US" dirty="0" err="1"/>
              <a:t>predavača</a:t>
            </a:r>
            <a:r>
              <a:rPr lang="en-US" dirty="0"/>
              <a:t> o </a:t>
            </a:r>
            <a:r>
              <a:rPr lang="en-US" dirty="0" err="1"/>
              <a:t>održanom</a:t>
            </a:r>
            <a:r>
              <a:rPr lang="en-US" dirty="0"/>
              <a:t> </a:t>
            </a:r>
            <a:r>
              <a:rPr lang="en-US" dirty="0" err="1"/>
              <a:t>webinaru</a:t>
            </a:r>
            <a:r>
              <a:rPr lang="hr-HR" dirty="0"/>
              <a:t>.</a:t>
            </a:r>
          </a:p>
          <a:p>
            <a:pPr>
              <a:lnSpc>
                <a:spcPct val="107000"/>
              </a:lnSpc>
              <a:spcAft>
                <a:spcPts val="800"/>
              </a:spcAft>
            </a:pPr>
            <a:endParaRPr lang="hr-HR" sz="1200" dirty="0">
              <a:effectLst/>
              <a:latin typeface="Arial"/>
              <a:ea typeface="Calibri" panose="020F0502020204030204" pitchFamily="34" charset="0"/>
              <a:cs typeface="Arial"/>
            </a:endParaRPr>
          </a:p>
          <a:p>
            <a:pPr>
              <a:lnSpc>
                <a:spcPct val="107000"/>
              </a:lnSpc>
              <a:spcAft>
                <a:spcPts val="800"/>
              </a:spcAft>
            </a:pPr>
            <a:r>
              <a:rPr lang="hr-H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Potvrde o sudjelovanju polaznicima će biti dostupne u aplikaciji za prijavu (EMA).</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46</a:t>
            </a:fld>
            <a:endParaRPr lang="hr-HR"/>
          </a:p>
        </p:txBody>
      </p:sp>
    </p:spTree>
    <p:extLst>
      <p:ext uri="{BB962C8B-B14F-4D97-AF65-F5344CB8AC3E}">
        <p14:creationId xmlns:p14="http://schemas.microsoft.com/office/powerpoint/2010/main" val="397980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Iznijeti polaznicima sadržaj </a:t>
            </a:r>
            <a:r>
              <a:rPr lang="hr-HR" dirty="0" err="1"/>
              <a:t>webinara</a:t>
            </a:r>
            <a:r>
              <a:rPr lang="hr-HR" dirty="0"/>
              <a:t> (trajanje, sadržaj i aktivnosti).</a:t>
            </a:r>
          </a:p>
        </p:txBody>
      </p:sp>
      <p:sp>
        <p:nvSpPr>
          <p:cNvPr id="4" name="Slide Number Placeholder 3"/>
          <p:cNvSpPr>
            <a:spLocks noGrp="1"/>
          </p:cNvSpPr>
          <p:nvPr>
            <p:ph type="sldNum" sz="quarter" idx="5"/>
          </p:nvPr>
        </p:nvSpPr>
        <p:spPr/>
        <p:txBody>
          <a:bodyPr/>
          <a:lstStyle/>
          <a:p>
            <a:fld id="{B0205453-432F-47C0-AE0B-17CDD10CCC43}" type="slidenum">
              <a:rPr lang="hr-HR" smtClean="0"/>
              <a:pPr/>
              <a:t>5</a:t>
            </a:fld>
            <a:endParaRPr lang="hr-HR"/>
          </a:p>
        </p:txBody>
      </p:sp>
    </p:spTree>
    <p:extLst>
      <p:ext uri="{BB962C8B-B14F-4D97-AF65-F5344CB8AC3E}">
        <p14:creationId xmlns:p14="http://schemas.microsoft.com/office/powerpoint/2010/main" val="209302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dirty="0">
                <a:solidFill>
                  <a:srgbClr val="000000"/>
                </a:solidFill>
                <a:effectLst/>
                <a:latin typeface="Arial" panose="020B0604020202020204" pitchFamily="34" charset="0"/>
                <a:ea typeface="Times New Roman" panose="02020603050405020304" pitchFamily="18" charset="0"/>
              </a:rPr>
              <a:t>Vođena aktivnost – Upitnik o osobnoj uporabi UI alata i aplikacija </a:t>
            </a:r>
            <a:r>
              <a:rPr lang="hr-HR" sz="1800" dirty="0">
                <a:solidFill>
                  <a:srgbClr val="000000"/>
                </a:solidFill>
                <a:effectLst/>
                <a:latin typeface="Arial" panose="020B0604020202020204" pitchFamily="34" charset="0"/>
                <a:ea typeface="Times New Roman" panose="02020603050405020304" pitchFamily="18" charset="0"/>
              </a:rPr>
              <a:t>– Potaknuti polaznike na sudjelovanje u motivacijskom anketnom upitniku o osobnoj uporabi UI alata i aplikacija s pomoću </a:t>
            </a:r>
            <a:r>
              <a:rPr lang="hr-HR" sz="1800" b="1" dirty="0" err="1">
                <a:effectLst/>
                <a:latin typeface="Arial" panose="020B0604020202020204" pitchFamily="34" charset="0"/>
                <a:ea typeface="Times New Roman" panose="02020603050405020304" pitchFamily="18" charset="0"/>
              </a:rPr>
              <a:t>Mentimetra</a:t>
            </a:r>
            <a:r>
              <a:rPr lang="hr-HR" sz="1800" b="1" dirty="0">
                <a:effectLst/>
                <a:latin typeface="Arial" panose="020B0604020202020204" pitchFamily="34" charset="0"/>
                <a:ea typeface="Times New Roman" panose="02020603050405020304" pitchFamily="18" charset="0"/>
              </a:rPr>
              <a:t> (slajd 1)</a:t>
            </a:r>
            <a:r>
              <a:rPr lang="hr-HR" sz="1800" dirty="0">
                <a:effectLst/>
                <a:latin typeface="Arial" panose="020B0604020202020204" pitchFamily="34" charset="0"/>
                <a:ea typeface="Times New Roman" panose="02020603050405020304" pitchFamily="18" charset="0"/>
              </a:rPr>
              <a:t>.</a:t>
            </a:r>
            <a:r>
              <a:rPr lang="hr-HR" sz="1800" dirty="0">
                <a:solidFill>
                  <a:srgbClr val="000000"/>
                </a:solidFill>
                <a:effectLst/>
                <a:latin typeface="Arial" panose="020B0604020202020204" pitchFamily="34"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Izraditi obrazac u alatu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Mentimeter</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(https://www.mentimeter.com/, vidjeti upute na </a:t>
            </a:r>
            <a:r>
              <a:rPr lang="hr-HR" sz="1800" u="sng"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hlinkClick r:id="rId3"/>
              </a:rPr>
              <a:t>https://e-laboratorij.carnet.hr/mentimeter-postavite-pitanje-i-prikupite-povratne-informacije-u-realnom-vremenu/</a:t>
            </a:r>
            <a:r>
              <a:rPr lang="hr-HR" sz="1800" u="sng"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rPr>
              <a:t>)</a:t>
            </a:r>
            <a:r>
              <a:rPr lang="hr-HR" sz="1800" u="none"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Anketa sadržava dva slajda. Prvi slajd sadržava pitanje tipa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Multiple</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Choice</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0" dirty="0">
                <a:effectLst/>
                <a:latin typeface="Calibri" panose="020F0502020204030204" pitchFamily="34" charset="0"/>
                <a:ea typeface="Calibri" panose="020F0502020204030204" pitchFamily="34" charset="0"/>
                <a:cs typeface="Times New Roman" panose="02020603050405020304" pitchFamily="18" charset="0"/>
              </a:rPr>
              <a:t>koje glasi: </a:t>
            </a:r>
            <a:r>
              <a:rPr lang="hr-HR" b="0" i="1" dirty="0">
                <a:solidFill>
                  <a:srgbClr val="D9DEE8"/>
                </a:solidFill>
                <a:effectLst/>
                <a:highlight>
                  <a:srgbClr val="1E2A33"/>
                </a:highlight>
                <a:latin typeface="IBM Plex Mono" panose="020F0502020204030204" pitchFamily="49" charset="-18"/>
              </a:rPr>
              <a:t>Odaberite odgovor koji najbolje opisuje Vašu upotrebu UI.</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te ponuđene izbore: </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1. Više koristim UI u privatnom životu; 2. </a:t>
            </a:r>
            <a:r>
              <a:rPr lang="pl-PL"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Više koristim UI u nastavnom procesu; 3. </a:t>
            </a:r>
            <a:r>
              <a:rPr lang="fi-FI"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Malo ili uopće ne koristim UI</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4. </a:t>
            </a:r>
            <a:r>
              <a:rPr lang="pl-PL"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Koristim UI i u privatnom životu i u nastavnom procesu.</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0" dirty="0">
                <a:effectLst/>
                <a:latin typeface="Calibri" panose="020F0502020204030204" pitchFamily="34" charset="0"/>
                <a:ea typeface="Calibri" panose="020F0502020204030204" pitchFamily="34" charset="0"/>
                <a:cs typeface="Times New Roman" panose="02020603050405020304" pitchFamily="18" charset="0"/>
              </a:rPr>
              <a:t>Prikazati zaslon preglednika i obrazac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Mentimetra</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kako bi polaznici i predavač uživo mogli pratiti rezultate upitnika. Postaviti QR kod ankete na slajd u prezentaciju i podijeliti poveznicu na anketu s polaznicima u Q&amp;A.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Naglasiti polaznicima da ne isključuju prozor preglednika s Menti obrascem jer će na kraju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webinara</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imati još jednu aktivnost.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Drugi slajd sadržava pitanje tipa </a:t>
            </a:r>
            <a:r>
              <a:rPr lang="hr-HR" sz="1200" i="1" dirty="0">
                <a:effectLst/>
                <a:latin typeface="Calibri" panose="020F0502020204030204" pitchFamily="34" charset="0"/>
                <a:ea typeface="Calibri" panose="020F0502020204030204" pitchFamily="34" charset="0"/>
                <a:cs typeface="Times New Roman" panose="02020603050405020304" pitchFamily="18" charset="0"/>
              </a:rPr>
              <a:t>Open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Ended</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koje glasi: </a:t>
            </a:r>
            <a:r>
              <a:rPr lang="hr-HR" b="0" i="1" dirty="0">
                <a:solidFill>
                  <a:srgbClr val="D9DEE8"/>
                </a:solidFill>
                <a:effectLst/>
                <a:highlight>
                  <a:srgbClr val="1E2A33"/>
                </a:highlight>
                <a:latin typeface="IBM Plex Mono" panose="020B0509050203000203" pitchFamily="49" charset="-18"/>
              </a:rPr>
              <a:t>Na koji bi način</a:t>
            </a:r>
            <a:r>
              <a:rPr lang="hr-HR" b="0" i="1" baseline="0" dirty="0">
                <a:solidFill>
                  <a:srgbClr val="D9DEE8"/>
                </a:solidFill>
                <a:effectLst/>
                <a:highlight>
                  <a:srgbClr val="1E2A33"/>
                </a:highlight>
                <a:latin typeface="IBM Plex Mono" panose="020B0509050203000203" pitchFamily="49" charset="-18"/>
              </a:rPr>
              <a:t> </a:t>
            </a:r>
            <a:r>
              <a:rPr lang="hr-HR" b="0" i="1" dirty="0">
                <a:solidFill>
                  <a:srgbClr val="D9DEE8"/>
                </a:solidFill>
                <a:effectLst/>
                <a:highlight>
                  <a:srgbClr val="1E2A33"/>
                </a:highlight>
                <a:latin typeface="IBM Plex Mono" panose="020B0509050203000203" pitchFamily="49" charset="-18"/>
              </a:rPr>
              <a:t>umjetna inteligencija mogla obogatiti obrazovni proces u Vašoj učionici, podjednako za Vas, kao za i Vaše učenike?</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i bit će prikazan polaznicima na kraju </a:t>
            </a:r>
            <a:r>
              <a:rPr lang="hr-HR" sz="1200" b="0" i="0" dirty="0" err="1">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webinara</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a:t>
            </a:r>
            <a:endParaRPr lang="hr-HR" b="0" i="0" dirty="0">
              <a:solidFill>
                <a:srgbClr val="D9DEE8"/>
              </a:solidFill>
              <a:effectLst/>
              <a:highlight>
                <a:srgbClr val="1E2A33"/>
              </a:highlight>
              <a:latin typeface="IBM Plex Mono" panose="020B0509050203000203" pitchFamily="49" charset="-18"/>
            </a:endParaRPr>
          </a:p>
        </p:txBody>
      </p:sp>
      <p:sp>
        <p:nvSpPr>
          <p:cNvPr id="4" name="Slide Number Placeholder 3"/>
          <p:cNvSpPr>
            <a:spLocks noGrp="1"/>
          </p:cNvSpPr>
          <p:nvPr>
            <p:ph type="sldNum" sz="quarter" idx="5"/>
          </p:nvPr>
        </p:nvSpPr>
        <p:spPr/>
        <p:txBody>
          <a:bodyPr/>
          <a:lstStyle/>
          <a:p>
            <a:fld id="{B0205453-432F-47C0-AE0B-17CDD10CCC43}" type="slidenum">
              <a:rPr lang="hr-HR" smtClean="0"/>
              <a:pPr/>
              <a:t>6</a:t>
            </a:fld>
            <a:endParaRPr lang="hr-HR"/>
          </a:p>
        </p:txBody>
      </p:sp>
    </p:spTree>
    <p:extLst>
      <p:ext uri="{BB962C8B-B14F-4D97-AF65-F5344CB8AC3E}">
        <p14:creationId xmlns:p14="http://schemas.microsoft.com/office/powerpoint/2010/main" val="259097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7</a:t>
            </a:fld>
            <a:endParaRPr lang="hr-HR"/>
          </a:p>
        </p:txBody>
      </p:sp>
    </p:spTree>
    <p:extLst>
      <p:ext uri="{BB962C8B-B14F-4D97-AF65-F5344CB8AC3E}">
        <p14:creationId xmlns:p14="http://schemas.microsoft.com/office/powerpoint/2010/main" val="335725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 inteligencija (UI) područje je računalne znanosti koje se bavi razvojem sustava sposobnih za obavljanje zadataka koji inače zahtijevaju ljudsku inteligenciju. Ovi zadatci uključuju prepoznavanje govora, donošenje odluka, rješavanje problema, učenje i razumijevanje jezika. Umjetna inteligencija upotrebljava algoritme i modele koji omogućuju računalima da uče iz podataka, prilagođavaju se novim situacijama i izvršavaju složene zadatke s visokom razinom preciznosti.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8</a:t>
            </a:fld>
            <a:endParaRPr lang="hr-HR"/>
          </a:p>
        </p:txBody>
      </p:sp>
    </p:spTree>
    <p:extLst>
      <p:ext uri="{BB962C8B-B14F-4D97-AF65-F5344CB8AC3E}">
        <p14:creationId xmlns:p14="http://schemas.microsoft.com/office/powerpoint/2010/main" val="328679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Razlike između specijalizirane i opće umjetne</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endParaRPr lang="hr-HR"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Specijalizirana umjetna</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 (uska)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Ovaj tip umjetne inteligencije osmišljen je za obavljanje specifičnih zadataka, kao što su prepoznavanje lica, igra šaha ili analiza podataka. Specijalizirana umjetna inteligencija ne posjeduje sposobnost generalizacije i njezine su funkcije ograničene na unaprijed definirana područja.</a:t>
            </a:r>
          </a:p>
          <a:p>
            <a:pPr marL="342900" lvl="0" indent="-342900">
              <a:lnSpc>
                <a:spcPct val="107000"/>
              </a:lnSpc>
              <a:spcAft>
                <a:spcPts val="800"/>
              </a:spcAft>
              <a:buSzPts val="1000"/>
              <a:buFont typeface="Symbol" panose="05050102010706020507" pitchFamily="18" charset="2"/>
              <a:buChar char=""/>
              <a:tabLst>
                <a:tab pos="457200" algn="l"/>
              </a:tabLs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Opća umjetna inteligencija</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(generalna)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Opća umjetna inteligencija odnosi se na hipotetski sustav koji ima sposobnost razumijevanja, učenja i primjene znanja u širokom rasponu zadataka, slično ljudskoj inteligenciji. AGI još nije postignut, iako je predmet mnogih istraživanja i predviđanja.</a:t>
            </a:r>
          </a:p>
          <a:p>
            <a:endParaRPr lang="hr-HR" dirty="0"/>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9</a:t>
            </a:fld>
            <a:endParaRPr lang="hr-HR"/>
          </a:p>
        </p:txBody>
      </p:sp>
    </p:spTree>
    <p:extLst>
      <p:ext uri="{BB962C8B-B14F-4D97-AF65-F5344CB8AC3E}">
        <p14:creationId xmlns:p14="http://schemas.microsoft.com/office/powerpoint/2010/main" val="372997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C1D1-3D6F-94AE-FA27-A0D80332E24C}"/>
              </a:ext>
            </a:extLst>
          </p:cNvPr>
          <p:cNvSpPr>
            <a:spLocks noGrp="1"/>
          </p:cNvSpPr>
          <p:nvPr>
            <p:ph type="ctrTitle" hasCustomPrompt="1"/>
          </p:nvPr>
        </p:nvSpPr>
        <p:spPr>
          <a:xfrm>
            <a:off x="844177" y="768316"/>
            <a:ext cx="10146025" cy="2387600"/>
          </a:xfrm>
        </p:spPr>
        <p:txBody>
          <a:bodyPr anchor="b">
            <a:normAutofit/>
          </a:bodyPr>
          <a:lstStyle>
            <a:lvl1pPr algn="ctr">
              <a:defRPr sz="5400" b="1" spc="-150">
                <a:solidFill>
                  <a:schemeClr val="bg1"/>
                </a:solidFill>
                <a:latin typeface="Arial" panose="020B0604020202020204" pitchFamily="34" charset="0"/>
                <a:cs typeface="Arial" panose="020B0604020202020204" pitchFamily="34" charset="0"/>
              </a:defRPr>
            </a:lvl1pPr>
          </a:lstStyle>
          <a:p>
            <a:r>
              <a:rPr lang="en-GB" dirty="0"/>
              <a:t>Click to edit </a:t>
            </a:r>
            <a:r>
              <a:rPr lang="en-GB" dirty="0" err="1"/>
              <a:t>Naslov</a:t>
            </a:r>
            <a:endParaRPr lang="x-none" dirty="0"/>
          </a:p>
        </p:txBody>
      </p:sp>
      <p:sp>
        <p:nvSpPr>
          <p:cNvPr id="3" name="Subtitle 2">
            <a:extLst>
              <a:ext uri="{FF2B5EF4-FFF2-40B4-BE49-F238E27FC236}">
                <a16:creationId xmlns:a16="http://schemas.microsoft.com/office/drawing/2014/main" id="{21DC85ED-C94C-FC37-09AB-421CDEEC789A}"/>
              </a:ext>
            </a:extLst>
          </p:cNvPr>
          <p:cNvSpPr>
            <a:spLocks noGrp="1"/>
          </p:cNvSpPr>
          <p:nvPr>
            <p:ph type="subTitle" idx="1" hasCustomPrompt="1"/>
          </p:nvPr>
        </p:nvSpPr>
        <p:spPr>
          <a:xfrm>
            <a:off x="2810107" y="3914266"/>
            <a:ext cx="657178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za </a:t>
            </a:r>
            <a:r>
              <a:rPr lang="en-GB" dirty="0" err="1"/>
              <a:t>Podnaslov</a:t>
            </a:r>
            <a:r>
              <a:rPr lang="en-GB" dirty="0"/>
              <a:t> </a:t>
            </a:r>
            <a:r>
              <a:rPr lang="en-GB" dirty="0" err="1"/>
              <a:t>čija</a:t>
            </a:r>
            <a:r>
              <a:rPr lang="en-GB" dirty="0"/>
              <a:t> </a:t>
            </a:r>
            <a:r>
              <a:rPr lang="en-GB" dirty="0" err="1"/>
              <a:t>duljina</a:t>
            </a:r>
            <a:r>
              <a:rPr lang="en-GB" dirty="0"/>
              <a:t> </a:t>
            </a:r>
            <a:r>
              <a:rPr lang="en-GB" dirty="0" err="1"/>
              <a:t>će</a:t>
            </a:r>
            <a:r>
              <a:rPr lang="en-GB" dirty="0"/>
              <a:t> </a:t>
            </a:r>
            <a:r>
              <a:rPr lang="en-GB" dirty="0" err="1"/>
              <a:t>odrediti</a:t>
            </a:r>
            <a:r>
              <a:rPr lang="en-GB" dirty="0"/>
              <a:t> </a:t>
            </a:r>
            <a:r>
              <a:rPr lang="en-GB" dirty="0" err="1"/>
              <a:t>veličinu</a:t>
            </a:r>
            <a:r>
              <a:rPr lang="en-GB" dirty="0"/>
              <a:t> </a:t>
            </a:r>
            <a:r>
              <a:rPr lang="en-GB" dirty="0" err="1"/>
              <a:t>fonta</a:t>
            </a:r>
            <a:endParaRPr lang="x-none" dirty="0"/>
          </a:p>
        </p:txBody>
      </p:sp>
      <p:sp>
        <p:nvSpPr>
          <p:cNvPr id="4" name="Date Placeholder 3">
            <a:extLst>
              <a:ext uri="{FF2B5EF4-FFF2-40B4-BE49-F238E27FC236}">
                <a16:creationId xmlns:a16="http://schemas.microsoft.com/office/drawing/2014/main" id="{ED7B82AB-095E-9102-AEF9-5CF152CCDD1F}"/>
              </a:ext>
            </a:extLst>
          </p:cNvPr>
          <p:cNvSpPr>
            <a:spLocks noGrp="1"/>
          </p:cNvSpPr>
          <p:nvPr>
            <p:ph type="dt" sz="half" idx="10"/>
          </p:nvPr>
        </p:nvSpPr>
        <p:spPr/>
        <p:txBody>
          <a:bodyPr/>
          <a:lstStyle>
            <a:lvl1pPr>
              <a:defRPr>
                <a:solidFill>
                  <a:schemeClr val="bg1"/>
                </a:solidFill>
              </a:defRPr>
            </a:lvl1pPr>
          </a:lstStyle>
          <a:p>
            <a:fld id="{BC9ED4E2-A2BA-4066-8E42-FBD4248016CA}" type="datetimeFigureOut">
              <a:rPr lang="hr-HR" smtClean="0"/>
              <a:pPr/>
              <a:t>28.8.2024.</a:t>
            </a:fld>
            <a:endParaRPr lang="hr-HR"/>
          </a:p>
        </p:txBody>
      </p:sp>
      <p:sp>
        <p:nvSpPr>
          <p:cNvPr id="6" name="Slide Number Placeholder 5">
            <a:extLst>
              <a:ext uri="{FF2B5EF4-FFF2-40B4-BE49-F238E27FC236}">
                <a16:creationId xmlns:a16="http://schemas.microsoft.com/office/drawing/2014/main" id="{E6BC7ABB-5A12-4306-09BE-9C55BB54E10A}"/>
              </a:ext>
            </a:extLst>
          </p:cNvPr>
          <p:cNvSpPr>
            <a:spLocks noGrp="1"/>
          </p:cNvSpPr>
          <p:nvPr>
            <p:ph type="sldNum" sz="quarter" idx="12"/>
          </p:nvPr>
        </p:nvSpPr>
        <p:spPr/>
        <p:txBody>
          <a:bodyPr/>
          <a:lstStyle/>
          <a:p>
            <a:fld id="{256174B2-CB94-4034-B8E2-197456480122}" type="slidenum">
              <a:rPr lang="hr-HR" smtClean="0"/>
              <a:pPr/>
              <a:t>‹#›</a:t>
            </a:fld>
            <a:endParaRPr lang="hr-HR"/>
          </a:p>
        </p:txBody>
      </p:sp>
      <p:grpSp>
        <p:nvGrpSpPr>
          <p:cNvPr id="5" name="Group 12">
            <a:extLst>
              <a:ext uri="{FF2B5EF4-FFF2-40B4-BE49-F238E27FC236}">
                <a16:creationId xmlns:a16="http://schemas.microsoft.com/office/drawing/2014/main" id="{FA8C0C17-CE9B-3F39-E5E9-45762BA2003A}"/>
              </a:ext>
            </a:extLst>
          </p:cNvPr>
          <p:cNvGrpSpPr/>
          <p:nvPr/>
        </p:nvGrpSpPr>
        <p:grpSpPr>
          <a:xfrm>
            <a:off x="5258663" y="5762995"/>
            <a:ext cx="1674673" cy="88160"/>
            <a:chOff x="0" y="0"/>
            <a:chExt cx="2232898" cy="117547"/>
          </a:xfrm>
        </p:grpSpPr>
        <p:grpSp>
          <p:nvGrpSpPr>
            <p:cNvPr id="7" name="Group 13">
              <a:extLst>
                <a:ext uri="{FF2B5EF4-FFF2-40B4-BE49-F238E27FC236}">
                  <a16:creationId xmlns:a16="http://schemas.microsoft.com/office/drawing/2014/main" id="{4A0AB291-B3D6-C577-DB6F-565F670090B4}"/>
                </a:ext>
              </a:extLst>
            </p:cNvPr>
            <p:cNvGrpSpPr/>
            <p:nvPr/>
          </p:nvGrpSpPr>
          <p:grpSpPr>
            <a:xfrm>
              <a:off x="541971" y="0"/>
              <a:ext cx="1148956" cy="117547"/>
              <a:chOff x="0" y="0"/>
              <a:chExt cx="226954" cy="23219"/>
            </a:xfrm>
          </p:grpSpPr>
          <p:sp>
            <p:nvSpPr>
              <p:cNvPr id="29" name="Freeform 14">
                <a:extLst>
                  <a:ext uri="{FF2B5EF4-FFF2-40B4-BE49-F238E27FC236}">
                    <a16:creationId xmlns:a16="http://schemas.microsoft.com/office/drawing/2014/main" id="{8E53879D-58C3-AA14-CD8B-01B8BEC21BF8}"/>
                  </a:ext>
                </a:extLst>
              </p:cNvPr>
              <p:cNvSpPr/>
              <p:nvPr/>
            </p:nvSpPr>
            <p:spPr>
              <a:xfrm>
                <a:off x="0" y="0"/>
                <a:ext cx="226954" cy="23219"/>
              </a:xfrm>
              <a:custGeom>
                <a:avLst/>
                <a:gdLst/>
                <a:ahLst/>
                <a:cxnLst/>
                <a:rect l="l" t="t" r="r" b="b"/>
                <a:pathLst>
                  <a:path w="226954" h="23219">
                    <a:moveTo>
                      <a:pt x="11610" y="0"/>
                    </a:moveTo>
                    <a:lnTo>
                      <a:pt x="215345" y="0"/>
                    </a:lnTo>
                    <a:cubicBezTo>
                      <a:pt x="218424" y="0"/>
                      <a:pt x="221377" y="1223"/>
                      <a:pt x="223554" y="3400"/>
                    </a:cubicBezTo>
                    <a:cubicBezTo>
                      <a:pt x="225731" y="5578"/>
                      <a:pt x="226954" y="8531"/>
                      <a:pt x="226954" y="11610"/>
                    </a:cubicBezTo>
                    <a:lnTo>
                      <a:pt x="226954" y="11610"/>
                    </a:lnTo>
                    <a:cubicBezTo>
                      <a:pt x="226954" y="18021"/>
                      <a:pt x="221756" y="23219"/>
                      <a:pt x="215345"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30" name="TextBox 15">
                <a:extLst>
                  <a:ext uri="{FF2B5EF4-FFF2-40B4-BE49-F238E27FC236}">
                    <a16:creationId xmlns:a16="http://schemas.microsoft.com/office/drawing/2014/main" id="{9D7B38FD-8A2D-B61C-21E2-0A91CB8828F0}"/>
                  </a:ext>
                </a:extLst>
              </p:cNvPr>
              <p:cNvSpPr txBox="1"/>
              <p:nvPr/>
            </p:nvSpPr>
            <p:spPr>
              <a:xfrm>
                <a:off x="0" y="-38100"/>
                <a:ext cx="226954" cy="61319"/>
              </a:xfrm>
              <a:prstGeom prst="rect">
                <a:avLst/>
              </a:prstGeom>
            </p:spPr>
            <p:txBody>
              <a:bodyPr lIns="50800" tIns="50800" rIns="50800" bIns="50800" rtlCol="0" anchor="ctr"/>
              <a:lstStyle/>
              <a:p>
                <a:pPr algn="ctr">
                  <a:lnSpc>
                    <a:spcPts val="2659"/>
                  </a:lnSpc>
                </a:pPr>
                <a:endParaRPr/>
              </a:p>
            </p:txBody>
          </p:sp>
        </p:grpSp>
        <p:grpSp>
          <p:nvGrpSpPr>
            <p:cNvPr id="8" name="Group 16">
              <a:extLst>
                <a:ext uri="{FF2B5EF4-FFF2-40B4-BE49-F238E27FC236}">
                  <a16:creationId xmlns:a16="http://schemas.microsoft.com/office/drawing/2014/main" id="{D251A609-D706-2BB1-A006-458105624752}"/>
                </a:ext>
              </a:extLst>
            </p:cNvPr>
            <p:cNvGrpSpPr/>
            <p:nvPr/>
          </p:nvGrpSpPr>
          <p:grpSpPr>
            <a:xfrm>
              <a:off x="1777020" y="0"/>
              <a:ext cx="455877" cy="117547"/>
              <a:chOff x="0" y="0"/>
              <a:chExt cx="90050" cy="23219"/>
            </a:xfrm>
          </p:grpSpPr>
          <p:sp>
            <p:nvSpPr>
              <p:cNvPr id="27" name="Freeform 17">
                <a:extLst>
                  <a:ext uri="{FF2B5EF4-FFF2-40B4-BE49-F238E27FC236}">
                    <a16:creationId xmlns:a16="http://schemas.microsoft.com/office/drawing/2014/main" id="{E1211D32-F920-C0C6-1B6C-82D3BE7C51B8}"/>
                  </a:ext>
                </a:extLst>
              </p:cNvPr>
              <p:cNvSpPr/>
              <p:nvPr/>
            </p:nvSpPr>
            <p:spPr>
              <a:xfrm>
                <a:off x="0" y="0"/>
                <a:ext cx="90050" cy="23219"/>
              </a:xfrm>
              <a:custGeom>
                <a:avLst/>
                <a:gdLst/>
                <a:ahLst/>
                <a:cxnLst/>
                <a:rect l="l" t="t" r="r" b="b"/>
                <a:pathLst>
                  <a:path w="90050" h="23219">
                    <a:moveTo>
                      <a:pt x="11610" y="0"/>
                    </a:moveTo>
                    <a:lnTo>
                      <a:pt x="78440" y="0"/>
                    </a:lnTo>
                    <a:cubicBezTo>
                      <a:pt x="81519" y="0"/>
                      <a:pt x="84472" y="1223"/>
                      <a:pt x="86650" y="3400"/>
                    </a:cubicBezTo>
                    <a:cubicBezTo>
                      <a:pt x="88827" y="5578"/>
                      <a:pt x="90050" y="8531"/>
                      <a:pt x="90050" y="11610"/>
                    </a:cubicBezTo>
                    <a:lnTo>
                      <a:pt x="90050" y="11610"/>
                    </a:lnTo>
                    <a:cubicBezTo>
                      <a:pt x="90050" y="14689"/>
                      <a:pt x="88827" y="17642"/>
                      <a:pt x="86650" y="19819"/>
                    </a:cubicBezTo>
                    <a:cubicBezTo>
                      <a:pt x="84472" y="21996"/>
                      <a:pt x="81519" y="23219"/>
                      <a:pt x="78440"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28" name="TextBox 18">
                <a:extLst>
                  <a:ext uri="{FF2B5EF4-FFF2-40B4-BE49-F238E27FC236}">
                    <a16:creationId xmlns:a16="http://schemas.microsoft.com/office/drawing/2014/main" id="{35B890C9-6BE9-9D8D-F646-8FFC6CEC72CF}"/>
                  </a:ext>
                </a:extLst>
              </p:cNvPr>
              <p:cNvSpPr txBox="1"/>
              <p:nvPr/>
            </p:nvSpPr>
            <p:spPr>
              <a:xfrm>
                <a:off x="0" y="-38100"/>
                <a:ext cx="90050" cy="61319"/>
              </a:xfrm>
              <a:prstGeom prst="rect">
                <a:avLst/>
              </a:prstGeom>
            </p:spPr>
            <p:txBody>
              <a:bodyPr lIns="50800" tIns="50800" rIns="50800" bIns="50800" rtlCol="0" anchor="ctr"/>
              <a:lstStyle/>
              <a:p>
                <a:pPr algn="ctr">
                  <a:lnSpc>
                    <a:spcPts val="2659"/>
                  </a:lnSpc>
                </a:pPr>
                <a:endParaRPr/>
              </a:p>
            </p:txBody>
          </p:sp>
        </p:grpSp>
        <p:grpSp>
          <p:nvGrpSpPr>
            <p:cNvPr id="9" name="Group 19">
              <a:extLst>
                <a:ext uri="{FF2B5EF4-FFF2-40B4-BE49-F238E27FC236}">
                  <a16:creationId xmlns:a16="http://schemas.microsoft.com/office/drawing/2014/main" id="{2B9BC236-8CDD-0245-E7AA-21EB4DEF5437}"/>
                </a:ext>
              </a:extLst>
            </p:cNvPr>
            <p:cNvGrpSpPr/>
            <p:nvPr/>
          </p:nvGrpSpPr>
          <p:grpSpPr>
            <a:xfrm>
              <a:off x="0" y="0"/>
              <a:ext cx="455877" cy="117547"/>
              <a:chOff x="0" y="0"/>
              <a:chExt cx="90050" cy="23219"/>
            </a:xfrm>
          </p:grpSpPr>
          <p:sp>
            <p:nvSpPr>
              <p:cNvPr id="25" name="Freeform 20">
                <a:extLst>
                  <a:ext uri="{FF2B5EF4-FFF2-40B4-BE49-F238E27FC236}">
                    <a16:creationId xmlns:a16="http://schemas.microsoft.com/office/drawing/2014/main" id="{83056B24-965C-3BA5-CE23-4636202B4BAC}"/>
                  </a:ext>
                </a:extLst>
              </p:cNvPr>
              <p:cNvSpPr/>
              <p:nvPr/>
            </p:nvSpPr>
            <p:spPr>
              <a:xfrm>
                <a:off x="0" y="0"/>
                <a:ext cx="90050" cy="23219"/>
              </a:xfrm>
              <a:custGeom>
                <a:avLst/>
                <a:gdLst/>
                <a:ahLst/>
                <a:cxnLst/>
                <a:rect l="l" t="t" r="r" b="b"/>
                <a:pathLst>
                  <a:path w="90050" h="23219">
                    <a:moveTo>
                      <a:pt x="11610" y="0"/>
                    </a:moveTo>
                    <a:lnTo>
                      <a:pt x="78440" y="0"/>
                    </a:lnTo>
                    <a:cubicBezTo>
                      <a:pt x="81519" y="0"/>
                      <a:pt x="84472" y="1223"/>
                      <a:pt x="86650" y="3400"/>
                    </a:cubicBezTo>
                    <a:cubicBezTo>
                      <a:pt x="88827" y="5578"/>
                      <a:pt x="90050" y="8531"/>
                      <a:pt x="90050" y="11610"/>
                    </a:cubicBezTo>
                    <a:lnTo>
                      <a:pt x="90050" y="11610"/>
                    </a:lnTo>
                    <a:cubicBezTo>
                      <a:pt x="90050" y="14689"/>
                      <a:pt x="88827" y="17642"/>
                      <a:pt x="86650" y="19819"/>
                    </a:cubicBezTo>
                    <a:cubicBezTo>
                      <a:pt x="84472" y="21996"/>
                      <a:pt x="81519" y="23219"/>
                      <a:pt x="78440"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26" name="TextBox 21">
                <a:extLst>
                  <a:ext uri="{FF2B5EF4-FFF2-40B4-BE49-F238E27FC236}">
                    <a16:creationId xmlns:a16="http://schemas.microsoft.com/office/drawing/2014/main" id="{1B98EBBB-7EA0-567E-B0E4-FF8F3BD08683}"/>
                  </a:ext>
                </a:extLst>
              </p:cNvPr>
              <p:cNvSpPr txBox="1"/>
              <p:nvPr/>
            </p:nvSpPr>
            <p:spPr>
              <a:xfrm>
                <a:off x="0" y="-38100"/>
                <a:ext cx="90050" cy="61319"/>
              </a:xfrm>
              <a:prstGeom prst="rect">
                <a:avLst/>
              </a:prstGeom>
            </p:spPr>
            <p:txBody>
              <a:bodyPr lIns="50800" tIns="50800" rIns="50800" bIns="50800" rtlCol="0" anchor="ctr"/>
              <a:lstStyle/>
              <a:p>
                <a:pPr algn="ctr">
                  <a:lnSpc>
                    <a:spcPts val="2659"/>
                  </a:lnSpc>
                </a:pPr>
                <a:endParaRPr/>
              </a:p>
            </p:txBody>
          </p:sp>
        </p:grpSp>
      </p:grpSp>
      <p:sp>
        <p:nvSpPr>
          <p:cNvPr id="33" name="Freeform 26">
            <a:extLst>
              <a:ext uri="{FF2B5EF4-FFF2-40B4-BE49-F238E27FC236}">
                <a16:creationId xmlns:a16="http://schemas.microsoft.com/office/drawing/2014/main" id="{10F770F1-31C9-7A70-CD0B-2577AE560D36}"/>
              </a:ext>
            </a:extLst>
          </p:cNvPr>
          <p:cNvSpPr/>
          <p:nvPr/>
        </p:nvSpPr>
        <p:spPr>
          <a:xfrm>
            <a:off x="5715126" y="6464970"/>
            <a:ext cx="761874" cy="151939"/>
          </a:xfrm>
          <a:custGeom>
            <a:avLst/>
            <a:gdLst/>
            <a:ahLst/>
            <a:cxnLst/>
            <a:rect l="l" t="t" r="r" b="b"/>
            <a:pathLst>
              <a:path w="1674673" h="315900">
                <a:moveTo>
                  <a:pt x="0" y="0"/>
                </a:moveTo>
                <a:lnTo>
                  <a:pt x="1674674" y="0"/>
                </a:lnTo>
                <a:lnTo>
                  <a:pt x="1674674" y="315900"/>
                </a:lnTo>
                <a:lnTo>
                  <a:pt x="0" y="315900"/>
                </a:lnTo>
                <a:lnTo>
                  <a:pt x="0" y="0"/>
                </a:lnTo>
                <a:close/>
              </a:path>
            </a:pathLst>
          </a:custGeom>
          <a:blipFill>
            <a:blip r:embed="rId3" cstate="print"/>
            <a:stretch>
              <a:fillRect/>
            </a:stretch>
          </a:blipFill>
        </p:spPr>
        <p:txBody>
          <a:bodyPr/>
          <a:lstStyle/>
          <a:p>
            <a:endParaRPr lang="x-none"/>
          </a:p>
        </p:txBody>
      </p:sp>
    </p:spTree>
    <p:extLst>
      <p:ext uri="{BB962C8B-B14F-4D97-AF65-F5344CB8AC3E}">
        <p14:creationId xmlns:p14="http://schemas.microsoft.com/office/powerpoint/2010/main" val="344506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821075-62AB-5F6E-EC9E-9F09D535E9DD}"/>
              </a:ext>
            </a:extLst>
          </p:cNvPr>
          <p:cNvSpPr>
            <a:spLocks noGrp="1"/>
          </p:cNvSpPr>
          <p:nvPr>
            <p:ph type="dt" sz="half" idx="10"/>
          </p:nvPr>
        </p:nvSpPr>
        <p:spPr/>
        <p:txBody>
          <a:bodyPr/>
          <a:lstStyle/>
          <a:p>
            <a:fld id="{BC9ED4E2-A2BA-4066-8E42-FBD4248016CA}" type="datetimeFigureOut">
              <a:rPr lang="hr-HR" smtClean="0"/>
              <a:pPr/>
              <a:t>28.8.2024.</a:t>
            </a:fld>
            <a:endParaRPr lang="hr-HR"/>
          </a:p>
        </p:txBody>
      </p:sp>
      <p:sp>
        <p:nvSpPr>
          <p:cNvPr id="6" name="Slide Number Placeholder 5">
            <a:extLst>
              <a:ext uri="{FF2B5EF4-FFF2-40B4-BE49-F238E27FC236}">
                <a16:creationId xmlns:a16="http://schemas.microsoft.com/office/drawing/2014/main" id="{4C6D1745-5672-F79E-B6A5-E56F53F54AD1}"/>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8" name="Content Placeholder 2">
            <a:extLst>
              <a:ext uri="{FF2B5EF4-FFF2-40B4-BE49-F238E27FC236}">
                <a16:creationId xmlns:a16="http://schemas.microsoft.com/office/drawing/2014/main" id="{3EE3561C-3F3F-E820-89CE-FA853295C44F}"/>
              </a:ext>
            </a:extLst>
          </p:cNvPr>
          <p:cNvSpPr>
            <a:spLocks noGrp="1"/>
          </p:cNvSpPr>
          <p:nvPr>
            <p:ph idx="1" hasCustomPrompt="1"/>
          </p:nvPr>
        </p:nvSpPr>
        <p:spPr>
          <a:xfrm>
            <a:off x="838200" y="2141076"/>
            <a:ext cx="10515600" cy="2909060"/>
          </a:xfrm>
        </p:spPr>
        <p:txBody>
          <a:bodyPr>
            <a:no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a:t>Click to edit </a:t>
            </a:r>
            <a:r>
              <a:rPr lang="en-GB" dirty="0" err="1"/>
              <a:t>Tekst</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8" name="Title 1">
            <a:extLst>
              <a:ext uri="{FF2B5EF4-FFF2-40B4-BE49-F238E27FC236}">
                <a16:creationId xmlns:a16="http://schemas.microsoft.com/office/drawing/2014/main" id="{91D77224-9C1B-B1BE-FA4E-2E8A1F300FC3}"/>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3" name="Straight Connector 2">
            <a:extLst>
              <a:ext uri="{FF2B5EF4-FFF2-40B4-BE49-F238E27FC236}">
                <a16:creationId xmlns:a16="http://schemas.microsoft.com/office/drawing/2014/main" id="{F035C932-B8D2-078C-E683-1288680AE4C9}"/>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pic>
        <p:nvPicPr>
          <p:cNvPr id="7" name="Picture 6" descr="A green lines on a black background&#10;&#10;Description automatically generated">
            <a:extLst>
              <a:ext uri="{FF2B5EF4-FFF2-40B4-BE49-F238E27FC236}">
                <a16:creationId xmlns:a16="http://schemas.microsoft.com/office/drawing/2014/main" id="{981E3F48-0A7B-9936-104C-F4D68B7ED427}"/>
              </a:ext>
            </a:extLst>
          </p:cNvPr>
          <p:cNvPicPr>
            <a:picLocks noChangeAspect="1"/>
          </p:cNvPicPr>
          <p:nvPr/>
        </p:nvPicPr>
        <p:blipFill>
          <a:blip r:embed="rId2" cstate="print"/>
          <a:stretch>
            <a:fillRect/>
          </a:stretch>
        </p:blipFill>
        <p:spPr>
          <a:xfrm rot="19073234">
            <a:off x="8664634" y="-2294647"/>
            <a:ext cx="7428082" cy="6858000"/>
          </a:xfrm>
          <a:prstGeom prst="rect">
            <a:avLst/>
          </a:prstGeom>
        </p:spPr>
      </p:pic>
    </p:spTree>
    <p:extLst>
      <p:ext uri="{BB962C8B-B14F-4D97-AF65-F5344CB8AC3E}">
        <p14:creationId xmlns:p14="http://schemas.microsoft.com/office/powerpoint/2010/main" val="47659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10468F-387C-5D99-2788-3B08E271AA8F}"/>
              </a:ext>
            </a:extLst>
          </p:cNvPr>
          <p:cNvSpPr>
            <a:spLocks noGrp="1"/>
          </p:cNvSpPr>
          <p:nvPr>
            <p:ph type="dt" sz="half" idx="10"/>
          </p:nvPr>
        </p:nvSpPr>
        <p:spPr/>
        <p:txBody>
          <a:bodyPr/>
          <a:lstStyle/>
          <a:p>
            <a:fld id="{BC9ED4E2-A2BA-4066-8E42-FBD4248016CA}" type="datetimeFigureOut">
              <a:rPr lang="hr-HR" smtClean="0"/>
              <a:pPr/>
              <a:t>28.8.2024.</a:t>
            </a:fld>
            <a:endParaRPr lang="hr-HR"/>
          </a:p>
        </p:txBody>
      </p:sp>
      <p:sp>
        <p:nvSpPr>
          <p:cNvPr id="6" name="Slide Number Placeholder 5">
            <a:extLst>
              <a:ext uri="{FF2B5EF4-FFF2-40B4-BE49-F238E27FC236}">
                <a16:creationId xmlns:a16="http://schemas.microsoft.com/office/drawing/2014/main" id="{E43C3698-E76C-3035-EE24-E8B7C35581DB}"/>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6" name="Text Placeholder 2">
            <a:extLst>
              <a:ext uri="{FF2B5EF4-FFF2-40B4-BE49-F238E27FC236}">
                <a16:creationId xmlns:a16="http://schemas.microsoft.com/office/drawing/2014/main" id="{EB352549-EEEC-C5A0-497D-22017BE31BB3}"/>
              </a:ext>
            </a:extLst>
          </p:cNvPr>
          <p:cNvSpPr>
            <a:spLocks noGrp="1"/>
          </p:cNvSpPr>
          <p:nvPr>
            <p:ph type="body" idx="1"/>
          </p:nvPr>
        </p:nvSpPr>
        <p:spPr>
          <a:xfrm>
            <a:off x="839788" y="1803333"/>
            <a:ext cx="5157787" cy="823912"/>
          </a:xfrm>
        </p:spPr>
        <p:txBody>
          <a:bodyPr anchor="b"/>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BBFE770B-CDE9-ED44-E479-05751CC96BDF}"/>
              </a:ext>
            </a:extLst>
          </p:cNvPr>
          <p:cNvSpPr>
            <a:spLocks noGrp="1"/>
          </p:cNvSpPr>
          <p:nvPr>
            <p:ph type="body" sz="quarter" idx="3"/>
          </p:nvPr>
        </p:nvSpPr>
        <p:spPr>
          <a:xfrm>
            <a:off x="6172200" y="1803333"/>
            <a:ext cx="5183188" cy="823912"/>
          </a:xfrm>
        </p:spPr>
        <p:txBody>
          <a:bodyPr anchor="b"/>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19">
            <a:extLst>
              <a:ext uri="{FF2B5EF4-FFF2-40B4-BE49-F238E27FC236}">
                <a16:creationId xmlns:a16="http://schemas.microsoft.com/office/drawing/2014/main" id="{AC6E0720-0AEA-2431-FF2D-0A935836410B}"/>
              </a:ext>
            </a:extLst>
          </p:cNvPr>
          <p:cNvSpPr>
            <a:spLocks noGrp="1"/>
          </p:cNvSpPr>
          <p:nvPr>
            <p:ph sz="quarter" idx="13"/>
          </p:nvPr>
        </p:nvSpPr>
        <p:spPr>
          <a:xfrm>
            <a:off x="846138" y="2818100"/>
            <a:ext cx="5151437" cy="28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21" name="Content Placeholder 19">
            <a:extLst>
              <a:ext uri="{FF2B5EF4-FFF2-40B4-BE49-F238E27FC236}">
                <a16:creationId xmlns:a16="http://schemas.microsoft.com/office/drawing/2014/main" id="{28758D7F-F238-4BD1-3173-0744DF357806}"/>
              </a:ext>
            </a:extLst>
          </p:cNvPr>
          <p:cNvSpPr>
            <a:spLocks noGrp="1"/>
          </p:cNvSpPr>
          <p:nvPr>
            <p:ph sz="quarter" idx="14"/>
          </p:nvPr>
        </p:nvSpPr>
        <p:spPr>
          <a:xfrm>
            <a:off x="6176421" y="2818100"/>
            <a:ext cx="5151437" cy="28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29" name="Title 1">
            <a:extLst>
              <a:ext uri="{FF2B5EF4-FFF2-40B4-BE49-F238E27FC236}">
                <a16:creationId xmlns:a16="http://schemas.microsoft.com/office/drawing/2014/main" id="{8D5C5C60-D9B5-C31D-0B29-AFA386C7FFE8}"/>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2" name="Straight Connector 1">
            <a:extLst>
              <a:ext uri="{FF2B5EF4-FFF2-40B4-BE49-F238E27FC236}">
                <a16:creationId xmlns:a16="http://schemas.microsoft.com/office/drawing/2014/main" id="{36CE52AB-726C-5D6D-2389-669D4DDBA5FE}"/>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69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9" name="Picture 8" descr="A green lines on a black background&#10;&#10;Description automatically generated">
            <a:extLst>
              <a:ext uri="{FF2B5EF4-FFF2-40B4-BE49-F238E27FC236}">
                <a16:creationId xmlns:a16="http://schemas.microsoft.com/office/drawing/2014/main" id="{C8B09CC1-FA56-7E90-AD5E-048590B37748}"/>
              </a:ext>
            </a:extLst>
          </p:cNvPr>
          <p:cNvPicPr>
            <a:picLocks noChangeAspect="1"/>
          </p:cNvPicPr>
          <p:nvPr/>
        </p:nvPicPr>
        <p:blipFill>
          <a:blip r:embed="rId2" cstate="print"/>
          <a:stretch>
            <a:fillRect/>
          </a:stretch>
        </p:blipFill>
        <p:spPr>
          <a:xfrm rot="11646470">
            <a:off x="-6797322" y="-12005165"/>
            <a:ext cx="21122921" cy="19501803"/>
          </a:xfrm>
          <a:prstGeom prst="rect">
            <a:avLst/>
          </a:prstGeom>
        </p:spPr>
      </p:pic>
      <p:sp>
        <p:nvSpPr>
          <p:cNvPr id="5" name="Oval 4">
            <a:extLst>
              <a:ext uri="{FF2B5EF4-FFF2-40B4-BE49-F238E27FC236}">
                <a16:creationId xmlns:a16="http://schemas.microsoft.com/office/drawing/2014/main" id="{6D01F32C-01D9-58B2-A1D1-9E481AE1CB21}"/>
              </a:ext>
            </a:extLst>
          </p:cNvPr>
          <p:cNvSpPr/>
          <p:nvPr/>
        </p:nvSpPr>
        <p:spPr>
          <a:xfrm>
            <a:off x="2209800" y="-609600"/>
            <a:ext cx="7772400" cy="777240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Date Placeholder 1">
            <a:extLst>
              <a:ext uri="{FF2B5EF4-FFF2-40B4-BE49-F238E27FC236}">
                <a16:creationId xmlns:a16="http://schemas.microsoft.com/office/drawing/2014/main" id="{B1C3FD38-F21C-96D3-8B39-029AEC644C9E}"/>
              </a:ext>
            </a:extLst>
          </p:cNvPr>
          <p:cNvSpPr>
            <a:spLocks noGrp="1"/>
          </p:cNvSpPr>
          <p:nvPr>
            <p:ph type="dt" sz="half" idx="10"/>
          </p:nvPr>
        </p:nvSpPr>
        <p:spPr/>
        <p:txBody>
          <a:bodyPr/>
          <a:lstStyle/>
          <a:p>
            <a:fld id="{BC9ED4E2-A2BA-4066-8E42-FBD4248016CA}" type="datetimeFigureOut">
              <a:rPr lang="hr-HR" smtClean="0"/>
              <a:pPr/>
              <a:t>28.8.2024.</a:t>
            </a:fld>
            <a:endParaRPr lang="hr-HR"/>
          </a:p>
        </p:txBody>
      </p:sp>
      <p:sp>
        <p:nvSpPr>
          <p:cNvPr id="4" name="Slide Number Placeholder 3">
            <a:extLst>
              <a:ext uri="{FF2B5EF4-FFF2-40B4-BE49-F238E27FC236}">
                <a16:creationId xmlns:a16="http://schemas.microsoft.com/office/drawing/2014/main" id="{01E945C9-8408-E4C3-E318-CB0BD3DC2316}"/>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6" name="Title 1">
            <a:extLst>
              <a:ext uri="{FF2B5EF4-FFF2-40B4-BE49-F238E27FC236}">
                <a16:creationId xmlns:a16="http://schemas.microsoft.com/office/drawing/2014/main" id="{7531A762-8B37-588C-20E3-29840A82BB6D}"/>
              </a:ext>
            </a:extLst>
          </p:cNvPr>
          <p:cNvSpPr>
            <a:spLocks noGrp="1"/>
          </p:cNvSpPr>
          <p:nvPr>
            <p:ph type="title" hasCustomPrompt="1"/>
          </p:nvPr>
        </p:nvSpPr>
        <p:spPr>
          <a:xfrm>
            <a:off x="838200" y="2358891"/>
            <a:ext cx="10515600" cy="1325563"/>
          </a:xfrm>
        </p:spPr>
        <p:txBody>
          <a:bodyPr anchor="b">
            <a:normAutofit/>
          </a:bodyPr>
          <a:lstStyle>
            <a:lvl1pPr algn="ctr">
              <a:defRPr sz="3600" b="0" spc="-150">
                <a:solidFill>
                  <a:schemeClr val="bg1"/>
                </a:solidFill>
                <a:latin typeface="Arial" panose="020B0604020202020204" pitchFamily="34" charset="0"/>
                <a:cs typeface="Arial" panose="020B0604020202020204" pitchFamily="34" charset="0"/>
              </a:defRPr>
            </a:lvl1pPr>
          </a:lstStyle>
          <a:p>
            <a:r>
              <a:rPr lang="en-GB" dirty="0"/>
              <a:t>“</a:t>
            </a:r>
            <a:r>
              <a:rPr lang="en-GB" dirty="0" err="1"/>
              <a:t>Tko</a:t>
            </a:r>
            <a:r>
              <a:rPr lang="en-GB" dirty="0"/>
              <a:t> </a:t>
            </a:r>
            <a:r>
              <a:rPr lang="en-GB" dirty="0" err="1"/>
              <a:t>izgubi</a:t>
            </a:r>
            <a:r>
              <a:rPr lang="en-GB" dirty="0"/>
              <a:t> </a:t>
            </a:r>
            <a:r>
              <a:rPr lang="en-GB" dirty="0" err="1"/>
              <a:t>dobitak</a:t>
            </a:r>
            <a:r>
              <a:rPr lang="en-GB" dirty="0"/>
              <a:t>, </a:t>
            </a:r>
            <a:r>
              <a:rPr lang="en-GB" dirty="0" err="1"/>
              <a:t>dobije</a:t>
            </a:r>
            <a:r>
              <a:rPr lang="en-GB" dirty="0"/>
              <a:t> </a:t>
            </a:r>
            <a:r>
              <a:rPr lang="en-GB" dirty="0" err="1"/>
              <a:t>gubitak</a:t>
            </a:r>
            <a:r>
              <a:rPr lang="en-GB" dirty="0"/>
              <a:t>.”</a:t>
            </a:r>
            <a:endParaRPr lang="x-none" dirty="0"/>
          </a:p>
        </p:txBody>
      </p:sp>
      <p:sp>
        <p:nvSpPr>
          <p:cNvPr id="7" name="Subtitle 2">
            <a:extLst>
              <a:ext uri="{FF2B5EF4-FFF2-40B4-BE49-F238E27FC236}">
                <a16:creationId xmlns:a16="http://schemas.microsoft.com/office/drawing/2014/main" id="{534B39F9-F99D-3012-C974-B104AC1F3F67}"/>
              </a:ext>
            </a:extLst>
          </p:cNvPr>
          <p:cNvSpPr>
            <a:spLocks noGrp="1"/>
          </p:cNvSpPr>
          <p:nvPr>
            <p:ph type="subTitle" idx="1" hasCustomPrompt="1"/>
          </p:nvPr>
        </p:nvSpPr>
        <p:spPr>
          <a:xfrm>
            <a:off x="3581400" y="3930025"/>
            <a:ext cx="5772058" cy="1655762"/>
          </a:xfrm>
        </p:spPr>
        <p:txBody>
          <a:bodyPr/>
          <a:lstStyle>
            <a:lvl1pPr marL="0" indent="0" algn="r">
              <a:buNone/>
              <a:defRPr sz="2400" i="1">
                <a:solidFill>
                  <a:srgbClr val="0FA55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Mudar </a:t>
            </a:r>
            <a:r>
              <a:rPr lang="en-GB" dirty="0" err="1"/>
              <a:t>čovjek</a:t>
            </a:r>
            <a:endParaRPr lang="x-none" dirty="0"/>
          </a:p>
        </p:txBody>
      </p:sp>
      <p:sp>
        <p:nvSpPr>
          <p:cNvPr id="8" name="Freeform 26">
            <a:extLst>
              <a:ext uri="{FF2B5EF4-FFF2-40B4-BE49-F238E27FC236}">
                <a16:creationId xmlns:a16="http://schemas.microsoft.com/office/drawing/2014/main" id="{FA05CF34-75B8-9065-51CD-1DB3DED99EB7}"/>
              </a:ext>
            </a:extLst>
          </p:cNvPr>
          <p:cNvSpPr/>
          <p:nvPr/>
        </p:nvSpPr>
        <p:spPr>
          <a:xfrm>
            <a:off x="5715126" y="6464970"/>
            <a:ext cx="761874" cy="151939"/>
          </a:xfrm>
          <a:custGeom>
            <a:avLst/>
            <a:gdLst/>
            <a:ahLst/>
            <a:cxnLst/>
            <a:rect l="l" t="t" r="r" b="b"/>
            <a:pathLst>
              <a:path w="1674673" h="315900">
                <a:moveTo>
                  <a:pt x="0" y="0"/>
                </a:moveTo>
                <a:lnTo>
                  <a:pt x="1674674" y="0"/>
                </a:lnTo>
                <a:lnTo>
                  <a:pt x="1674674" y="315900"/>
                </a:lnTo>
                <a:lnTo>
                  <a:pt x="0" y="315900"/>
                </a:lnTo>
                <a:lnTo>
                  <a:pt x="0" y="0"/>
                </a:lnTo>
                <a:close/>
              </a:path>
            </a:pathLst>
          </a:custGeom>
          <a:blipFill>
            <a:blip r:embed="rId3" cstate="print"/>
            <a:stretch>
              <a:fillRect/>
            </a:stretch>
          </a:blipFill>
        </p:spPr>
        <p:txBody>
          <a:bodyPr/>
          <a:lstStyle/>
          <a:p>
            <a:endParaRPr lang="x-none"/>
          </a:p>
        </p:txBody>
      </p:sp>
    </p:spTree>
    <p:extLst>
      <p:ext uri="{BB962C8B-B14F-4D97-AF65-F5344CB8AC3E}">
        <p14:creationId xmlns:p14="http://schemas.microsoft.com/office/powerpoint/2010/main" val="316114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4CD26DA-2EE5-0B63-D802-2F2A548894D8}"/>
              </a:ext>
            </a:extLst>
          </p:cNvPr>
          <p:cNvSpPr>
            <a:spLocks noGrp="1"/>
          </p:cNvSpPr>
          <p:nvPr>
            <p:ph type="dt" sz="half" idx="10"/>
          </p:nvPr>
        </p:nvSpPr>
        <p:spPr/>
        <p:txBody>
          <a:bodyPr/>
          <a:lstStyle/>
          <a:p>
            <a:fld id="{BC9ED4E2-A2BA-4066-8E42-FBD4248016CA}" type="datetimeFigureOut">
              <a:rPr lang="hr-HR" smtClean="0"/>
              <a:pPr/>
              <a:t>28.8.2024.</a:t>
            </a:fld>
            <a:endParaRPr lang="hr-HR"/>
          </a:p>
        </p:txBody>
      </p:sp>
      <p:sp>
        <p:nvSpPr>
          <p:cNvPr id="7" name="Slide Number Placeholder 6">
            <a:extLst>
              <a:ext uri="{FF2B5EF4-FFF2-40B4-BE49-F238E27FC236}">
                <a16:creationId xmlns:a16="http://schemas.microsoft.com/office/drawing/2014/main" id="{047636B5-C0AF-9FD3-99C4-A98CFE624C98}"/>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9" name="Picture Placeholder 16">
            <a:extLst>
              <a:ext uri="{FF2B5EF4-FFF2-40B4-BE49-F238E27FC236}">
                <a16:creationId xmlns:a16="http://schemas.microsoft.com/office/drawing/2014/main" id="{2837BF96-0729-7B1E-074E-AE057E68A36F}"/>
              </a:ext>
            </a:extLst>
          </p:cNvPr>
          <p:cNvSpPr>
            <a:spLocks noGrp="1"/>
          </p:cNvSpPr>
          <p:nvPr>
            <p:ph type="pic" sz="quarter" idx="13"/>
          </p:nvPr>
        </p:nvSpPr>
        <p:spPr>
          <a:xfrm>
            <a:off x="896938" y="2066925"/>
            <a:ext cx="6926261" cy="3937000"/>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0" name="Picture Placeholder 18">
            <a:extLst>
              <a:ext uri="{FF2B5EF4-FFF2-40B4-BE49-F238E27FC236}">
                <a16:creationId xmlns:a16="http://schemas.microsoft.com/office/drawing/2014/main" id="{9C8F73DB-22E7-AEAA-621C-A84359A76AF0}"/>
              </a:ext>
            </a:extLst>
          </p:cNvPr>
          <p:cNvSpPr>
            <a:spLocks noGrp="1"/>
          </p:cNvSpPr>
          <p:nvPr>
            <p:ph type="pic" sz="quarter" idx="14"/>
          </p:nvPr>
        </p:nvSpPr>
        <p:spPr>
          <a:xfrm>
            <a:off x="8125618" y="2066925"/>
            <a:ext cx="3328988" cy="1813822"/>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1" name="Picture Placeholder 18">
            <a:extLst>
              <a:ext uri="{FF2B5EF4-FFF2-40B4-BE49-F238E27FC236}">
                <a16:creationId xmlns:a16="http://schemas.microsoft.com/office/drawing/2014/main" id="{C9B38671-AC2A-47D7-9E2F-77B603887F16}"/>
              </a:ext>
            </a:extLst>
          </p:cNvPr>
          <p:cNvSpPr>
            <a:spLocks noGrp="1"/>
          </p:cNvSpPr>
          <p:nvPr>
            <p:ph type="pic" sz="quarter" idx="15"/>
          </p:nvPr>
        </p:nvSpPr>
        <p:spPr>
          <a:xfrm>
            <a:off x="8125618" y="4194313"/>
            <a:ext cx="3328988" cy="1813822"/>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9" name="Title 1">
            <a:extLst>
              <a:ext uri="{FF2B5EF4-FFF2-40B4-BE49-F238E27FC236}">
                <a16:creationId xmlns:a16="http://schemas.microsoft.com/office/drawing/2014/main" id="{DE96D1D1-6F00-84FF-23A8-8D4E83374E07}"/>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2" name="Straight Connector 1">
            <a:extLst>
              <a:ext uri="{FF2B5EF4-FFF2-40B4-BE49-F238E27FC236}">
                <a16:creationId xmlns:a16="http://schemas.microsoft.com/office/drawing/2014/main" id="{D79AEE99-8077-C912-7F90-0494AA741B58}"/>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81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3328FE-67A3-EC7A-1C91-C7CA1F6A594C}"/>
              </a:ext>
            </a:extLst>
          </p:cNvPr>
          <p:cNvSpPr>
            <a:spLocks noGrp="1"/>
          </p:cNvSpPr>
          <p:nvPr>
            <p:ph type="dt" sz="half" idx="10"/>
          </p:nvPr>
        </p:nvSpPr>
        <p:spPr/>
        <p:txBody>
          <a:bodyPr/>
          <a:lstStyle/>
          <a:p>
            <a:fld id="{BC9ED4E2-A2BA-4066-8E42-FBD4248016CA}" type="datetimeFigureOut">
              <a:rPr lang="hr-HR" smtClean="0"/>
              <a:pPr/>
              <a:t>28.8.2024.</a:t>
            </a:fld>
            <a:endParaRPr lang="hr-HR"/>
          </a:p>
        </p:txBody>
      </p:sp>
      <p:sp>
        <p:nvSpPr>
          <p:cNvPr id="5" name="Slide Number Placeholder 4">
            <a:extLst>
              <a:ext uri="{FF2B5EF4-FFF2-40B4-BE49-F238E27FC236}">
                <a16:creationId xmlns:a16="http://schemas.microsoft.com/office/drawing/2014/main" id="{B4D4C02F-B6DE-D1BA-D38C-F2AAAAD1DFB4}"/>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8" name="Title 1">
            <a:extLst>
              <a:ext uri="{FF2B5EF4-FFF2-40B4-BE49-F238E27FC236}">
                <a16:creationId xmlns:a16="http://schemas.microsoft.com/office/drawing/2014/main" id="{E4D25176-4E8E-3F78-DF3A-2737CA05F99C}"/>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sp>
        <p:nvSpPr>
          <p:cNvPr id="31" name="Oval 30">
            <a:extLst>
              <a:ext uri="{FF2B5EF4-FFF2-40B4-BE49-F238E27FC236}">
                <a16:creationId xmlns:a16="http://schemas.microsoft.com/office/drawing/2014/main" id="{75CEFCD6-F74D-82B8-2649-4A19598531F1}"/>
              </a:ext>
            </a:extLst>
          </p:cNvPr>
          <p:cNvSpPr/>
          <p:nvPr/>
        </p:nvSpPr>
        <p:spPr>
          <a:xfrm>
            <a:off x="4467225"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Text Placeholder 2">
            <a:extLst>
              <a:ext uri="{FF2B5EF4-FFF2-40B4-BE49-F238E27FC236}">
                <a16:creationId xmlns:a16="http://schemas.microsoft.com/office/drawing/2014/main" id="{AF46EA0C-CE0C-8204-99C3-BFD88F42F355}"/>
              </a:ext>
            </a:extLst>
          </p:cNvPr>
          <p:cNvSpPr>
            <a:spLocks noGrp="1"/>
          </p:cNvSpPr>
          <p:nvPr>
            <p:ph type="body" idx="1"/>
          </p:nvPr>
        </p:nvSpPr>
        <p:spPr>
          <a:xfrm>
            <a:off x="4467224"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Oval 33">
            <a:extLst>
              <a:ext uri="{FF2B5EF4-FFF2-40B4-BE49-F238E27FC236}">
                <a16:creationId xmlns:a16="http://schemas.microsoft.com/office/drawing/2014/main" id="{9135B761-B1DD-C7CE-34EA-31F60097A6A2}"/>
              </a:ext>
            </a:extLst>
          </p:cNvPr>
          <p:cNvSpPr/>
          <p:nvPr/>
        </p:nvSpPr>
        <p:spPr>
          <a:xfrm>
            <a:off x="777488"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Text Placeholder 2">
            <a:extLst>
              <a:ext uri="{FF2B5EF4-FFF2-40B4-BE49-F238E27FC236}">
                <a16:creationId xmlns:a16="http://schemas.microsoft.com/office/drawing/2014/main" id="{80E1EE90-83F7-2A3A-C836-38AF50D3B836}"/>
              </a:ext>
            </a:extLst>
          </p:cNvPr>
          <p:cNvSpPr>
            <a:spLocks noGrp="1"/>
          </p:cNvSpPr>
          <p:nvPr>
            <p:ph type="body" idx="15" hasCustomPrompt="1"/>
          </p:nvPr>
        </p:nvSpPr>
        <p:spPr>
          <a:xfrm>
            <a:off x="275476"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I</a:t>
            </a:r>
          </a:p>
        </p:txBody>
      </p:sp>
      <p:sp>
        <p:nvSpPr>
          <p:cNvPr id="35" name="Text Placeholder 2">
            <a:extLst>
              <a:ext uri="{FF2B5EF4-FFF2-40B4-BE49-F238E27FC236}">
                <a16:creationId xmlns:a16="http://schemas.microsoft.com/office/drawing/2014/main" id="{04916498-4C1F-ED05-0D54-C38C93EFE279}"/>
              </a:ext>
            </a:extLst>
          </p:cNvPr>
          <p:cNvSpPr>
            <a:spLocks noGrp="1"/>
          </p:cNvSpPr>
          <p:nvPr>
            <p:ph type="body" idx="13"/>
          </p:nvPr>
        </p:nvSpPr>
        <p:spPr>
          <a:xfrm>
            <a:off x="777487"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Oval 35">
            <a:extLst>
              <a:ext uri="{FF2B5EF4-FFF2-40B4-BE49-F238E27FC236}">
                <a16:creationId xmlns:a16="http://schemas.microsoft.com/office/drawing/2014/main" id="{B23E6FE9-7D0B-EB8F-202D-F8CB0E8A32F2}"/>
              </a:ext>
            </a:extLst>
          </p:cNvPr>
          <p:cNvSpPr/>
          <p:nvPr/>
        </p:nvSpPr>
        <p:spPr>
          <a:xfrm>
            <a:off x="8158076"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Text Placeholder 2">
            <a:extLst>
              <a:ext uri="{FF2B5EF4-FFF2-40B4-BE49-F238E27FC236}">
                <a16:creationId xmlns:a16="http://schemas.microsoft.com/office/drawing/2014/main" id="{17CE05E9-FB71-BE5C-4F8E-0DA254E45076}"/>
              </a:ext>
            </a:extLst>
          </p:cNvPr>
          <p:cNvSpPr>
            <a:spLocks noGrp="1"/>
          </p:cNvSpPr>
          <p:nvPr>
            <p:ph type="body" idx="14"/>
          </p:nvPr>
        </p:nvSpPr>
        <p:spPr>
          <a:xfrm>
            <a:off x="8158075"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D92BEA94-5A44-D7BE-1490-61635FA68730}"/>
              </a:ext>
            </a:extLst>
          </p:cNvPr>
          <p:cNvSpPr>
            <a:spLocks noGrp="1"/>
          </p:cNvSpPr>
          <p:nvPr>
            <p:ph type="body" idx="16" hasCustomPrompt="1"/>
          </p:nvPr>
        </p:nvSpPr>
        <p:spPr>
          <a:xfrm>
            <a:off x="3916450"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2</a:t>
            </a:r>
          </a:p>
        </p:txBody>
      </p:sp>
      <p:sp>
        <p:nvSpPr>
          <p:cNvPr id="40" name="Text Placeholder 2">
            <a:extLst>
              <a:ext uri="{FF2B5EF4-FFF2-40B4-BE49-F238E27FC236}">
                <a16:creationId xmlns:a16="http://schemas.microsoft.com/office/drawing/2014/main" id="{BC6F144F-D021-E878-C2D5-BCF9039907A6}"/>
              </a:ext>
            </a:extLst>
          </p:cNvPr>
          <p:cNvSpPr>
            <a:spLocks noGrp="1"/>
          </p:cNvSpPr>
          <p:nvPr>
            <p:ph type="body" idx="17" hasCustomPrompt="1"/>
          </p:nvPr>
        </p:nvSpPr>
        <p:spPr>
          <a:xfrm>
            <a:off x="7740305"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a:t>
            </a:r>
          </a:p>
        </p:txBody>
      </p:sp>
      <p:cxnSp>
        <p:nvCxnSpPr>
          <p:cNvPr id="2" name="Straight Connector 1">
            <a:extLst>
              <a:ext uri="{FF2B5EF4-FFF2-40B4-BE49-F238E27FC236}">
                <a16:creationId xmlns:a16="http://schemas.microsoft.com/office/drawing/2014/main" id="{074735FF-A26C-E868-AA93-E51BFEBF375C}"/>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6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1B75BB"/>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819AF4C-B1B0-91A7-D73C-4BA2B16F63FB}"/>
              </a:ext>
            </a:extLst>
          </p:cNvPr>
          <p:cNvSpPr/>
          <p:nvPr/>
        </p:nvSpPr>
        <p:spPr>
          <a:xfrm>
            <a:off x="2209800" y="-609601"/>
            <a:ext cx="7772400" cy="777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Date Placeholder 3">
            <a:extLst>
              <a:ext uri="{FF2B5EF4-FFF2-40B4-BE49-F238E27FC236}">
                <a16:creationId xmlns:a16="http://schemas.microsoft.com/office/drawing/2014/main" id="{ED7B82AB-095E-9102-AEF9-5CF152CCDD1F}"/>
              </a:ext>
            </a:extLst>
          </p:cNvPr>
          <p:cNvSpPr>
            <a:spLocks noGrp="1"/>
          </p:cNvSpPr>
          <p:nvPr>
            <p:ph type="dt" sz="half" idx="10"/>
          </p:nvPr>
        </p:nvSpPr>
        <p:spPr/>
        <p:txBody>
          <a:bodyPr/>
          <a:lstStyle>
            <a:lvl1pPr>
              <a:defRPr>
                <a:solidFill>
                  <a:schemeClr val="bg1"/>
                </a:solidFill>
              </a:defRPr>
            </a:lvl1pPr>
          </a:lstStyle>
          <a:p>
            <a:fld id="{BC9ED4E2-A2BA-4066-8E42-FBD4248016CA}" type="datetimeFigureOut">
              <a:rPr lang="hr-HR" smtClean="0"/>
              <a:pPr/>
              <a:t>28.8.2024.</a:t>
            </a:fld>
            <a:endParaRPr lang="hr-HR"/>
          </a:p>
        </p:txBody>
      </p:sp>
      <p:sp>
        <p:nvSpPr>
          <p:cNvPr id="6" name="Slide Number Placeholder 5">
            <a:extLst>
              <a:ext uri="{FF2B5EF4-FFF2-40B4-BE49-F238E27FC236}">
                <a16:creationId xmlns:a16="http://schemas.microsoft.com/office/drawing/2014/main" id="{E6BC7ABB-5A12-4306-09BE-9C55BB54E10A}"/>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4" name="Title 1">
            <a:extLst>
              <a:ext uri="{FF2B5EF4-FFF2-40B4-BE49-F238E27FC236}">
                <a16:creationId xmlns:a16="http://schemas.microsoft.com/office/drawing/2014/main" id="{F4CA828F-209C-53FA-4315-F2F25F5AA798}"/>
              </a:ext>
            </a:extLst>
          </p:cNvPr>
          <p:cNvSpPr>
            <a:spLocks noGrp="1"/>
          </p:cNvSpPr>
          <p:nvPr>
            <p:ph type="title" hasCustomPrompt="1"/>
          </p:nvPr>
        </p:nvSpPr>
        <p:spPr>
          <a:xfrm>
            <a:off x="838200" y="2613818"/>
            <a:ext cx="10515600" cy="1325563"/>
          </a:xfrm>
        </p:spPr>
        <p:txBody>
          <a:bodyPr anchor="ctr">
            <a:normAutofit/>
          </a:bodyPr>
          <a:lstStyle>
            <a:lvl1pPr algn="ctr">
              <a:defRPr sz="3600" b="0" spc="-150">
                <a:solidFill>
                  <a:schemeClr val="tx1"/>
                </a:solidFill>
                <a:latin typeface="Arial" panose="020B0604020202020204" pitchFamily="34" charset="0"/>
                <a:cs typeface="Arial" panose="020B0604020202020204" pitchFamily="34" charset="0"/>
              </a:defRPr>
            </a:lvl1pPr>
          </a:lstStyle>
          <a:p>
            <a:r>
              <a:rPr lang="en-GB" dirty="0" err="1"/>
              <a:t>Hvala</a:t>
            </a:r>
            <a:r>
              <a:rPr lang="en-GB" dirty="0"/>
              <a:t> </a:t>
            </a:r>
            <a:r>
              <a:rPr lang="en-GB" dirty="0" err="1"/>
              <a:t>na</a:t>
            </a:r>
            <a:r>
              <a:rPr lang="en-GB" dirty="0"/>
              <a:t> </a:t>
            </a:r>
            <a:r>
              <a:rPr lang="en-GB" dirty="0" err="1"/>
              <a:t>pažnji</a:t>
            </a:r>
            <a:endParaRPr lang="x-none" dirty="0"/>
          </a:p>
        </p:txBody>
      </p:sp>
      <p:pic>
        <p:nvPicPr>
          <p:cNvPr id="15" name="Picture 14" descr="A grey letter on a black background&#10;&#10;Description automatically generated">
            <a:extLst>
              <a:ext uri="{FF2B5EF4-FFF2-40B4-BE49-F238E27FC236}">
                <a16:creationId xmlns:a16="http://schemas.microsoft.com/office/drawing/2014/main" id="{124D0DFC-CC63-148F-A3CC-87CAC97C7AA0}"/>
              </a:ext>
            </a:extLst>
          </p:cNvPr>
          <p:cNvPicPr>
            <a:picLocks noChangeAspect="1"/>
          </p:cNvPicPr>
          <p:nvPr/>
        </p:nvPicPr>
        <p:blipFill>
          <a:blip r:embed="rId2" cstate="print"/>
          <a:stretch>
            <a:fillRect/>
          </a:stretch>
        </p:blipFill>
        <p:spPr>
          <a:xfrm>
            <a:off x="5711058" y="6466978"/>
            <a:ext cx="769883" cy="143867"/>
          </a:xfrm>
          <a:prstGeom prst="rect">
            <a:avLst/>
          </a:prstGeom>
        </p:spPr>
      </p:pic>
    </p:spTree>
    <p:extLst>
      <p:ext uri="{BB962C8B-B14F-4D97-AF65-F5344CB8AC3E}">
        <p14:creationId xmlns:p14="http://schemas.microsoft.com/office/powerpoint/2010/main" val="1283147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E446E-6119-5E44-819B-1F7EFB908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3" name="Text Placeholder 2">
            <a:extLst>
              <a:ext uri="{FF2B5EF4-FFF2-40B4-BE49-F238E27FC236}">
                <a16:creationId xmlns:a16="http://schemas.microsoft.com/office/drawing/2014/main" id="{E5719FF2-D20D-1671-C0EC-BA25F1219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7C1DA79-AC27-D307-F94F-543AFFD8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9ED4E2-A2BA-4066-8E42-FBD4248016CA}" type="datetimeFigureOut">
              <a:rPr lang="hr-HR" smtClean="0"/>
              <a:pPr/>
              <a:t>28.8.2024.</a:t>
            </a:fld>
            <a:endParaRPr lang="hr-HR"/>
          </a:p>
        </p:txBody>
      </p:sp>
      <p:sp>
        <p:nvSpPr>
          <p:cNvPr id="6" name="Slide Number Placeholder 5">
            <a:extLst>
              <a:ext uri="{FF2B5EF4-FFF2-40B4-BE49-F238E27FC236}">
                <a16:creationId xmlns:a16="http://schemas.microsoft.com/office/drawing/2014/main" id="{20440093-7BB6-33C2-1E09-908C635E6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6174B2-CB94-4034-B8E2-197456480122}" type="slidenum">
              <a:rPr lang="hr-HR" smtClean="0"/>
              <a:pPr/>
              <a:t>‹#›</a:t>
            </a:fld>
            <a:endParaRPr lang="hr-HR"/>
          </a:p>
        </p:txBody>
      </p:sp>
      <p:pic>
        <p:nvPicPr>
          <p:cNvPr id="9" name="Picture 8" descr="A grey letter on a black background&#10;&#10;Description automatically generated">
            <a:extLst>
              <a:ext uri="{FF2B5EF4-FFF2-40B4-BE49-F238E27FC236}">
                <a16:creationId xmlns:a16="http://schemas.microsoft.com/office/drawing/2014/main" id="{2AB1BFAF-9F6F-9221-E8C4-99E6B42BAC83}"/>
              </a:ext>
            </a:extLst>
          </p:cNvPr>
          <p:cNvPicPr>
            <a:picLocks noChangeAspect="1"/>
          </p:cNvPicPr>
          <p:nvPr/>
        </p:nvPicPr>
        <p:blipFill>
          <a:blip r:embed="rId9" cstate="print"/>
          <a:stretch>
            <a:fillRect/>
          </a:stretch>
        </p:blipFill>
        <p:spPr>
          <a:xfrm>
            <a:off x="5711058" y="6466978"/>
            <a:ext cx="769883" cy="143867"/>
          </a:xfrm>
          <a:prstGeom prst="rect">
            <a:avLst/>
          </a:prstGeom>
        </p:spPr>
      </p:pic>
    </p:spTree>
    <p:extLst>
      <p:ext uri="{BB962C8B-B14F-4D97-AF65-F5344CB8AC3E}">
        <p14:creationId xmlns:p14="http://schemas.microsoft.com/office/powerpoint/2010/main" val="104067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567-EDE3-C7C3-5F08-521AB84C55D4}"/>
              </a:ext>
            </a:extLst>
          </p:cNvPr>
          <p:cNvSpPr>
            <a:spLocks noGrp="1"/>
          </p:cNvSpPr>
          <p:nvPr>
            <p:ph type="ctrTitle"/>
          </p:nvPr>
        </p:nvSpPr>
        <p:spPr>
          <a:xfrm>
            <a:off x="1022987" y="1600200"/>
            <a:ext cx="10146025" cy="2387600"/>
          </a:xfrm>
        </p:spPr>
        <p:txBody>
          <a:bodyPr>
            <a:normAutofit/>
          </a:bodyPr>
          <a:lstStyle/>
          <a:p>
            <a:r>
              <a:rPr lang="hr-HR" dirty="0"/>
              <a:t>UMJETNA INTELIGENCIJA početak, razvoj </a:t>
            </a:r>
            <a:br>
              <a:rPr lang="hr-HR" dirty="0"/>
            </a:br>
            <a:r>
              <a:rPr lang="hr-HR" dirty="0"/>
              <a:t>i budući izazovi</a:t>
            </a:r>
          </a:p>
        </p:txBody>
      </p:sp>
      <p:sp>
        <p:nvSpPr>
          <p:cNvPr id="3" name="Subtitle 2">
            <a:extLst>
              <a:ext uri="{FF2B5EF4-FFF2-40B4-BE49-F238E27FC236}">
                <a16:creationId xmlns:a16="http://schemas.microsoft.com/office/drawing/2014/main" id="{3AFF4ADE-130A-A16F-5674-87F13C6E90AD}"/>
              </a:ext>
            </a:extLst>
          </p:cNvPr>
          <p:cNvSpPr>
            <a:spLocks noGrp="1"/>
          </p:cNvSpPr>
          <p:nvPr>
            <p:ph type="subTitle" idx="1"/>
          </p:nvPr>
        </p:nvSpPr>
        <p:spPr>
          <a:xfrm>
            <a:off x="1524000" y="4293704"/>
            <a:ext cx="9144000" cy="964096"/>
          </a:xfrm>
        </p:spPr>
        <p:txBody>
          <a:bodyPr/>
          <a:lstStyle/>
          <a:p>
            <a:r>
              <a:rPr lang="hr-HR" dirty="0"/>
              <a:t>Predavač/predavačica:</a:t>
            </a:r>
          </a:p>
        </p:txBody>
      </p:sp>
    </p:spTree>
    <p:extLst>
      <p:ext uri="{BB962C8B-B14F-4D97-AF65-F5344CB8AC3E}">
        <p14:creationId xmlns:p14="http://schemas.microsoft.com/office/powerpoint/2010/main" val="1109349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EA5316B-714D-CBC4-471F-61DD7B302862}"/>
              </a:ext>
            </a:extLst>
          </p:cNvPr>
          <p:cNvSpPr>
            <a:spLocks noGrp="1"/>
          </p:cNvSpPr>
          <p:nvPr>
            <p:ph idx="1"/>
          </p:nvPr>
        </p:nvSpPr>
        <p:spPr>
          <a:xfrm>
            <a:off x="838200" y="3466638"/>
            <a:ext cx="3863196" cy="2909060"/>
          </a:xfrm>
        </p:spPr>
        <p:txBody>
          <a:bodyPr>
            <a:normAutofit/>
          </a:bodyPr>
          <a:lstStyle/>
          <a:p>
            <a:pPr marL="0" indent="0" algn="ctr">
              <a:buNone/>
            </a:pPr>
            <a:r>
              <a:rPr lang="hr-HR" sz="40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38200" y="482302"/>
            <a:ext cx="8650857" cy="1325563"/>
          </a:xfrm>
        </p:spPr>
        <p:txBody>
          <a:bodyPr>
            <a:normAutofit fontScale="90000"/>
          </a:bodyPr>
          <a:lstStyle/>
          <a:p>
            <a:br>
              <a:rPr lang="hr-HR" sz="3600" dirty="0"/>
            </a:br>
            <a:br>
              <a:rPr lang="hr-HR" sz="3600" dirty="0"/>
            </a:br>
            <a:br>
              <a:rPr lang="hr-HR" sz="3600" dirty="0"/>
            </a:br>
            <a:br>
              <a:rPr lang="hr-HR" sz="3600" dirty="0"/>
            </a:br>
            <a:r>
              <a:rPr lang="hr-HR" sz="3600" dirty="0"/>
              <a:t>Umjetna inteligencija počela se razvijati osamdesetih godina 20. stoljeća.</a:t>
            </a:r>
          </a:p>
        </p:txBody>
      </p:sp>
      <p:sp>
        <p:nvSpPr>
          <p:cNvPr id="18" name="Text Placeholder 12">
            <a:extLst>
              <a:ext uri="{FF2B5EF4-FFF2-40B4-BE49-F238E27FC236}">
                <a16:creationId xmlns:a16="http://schemas.microsoft.com/office/drawing/2014/main" id="{D692BC5A-B809-C9AF-F075-FC689A926A91}"/>
              </a:ext>
            </a:extLst>
          </p:cNvPr>
          <p:cNvSpPr txBox="1">
            <a:spLocks/>
          </p:cNvSpPr>
          <p:nvPr/>
        </p:nvSpPr>
        <p:spPr>
          <a:xfrm>
            <a:off x="5381446" y="3466638"/>
            <a:ext cx="3863196" cy="2909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4000" dirty="0"/>
              <a:t>NIJE TOČNO</a:t>
            </a:r>
          </a:p>
        </p:txBody>
      </p:sp>
    </p:spTree>
    <p:extLst>
      <p:ext uri="{BB962C8B-B14F-4D97-AF65-F5344CB8AC3E}">
        <p14:creationId xmlns:p14="http://schemas.microsoft.com/office/powerpoint/2010/main" val="186521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F2AC-D47E-6B7D-4BF6-99B9F391E829}"/>
              </a:ext>
            </a:extLst>
          </p:cNvPr>
          <p:cNvSpPr>
            <a:spLocks noGrp="1"/>
          </p:cNvSpPr>
          <p:nvPr>
            <p:ph type="title"/>
          </p:nvPr>
        </p:nvSpPr>
        <p:spPr/>
        <p:txBody>
          <a:bodyPr>
            <a:noAutofit/>
          </a:bodyPr>
          <a:lstStyle/>
          <a:p>
            <a:r>
              <a:rPr lang="hr-HR" sz="3600" dirty="0"/>
              <a:t>Početci umjetne inteligencije: Povijesni korijeni – od </a:t>
            </a:r>
            <a:r>
              <a:rPr lang="hr-HR" sz="3600" dirty="0" err="1"/>
              <a:t>Turingova</a:t>
            </a:r>
            <a:r>
              <a:rPr lang="hr-HR" sz="3600" dirty="0"/>
              <a:t> testa do prvih UI programa</a:t>
            </a:r>
          </a:p>
        </p:txBody>
      </p:sp>
      <p:sp>
        <p:nvSpPr>
          <p:cNvPr id="3" name="Content Placeholder 2">
            <a:extLst>
              <a:ext uri="{FF2B5EF4-FFF2-40B4-BE49-F238E27FC236}">
                <a16:creationId xmlns:a16="http://schemas.microsoft.com/office/drawing/2014/main" id="{1B9B858E-1992-47A9-E37A-4AC2180B9FA7}"/>
              </a:ext>
            </a:extLst>
          </p:cNvPr>
          <p:cNvSpPr>
            <a:spLocks noGrp="1"/>
          </p:cNvSpPr>
          <p:nvPr>
            <p:ph idx="4294967295"/>
          </p:nvPr>
        </p:nvSpPr>
        <p:spPr>
          <a:xfrm>
            <a:off x="838200" y="2049571"/>
            <a:ext cx="6921500" cy="4667250"/>
          </a:xfrm>
        </p:spPr>
        <p:txBody>
          <a:bodyPr>
            <a:normAutofit/>
          </a:bodyPr>
          <a:lstStyle/>
          <a:p>
            <a:r>
              <a:rPr lang="hr-HR" dirty="0">
                <a:latin typeface="Arial" panose="020B0604020202020204" pitchFamily="34" charset="0"/>
                <a:cs typeface="Arial" panose="020B0604020202020204" pitchFamily="34" charset="0"/>
              </a:rPr>
              <a:t>Sredina 20. stoljeća - Alan Turing - </a:t>
            </a:r>
            <a:r>
              <a:rPr lang="hr-HR" dirty="0" err="1">
                <a:latin typeface="Arial" panose="020B0604020202020204" pitchFamily="34" charset="0"/>
                <a:cs typeface="Arial" panose="020B0604020202020204" pitchFamily="34" charset="0"/>
              </a:rPr>
              <a:t>Turingov</a:t>
            </a:r>
            <a:r>
              <a:rPr lang="hr-HR" dirty="0">
                <a:latin typeface="Arial" panose="020B0604020202020204" pitchFamily="34" charset="0"/>
                <a:cs typeface="Arial" panose="020B0604020202020204" pitchFamily="34" charset="0"/>
              </a:rPr>
              <a:t> test</a:t>
            </a:r>
          </a:p>
          <a:p>
            <a:r>
              <a:rPr lang="hr-HR" dirty="0">
                <a:latin typeface="Arial" panose="020B0604020202020204" pitchFamily="34" charset="0"/>
                <a:cs typeface="Arial" panose="020B0604020202020204" pitchFamily="34" charset="0"/>
              </a:rPr>
              <a:t>"Computing </a:t>
            </a:r>
            <a:r>
              <a:rPr lang="hr-HR" dirty="0" err="1">
                <a:latin typeface="Arial" panose="020B0604020202020204" pitchFamily="34" charset="0"/>
                <a:cs typeface="Arial" panose="020B0604020202020204" pitchFamily="34" charset="0"/>
              </a:rPr>
              <a:t>Machinery</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and</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Intelligence</a:t>
            </a:r>
            <a:r>
              <a:rPr lang="hr-HR" dirty="0">
                <a:latin typeface="Arial" panose="020B0604020202020204" pitchFamily="34" charset="0"/>
                <a:cs typeface="Arial" panose="020B0604020202020204" pitchFamily="34" charset="0"/>
              </a:rPr>
              <a:t>" (1950.) - temelj za daljnji razvoj umjetne inteligencije</a:t>
            </a:r>
          </a:p>
          <a:p>
            <a:r>
              <a:rPr lang="hr-HR" dirty="0">
                <a:latin typeface="Arial" panose="020B0604020202020204" pitchFamily="34" charset="0"/>
                <a:cs typeface="Arial" panose="020B0604020202020204" pitchFamily="34" charset="0"/>
              </a:rPr>
              <a:t>1950-ih razvijeni prvi računalni programi sposobni za izvršavanje zadataka poput igranja šaha ili rješavanja logičkih problema - početak istraživanja u području umjetne inteligencije</a:t>
            </a:r>
          </a:p>
          <a:p>
            <a:endParaRPr lang="hr-HR" dirty="0"/>
          </a:p>
        </p:txBody>
      </p:sp>
      <p:pic>
        <p:nvPicPr>
          <p:cNvPr id="5" name="Picture 4" descr="Diagram of a diagram of a barbell&#10;&#10;Description automatically generated">
            <a:extLst>
              <a:ext uri="{FF2B5EF4-FFF2-40B4-BE49-F238E27FC236}">
                <a16:creationId xmlns:a16="http://schemas.microsoft.com/office/drawing/2014/main" id="{91D77EBC-133F-D924-A8D6-19162A58A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820" y="2324779"/>
            <a:ext cx="3935265" cy="3000565"/>
          </a:xfrm>
          <a:prstGeom prst="rect">
            <a:avLst/>
          </a:prstGeom>
        </p:spPr>
      </p:pic>
      <p:sp>
        <p:nvSpPr>
          <p:cNvPr id="7" name="TextBox 6">
            <a:extLst>
              <a:ext uri="{FF2B5EF4-FFF2-40B4-BE49-F238E27FC236}">
                <a16:creationId xmlns:a16="http://schemas.microsoft.com/office/drawing/2014/main" id="{84818BA0-DE70-8274-4B8A-AFCDE41B0653}"/>
              </a:ext>
            </a:extLst>
          </p:cNvPr>
          <p:cNvSpPr txBox="1"/>
          <p:nvPr/>
        </p:nvSpPr>
        <p:spPr>
          <a:xfrm>
            <a:off x="8345010" y="6070490"/>
            <a:ext cx="3700365" cy="646331"/>
          </a:xfrm>
          <a:prstGeom prst="rect">
            <a:avLst/>
          </a:prstGeom>
          <a:noFill/>
        </p:spPr>
        <p:txBody>
          <a:bodyPr wrap="square">
            <a:spAutoFit/>
          </a:bodyPr>
          <a:lstStyle/>
          <a:p>
            <a:pPr algn="r"/>
            <a:r>
              <a:rPr lang="hr-HR" sz="1200" dirty="0"/>
              <a:t>Izvor slike: Juan Alberto Sánchez </a:t>
            </a:r>
            <a:r>
              <a:rPr lang="hr-HR" sz="1200" dirty="0" err="1"/>
              <a:t>Margallo</a:t>
            </a:r>
            <a:r>
              <a:rPr lang="hr-HR" sz="1200" dirty="0"/>
              <a:t>, CC BY 2.5 &lt;https://creativecommons.org/licenses/by/2.5&gt;, via </a:t>
            </a:r>
            <a:r>
              <a:rPr lang="hr-HR" sz="1200" dirty="0" err="1"/>
              <a:t>Wikimedia</a:t>
            </a:r>
            <a:r>
              <a:rPr lang="hr-HR" sz="1200" dirty="0"/>
              <a:t> </a:t>
            </a:r>
            <a:r>
              <a:rPr lang="hr-HR" sz="1200" dirty="0" err="1"/>
              <a:t>Commons</a:t>
            </a:r>
            <a:endParaRPr lang="hr-HR" sz="1200" dirty="0"/>
          </a:p>
        </p:txBody>
      </p:sp>
    </p:spTree>
    <p:extLst>
      <p:ext uri="{BB962C8B-B14F-4D97-AF65-F5344CB8AC3E}">
        <p14:creationId xmlns:p14="http://schemas.microsoft.com/office/powerpoint/2010/main" val="43548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6F8D-CA86-D8C0-870E-2848F37A1FE0}"/>
              </a:ext>
            </a:extLst>
          </p:cNvPr>
          <p:cNvSpPr>
            <a:spLocks noGrp="1"/>
          </p:cNvSpPr>
          <p:nvPr>
            <p:ph type="title"/>
          </p:nvPr>
        </p:nvSpPr>
        <p:spPr/>
        <p:txBody>
          <a:bodyPr>
            <a:normAutofit/>
          </a:bodyPr>
          <a:lstStyle/>
          <a:p>
            <a:r>
              <a:rPr lang="hr-HR" sz="3600" dirty="0"/>
              <a:t>Važni događaji i otkrića – od šaha do strojnog učenja</a:t>
            </a:r>
          </a:p>
        </p:txBody>
      </p:sp>
      <p:sp>
        <p:nvSpPr>
          <p:cNvPr id="3" name="Content Placeholder 2">
            <a:extLst>
              <a:ext uri="{FF2B5EF4-FFF2-40B4-BE49-F238E27FC236}">
                <a16:creationId xmlns:a16="http://schemas.microsoft.com/office/drawing/2014/main" id="{C923E9F6-5781-F939-2849-8BE3CDBF319E}"/>
              </a:ext>
            </a:extLst>
          </p:cNvPr>
          <p:cNvSpPr>
            <a:spLocks noGrp="1"/>
          </p:cNvSpPr>
          <p:nvPr>
            <p:ph idx="4294967295"/>
          </p:nvPr>
        </p:nvSpPr>
        <p:spPr>
          <a:xfrm>
            <a:off x="960301" y="2011987"/>
            <a:ext cx="6418263" cy="4064000"/>
          </a:xfrm>
        </p:spPr>
        <p:txBody>
          <a:bodyPr/>
          <a:lstStyle/>
          <a:p>
            <a:r>
              <a:rPr lang="hr-HR" dirty="0">
                <a:latin typeface="Arial" panose="020B0604020202020204" pitchFamily="34" charset="0"/>
                <a:cs typeface="Arial" panose="020B0604020202020204" pitchFamily="34" charset="0"/>
              </a:rPr>
              <a:t>1997. – </a:t>
            </a:r>
            <a:r>
              <a:rPr lang="hr-HR" dirty="0" err="1">
                <a:latin typeface="Arial" panose="020B0604020202020204" pitchFamily="34" charset="0"/>
                <a:cs typeface="Arial" panose="020B0604020202020204" pitchFamily="34" charset="0"/>
              </a:rPr>
              <a:t>Deep</a:t>
            </a:r>
            <a:r>
              <a:rPr lang="hr-HR" dirty="0">
                <a:latin typeface="Arial" panose="020B0604020202020204" pitchFamily="34" charset="0"/>
                <a:cs typeface="Arial" panose="020B0604020202020204" pitchFamily="34" charset="0"/>
              </a:rPr>
              <a:t> Blue pobjeđuje </a:t>
            </a:r>
            <a:r>
              <a:rPr lang="hr-HR" dirty="0" err="1">
                <a:latin typeface="Arial" panose="020B0604020202020204" pitchFamily="34" charset="0"/>
                <a:cs typeface="Arial" panose="020B0604020202020204" pitchFamily="34" charset="0"/>
              </a:rPr>
              <a:t>Garryja</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Kasparova</a:t>
            </a:r>
            <a:endParaRPr lang="hr-HR"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Početak 2000-ih – uspon strojnog učenja</a:t>
            </a:r>
          </a:p>
          <a:p>
            <a:r>
              <a:rPr lang="hr-HR" dirty="0">
                <a:latin typeface="Arial" panose="020B0604020202020204" pitchFamily="34" charset="0"/>
                <a:cs typeface="Arial" panose="020B0604020202020204" pitchFamily="34" charset="0"/>
              </a:rPr>
              <a:t>2016. – </a:t>
            </a:r>
            <a:r>
              <a:rPr lang="hr-HR" dirty="0" err="1">
                <a:latin typeface="Arial" panose="020B0604020202020204" pitchFamily="34" charset="0"/>
                <a:cs typeface="Arial" panose="020B0604020202020204" pitchFamily="34" charset="0"/>
              </a:rPr>
              <a:t>AlphaGo</a:t>
            </a:r>
            <a:r>
              <a:rPr lang="hr-HR" dirty="0">
                <a:latin typeface="Arial" panose="020B0604020202020204" pitchFamily="34" charset="0"/>
                <a:cs typeface="Arial" panose="020B0604020202020204" pitchFamily="34" charset="0"/>
              </a:rPr>
              <a:t> pobjeđuje </a:t>
            </a:r>
            <a:r>
              <a:rPr lang="hr-HR" dirty="0" err="1">
                <a:latin typeface="Arial" panose="020B0604020202020204" pitchFamily="34" charset="0"/>
                <a:cs typeface="Arial" panose="020B0604020202020204" pitchFamily="34" charset="0"/>
              </a:rPr>
              <a:t>Leea</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Sedola</a:t>
            </a:r>
            <a:r>
              <a:rPr lang="hr-HR"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svjetskog prvaka u igri Go</a:t>
            </a:r>
            <a:endParaRPr lang="hr-HR" dirty="0">
              <a:latin typeface="Arial" panose="020B0604020202020204" pitchFamily="34" charset="0"/>
              <a:cs typeface="Arial" panose="020B0604020202020204" pitchFamily="34" charset="0"/>
            </a:endParaRPr>
          </a:p>
        </p:txBody>
      </p:sp>
      <p:pic>
        <p:nvPicPr>
          <p:cNvPr id="5" name="Picture 4" descr="A large black computer tower&#10;&#10;Description automatically generated">
            <a:extLst>
              <a:ext uri="{FF2B5EF4-FFF2-40B4-BE49-F238E27FC236}">
                <a16:creationId xmlns:a16="http://schemas.microsoft.com/office/drawing/2014/main" id="{606F1217-2983-601C-AFCB-2992E6E54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4156" y="1675658"/>
            <a:ext cx="2587543" cy="3881315"/>
          </a:xfrm>
          <a:prstGeom prst="rect">
            <a:avLst/>
          </a:prstGeom>
        </p:spPr>
      </p:pic>
      <p:sp>
        <p:nvSpPr>
          <p:cNvPr id="7" name="TextBox 6">
            <a:extLst>
              <a:ext uri="{FF2B5EF4-FFF2-40B4-BE49-F238E27FC236}">
                <a16:creationId xmlns:a16="http://schemas.microsoft.com/office/drawing/2014/main" id="{F40072B9-EDBC-7888-C4E4-DD9C8BC119DB}"/>
              </a:ext>
            </a:extLst>
          </p:cNvPr>
          <p:cNvSpPr txBox="1"/>
          <p:nvPr/>
        </p:nvSpPr>
        <p:spPr>
          <a:xfrm>
            <a:off x="7427848" y="5926305"/>
            <a:ext cx="3925952" cy="646331"/>
          </a:xfrm>
          <a:prstGeom prst="rect">
            <a:avLst/>
          </a:prstGeom>
          <a:noFill/>
        </p:spPr>
        <p:txBody>
          <a:bodyPr wrap="square">
            <a:spAutoFit/>
          </a:bodyPr>
          <a:lstStyle/>
          <a:p>
            <a:pPr algn="r"/>
            <a:r>
              <a:rPr lang="hr-HR" sz="1200" dirty="0"/>
              <a:t>Izvor slike: Anton </a:t>
            </a:r>
            <a:r>
              <a:rPr lang="hr-HR" sz="1200" dirty="0" err="1"/>
              <a:t>Chiang</a:t>
            </a:r>
            <a:r>
              <a:rPr lang="hr-HR" sz="1200" dirty="0"/>
              <a:t> </a:t>
            </a:r>
            <a:r>
              <a:rPr lang="hr-HR" sz="1200" dirty="0" err="1"/>
              <a:t>from</a:t>
            </a:r>
            <a:r>
              <a:rPr lang="hr-HR" sz="1200" dirty="0"/>
              <a:t> </a:t>
            </a:r>
            <a:r>
              <a:rPr lang="hr-HR" sz="1200" dirty="0" err="1"/>
              <a:t>Cupertino</a:t>
            </a:r>
            <a:r>
              <a:rPr lang="hr-HR" sz="1200" dirty="0"/>
              <a:t>, CA, USA, CC BY 2.0 &lt;https://creativecommons.org/licenses/by/2.0&gt;, via </a:t>
            </a:r>
            <a:r>
              <a:rPr lang="hr-HR" sz="1200" dirty="0" err="1"/>
              <a:t>Wikimedia</a:t>
            </a:r>
            <a:r>
              <a:rPr lang="hr-HR" sz="1200" dirty="0"/>
              <a:t> </a:t>
            </a:r>
            <a:r>
              <a:rPr lang="hr-HR" sz="1200" dirty="0" err="1"/>
              <a:t>Commons</a:t>
            </a:r>
            <a:endParaRPr lang="hr-HR" sz="1200" dirty="0"/>
          </a:p>
        </p:txBody>
      </p:sp>
      <p:sp>
        <p:nvSpPr>
          <p:cNvPr id="8" name="TextBox 7">
            <a:extLst>
              <a:ext uri="{FF2B5EF4-FFF2-40B4-BE49-F238E27FC236}">
                <a16:creationId xmlns:a16="http://schemas.microsoft.com/office/drawing/2014/main" id="{D2736A08-79B1-3547-B6E1-00C5D2CCAA1C}"/>
              </a:ext>
            </a:extLst>
          </p:cNvPr>
          <p:cNvSpPr txBox="1"/>
          <p:nvPr/>
        </p:nvSpPr>
        <p:spPr>
          <a:xfrm>
            <a:off x="8593242" y="5556973"/>
            <a:ext cx="2689370" cy="369332"/>
          </a:xfrm>
          <a:prstGeom prst="rect">
            <a:avLst/>
          </a:prstGeom>
          <a:noFill/>
        </p:spPr>
        <p:txBody>
          <a:bodyPr wrap="square">
            <a:spAutoFit/>
          </a:bodyPr>
          <a:lstStyle/>
          <a:p>
            <a:pPr algn="r"/>
            <a:r>
              <a:rPr lang="hr-HR" dirty="0"/>
              <a:t>Računalo </a:t>
            </a:r>
            <a:r>
              <a:rPr lang="hr-HR" i="1" dirty="0" err="1"/>
              <a:t>Deep</a:t>
            </a:r>
            <a:r>
              <a:rPr lang="hr-HR" i="1" dirty="0"/>
              <a:t> Blue</a:t>
            </a:r>
            <a:endParaRPr lang="hr-HR" dirty="0"/>
          </a:p>
        </p:txBody>
      </p:sp>
    </p:spTree>
    <p:extLst>
      <p:ext uri="{BB962C8B-B14F-4D97-AF65-F5344CB8AC3E}">
        <p14:creationId xmlns:p14="http://schemas.microsoft.com/office/powerpoint/2010/main" val="74226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975219" y="4285094"/>
            <a:ext cx="3062681"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367847" cy="2294185"/>
          </a:xfrm>
        </p:spPr>
        <p:txBody>
          <a:bodyPr>
            <a:normAutofit fontScale="90000"/>
          </a:bodyPr>
          <a:lstStyle/>
          <a:p>
            <a:br>
              <a:rPr lang="hr-HR" sz="3600" dirty="0"/>
            </a:br>
            <a:br>
              <a:rPr lang="hr-HR" sz="3600" dirty="0"/>
            </a:br>
            <a:br>
              <a:rPr lang="hr-HR" sz="3600" dirty="0"/>
            </a:br>
            <a:br>
              <a:rPr lang="hr-HR" sz="3600" dirty="0"/>
            </a:br>
            <a:r>
              <a:rPr lang="hr-HR" sz="3600" dirty="0"/>
              <a:t>Umjetna je inteligencija sve vrijeme tijekom svojeg razvoja bila područje od posebnog interesa i stalnih ulaganja radi postizanja napretka.</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96000" y="4285093"/>
            <a:ext cx="4095226"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15510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C6390-BAA5-D2A6-45DB-D381B7701F1C}"/>
              </a:ext>
            </a:extLst>
          </p:cNvPr>
          <p:cNvSpPr>
            <a:spLocks noGrp="1"/>
          </p:cNvSpPr>
          <p:nvPr>
            <p:ph idx="1"/>
          </p:nvPr>
        </p:nvSpPr>
        <p:spPr>
          <a:xfrm>
            <a:off x="838200" y="2141537"/>
            <a:ext cx="8176404" cy="4351338"/>
          </a:xfrm>
        </p:spPr>
        <p:txBody>
          <a:bodyPr/>
          <a:lstStyle/>
          <a:p>
            <a:r>
              <a:rPr lang="hr-HR" dirty="0"/>
              <a:t>Nelinearan razvoj umjetne inteligencije</a:t>
            </a:r>
          </a:p>
          <a:p>
            <a:r>
              <a:rPr lang="hr-HR" dirty="0"/>
              <a:t>1970-ih i 1980-ih godina – </a:t>
            </a:r>
            <a:r>
              <a:rPr lang="hr-HR" i="1" dirty="0"/>
              <a:t>Zima umjetne inteligencije </a:t>
            </a:r>
            <a:r>
              <a:rPr lang="hr-HR" dirty="0"/>
              <a:t>- razdoblje smanjenog interesa i financiranja zbog precijenjenih očekivanja i neuspjeha u ispunjavanju ambicioznih ciljeva</a:t>
            </a:r>
            <a:endParaRPr lang="hr-HR" i="1" dirty="0"/>
          </a:p>
          <a:p>
            <a:r>
              <a:rPr lang="hr-HR" dirty="0"/>
              <a:t>Ponovno oživljavanje krajem 1990-ih i početkom 2000-ih</a:t>
            </a:r>
          </a:p>
          <a:p>
            <a:endParaRPr lang="hr-HR" dirty="0"/>
          </a:p>
        </p:txBody>
      </p:sp>
      <p:sp>
        <p:nvSpPr>
          <p:cNvPr id="2" name="Title 1">
            <a:extLst>
              <a:ext uri="{FF2B5EF4-FFF2-40B4-BE49-F238E27FC236}">
                <a16:creationId xmlns:a16="http://schemas.microsoft.com/office/drawing/2014/main" id="{6812BF90-7F29-F3FC-97EE-BD5E7201352B}"/>
              </a:ext>
            </a:extLst>
          </p:cNvPr>
          <p:cNvSpPr>
            <a:spLocks noGrp="1"/>
          </p:cNvSpPr>
          <p:nvPr>
            <p:ph type="title"/>
          </p:nvPr>
        </p:nvSpPr>
        <p:spPr>
          <a:xfrm>
            <a:off x="838200" y="482302"/>
            <a:ext cx="8633604" cy="1325563"/>
          </a:xfrm>
        </p:spPr>
        <p:txBody>
          <a:bodyPr>
            <a:normAutofit/>
          </a:bodyPr>
          <a:lstStyle/>
          <a:p>
            <a:r>
              <a:rPr lang="hr-HR" sz="3600" dirty="0"/>
              <a:t>Razvoj umjetne inteligencije tijekom desetljeća - UI zima i ponovno oživljavanje</a:t>
            </a:r>
          </a:p>
        </p:txBody>
      </p:sp>
    </p:spTree>
    <p:extLst>
      <p:ext uri="{BB962C8B-B14F-4D97-AF65-F5344CB8AC3E}">
        <p14:creationId xmlns:p14="http://schemas.microsoft.com/office/powerpoint/2010/main" val="47717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B9BE-B568-9124-23A7-F0B6B44C2A5C}"/>
              </a:ext>
            </a:extLst>
          </p:cNvPr>
          <p:cNvSpPr>
            <a:spLocks noGrp="1"/>
          </p:cNvSpPr>
          <p:nvPr>
            <p:ph type="title"/>
          </p:nvPr>
        </p:nvSpPr>
        <p:spPr/>
        <p:txBody>
          <a:bodyPr/>
          <a:lstStyle/>
          <a:p>
            <a:r>
              <a:rPr lang="hr-HR" b="1" dirty="0"/>
              <a:t>Primjena umjetne inteligencije danas</a:t>
            </a:r>
          </a:p>
        </p:txBody>
      </p:sp>
    </p:spTree>
    <p:extLst>
      <p:ext uri="{BB962C8B-B14F-4D97-AF65-F5344CB8AC3E}">
        <p14:creationId xmlns:p14="http://schemas.microsoft.com/office/powerpoint/2010/main" val="401168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4" y="4106413"/>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4" y="457404"/>
            <a:ext cx="8221198" cy="2294185"/>
          </a:xfrm>
        </p:spPr>
        <p:txBody>
          <a:bodyPr>
            <a:normAutofit fontScale="90000"/>
          </a:bodyPr>
          <a:lstStyle/>
          <a:p>
            <a:br>
              <a:rPr lang="hr-HR" sz="3600" dirty="0"/>
            </a:br>
            <a:br>
              <a:rPr lang="hr-HR" sz="3600" dirty="0"/>
            </a:br>
            <a:br>
              <a:rPr lang="hr-HR" sz="3600" dirty="0"/>
            </a:br>
            <a:r>
              <a:rPr lang="hr-HR" sz="3600" dirty="0"/>
              <a:t>Vrlo je malo područja u kojima se umjetna inteligencija ne primjenjuje u nekom obliku.</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4" y="4106412"/>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22181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AF4D-CD8E-4A56-D9CF-C404E8FA8EB9}"/>
              </a:ext>
            </a:extLst>
          </p:cNvPr>
          <p:cNvSpPr>
            <a:spLocks noGrp="1"/>
          </p:cNvSpPr>
          <p:nvPr>
            <p:ph type="title"/>
          </p:nvPr>
        </p:nvSpPr>
        <p:spPr/>
        <p:txBody>
          <a:bodyPr/>
          <a:lstStyle/>
          <a:p>
            <a:r>
              <a:rPr lang="hr-HR" sz="3600" dirty="0"/>
              <a:t>Prepoznavanje lica</a:t>
            </a:r>
          </a:p>
        </p:txBody>
      </p:sp>
      <p:sp>
        <p:nvSpPr>
          <p:cNvPr id="3" name="Content Placeholder 2">
            <a:extLst>
              <a:ext uri="{FF2B5EF4-FFF2-40B4-BE49-F238E27FC236}">
                <a16:creationId xmlns:a16="http://schemas.microsoft.com/office/drawing/2014/main" id="{2885E649-A359-2430-32E9-C64D71A7C4E6}"/>
              </a:ext>
            </a:extLst>
          </p:cNvPr>
          <p:cNvSpPr>
            <a:spLocks noGrp="1"/>
          </p:cNvSpPr>
          <p:nvPr>
            <p:ph idx="4294967295"/>
          </p:nvPr>
        </p:nvSpPr>
        <p:spPr>
          <a:xfrm>
            <a:off x="915987" y="1954636"/>
            <a:ext cx="7011688" cy="4348162"/>
          </a:xfrm>
        </p:spPr>
        <p:txBody>
          <a:bodyPr/>
          <a:lstStyle/>
          <a:p>
            <a:r>
              <a:rPr lang="hr-HR" dirty="0">
                <a:latin typeface="Arial" panose="020B0604020202020204" pitchFamily="34" charset="0"/>
                <a:cs typeface="Arial" panose="020B0604020202020204" pitchFamily="34" charset="0"/>
              </a:rPr>
              <a:t>Sustavi prepoznavanja lica za sigurnosne svrhe:</a:t>
            </a:r>
          </a:p>
          <a:p>
            <a:pPr lvl="1"/>
            <a:r>
              <a:rPr lang="hr-HR" dirty="0">
                <a:latin typeface="Arial" panose="020B0604020202020204" pitchFamily="34" charset="0"/>
                <a:cs typeface="Arial" panose="020B0604020202020204" pitchFamily="34" charset="0"/>
              </a:rPr>
              <a:t>otključavanje pametnih telefona </a:t>
            </a:r>
          </a:p>
          <a:p>
            <a:pPr lvl="1"/>
            <a:r>
              <a:rPr lang="hr-HR" dirty="0">
                <a:latin typeface="Arial" panose="020B0604020202020204" pitchFamily="34" charset="0"/>
                <a:cs typeface="Arial" panose="020B0604020202020204" pitchFamily="34" charset="0"/>
              </a:rPr>
              <a:t>identifikacija pojedinaca na nadzornim kamerama i u zračnim lukama. </a:t>
            </a:r>
          </a:p>
          <a:p>
            <a:r>
              <a:rPr lang="hr-HR" dirty="0">
                <a:latin typeface="Arial" panose="020B0604020202020204" pitchFamily="34" charset="0"/>
                <a:cs typeface="Arial" panose="020B0604020202020204" pitchFamily="34" charset="0"/>
              </a:rPr>
              <a:t>Algoritmi dubokog učenja - analiziraju značajke lica kako bi precizno identificirali osobe u stvarnom vremenu</a:t>
            </a:r>
          </a:p>
        </p:txBody>
      </p:sp>
      <p:pic>
        <p:nvPicPr>
          <p:cNvPr id="5" name="Picture 4" descr="A cartoon of a person's face&#10;&#10;Description automatically generated">
            <a:extLst>
              <a:ext uri="{FF2B5EF4-FFF2-40B4-BE49-F238E27FC236}">
                <a16:creationId xmlns:a16="http://schemas.microsoft.com/office/drawing/2014/main" id="{5AD4A11F-EE08-A400-95B0-D067139D9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560" y="2122997"/>
            <a:ext cx="3732954" cy="2799716"/>
          </a:xfrm>
          <a:prstGeom prst="rect">
            <a:avLst/>
          </a:prstGeom>
        </p:spPr>
      </p:pic>
      <p:sp>
        <p:nvSpPr>
          <p:cNvPr id="6" name="TextBox 5">
            <a:extLst>
              <a:ext uri="{FF2B5EF4-FFF2-40B4-BE49-F238E27FC236}">
                <a16:creationId xmlns:a16="http://schemas.microsoft.com/office/drawing/2014/main" id="{0807A4FB-801C-CCB9-A8FA-358CDB5590D6}"/>
              </a:ext>
            </a:extLst>
          </p:cNvPr>
          <p:cNvSpPr txBox="1"/>
          <p:nvPr/>
        </p:nvSpPr>
        <p:spPr>
          <a:xfrm>
            <a:off x="9524063" y="6302798"/>
            <a:ext cx="3059884" cy="281113"/>
          </a:xfrm>
          <a:prstGeom prst="rect">
            <a:avLst/>
          </a:prstGeom>
          <a:noFill/>
        </p:spPr>
        <p:txBody>
          <a:bodyPr wrap="square">
            <a:spAutoFit/>
          </a:bodyPr>
          <a:lstStyle/>
          <a:p>
            <a:r>
              <a:rPr lang="hr-HR" sz="1200" dirty="0"/>
              <a:t>Izvor slike: </a:t>
            </a:r>
            <a:r>
              <a:rPr lang="hr-HR" sz="1200" dirty="0" err="1"/>
              <a:t>Canva</a:t>
            </a:r>
            <a:r>
              <a:rPr lang="hr-HR" sz="1200" dirty="0"/>
              <a:t> Edu</a:t>
            </a:r>
          </a:p>
        </p:txBody>
      </p:sp>
    </p:spTree>
    <p:extLst>
      <p:ext uri="{BB962C8B-B14F-4D97-AF65-F5344CB8AC3E}">
        <p14:creationId xmlns:p14="http://schemas.microsoft.com/office/powerpoint/2010/main" val="16722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BF6F-740E-E83C-5F13-4B7A1A251B9B}"/>
              </a:ext>
            </a:extLst>
          </p:cNvPr>
          <p:cNvSpPr>
            <a:spLocks noGrp="1"/>
          </p:cNvSpPr>
          <p:nvPr>
            <p:ph type="title"/>
          </p:nvPr>
        </p:nvSpPr>
        <p:spPr/>
        <p:txBody>
          <a:bodyPr/>
          <a:lstStyle/>
          <a:p>
            <a:r>
              <a:rPr lang="hr-HR" sz="3600" dirty="0"/>
              <a:t>Virtualni asistenti</a:t>
            </a:r>
          </a:p>
        </p:txBody>
      </p:sp>
      <p:sp>
        <p:nvSpPr>
          <p:cNvPr id="3" name="Content Placeholder 2">
            <a:extLst>
              <a:ext uri="{FF2B5EF4-FFF2-40B4-BE49-F238E27FC236}">
                <a16:creationId xmlns:a16="http://schemas.microsoft.com/office/drawing/2014/main" id="{6C32D9B4-FD67-7A08-E816-7ACB57DCE97A}"/>
              </a:ext>
            </a:extLst>
          </p:cNvPr>
          <p:cNvSpPr>
            <a:spLocks noGrp="1"/>
          </p:cNvSpPr>
          <p:nvPr>
            <p:ph idx="4294967295"/>
          </p:nvPr>
        </p:nvSpPr>
        <p:spPr>
          <a:xfrm>
            <a:off x="776377" y="2024360"/>
            <a:ext cx="6905625" cy="4351338"/>
          </a:xfrm>
        </p:spPr>
        <p:txBody>
          <a:bodyPr>
            <a:normAutofit/>
          </a:bodyPr>
          <a:lstStyle/>
          <a:p>
            <a:r>
              <a:rPr lang="hr-HR" dirty="0">
                <a:latin typeface="Arial" panose="020B0604020202020204" pitchFamily="34" charset="0"/>
                <a:cs typeface="Arial" panose="020B0604020202020204" pitchFamily="34" charset="0"/>
              </a:rPr>
              <a:t>Prepoznavanje govora, razumijevanje korisničkih zahtjeva i pružanje odgovora u obliku glasovnih ili tekstualnih poruka</a:t>
            </a:r>
          </a:p>
          <a:p>
            <a:r>
              <a:rPr lang="hr-HR" dirty="0">
                <a:latin typeface="Arial" panose="020B0604020202020204" pitchFamily="34" charset="0"/>
                <a:cs typeface="Arial" panose="020B0604020202020204" pitchFamily="34" charset="0"/>
              </a:rPr>
              <a:t>Uporaba prirodnog jezika za komunikaciju</a:t>
            </a:r>
          </a:p>
          <a:p>
            <a:r>
              <a:rPr lang="hr-HR" dirty="0">
                <a:latin typeface="Arial" panose="020B0604020202020204" pitchFamily="34" charset="0"/>
                <a:cs typeface="Arial" panose="020B0604020202020204" pitchFamily="34" charset="0"/>
              </a:rPr>
              <a:t>Izvršavanje zadataka – postavljanje  podsjetnika, upravljanje pametnim uređajima u kući, pretraživanje informacija na internetu</a:t>
            </a:r>
          </a:p>
        </p:txBody>
      </p:sp>
      <p:sp>
        <p:nvSpPr>
          <p:cNvPr id="4" name="TextBox 3">
            <a:extLst>
              <a:ext uri="{FF2B5EF4-FFF2-40B4-BE49-F238E27FC236}">
                <a16:creationId xmlns:a16="http://schemas.microsoft.com/office/drawing/2014/main" id="{7000A918-16A9-939A-5F3D-A1ECD826C022}"/>
              </a:ext>
            </a:extLst>
          </p:cNvPr>
          <p:cNvSpPr txBox="1"/>
          <p:nvPr/>
        </p:nvSpPr>
        <p:spPr>
          <a:xfrm>
            <a:off x="8293916" y="6036406"/>
            <a:ext cx="3059884" cy="281113"/>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pic>
        <p:nvPicPr>
          <p:cNvPr id="6" name="Picture 5" descr="A hand holding a phone with a robot and many people around it&#10;&#10;Description automatically generated">
            <a:extLst>
              <a:ext uri="{FF2B5EF4-FFF2-40B4-BE49-F238E27FC236}">
                <a16:creationId xmlns:a16="http://schemas.microsoft.com/office/drawing/2014/main" id="{467A53DA-F7BB-A0E4-24A3-6DA050056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25" y="1472585"/>
            <a:ext cx="5441659" cy="4081244"/>
          </a:xfrm>
          <a:prstGeom prst="rect">
            <a:avLst/>
          </a:prstGeom>
        </p:spPr>
      </p:pic>
    </p:spTree>
    <p:extLst>
      <p:ext uri="{BB962C8B-B14F-4D97-AF65-F5344CB8AC3E}">
        <p14:creationId xmlns:p14="http://schemas.microsoft.com/office/powerpoint/2010/main" val="160901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E42F-E97E-A0BB-3848-8BE10031591A}"/>
              </a:ext>
            </a:extLst>
          </p:cNvPr>
          <p:cNvSpPr>
            <a:spLocks noGrp="1"/>
          </p:cNvSpPr>
          <p:nvPr>
            <p:ph type="title"/>
          </p:nvPr>
        </p:nvSpPr>
        <p:spPr/>
        <p:txBody>
          <a:bodyPr/>
          <a:lstStyle/>
          <a:p>
            <a:r>
              <a:rPr lang="hr-HR" sz="3600" dirty="0"/>
              <a:t>Sustavi za preporuke</a:t>
            </a:r>
          </a:p>
        </p:txBody>
      </p:sp>
      <p:sp>
        <p:nvSpPr>
          <p:cNvPr id="3" name="Content Placeholder 2">
            <a:extLst>
              <a:ext uri="{FF2B5EF4-FFF2-40B4-BE49-F238E27FC236}">
                <a16:creationId xmlns:a16="http://schemas.microsoft.com/office/drawing/2014/main" id="{3BED4A58-6109-F16E-E172-7459692CD04E}"/>
              </a:ext>
            </a:extLst>
          </p:cNvPr>
          <p:cNvSpPr>
            <a:spLocks noGrp="1"/>
          </p:cNvSpPr>
          <p:nvPr>
            <p:ph idx="4294967295"/>
          </p:nvPr>
        </p:nvSpPr>
        <p:spPr>
          <a:xfrm>
            <a:off x="5613252" y="2013787"/>
            <a:ext cx="6103406" cy="4351338"/>
          </a:xfrm>
        </p:spPr>
        <p:txBody>
          <a:bodyPr/>
          <a:lstStyle/>
          <a:p>
            <a:r>
              <a:rPr lang="hr-HR" dirty="0">
                <a:latin typeface="Arial" panose="020B0604020202020204" pitchFamily="34" charset="0"/>
                <a:cs typeface="Arial" panose="020B0604020202020204" pitchFamily="34" charset="0"/>
              </a:rPr>
              <a:t>U e-trgovini, streaming platformama i društvenim mrežama – personalizacija korisničkog iskustva</a:t>
            </a:r>
          </a:p>
          <a:p>
            <a:r>
              <a:rPr lang="hr-HR" dirty="0">
                <a:latin typeface="Arial" panose="020B0604020202020204" pitchFamily="34" charset="0"/>
                <a:cs typeface="Arial" panose="020B0604020202020204" pitchFamily="34" charset="0"/>
              </a:rPr>
              <a:t>Npr. uporaba preporučenih algoritama radi predlaganja filmova i serija na temelju korisničkih preferencija i prethodnog ponašanja</a:t>
            </a:r>
          </a:p>
        </p:txBody>
      </p:sp>
      <p:sp>
        <p:nvSpPr>
          <p:cNvPr id="4" name="TextBox 3">
            <a:extLst>
              <a:ext uri="{FF2B5EF4-FFF2-40B4-BE49-F238E27FC236}">
                <a16:creationId xmlns:a16="http://schemas.microsoft.com/office/drawing/2014/main" id="{018F4FA0-DA20-5D25-D75A-B83A805ECDEA}"/>
              </a:ext>
            </a:extLst>
          </p:cNvPr>
          <p:cNvSpPr txBox="1"/>
          <p:nvPr/>
        </p:nvSpPr>
        <p:spPr>
          <a:xfrm>
            <a:off x="8656773" y="6094585"/>
            <a:ext cx="3059884" cy="281113"/>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pic>
        <p:nvPicPr>
          <p:cNvPr id="6" name="Picture 5" descr="A person pointing at a robot&#10;&#10;Description automatically generated">
            <a:extLst>
              <a:ext uri="{FF2B5EF4-FFF2-40B4-BE49-F238E27FC236}">
                <a16:creationId xmlns:a16="http://schemas.microsoft.com/office/drawing/2014/main" id="{8117CC26-2E43-6FEA-EE73-419974EB4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10" y="2013787"/>
            <a:ext cx="4915948" cy="3686961"/>
          </a:xfrm>
          <a:prstGeom prst="rect">
            <a:avLst/>
          </a:prstGeom>
        </p:spPr>
      </p:pic>
    </p:spTree>
    <p:extLst>
      <p:ext uri="{BB962C8B-B14F-4D97-AF65-F5344CB8AC3E}">
        <p14:creationId xmlns:p14="http://schemas.microsoft.com/office/powerpoint/2010/main" val="11141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C84F3-8C78-4595-5DC0-4AC58CE71CED}"/>
              </a:ext>
            </a:extLst>
          </p:cNvPr>
          <p:cNvSpPr>
            <a:spLocks noGrp="1"/>
          </p:cNvSpPr>
          <p:nvPr>
            <p:ph idx="1"/>
          </p:nvPr>
        </p:nvSpPr>
        <p:spPr>
          <a:xfrm>
            <a:off x="838200" y="1956250"/>
            <a:ext cx="8364166" cy="4337545"/>
          </a:xfrm>
        </p:spPr>
        <p:txBody>
          <a:bodyPr>
            <a:normAutofit/>
          </a:bodyPr>
          <a:lstStyle/>
          <a:p>
            <a:r>
              <a:rPr lang="hr-HR" dirty="0"/>
              <a:t>Pružiti pregled povijesti umjetne inteligencije (UI), osvijestiti gdje i otkada već primjenjujemo umjetnu inteligenciju, prikazati ključne tehnologije i prekretnice koje su oblikovale njezinu evoluciju te analizirati trenutačne i buduće izazove s kojima se susrećemo. </a:t>
            </a:r>
          </a:p>
          <a:p>
            <a:r>
              <a:rPr lang="hr-HR" dirty="0"/>
              <a:t>Polaznici će steći temeljno razumijevanje povijesti i razvoja umjetne inteligencije te svijest o aktualnim izazovima i prilikama kao i etičkim dvojbama u ovom području.</a:t>
            </a:r>
          </a:p>
          <a:p>
            <a:endParaRPr lang="hr-HR" dirty="0"/>
          </a:p>
        </p:txBody>
      </p:sp>
      <p:sp>
        <p:nvSpPr>
          <p:cNvPr id="2" name="Title 1">
            <a:extLst>
              <a:ext uri="{FF2B5EF4-FFF2-40B4-BE49-F238E27FC236}">
                <a16:creationId xmlns:a16="http://schemas.microsoft.com/office/drawing/2014/main" id="{574F4DDA-E138-2098-9D53-C8869F67AE60}"/>
              </a:ext>
            </a:extLst>
          </p:cNvPr>
          <p:cNvSpPr>
            <a:spLocks noGrp="1"/>
          </p:cNvSpPr>
          <p:nvPr>
            <p:ph type="title"/>
          </p:nvPr>
        </p:nvSpPr>
        <p:spPr/>
        <p:txBody>
          <a:bodyPr/>
          <a:lstStyle/>
          <a:p>
            <a:r>
              <a:rPr lang="hr-HR" dirty="0"/>
              <a:t>Cilj </a:t>
            </a:r>
            <a:r>
              <a:rPr lang="hr-HR" dirty="0" err="1"/>
              <a:t>webinara</a:t>
            </a:r>
            <a:endParaRPr lang="hr-HR" dirty="0"/>
          </a:p>
        </p:txBody>
      </p:sp>
    </p:spTree>
    <p:extLst>
      <p:ext uri="{BB962C8B-B14F-4D97-AF65-F5344CB8AC3E}">
        <p14:creationId xmlns:p14="http://schemas.microsoft.com/office/powerpoint/2010/main" val="2000626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40F6B-A5BD-B4E5-8263-D68D969A074D}"/>
              </a:ext>
            </a:extLst>
          </p:cNvPr>
          <p:cNvSpPr>
            <a:spLocks noGrp="1"/>
          </p:cNvSpPr>
          <p:nvPr>
            <p:ph idx="1"/>
          </p:nvPr>
        </p:nvSpPr>
        <p:spPr>
          <a:xfrm>
            <a:off x="838200" y="2141076"/>
            <a:ext cx="8236789" cy="3837030"/>
          </a:xfrm>
        </p:spPr>
        <p:txBody>
          <a:bodyPr/>
          <a:lstStyle/>
          <a:p>
            <a:r>
              <a:rPr lang="hr-HR" sz="2400" b="1" dirty="0"/>
              <a:t>Zdravstvo</a:t>
            </a:r>
            <a:r>
              <a:rPr lang="hr-HR" sz="2400" dirty="0"/>
              <a:t> - analiza medicinskih slika, dijagnostika bolesti i personalizirana medicina</a:t>
            </a:r>
          </a:p>
          <a:p>
            <a:r>
              <a:rPr lang="hr-HR" sz="2400" b="1" dirty="0"/>
              <a:t>Financijski sektor </a:t>
            </a:r>
            <a:r>
              <a:rPr lang="hr-HR" sz="2400" dirty="0"/>
              <a:t>- procjena kreditne sposobnosti, otkrivanje prijevara, trgovanje na burzama i personalizacija financijskih usluga</a:t>
            </a:r>
          </a:p>
          <a:p>
            <a:r>
              <a:rPr lang="hr-HR" sz="2400" b="1" dirty="0"/>
              <a:t>Marketing </a:t>
            </a:r>
            <a:r>
              <a:rPr lang="hr-HR" sz="2400" dirty="0"/>
              <a:t>– personalizacija marketinških kampanja, analiza podataka o kupcima i automatizacija sadržaja</a:t>
            </a:r>
            <a:endParaRPr lang="hr-HR" sz="2400" b="1" dirty="0"/>
          </a:p>
          <a:p>
            <a:r>
              <a:rPr lang="hr-HR" sz="2400" b="1" dirty="0"/>
              <a:t>Transport </a:t>
            </a:r>
            <a:r>
              <a:rPr lang="hr-HR" sz="2400" dirty="0"/>
              <a:t>- </a:t>
            </a:r>
            <a:r>
              <a:rPr lang="hr-HR" sz="2400" kern="100" dirty="0">
                <a:effectLst/>
                <a:ea typeface="Calibri" panose="020F0502020204030204" pitchFamily="34" charset="0"/>
              </a:rPr>
              <a:t>razvoj autonomnih vozila, optimizacija ruta i poboljšanje sigurnosti u prometu</a:t>
            </a:r>
            <a:endParaRPr lang="hr-HR" sz="2400" dirty="0"/>
          </a:p>
        </p:txBody>
      </p:sp>
      <p:sp>
        <p:nvSpPr>
          <p:cNvPr id="2" name="Title 1">
            <a:extLst>
              <a:ext uri="{FF2B5EF4-FFF2-40B4-BE49-F238E27FC236}">
                <a16:creationId xmlns:a16="http://schemas.microsoft.com/office/drawing/2014/main" id="{1CDF97F6-3A13-17C1-EF39-18AA99AE29AA}"/>
              </a:ext>
            </a:extLst>
          </p:cNvPr>
          <p:cNvSpPr>
            <a:spLocks noGrp="1"/>
          </p:cNvSpPr>
          <p:nvPr>
            <p:ph type="title"/>
          </p:nvPr>
        </p:nvSpPr>
        <p:spPr/>
        <p:txBody>
          <a:bodyPr/>
          <a:lstStyle/>
          <a:p>
            <a:r>
              <a:rPr lang="hr-HR" sz="3600" dirty="0"/>
              <a:t>Industrijske primjene umjetne inteligencije </a:t>
            </a:r>
          </a:p>
        </p:txBody>
      </p:sp>
    </p:spTree>
    <p:extLst>
      <p:ext uri="{BB962C8B-B14F-4D97-AF65-F5344CB8AC3E}">
        <p14:creationId xmlns:p14="http://schemas.microsoft.com/office/powerpoint/2010/main" val="224328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7DABC-94F1-64DF-0891-7D0137B6CADB}"/>
              </a:ext>
            </a:extLst>
          </p:cNvPr>
          <p:cNvSpPr>
            <a:spLocks noGrp="1"/>
          </p:cNvSpPr>
          <p:nvPr>
            <p:ph idx="1"/>
          </p:nvPr>
        </p:nvSpPr>
        <p:spPr>
          <a:xfrm>
            <a:off x="838200" y="2141075"/>
            <a:ext cx="8426570" cy="3448841"/>
          </a:xfrm>
        </p:spPr>
        <p:txBody>
          <a:bodyPr/>
          <a:lstStyle/>
          <a:p>
            <a:r>
              <a:rPr lang="hr-HR" dirty="0"/>
              <a:t>Automatizacija rutinskih zadataka i otvaranje puta za nove vrste poslova</a:t>
            </a:r>
          </a:p>
          <a:p>
            <a:r>
              <a:rPr lang="hr-HR" dirty="0"/>
              <a:t>Pojava novih radnih uloga koje zahtijevaju specijalizirane vještine za upravljanje i razvoj UI sustava</a:t>
            </a:r>
          </a:p>
          <a:p>
            <a:r>
              <a:rPr lang="hr-HR" dirty="0"/>
              <a:t>Omogućuje radnicima da se usredotoče na kreativnije i složenije zadatke</a:t>
            </a:r>
          </a:p>
        </p:txBody>
      </p:sp>
      <p:sp>
        <p:nvSpPr>
          <p:cNvPr id="2" name="Title 1">
            <a:extLst>
              <a:ext uri="{FF2B5EF4-FFF2-40B4-BE49-F238E27FC236}">
                <a16:creationId xmlns:a16="http://schemas.microsoft.com/office/drawing/2014/main" id="{604E8A06-2046-576F-002C-F8D26F89798F}"/>
              </a:ext>
            </a:extLst>
          </p:cNvPr>
          <p:cNvSpPr>
            <a:spLocks noGrp="1"/>
          </p:cNvSpPr>
          <p:nvPr>
            <p:ph type="title"/>
          </p:nvPr>
        </p:nvSpPr>
        <p:spPr>
          <a:xfrm>
            <a:off x="838200" y="482302"/>
            <a:ext cx="8926902" cy="1325563"/>
          </a:xfrm>
        </p:spPr>
        <p:txBody>
          <a:bodyPr/>
          <a:lstStyle/>
          <a:p>
            <a:r>
              <a:rPr lang="pl-PL" sz="3600" dirty="0"/>
              <a:t>Utjecaj umjetne inteligencije na radna mjesta</a:t>
            </a:r>
            <a:endParaRPr lang="hr-HR" sz="3600" dirty="0"/>
          </a:p>
        </p:txBody>
      </p:sp>
    </p:spTree>
    <p:extLst>
      <p:ext uri="{BB962C8B-B14F-4D97-AF65-F5344CB8AC3E}">
        <p14:creationId xmlns:p14="http://schemas.microsoft.com/office/powerpoint/2010/main" val="320115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6C9C-85FE-9BA9-9588-E8931D3CDF7E}"/>
              </a:ext>
            </a:extLst>
          </p:cNvPr>
          <p:cNvSpPr>
            <a:spLocks noGrp="1"/>
          </p:cNvSpPr>
          <p:nvPr>
            <p:ph type="title"/>
          </p:nvPr>
        </p:nvSpPr>
        <p:spPr/>
        <p:txBody>
          <a:bodyPr>
            <a:normAutofit/>
          </a:bodyPr>
          <a:lstStyle/>
          <a:p>
            <a:r>
              <a:rPr lang="pl-PL" b="1" dirty="0"/>
              <a:t>Ključne tehnologije i prekretnice </a:t>
            </a:r>
            <a:br>
              <a:rPr lang="pl-PL" b="1" dirty="0"/>
            </a:br>
            <a:r>
              <a:rPr lang="pl-PL" b="1" dirty="0"/>
              <a:t>umjetne inteligencije</a:t>
            </a:r>
            <a:endParaRPr lang="hr-HR" b="1" dirty="0"/>
          </a:p>
        </p:txBody>
      </p:sp>
    </p:spTree>
    <p:extLst>
      <p:ext uri="{BB962C8B-B14F-4D97-AF65-F5344CB8AC3E}">
        <p14:creationId xmlns:p14="http://schemas.microsoft.com/office/powerpoint/2010/main" val="181194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975219" y="3733003"/>
            <a:ext cx="3062681"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410979" cy="2294185"/>
          </a:xfrm>
        </p:spPr>
        <p:txBody>
          <a:bodyPr>
            <a:normAutofit fontScale="90000"/>
          </a:bodyPr>
          <a:lstStyle/>
          <a:p>
            <a:br>
              <a:rPr lang="hr-HR" sz="3600" dirty="0"/>
            </a:br>
            <a:br>
              <a:rPr lang="hr-HR" sz="3600" dirty="0"/>
            </a:br>
            <a:br>
              <a:rPr lang="hr-HR" sz="3600" dirty="0"/>
            </a:br>
            <a:r>
              <a:rPr lang="hr-HR" sz="3600" dirty="0"/>
              <a:t>Duboko učenje zahtijeva manje podataka i računalnih resursa u usporedbi sa strojnim učenjem.</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96000" y="3733002"/>
            <a:ext cx="4095226"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9914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313CE-C813-82A9-F4BD-80799B2C8E8B}"/>
              </a:ext>
            </a:extLst>
          </p:cNvPr>
          <p:cNvSpPr>
            <a:spLocks noGrp="1"/>
          </p:cNvSpPr>
          <p:nvPr>
            <p:ph sz="quarter" idx="13"/>
          </p:nvPr>
        </p:nvSpPr>
        <p:spPr>
          <a:xfrm>
            <a:off x="838200" y="1725443"/>
            <a:ext cx="10338496" cy="2833688"/>
          </a:xfrm>
        </p:spPr>
        <p:txBody>
          <a:bodyPr>
            <a:normAutofit/>
          </a:bodyPr>
          <a:lstStyle/>
          <a:p>
            <a:r>
              <a:rPr lang="hr-HR" sz="2400" b="1" dirty="0"/>
              <a:t>Strojno učenje </a:t>
            </a:r>
            <a:r>
              <a:rPr lang="hr-HR" sz="2400" dirty="0"/>
              <a:t>- </a:t>
            </a:r>
            <a:r>
              <a:rPr lang="hr-HR" sz="2400" kern="100" dirty="0">
                <a:effectLst/>
                <a:ea typeface="Calibri" panose="020F0502020204030204" pitchFamily="34" charset="0"/>
              </a:rPr>
              <a:t>područje umjetne inteligencije koje se bavi razvojem algoritama i modela koji omogućuju računalima da "uče" iz podataka</a:t>
            </a:r>
          </a:p>
        </p:txBody>
      </p:sp>
      <p:sp>
        <p:nvSpPr>
          <p:cNvPr id="2" name="Title 1">
            <a:extLst>
              <a:ext uri="{FF2B5EF4-FFF2-40B4-BE49-F238E27FC236}">
                <a16:creationId xmlns:a16="http://schemas.microsoft.com/office/drawing/2014/main" id="{ED1179BA-1478-844A-3998-0D08C9437F4D}"/>
              </a:ext>
            </a:extLst>
          </p:cNvPr>
          <p:cNvSpPr>
            <a:spLocks noGrp="1"/>
          </p:cNvSpPr>
          <p:nvPr>
            <p:ph type="title"/>
          </p:nvPr>
        </p:nvSpPr>
        <p:spPr/>
        <p:txBody>
          <a:bodyPr/>
          <a:lstStyle/>
          <a:p>
            <a:r>
              <a:rPr lang="hr-HR" sz="3600" dirty="0"/>
              <a:t>Strojno učenje</a:t>
            </a:r>
          </a:p>
        </p:txBody>
      </p:sp>
      <p:pic>
        <p:nvPicPr>
          <p:cNvPr id="5" name="Picture 4" descr="A person sitting at a computer&#10;&#10;Description automatically generated">
            <a:extLst>
              <a:ext uri="{FF2B5EF4-FFF2-40B4-BE49-F238E27FC236}">
                <a16:creationId xmlns:a16="http://schemas.microsoft.com/office/drawing/2014/main" id="{1CA1F693-14DB-41AB-50D4-2E25B4E03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93" y="2305524"/>
            <a:ext cx="9534801" cy="3712975"/>
          </a:xfrm>
          <a:prstGeom prst="rect">
            <a:avLst/>
          </a:prstGeom>
        </p:spPr>
      </p:pic>
      <p:sp>
        <p:nvSpPr>
          <p:cNvPr id="4" name="TextBox 3">
            <a:extLst>
              <a:ext uri="{FF2B5EF4-FFF2-40B4-BE49-F238E27FC236}">
                <a16:creationId xmlns:a16="http://schemas.microsoft.com/office/drawing/2014/main" id="{D38EE34F-69BC-BA48-03AD-A368F1560A81}"/>
              </a:ext>
            </a:extLst>
          </p:cNvPr>
          <p:cNvSpPr txBox="1"/>
          <p:nvPr/>
        </p:nvSpPr>
        <p:spPr>
          <a:xfrm>
            <a:off x="8881119" y="6125355"/>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290170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9BA-1478-844A-3998-0D08C9437F4D}"/>
              </a:ext>
            </a:extLst>
          </p:cNvPr>
          <p:cNvSpPr>
            <a:spLocks noGrp="1"/>
          </p:cNvSpPr>
          <p:nvPr>
            <p:ph type="title"/>
          </p:nvPr>
        </p:nvSpPr>
        <p:spPr/>
        <p:txBody>
          <a:bodyPr/>
          <a:lstStyle/>
          <a:p>
            <a:r>
              <a:rPr lang="hr-HR" sz="3600" dirty="0"/>
              <a:t>Duboko učenje</a:t>
            </a:r>
          </a:p>
        </p:txBody>
      </p:sp>
      <p:sp>
        <p:nvSpPr>
          <p:cNvPr id="3" name="Content Placeholder 2">
            <a:extLst>
              <a:ext uri="{FF2B5EF4-FFF2-40B4-BE49-F238E27FC236}">
                <a16:creationId xmlns:a16="http://schemas.microsoft.com/office/drawing/2014/main" id="{DF7313CE-C813-82A9-F4BD-80799B2C8E8B}"/>
              </a:ext>
            </a:extLst>
          </p:cNvPr>
          <p:cNvSpPr>
            <a:spLocks noGrp="1"/>
          </p:cNvSpPr>
          <p:nvPr>
            <p:ph idx="4294967295"/>
          </p:nvPr>
        </p:nvSpPr>
        <p:spPr>
          <a:xfrm>
            <a:off x="838200" y="1740606"/>
            <a:ext cx="10824713" cy="2908300"/>
          </a:xfrm>
        </p:spPr>
        <p:txBody>
          <a:bodyPr>
            <a:normAutofit/>
          </a:bodyPr>
          <a:lstStyle/>
          <a:p>
            <a:r>
              <a:rPr lang="hr-HR" sz="2400" b="1" dirty="0">
                <a:latin typeface="Arial" panose="020B0604020202020204" pitchFamily="34" charset="0"/>
                <a:cs typeface="Arial" panose="020B0604020202020204" pitchFamily="34" charset="0"/>
              </a:rPr>
              <a:t>Duboko učenje </a:t>
            </a:r>
            <a:r>
              <a:rPr lang="hr-HR" sz="2400" dirty="0">
                <a:latin typeface="Arial" panose="020B0604020202020204" pitchFamily="34" charset="0"/>
                <a:cs typeface="Arial" panose="020B0604020202020204" pitchFamily="34" charset="0"/>
              </a:rPr>
              <a:t>- podskup strojnog učenja </a:t>
            </a:r>
          </a:p>
          <a:p>
            <a:r>
              <a:rPr lang="hr-HR" sz="2400" dirty="0">
                <a:latin typeface="Arial" panose="020B0604020202020204" pitchFamily="34" charset="0"/>
                <a:cs typeface="Arial" panose="020B0604020202020204" pitchFamily="34" charset="0"/>
              </a:rPr>
              <a:t>Upotrebljava složene strukture neuronskih mrža s mnogim slojevima (tzv. duboke neuronske mreže) za analizu podataka i prepoznavanje obrazaca</a:t>
            </a:r>
          </a:p>
          <a:p>
            <a:r>
              <a:rPr lang="hr-HR" sz="2400" dirty="0">
                <a:latin typeface="Arial" panose="020B0604020202020204" pitchFamily="34" charset="0"/>
                <a:cs typeface="Arial" panose="020B0604020202020204" pitchFamily="34" charset="0"/>
              </a:rPr>
              <a:t>Glavna razlika - složenost modela i količina podataka potrebnih za učenje</a:t>
            </a:r>
          </a:p>
        </p:txBody>
      </p:sp>
      <p:pic>
        <p:nvPicPr>
          <p:cNvPr id="5" name="Picture 4" descr="A screen shot of a computer&#10;&#10;Description automatically generated">
            <a:extLst>
              <a:ext uri="{FF2B5EF4-FFF2-40B4-BE49-F238E27FC236}">
                <a16:creationId xmlns:a16="http://schemas.microsoft.com/office/drawing/2014/main" id="{364B7BAC-E50D-1F02-B9E0-D92E43129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014" y="3663244"/>
            <a:ext cx="6826931" cy="2844554"/>
          </a:xfrm>
          <a:prstGeom prst="rect">
            <a:avLst/>
          </a:prstGeom>
        </p:spPr>
      </p:pic>
      <p:sp>
        <p:nvSpPr>
          <p:cNvPr id="8" name="TextBox 7">
            <a:extLst>
              <a:ext uri="{FF2B5EF4-FFF2-40B4-BE49-F238E27FC236}">
                <a16:creationId xmlns:a16="http://schemas.microsoft.com/office/drawing/2014/main" id="{76A2BF26-2FC4-996F-0F1B-A004FF642B83}"/>
              </a:ext>
            </a:extLst>
          </p:cNvPr>
          <p:cNvSpPr txBox="1"/>
          <p:nvPr/>
        </p:nvSpPr>
        <p:spPr>
          <a:xfrm>
            <a:off x="8837987" y="6369299"/>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8830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Umjetne neuronske mreže</a:t>
            </a:r>
            <a:endParaRPr lang="hr-HR" sz="3600" dirty="0"/>
          </a:p>
        </p:txBody>
      </p:sp>
      <p:pic>
        <p:nvPicPr>
          <p:cNvPr id="5" name="Picture 4" descr="A diagram of a neuron&#10;&#10;Description automatically generated">
            <a:extLst>
              <a:ext uri="{FF2B5EF4-FFF2-40B4-BE49-F238E27FC236}">
                <a16:creationId xmlns:a16="http://schemas.microsoft.com/office/drawing/2014/main" id="{4B977B25-5F1C-8145-9835-20F0618F2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86" y="3093875"/>
            <a:ext cx="4932985" cy="2466493"/>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82E1E076-E300-883A-7F79-3DA0FFDF4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968" y="2555356"/>
            <a:ext cx="4572186" cy="3291974"/>
          </a:xfrm>
          <a:prstGeom prst="rect">
            <a:avLst/>
          </a:prstGeom>
        </p:spPr>
      </p:pic>
      <p:sp>
        <p:nvSpPr>
          <p:cNvPr id="8" name="Title 1">
            <a:extLst>
              <a:ext uri="{FF2B5EF4-FFF2-40B4-BE49-F238E27FC236}">
                <a16:creationId xmlns:a16="http://schemas.microsoft.com/office/drawing/2014/main" id="{DDF3DE55-34FC-6F68-A985-2A1D4CB5BF1A}"/>
              </a:ext>
            </a:extLst>
          </p:cNvPr>
          <p:cNvSpPr txBox="1">
            <a:spLocks/>
          </p:cNvSpPr>
          <p:nvPr/>
        </p:nvSpPr>
        <p:spPr>
          <a:xfrm>
            <a:off x="3747152" y="5457463"/>
            <a:ext cx="6560890" cy="779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000" b="1" i="1" kern="100" dirty="0">
                <a:latin typeface="Calibri" panose="020F0502020204030204" pitchFamily="34" charset="0"/>
                <a:ea typeface="Calibri" panose="020F0502020204030204" pitchFamily="34" charset="0"/>
                <a:cs typeface="Times New Roman" panose="02020603050405020304" pitchFamily="18" charset="0"/>
              </a:rPr>
              <a:t>Ljudski neuron i umjetni neuron (</a:t>
            </a:r>
            <a:r>
              <a:rPr lang="hr-HR" sz="2000" b="1" i="1" kern="100" dirty="0" err="1">
                <a:latin typeface="Calibri" panose="020F0502020204030204" pitchFamily="34" charset="0"/>
                <a:ea typeface="Calibri" panose="020F0502020204030204" pitchFamily="34" charset="0"/>
                <a:cs typeface="Times New Roman" panose="02020603050405020304" pitchFamily="18" charset="0"/>
              </a:rPr>
              <a:t>perceptron</a:t>
            </a:r>
            <a:r>
              <a:rPr lang="hr-HR" sz="2000" b="1" i="1" kern="100" dirty="0">
                <a:latin typeface="Calibri" panose="020F0502020204030204" pitchFamily="34" charset="0"/>
                <a:ea typeface="Calibri" panose="020F0502020204030204" pitchFamily="34" charset="0"/>
                <a:cs typeface="Times New Roman" panose="02020603050405020304" pitchFamily="18" charset="0"/>
              </a:rPr>
              <a:t>)</a:t>
            </a:r>
            <a:endParaRPr lang="hr-HR" sz="2000" b="1" i="1" dirty="0"/>
          </a:p>
        </p:txBody>
      </p:sp>
      <p:sp>
        <p:nvSpPr>
          <p:cNvPr id="9" name="Content Placeholder 2">
            <a:extLst>
              <a:ext uri="{FF2B5EF4-FFF2-40B4-BE49-F238E27FC236}">
                <a16:creationId xmlns:a16="http://schemas.microsoft.com/office/drawing/2014/main" id="{5BA86835-56C1-7806-24B1-7E33E785819B}"/>
              </a:ext>
            </a:extLst>
          </p:cNvPr>
          <p:cNvSpPr txBox="1">
            <a:spLocks/>
          </p:cNvSpPr>
          <p:nvPr/>
        </p:nvSpPr>
        <p:spPr>
          <a:xfrm>
            <a:off x="838200" y="1960143"/>
            <a:ext cx="8505165" cy="1055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b="1" kern="100" dirty="0">
                <a:latin typeface="Arial" panose="020B0604020202020204" pitchFamily="34" charset="0"/>
                <a:ea typeface="Calibri" panose="020F0502020204030204" pitchFamily="34" charset="0"/>
                <a:cs typeface="Arial" panose="020B0604020202020204" pitchFamily="34" charset="0"/>
              </a:rPr>
              <a:t>Umjetne neuronske mreže </a:t>
            </a:r>
            <a:r>
              <a:rPr lang="hr-HR" sz="2400" kern="100" dirty="0">
                <a:latin typeface="Arial" panose="020B0604020202020204" pitchFamily="34" charset="0"/>
                <a:ea typeface="Calibri" panose="020F0502020204030204" pitchFamily="34" charset="0"/>
                <a:cs typeface="Arial" panose="020B0604020202020204" pitchFamily="34" charset="0"/>
              </a:rPr>
              <a:t>– modeli inspirirani strukturom ljudskog mozga, sastavljeni od slojeva umjetnih neurona </a:t>
            </a:r>
          </a:p>
          <a:p>
            <a:endParaRPr lang="hr-H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30B574B-29F2-5774-C632-0573C62BD7F3}"/>
              </a:ext>
            </a:extLst>
          </p:cNvPr>
          <p:cNvSpPr txBox="1"/>
          <p:nvPr/>
        </p:nvSpPr>
        <p:spPr>
          <a:xfrm>
            <a:off x="8688013" y="6237198"/>
            <a:ext cx="3847750" cy="276999"/>
          </a:xfrm>
          <a:prstGeom prst="rect">
            <a:avLst/>
          </a:prstGeom>
          <a:noFill/>
        </p:spPr>
        <p:txBody>
          <a:bodyPr wrap="square">
            <a:spAutoFit/>
          </a:bodyPr>
          <a:lstStyle/>
          <a:p>
            <a:r>
              <a:rPr lang="hr-HR" sz="1200" dirty="0"/>
              <a:t>Slike: Autorski rad (Dalia Kager, </a:t>
            </a:r>
            <a:r>
              <a:rPr lang="hr-HR" sz="1200" dirty="0" err="1"/>
              <a:t>Canva</a:t>
            </a:r>
            <a:r>
              <a:rPr lang="hr-HR" sz="1200" dirty="0"/>
              <a:t> Edu)</a:t>
            </a:r>
          </a:p>
        </p:txBody>
      </p:sp>
    </p:spTree>
    <p:extLst>
      <p:ext uri="{BB962C8B-B14F-4D97-AF65-F5344CB8AC3E}">
        <p14:creationId xmlns:p14="http://schemas.microsoft.com/office/powerpoint/2010/main" val="3312039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4F708-635F-7370-9300-C5E211D1633B}"/>
              </a:ext>
            </a:extLst>
          </p:cNvPr>
          <p:cNvSpPr>
            <a:spLocks noGrp="1"/>
          </p:cNvSpPr>
          <p:nvPr>
            <p:ph sz="quarter" idx="13"/>
          </p:nvPr>
        </p:nvSpPr>
        <p:spPr>
          <a:xfrm>
            <a:off x="838200" y="1929333"/>
            <a:ext cx="9281273" cy="1874916"/>
          </a:xfrm>
        </p:spPr>
        <p:txBody>
          <a:bodyPr>
            <a:normAutofit/>
          </a:bodyPr>
          <a:lstStyle/>
          <a:p>
            <a:r>
              <a:rPr lang="hr-HR" sz="2400" kern="100" dirty="0">
                <a:effectLst/>
                <a:ea typeface="Calibri" panose="020F0502020204030204" pitchFamily="34" charset="0"/>
              </a:rPr>
              <a:t>Razvoj algoritama koji omogućuju računalima da razumiju, interpretiraju i generiraju ljudski jezik</a:t>
            </a:r>
          </a:p>
          <a:p>
            <a:r>
              <a:rPr lang="hr-HR" sz="2400" kern="100" dirty="0">
                <a:effectLst/>
                <a:ea typeface="Calibri" panose="020F0502020204030204" pitchFamily="34" charset="0"/>
              </a:rPr>
              <a:t>Metode strojnoga i dubokog učenja – obrada tekstualnih podataka, prepoznavanje govora, prevođenje jezika i generiranje koherentnih tekstova</a:t>
            </a:r>
          </a:p>
        </p:txBody>
      </p:sp>
      <p:sp>
        <p:nvSpPr>
          <p:cNvPr id="2" name="Title 1">
            <a:extLst>
              <a:ext uri="{FF2B5EF4-FFF2-40B4-BE49-F238E27FC236}">
                <a16:creationId xmlns:a16="http://schemas.microsoft.com/office/drawing/2014/main" id="{715C14FD-6B72-AB57-FAA7-53898D10A493}"/>
              </a:ext>
            </a:extLst>
          </p:cNvPr>
          <p:cNvSpPr>
            <a:spLocks noGrp="1"/>
          </p:cNvSpPr>
          <p:nvPr>
            <p:ph type="title"/>
          </p:nvPr>
        </p:nvSpPr>
        <p:spPr/>
        <p:txBody>
          <a:bodyPr>
            <a:normAutofit/>
          </a:bodyPr>
          <a:lstStyle/>
          <a:p>
            <a:r>
              <a:rPr lang="hr-HR" sz="3600" kern="100" dirty="0">
                <a:effectLst/>
                <a:ea typeface="Calibri" panose="020F0502020204030204" pitchFamily="34" charset="0"/>
              </a:rPr>
              <a:t>Obrada prirodnog jezika (engl. </a:t>
            </a:r>
            <a:r>
              <a:rPr lang="hr-HR" sz="3600" i="1" kern="100" dirty="0">
                <a:effectLst/>
                <a:ea typeface="Calibri" panose="020F0502020204030204" pitchFamily="34" charset="0"/>
              </a:rPr>
              <a:t>Natural </a:t>
            </a:r>
            <a:r>
              <a:rPr lang="hr-HR" sz="3600" i="1" kern="100" dirty="0" err="1">
                <a:effectLst/>
                <a:ea typeface="Calibri" panose="020F0502020204030204" pitchFamily="34" charset="0"/>
              </a:rPr>
              <a:t>Language</a:t>
            </a:r>
            <a:r>
              <a:rPr lang="hr-HR" sz="3600" i="1" kern="100" dirty="0">
                <a:effectLst/>
                <a:ea typeface="Calibri" panose="020F0502020204030204" pitchFamily="34" charset="0"/>
              </a:rPr>
              <a:t> Processing</a:t>
            </a:r>
            <a:r>
              <a:rPr lang="hr-HR" sz="3600" kern="100" dirty="0">
                <a:effectLst/>
                <a:ea typeface="Calibri" panose="020F0502020204030204" pitchFamily="34" charset="0"/>
              </a:rPr>
              <a:t>, NLP)</a:t>
            </a:r>
            <a:endParaRPr lang="hr-HR" sz="3600" dirty="0"/>
          </a:p>
        </p:txBody>
      </p:sp>
      <p:pic>
        <p:nvPicPr>
          <p:cNvPr id="6" name="Picture 5" descr="A person standing next to a phone&#10;&#10;Description automatically generated">
            <a:extLst>
              <a:ext uri="{FF2B5EF4-FFF2-40B4-BE49-F238E27FC236}">
                <a16:creationId xmlns:a16="http://schemas.microsoft.com/office/drawing/2014/main" id="{383A7077-54CF-66E3-653F-3D6BA8673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43" y="3617499"/>
            <a:ext cx="5335899" cy="2667950"/>
          </a:xfrm>
          <a:prstGeom prst="rect">
            <a:avLst/>
          </a:prstGeom>
        </p:spPr>
      </p:pic>
      <p:sp>
        <p:nvSpPr>
          <p:cNvPr id="5" name="TextBox 4">
            <a:extLst>
              <a:ext uri="{FF2B5EF4-FFF2-40B4-BE49-F238E27FC236}">
                <a16:creationId xmlns:a16="http://schemas.microsoft.com/office/drawing/2014/main" id="{28F5D77A-1CF9-D08B-7F15-3932A384612F}"/>
              </a:ext>
            </a:extLst>
          </p:cNvPr>
          <p:cNvSpPr txBox="1"/>
          <p:nvPr/>
        </p:nvSpPr>
        <p:spPr>
          <a:xfrm>
            <a:off x="8733521" y="6098699"/>
            <a:ext cx="3067415"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414005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64EF3-71CF-7B36-DEC2-04F1A9A6CC73}"/>
              </a:ext>
            </a:extLst>
          </p:cNvPr>
          <p:cNvSpPr>
            <a:spLocks noGrp="1"/>
          </p:cNvSpPr>
          <p:nvPr>
            <p:ph idx="1"/>
          </p:nvPr>
        </p:nvSpPr>
        <p:spPr>
          <a:xfrm>
            <a:off x="838200" y="1764763"/>
            <a:ext cx="8305800" cy="4132697"/>
          </a:xfrm>
        </p:spPr>
        <p:txBody>
          <a:bodyPr>
            <a:normAutofit/>
          </a:bodyPr>
          <a:lstStyle/>
          <a:p>
            <a:r>
              <a:rPr lang="hr-HR" sz="2800" b="1" kern="100" dirty="0">
                <a:effectLst/>
                <a:ea typeface="Calibri" panose="020F0502020204030204" pitchFamily="34" charset="0"/>
              </a:rPr>
              <a:t>Veliki jezični modeli </a:t>
            </a:r>
            <a:r>
              <a:rPr lang="hr-HR" sz="2800" kern="100" dirty="0">
                <a:effectLst/>
                <a:ea typeface="Calibri" panose="020F0502020204030204" pitchFamily="34" charset="0"/>
              </a:rPr>
              <a:t>(engl. </a:t>
            </a:r>
            <a:r>
              <a:rPr lang="hr-HR" i="1" kern="100" dirty="0" err="1">
                <a:ea typeface="Calibri" panose="020F0502020204030204" pitchFamily="34" charset="0"/>
              </a:rPr>
              <a:t>L</a:t>
            </a:r>
            <a:r>
              <a:rPr lang="hr-HR" sz="2800" i="1" kern="100" dirty="0" err="1">
                <a:effectLst/>
                <a:ea typeface="Calibri" panose="020F0502020204030204" pitchFamily="34" charset="0"/>
              </a:rPr>
              <a:t>arge</a:t>
            </a:r>
            <a:r>
              <a:rPr lang="hr-HR" sz="2800" i="1" kern="100" dirty="0">
                <a:effectLst/>
                <a:ea typeface="Calibri" panose="020F0502020204030204" pitchFamily="34" charset="0"/>
              </a:rPr>
              <a:t> </a:t>
            </a:r>
            <a:r>
              <a:rPr lang="hr-HR" sz="2800" i="1" kern="100" dirty="0" err="1">
                <a:effectLst/>
                <a:ea typeface="Calibri" panose="020F0502020204030204" pitchFamily="34" charset="0"/>
              </a:rPr>
              <a:t>Language</a:t>
            </a:r>
            <a:r>
              <a:rPr lang="hr-HR" sz="2800" i="1" kern="100" dirty="0">
                <a:effectLst/>
                <a:ea typeface="Calibri" panose="020F0502020204030204" pitchFamily="34" charset="0"/>
              </a:rPr>
              <a:t> </a:t>
            </a:r>
            <a:r>
              <a:rPr lang="hr-HR" sz="2800" i="1" kern="100" dirty="0" err="1">
                <a:effectLst/>
                <a:ea typeface="Calibri" panose="020F0502020204030204" pitchFamily="34" charset="0"/>
              </a:rPr>
              <a:t>Models</a:t>
            </a:r>
            <a:r>
              <a:rPr lang="hr-HR" sz="2800" kern="100" dirty="0">
                <a:effectLst/>
                <a:ea typeface="Calibri" panose="020F0502020204030204" pitchFamily="34" charset="0"/>
              </a:rPr>
              <a:t>, LLM) – </a:t>
            </a:r>
            <a:r>
              <a:rPr lang="hr-HR" sz="2800" dirty="0"/>
              <a:t>napredni sustavi umjetne inteligencije, specifično dizajnirani za obradu prirodnog jezika </a:t>
            </a:r>
          </a:p>
          <a:p>
            <a:r>
              <a:rPr lang="hr-HR" dirty="0"/>
              <a:t>Koriste se dubokim učenjem</a:t>
            </a:r>
          </a:p>
          <a:p>
            <a:r>
              <a:rPr lang="hr-HR" dirty="0"/>
              <a:t>Temelje se na </a:t>
            </a:r>
            <a:r>
              <a:rPr lang="hr-HR" b="1" dirty="0" err="1"/>
              <a:t>transformer</a:t>
            </a:r>
            <a:r>
              <a:rPr lang="hr-HR" dirty="0"/>
              <a:t> arhitekturi - upotrebljava mehanizam nazvan </a:t>
            </a:r>
            <a:r>
              <a:rPr lang="hr-HR" i="1" dirty="0"/>
              <a:t>pažnja</a:t>
            </a:r>
            <a:r>
              <a:rPr lang="hr-HR" dirty="0"/>
              <a:t> (engl. </a:t>
            </a:r>
            <a:r>
              <a:rPr lang="hr-HR" i="1" dirty="0" err="1"/>
              <a:t>attention</a:t>
            </a:r>
            <a:r>
              <a:rPr lang="hr-HR" dirty="0"/>
              <a:t>) kako bi odlučila koji su dijelovi rečenice najvažniji za razumijevanje konteksta</a:t>
            </a:r>
          </a:p>
        </p:txBody>
      </p:sp>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Veliki jezični modeli</a:t>
            </a:r>
            <a:endParaRPr lang="hr-HR" sz="3600" dirty="0"/>
          </a:p>
        </p:txBody>
      </p:sp>
    </p:spTree>
    <p:extLst>
      <p:ext uri="{BB962C8B-B14F-4D97-AF65-F5344CB8AC3E}">
        <p14:creationId xmlns:p14="http://schemas.microsoft.com/office/powerpoint/2010/main" val="102724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64EF3-71CF-7B36-DEC2-04F1A9A6CC73}"/>
              </a:ext>
            </a:extLst>
          </p:cNvPr>
          <p:cNvSpPr>
            <a:spLocks noGrp="1"/>
          </p:cNvSpPr>
          <p:nvPr>
            <p:ph idx="1"/>
          </p:nvPr>
        </p:nvSpPr>
        <p:spPr>
          <a:xfrm>
            <a:off x="838200" y="1764763"/>
            <a:ext cx="7883106" cy="4132697"/>
          </a:xfrm>
        </p:spPr>
        <p:txBody>
          <a:bodyPr/>
          <a:lstStyle/>
          <a:p>
            <a:r>
              <a:rPr lang="hr-HR" sz="2800" kern="100" dirty="0" err="1">
                <a:effectLst/>
                <a:ea typeface="Calibri" panose="020F0502020204030204" pitchFamily="34" charset="0"/>
              </a:rPr>
              <a:t>Chatbotovi</a:t>
            </a:r>
            <a:r>
              <a:rPr lang="hr-HR" sz="2800" kern="100" dirty="0">
                <a:effectLst/>
                <a:ea typeface="Calibri" panose="020F0502020204030204" pitchFamily="34" charset="0"/>
              </a:rPr>
              <a:t> i virtualni asistenti, prevođenje jezika, generiranje tekstualnog sadržaja, analiza sentimenta, odgovaranje na pitanja</a:t>
            </a:r>
          </a:p>
          <a:p>
            <a:r>
              <a:rPr lang="hr-HR" sz="2800" kern="100" dirty="0">
                <a:effectLst/>
                <a:ea typeface="Calibri" panose="020F0502020204030204" pitchFamily="34" charset="0"/>
              </a:rPr>
              <a:t>Primjeri: BERT (Google), GPT-3 (Open AI)</a:t>
            </a:r>
          </a:p>
        </p:txBody>
      </p:sp>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Veliki jezični modeli</a:t>
            </a:r>
            <a:endParaRPr lang="hr-HR" sz="3600" dirty="0"/>
          </a:p>
        </p:txBody>
      </p:sp>
    </p:spTree>
    <p:extLst>
      <p:ext uri="{BB962C8B-B14F-4D97-AF65-F5344CB8AC3E}">
        <p14:creationId xmlns:p14="http://schemas.microsoft.com/office/powerpoint/2010/main" val="131154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2E379-77D5-4CB9-B56E-B5551F103B9C}"/>
              </a:ext>
            </a:extLst>
          </p:cNvPr>
          <p:cNvSpPr>
            <a:spLocks noGrp="1"/>
          </p:cNvSpPr>
          <p:nvPr>
            <p:ph idx="1"/>
          </p:nvPr>
        </p:nvSpPr>
        <p:spPr>
          <a:xfrm>
            <a:off x="838201" y="1807865"/>
            <a:ext cx="8480898" cy="4806943"/>
          </a:xfrm>
        </p:spPr>
        <p:txBody>
          <a:bodyPr>
            <a:normAutofit fontScale="85000" lnSpcReduction="20000"/>
          </a:bodyPr>
          <a:lstStyle/>
          <a:p>
            <a:pPr>
              <a:lnSpc>
                <a:spcPct val="110000"/>
              </a:lnSpc>
            </a:pPr>
            <a:r>
              <a:rPr lang="hr-HR" dirty="0"/>
              <a:t>Razumjeti osnovne pojmove i definicije umjetne inteligencije (UI).</a:t>
            </a:r>
          </a:p>
          <a:p>
            <a:pPr>
              <a:lnSpc>
                <a:spcPct val="110000"/>
              </a:lnSpc>
            </a:pPr>
            <a:r>
              <a:rPr lang="hr-HR" dirty="0"/>
              <a:t>Prepoznati ključne prekretnice i povijesni razvoj umjetne inteligencije.</a:t>
            </a:r>
          </a:p>
          <a:p>
            <a:pPr>
              <a:lnSpc>
                <a:spcPct val="110000"/>
              </a:lnSpc>
            </a:pPr>
            <a:r>
              <a:rPr lang="hr-HR" dirty="0"/>
              <a:t>Identificirati primjere primjene umjetne inteligencije u svakodnevnom životu i različitim industrijama.</a:t>
            </a:r>
          </a:p>
          <a:p>
            <a:pPr>
              <a:lnSpc>
                <a:spcPct val="110000"/>
              </a:lnSpc>
            </a:pPr>
            <a:r>
              <a:rPr lang="hr-HR" dirty="0"/>
              <a:t>Razlikovati glavne tehnologije koje podržavaju umjetnu inteligenciju, poput strojnog učenja, dubokog učenja, računalnog vida i obrade prirodnog jezika.</a:t>
            </a:r>
          </a:p>
          <a:p>
            <a:pPr>
              <a:lnSpc>
                <a:spcPct val="110000"/>
              </a:lnSpc>
            </a:pPr>
            <a:r>
              <a:rPr lang="hr-HR" dirty="0"/>
              <a:t>Upoznati jednostavne UI alate za vizualizaciju rada strojnog učenja, dubokog učenja, neuronskih mreža, obrade prirodnog jezika i računalnog vida. </a:t>
            </a:r>
          </a:p>
        </p:txBody>
      </p:sp>
      <p:sp>
        <p:nvSpPr>
          <p:cNvPr id="2" name="Title 1">
            <a:extLst>
              <a:ext uri="{FF2B5EF4-FFF2-40B4-BE49-F238E27FC236}">
                <a16:creationId xmlns:a16="http://schemas.microsoft.com/office/drawing/2014/main" id="{495F1946-C942-1F52-F6F9-34DC4A7CB0F7}"/>
              </a:ext>
            </a:extLst>
          </p:cNvPr>
          <p:cNvSpPr>
            <a:spLocks noGrp="1"/>
          </p:cNvSpPr>
          <p:nvPr>
            <p:ph type="title"/>
          </p:nvPr>
        </p:nvSpPr>
        <p:spPr/>
        <p:txBody>
          <a:bodyPr/>
          <a:lstStyle/>
          <a:p>
            <a:r>
              <a:rPr lang="hr-HR" dirty="0"/>
              <a:t>Ishodi učenja</a:t>
            </a:r>
          </a:p>
        </p:txBody>
      </p:sp>
    </p:spTree>
    <p:extLst>
      <p:ext uri="{BB962C8B-B14F-4D97-AF65-F5344CB8AC3E}">
        <p14:creationId xmlns:p14="http://schemas.microsoft.com/office/powerpoint/2010/main" val="423004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3771-1EAA-FEDC-8C5E-8CD1CAC597F7}"/>
              </a:ext>
            </a:extLst>
          </p:cNvPr>
          <p:cNvSpPr>
            <a:spLocks noGrp="1"/>
          </p:cNvSpPr>
          <p:nvPr>
            <p:ph type="title"/>
          </p:nvPr>
        </p:nvSpPr>
        <p:spPr/>
        <p:txBody>
          <a:bodyPr/>
          <a:lstStyle/>
          <a:p>
            <a:r>
              <a:rPr lang="hr-HR" sz="3600" kern="100" dirty="0">
                <a:effectLst/>
                <a:ea typeface="Calibri" panose="020F0502020204030204" pitchFamily="34" charset="0"/>
              </a:rPr>
              <a:t>Računalni vid</a:t>
            </a:r>
            <a:endParaRPr lang="hr-HR" sz="3600" dirty="0"/>
          </a:p>
        </p:txBody>
      </p:sp>
      <p:sp>
        <p:nvSpPr>
          <p:cNvPr id="3" name="Content Placeholder 2">
            <a:extLst>
              <a:ext uri="{FF2B5EF4-FFF2-40B4-BE49-F238E27FC236}">
                <a16:creationId xmlns:a16="http://schemas.microsoft.com/office/drawing/2014/main" id="{D21E492E-A32E-C5DF-9D3D-68DAE24B51DE}"/>
              </a:ext>
            </a:extLst>
          </p:cNvPr>
          <p:cNvSpPr>
            <a:spLocks noGrp="1"/>
          </p:cNvSpPr>
          <p:nvPr>
            <p:ph idx="4294967295"/>
          </p:nvPr>
        </p:nvSpPr>
        <p:spPr>
          <a:xfrm>
            <a:off x="838200" y="1589087"/>
            <a:ext cx="11031538" cy="3679825"/>
          </a:xfrm>
        </p:spPr>
        <p:txBody>
          <a:bodyPr/>
          <a:lstStyle/>
          <a:p>
            <a:r>
              <a:rPr lang="hr-HR" sz="2400" kern="100" dirty="0">
                <a:latin typeface="Arial" panose="020B0604020202020204" pitchFamily="34" charset="0"/>
                <a:ea typeface="Calibri" panose="020F0502020204030204" pitchFamily="34" charset="0"/>
                <a:cs typeface="Arial" panose="020B0604020202020204" pitchFamily="34" charset="0"/>
              </a:rPr>
              <a:t>P</a:t>
            </a:r>
            <a:r>
              <a:rPr lang="hr-HR" sz="2400" kern="100" dirty="0">
                <a:effectLst/>
                <a:latin typeface="Arial" panose="020B0604020202020204" pitchFamily="34" charset="0"/>
                <a:ea typeface="Calibri" panose="020F0502020204030204" pitchFamily="34" charset="0"/>
                <a:cs typeface="Arial" panose="020B0604020202020204" pitchFamily="34" charset="0"/>
              </a:rPr>
              <a:t>odručje umjetne inteligencije koje omogućuje računalima da analiziraju i razumiju vizualne informacije iz svijeta</a:t>
            </a:r>
          </a:p>
          <a:p>
            <a:r>
              <a:rPr lang="hr-HR" sz="2400" kern="100" dirty="0">
                <a:latin typeface="Arial" panose="020B0604020202020204" pitchFamily="34" charset="0"/>
                <a:ea typeface="Calibri" panose="020F0502020204030204" pitchFamily="34" charset="0"/>
                <a:cs typeface="Arial" panose="020B0604020202020204" pitchFamily="34" charset="0"/>
              </a:rPr>
              <a:t>Algoritmi dubokog učenja – </a:t>
            </a:r>
            <a:r>
              <a:rPr lang="hr-HR" sz="2400" kern="100" dirty="0">
                <a:effectLst/>
                <a:latin typeface="Arial" panose="020B0604020202020204" pitchFamily="34" charset="0"/>
                <a:ea typeface="Calibri" panose="020F0502020204030204" pitchFamily="34" charset="0"/>
                <a:cs typeface="Arial" panose="020B0604020202020204" pitchFamily="34" charset="0"/>
              </a:rPr>
              <a:t>prepoznavanje objekata na slikama, klasificiranje sadržaja, analiza pokreta, pa čak i interpretacija scene na način koji je sličan ljudskom vizualnom sustavu</a:t>
            </a:r>
          </a:p>
          <a:p>
            <a:r>
              <a:rPr lang="hr-HR" sz="2400" kern="100" dirty="0">
                <a:latin typeface="Arial" panose="020B0604020202020204" pitchFamily="34" charset="0"/>
                <a:ea typeface="Calibri" panose="020F0502020204030204" pitchFamily="34" charset="0"/>
                <a:cs typeface="Arial" panose="020B0604020202020204" pitchFamily="34" charset="0"/>
              </a:rPr>
              <a:t>Često se t</a:t>
            </a:r>
            <a:r>
              <a:rPr lang="hr-HR" sz="2400" kern="100" dirty="0">
                <a:effectLst/>
                <a:latin typeface="Arial" panose="020B0604020202020204" pitchFamily="34" charset="0"/>
                <a:ea typeface="Calibri" panose="020F0502020204030204" pitchFamily="34" charset="0"/>
                <a:cs typeface="Arial" panose="020B0604020202020204" pitchFamily="34" charset="0"/>
              </a:rPr>
              <a:t>emelji na </a:t>
            </a:r>
            <a:r>
              <a:rPr lang="hr-HR" sz="2400" kern="100" dirty="0" err="1">
                <a:effectLst/>
                <a:latin typeface="Arial" panose="020B0604020202020204" pitchFamily="34" charset="0"/>
                <a:ea typeface="Calibri" panose="020F0502020204030204" pitchFamily="34" charset="0"/>
                <a:cs typeface="Arial" panose="020B0604020202020204" pitchFamily="34" charset="0"/>
              </a:rPr>
              <a:t>konvolucijskim</a:t>
            </a:r>
            <a:r>
              <a:rPr lang="hr-HR" sz="2400" kern="100" dirty="0">
                <a:effectLst/>
                <a:latin typeface="Arial" panose="020B0604020202020204" pitchFamily="34" charset="0"/>
                <a:ea typeface="Calibri" panose="020F0502020204030204" pitchFamily="34" charset="0"/>
                <a:cs typeface="Arial" panose="020B0604020202020204" pitchFamily="34" charset="0"/>
              </a:rPr>
              <a:t> neuronskim mrežama (engl.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Convolutional</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Neural</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Networks</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kern="100" dirty="0">
                <a:effectLst/>
                <a:latin typeface="Arial" panose="020B0604020202020204" pitchFamily="34" charset="0"/>
                <a:ea typeface="Calibri" panose="020F0502020204030204" pitchFamily="34" charset="0"/>
                <a:cs typeface="Arial" panose="020B0604020202020204" pitchFamily="34" charset="0"/>
              </a:rPr>
              <a:t>CNN) – posebno učinkovite u prepoznavanju uzoraka i struktura na slikama</a:t>
            </a:r>
            <a:endParaRPr lang="hr-HR" sz="2400" kern="100" dirty="0">
              <a:latin typeface="Arial" panose="020B0604020202020204" pitchFamily="34" charset="0"/>
              <a:ea typeface="Calibri" panose="020F0502020204030204" pitchFamily="34" charset="0"/>
              <a:cs typeface="Arial" panose="020B0604020202020204" pitchFamily="34" charset="0"/>
            </a:endParaRPr>
          </a:p>
          <a:p>
            <a:endParaRPr lang="hr-HR" dirty="0"/>
          </a:p>
        </p:txBody>
      </p:sp>
      <p:pic>
        <p:nvPicPr>
          <p:cNvPr id="8" name="Picture 7">
            <a:extLst>
              <a:ext uri="{FF2B5EF4-FFF2-40B4-BE49-F238E27FC236}">
                <a16:creationId xmlns:a16="http://schemas.microsoft.com/office/drawing/2014/main" id="{CE7CB83C-552F-E452-ACDB-72F269232A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65074" y="3631241"/>
            <a:ext cx="6432609" cy="3216305"/>
          </a:xfrm>
          <a:prstGeom prst="rect">
            <a:avLst/>
          </a:prstGeom>
        </p:spPr>
      </p:pic>
      <p:sp>
        <p:nvSpPr>
          <p:cNvPr id="5" name="TextBox 4">
            <a:extLst>
              <a:ext uri="{FF2B5EF4-FFF2-40B4-BE49-F238E27FC236}">
                <a16:creationId xmlns:a16="http://schemas.microsoft.com/office/drawing/2014/main" id="{C8CD33E9-051F-FB4C-4169-C8324CE4FD44}"/>
              </a:ext>
            </a:extLst>
          </p:cNvPr>
          <p:cNvSpPr txBox="1"/>
          <p:nvPr/>
        </p:nvSpPr>
        <p:spPr>
          <a:xfrm>
            <a:off x="8759836" y="6237197"/>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89145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56D0F-A88E-D4F7-B5C2-0B7E21C284B3}"/>
              </a:ext>
            </a:extLst>
          </p:cNvPr>
          <p:cNvSpPr>
            <a:spLocks noGrp="1"/>
          </p:cNvSpPr>
          <p:nvPr>
            <p:ph idx="1"/>
          </p:nvPr>
        </p:nvSpPr>
        <p:spPr>
          <a:xfrm>
            <a:off x="838200" y="2508307"/>
            <a:ext cx="8392064" cy="3668655"/>
          </a:xfrm>
        </p:spPr>
        <p:txBody>
          <a:bodyPr/>
          <a:lstStyle/>
          <a:p>
            <a:r>
              <a:rPr lang="hr-HR" b="1" dirty="0"/>
              <a:t>Google </a:t>
            </a:r>
            <a:r>
              <a:rPr lang="hr-HR" b="1" dirty="0" err="1"/>
              <a:t>Teachable</a:t>
            </a:r>
            <a:r>
              <a:rPr lang="hr-HR" b="1" dirty="0"/>
              <a:t> </a:t>
            </a:r>
            <a:r>
              <a:rPr lang="hr-HR" b="1" dirty="0" err="1"/>
              <a:t>Machine</a:t>
            </a:r>
            <a:r>
              <a:rPr lang="hr-HR" b="1" dirty="0"/>
              <a:t> </a:t>
            </a:r>
            <a:r>
              <a:rPr lang="hr-HR" dirty="0"/>
              <a:t>- </a:t>
            </a:r>
            <a:r>
              <a:rPr lang="pl-PL" dirty="0"/>
              <a:t>strojno učenje i računalni vid</a:t>
            </a:r>
            <a:endParaRPr lang="hr-HR" dirty="0"/>
          </a:p>
          <a:p>
            <a:r>
              <a:rPr lang="hr-HR" b="1" dirty="0" err="1"/>
              <a:t>Scratch</a:t>
            </a:r>
            <a:r>
              <a:rPr lang="hr-HR" b="1" dirty="0"/>
              <a:t> Lab – Face </a:t>
            </a:r>
            <a:r>
              <a:rPr lang="hr-HR" b="1" dirty="0" err="1"/>
              <a:t>Sensing</a:t>
            </a:r>
            <a:r>
              <a:rPr lang="hr-HR" dirty="0"/>
              <a:t> - </a:t>
            </a:r>
            <a:r>
              <a:rPr lang="pl-PL" dirty="0"/>
              <a:t>računalni vid</a:t>
            </a:r>
          </a:p>
          <a:p>
            <a:r>
              <a:rPr lang="pl-PL" b="1" dirty="0"/>
              <a:t>Perplexity.ai </a:t>
            </a:r>
            <a:r>
              <a:rPr lang="pl-PL" dirty="0"/>
              <a:t>– obrada prirodnog jezika</a:t>
            </a:r>
            <a:endParaRPr lang="pl-PL" b="1" dirty="0"/>
          </a:p>
          <a:p>
            <a:r>
              <a:rPr lang="hr-HR" b="1" dirty="0"/>
              <a:t>Bing </a:t>
            </a:r>
            <a:r>
              <a:rPr lang="hr-HR" b="1" dirty="0" err="1"/>
              <a:t>Image</a:t>
            </a:r>
            <a:r>
              <a:rPr lang="hr-HR" b="1" dirty="0"/>
              <a:t> </a:t>
            </a:r>
            <a:r>
              <a:rPr lang="hr-HR" b="1" dirty="0" err="1"/>
              <a:t>Creator</a:t>
            </a:r>
            <a:r>
              <a:rPr lang="hr-HR" b="1" dirty="0"/>
              <a:t> </a:t>
            </a:r>
            <a:r>
              <a:rPr lang="hr-HR" dirty="0"/>
              <a:t>– neuronske mreže i duboko učenje</a:t>
            </a:r>
          </a:p>
        </p:txBody>
      </p:sp>
      <p:sp>
        <p:nvSpPr>
          <p:cNvPr id="2" name="Title 1">
            <a:extLst>
              <a:ext uri="{FF2B5EF4-FFF2-40B4-BE49-F238E27FC236}">
                <a16:creationId xmlns:a16="http://schemas.microsoft.com/office/drawing/2014/main" id="{869B6371-C89B-8741-FB4D-2A5922BF424E}"/>
              </a:ext>
            </a:extLst>
          </p:cNvPr>
          <p:cNvSpPr>
            <a:spLocks noGrp="1"/>
          </p:cNvSpPr>
          <p:nvPr>
            <p:ph type="title"/>
          </p:nvPr>
        </p:nvSpPr>
        <p:spPr/>
        <p:txBody>
          <a:bodyPr>
            <a:normAutofit/>
          </a:bodyPr>
          <a:lstStyle/>
          <a:p>
            <a:r>
              <a:rPr lang="hr-HR" sz="3600" dirty="0"/>
              <a:t>Prikaz UI alata za učenje koji se temelje na konceptu i tehnologiji umjetne inteligencije</a:t>
            </a:r>
          </a:p>
        </p:txBody>
      </p:sp>
    </p:spTree>
    <p:extLst>
      <p:ext uri="{BB962C8B-B14F-4D97-AF65-F5344CB8AC3E}">
        <p14:creationId xmlns:p14="http://schemas.microsoft.com/office/powerpoint/2010/main" val="22459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603B-A231-262A-E43E-3AADB36CA6E5}"/>
              </a:ext>
            </a:extLst>
          </p:cNvPr>
          <p:cNvSpPr>
            <a:spLocks noGrp="1"/>
          </p:cNvSpPr>
          <p:nvPr>
            <p:ph type="title"/>
          </p:nvPr>
        </p:nvSpPr>
        <p:spPr/>
        <p:txBody>
          <a:bodyPr>
            <a:normAutofit/>
          </a:bodyPr>
          <a:lstStyle/>
          <a:p>
            <a:r>
              <a:rPr lang="hr-HR" b="1" dirty="0"/>
              <a:t>Trenutačni i budući izazovi </a:t>
            </a:r>
            <a:br>
              <a:rPr lang="hr-HR" b="1" dirty="0"/>
            </a:br>
            <a:r>
              <a:rPr lang="hr-HR" b="1" dirty="0"/>
              <a:t>u umjetnoj inteligenciji</a:t>
            </a:r>
          </a:p>
        </p:txBody>
      </p:sp>
    </p:spTree>
    <p:extLst>
      <p:ext uri="{BB962C8B-B14F-4D97-AF65-F5344CB8AC3E}">
        <p14:creationId xmlns:p14="http://schemas.microsoft.com/office/powerpoint/2010/main" val="153793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3" y="3429001"/>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10515600" cy="2294185"/>
          </a:xfrm>
        </p:spPr>
        <p:txBody>
          <a:bodyPr>
            <a:normAutofit/>
          </a:bodyPr>
          <a:lstStyle/>
          <a:p>
            <a:br>
              <a:rPr lang="hr-HR" sz="3600" dirty="0"/>
            </a:br>
            <a:br>
              <a:rPr lang="hr-HR" sz="3600" dirty="0"/>
            </a:br>
            <a:r>
              <a:rPr lang="it-IT" sz="3600" dirty="0"/>
              <a:t>Pristranost u poda</a:t>
            </a:r>
            <a:r>
              <a:rPr lang="hr-HR" sz="3600" dirty="0"/>
              <a:t>t</a:t>
            </a:r>
            <a:r>
              <a:rPr lang="it-IT" sz="3600" dirty="0"/>
              <a:t>cima </a:t>
            </a:r>
            <a:r>
              <a:rPr lang="it-IT" sz="3600" dirty="0" err="1"/>
              <a:t>može</a:t>
            </a:r>
            <a:r>
              <a:rPr lang="it-IT" sz="3600" dirty="0"/>
              <a:t> dovesti do </a:t>
            </a:r>
            <a:r>
              <a:rPr lang="it-IT" sz="3600" dirty="0" err="1"/>
              <a:t>pristranosti</a:t>
            </a:r>
            <a:r>
              <a:rPr lang="it-IT" sz="3600" dirty="0"/>
              <a:t> u </a:t>
            </a:r>
            <a:r>
              <a:rPr lang="hr-HR" sz="3600" dirty="0"/>
              <a:t>U</a:t>
            </a:r>
            <a:r>
              <a:rPr lang="it-IT" sz="3600" dirty="0"/>
              <a:t>I </a:t>
            </a:r>
            <a:r>
              <a:rPr lang="it-IT" sz="3600" dirty="0" err="1"/>
              <a:t>algoritmima</a:t>
            </a:r>
            <a:r>
              <a:rPr lang="it-IT" sz="3600" dirty="0"/>
              <a:t>.</a:t>
            </a:r>
            <a:endParaRPr lang="hr-HR" sz="3600" dirty="0"/>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3" y="3429000"/>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15624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10702-7DAE-D89E-D5AD-350B080DE623}"/>
              </a:ext>
            </a:extLst>
          </p:cNvPr>
          <p:cNvSpPr>
            <a:spLocks noGrp="1"/>
          </p:cNvSpPr>
          <p:nvPr>
            <p:ph idx="1"/>
          </p:nvPr>
        </p:nvSpPr>
        <p:spPr>
          <a:xfrm>
            <a:off x="838200" y="2147582"/>
            <a:ext cx="8383438" cy="4020992"/>
          </a:xfrm>
        </p:spPr>
        <p:txBody>
          <a:bodyPr/>
          <a:lstStyle/>
          <a:p>
            <a:r>
              <a:rPr lang="hr-HR" sz="2400" b="1" kern="100" dirty="0">
                <a:effectLst/>
                <a:ea typeface="Calibri" panose="020F0502020204030204" pitchFamily="34" charset="0"/>
              </a:rPr>
              <a:t>Problemi s podatcima </a:t>
            </a:r>
            <a:r>
              <a:rPr lang="hr-HR" sz="2400" kern="100" dirty="0">
                <a:effectLst/>
                <a:ea typeface="Calibri" panose="020F0502020204030204" pitchFamily="34" charset="0"/>
              </a:rPr>
              <a:t>– pristup kvalitetnim podatcima; podatci često mogu biti nepotpuni, neuređeni ili pristrani; problem zaštite privatnosti korisnika </a:t>
            </a:r>
          </a:p>
          <a:p>
            <a:r>
              <a:rPr lang="hr-HR" sz="2400" b="1" kern="100" dirty="0">
                <a:effectLst/>
                <a:ea typeface="Calibri" panose="020F0502020204030204" pitchFamily="34" charset="0"/>
              </a:rPr>
              <a:t>Skalabilnost</a:t>
            </a:r>
            <a:r>
              <a:rPr lang="hr-HR" sz="2400" kern="100" dirty="0">
                <a:effectLst/>
                <a:ea typeface="Calibri" panose="020F0502020204030204" pitchFamily="34" charset="0"/>
              </a:rPr>
              <a:t> – sposobnost sustava, procesa ili tehnologije da se učinkovito nosi s rastućom količinom podataka kako vrijeme prolazi</a:t>
            </a:r>
          </a:p>
          <a:p>
            <a:r>
              <a:rPr lang="hr-HR" sz="2400" b="1" kern="100" dirty="0">
                <a:effectLst/>
                <a:ea typeface="Calibri" panose="020F0502020204030204" pitchFamily="34" charset="0"/>
              </a:rPr>
              <a:t>Računalni resursi </a:t>
            </a:r>
            <a:r>
              <a:rPr lang="hr-HR" sz="2400" kern="100" dirty="0">
                <a:effectLst/>
                <a:ea typeface="Calibri" panose="020F0502020204030204" pitchFamily="34" charset="0"/>
              </a:rPr>
              <a:t>– izazovi koji se odnose na količinu i vrstu tehnologije potrebne za pokretanje složenih umjetnih inteligencija (UI) sustava – zahtjevi za ogromnom računalnom snagom za učinkovito funkcioniranje</a:t>
            </a:r>
          </a:p>
          <a:p>
            <a:endParaRPr lang="hr-HR" dirty="0"/>
          </a:p>
        </p:txBody>
      </p:sp>
      <p:sp>
        <p:nvSpPr>
          <p:cNvPr id="2" name="Title 1">
            <a:extLst>
              <a:ext uri="{FF2B5EF4-FFF2-40B4-BE49-F238E27FC236}">
                <a16:creationId xmlns:a16="http://schemas.microsoft.com/office/drawing/2014/main" id="{70EEE4AF-0D06-2A9E-9724-C850C14277ED}"/>
              </a:ext>
            </a:extLst>
          </p:cNvPr>
          <p:cNvSpPr>
            <a:spLocks noGrp="1"/>
          </p:cNvSpPr>
          <p:nvPr>
            <p:ph type="title"/>
          </p:nvPr>
        </p:nvSpPr>
        <p:spPr/>
        <p:txBody>
          <a:bodyPr/>
          <a:lstStyle/>
          <a:p>
            <a:r>
              <a:rPr lang="hr-HR" sz="3600" kern="100" dirty="0">
                <a:effectLst/>
                <a:ea typeface="Calibri" panose="020F0502020204030204" pitchFamily="34" charset="0"/>
              </a:rPr>
              <a:t>Tehnički izazovi –  problemi s podatcima, skalabilnošću i računalnim resursima</a:t>
            </a:r>
            <a:endParaRPr lang="hr-HR" sz="3600" dirty="0"/>
          </a:p>
        </p:txBody>
      </p:sp>
    </p:spTree>
    <p:extLst>
      <p:ext uri="{BB962C8B-B14F-4D97-AF65-F5344CB8AC3E}">
        <p14:creationId xmlns:p14="http://schemas.microsoft.com/office/powerpoint/2010/main" val="205682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BEAD8-08CE-05D5-7154-EE7AD24F7046}"/>
              </a:ext>
            </a:extLst>
          </p:cNvPr>
          <p:cNvSpPr>
            <a:spLocks noGrp="1"/>
          </p:cNvSpPr>
          <p:nvPr>
            <p:ph idx="1"/>
          </p:nvPr>
        </p:nvSpPr>
        <p:spPr>
          <a:xfrm>
            <a:off x="548079" y="1881172"/>
            <a:ext cx="4791672" cy="1983295"/>
          </a:xfrm>
        </p:spPr>
        <p:txBody>
          <a:bodyPr>
            <a:normAutofit lnSpcReduction="10000"/>
          </a:bodyPr>
          <a:lstStyle/>
          <a:p>
            <a:r>
              <a:rPr lang="hr-HR" sz="2400" b="1" kern="100" dirty="0">
                <a:effectLst/>
                <a:ea typeface="Calibri" panose="020F0502020204030204" pitchFamily="34" charset="0"/>
              </a:rPr>
              <a:t>Privatnost</a:t>
            </a:r>
            <a:r>
              <a:rPr lang="hr-HR" sz="2400" kern="100" dirty="0">
                <a:effectLst/>
                <a:ea typeface="Calibri" panose="020F0502020204030204" pitchFamily="34" charset="0"/>
              </a:rPr>
              <a:t> – povećana primjena umjetne inteligencije – zabrinutost oko zaštite privatnosti – analiza osobnih podataka korisnika </a:t>
            </a:r>
            <a:r>
              <a:rPr lang="hr-HR" sz="2400" kern="100" dirty="0">
                <a:ea typeface="Calibri" panose="020F0502020204030204" pitchFamily="34" charset="0"/>
              </a:rPr>
              <a:t>(</a:t>
            </a:r>
            <a:r>
              <a:rPr lang="hr-HR" sz="2400" kern="100" dirty="0">
                <a:effectLst/>
                <a:ea typeface="Calibri" panose="020F0502020204030204" pitchFamily="34" charset="0"/>
              </a:rPr>
              <a:t>personalizacija usluga)</a:t>
            </a:r>
          </a:p>
        </p:txBody>
      </p:sp>
      <p:sp>
        <p:nvSpPr>
          <p:cNvPr id="2" name="Title 1">
            <a:extLst>
              <a:ext uri="{FF2B5EF4-FFF2-40B4-BE49-F238E27FC236}">
                <a16:creationId xmlns:a16="http://schemas.microsoft.com/office/drawing/2014/main" id="{DBCDE153-799E-FA67-A03E-513A5A7D9939}"/>
              </a:ext>
            </a:extLst>
          </p:cNvPr>
          <p:cNvSpPr>
            <a:spLocks noGrp="1"/>
          </p:cNvSpPr>
          <p:nvPr>
            <p:ph type="title"/>
          </p:nvPr>
        </p:nvSpPr>
        <p:spPr/>
        <p:txBody>
          <a:bodyPr/>
          <a:lstStyle/>
          <a:p>
            <a:r>
              <a:rPr lang="hr-HR" sz="3600" kern="100" dirty="0">
                <a:effectLst/>
                <a:ea typeface="Calibri" panose="020F0502020204030204" pitchFamily="34" charset="0"/>
              </a:rPr>
              <a:t>Etički izazovi</a:t>
            </a:r>
            <a:endParaRPr lang="hr-HR" sz="3600" dirty="0"/>
          </a:p>
        </p:txBody>
      </p:sp>
      <p:pic>
        <p:nvPicPr>
          <p:cNvPr id="5" name="Picture 4" descr="A black box with colorful speech bubbles above it&#10;&#10;Description automatically generated">
            <a:extLst>
              <a:ext uri="{FF2B5EF4-FFF2-40B4-BE49-F238E27FC236}">
                <a16:creationId xmlns:a16="http://schemas.microsoft.com/office/drawing/2014/main" id="{7A1B5F74-BE0E-480D-69D1-6CD8B3216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003" y="1345226"/>
            <a:ext cx="4289555" cy="2859704"/>
          </a:xfrm>
          <a:prstGeom prst="rect">
            <a:avLst/>
          </a:prstGeom>
        </p:spPr>
      </p:pic>
      <p:sp>
        <p:nvSpPr>
          <p:cNvPr id="6" name="Content Placeholder 2">
            <a:extLst>
              <a:ext uri="{FF2B5EF4-FFF2-40B4-BE49-F238E27FC236}">
                <a16:creationId xmlns:a16="http://schemas.microsoft.com/office/drawing/2014/main" id="{28AA27F2-1D74-8471-30D2-AE1888854143}"/>
              </a:ext>
            </a:extLst>
          </p:cNvPr>
          <p:cNvSpPr txBox="1">
            <a:spLocks/>
          </p:cNvSpPr>
          <p:nvPr/>
        </p:nvSpPr>
        <p:spPr>
          <a:xfrm>
            <a:off x="1557555" y="4747913"/>
            <a:ext cx="10515600" cy="2390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dirty="0"/>
          </a:p>
        </p:txBody>
      </p:sp>
      <p:sp>
        <p:nvSpPr>
          <p:cNvPr id="7" name="Content Placeholder 2">
            <a:extLst>
              <a:ext uri="{FF2B5EF4-FFF2-40B4-BE49-F238E27FC236}">
                <a16:creationId xmlns:a16="http://schemas.microsoft.com/office/drawing/2014/main" id="{FEDC5018-9135-5FDC-BD06-07E856A7D323}"/>
              </a:ext>
            </a:extLst>
          </p:cNvPr>
          <p:cNvSpPr txBox="1">
            <a:spLocks/>
          </p:cNvSpPr>
          <p:nvPr/>
        </p:nvSpPr>
        <p:spPr>
          <a:xfrm>
            <a:off x="548079" y="3984578"/>
            <a:ext cx="11213286" cy="2258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b="1" kern="100" dirty="0">
                <a:latin typeface="Arial" panose="020B0604020202020204" pitchFamily="34" charset="0"/>
                <a:ea typeface="Calibri" panose="020F0502020204030204" pitchFamily="34" charset="0"/>
                <a:cs typeface="Arial" panose="020B0604020202020204" pitchFamily="34" charset="0"/>
              </a:rPr>
              <a:t>Pristranost u algoritmima </a:t>
            </a:r>
            <a:r>
              <a:rPr lang="hr-HR" sz="2400" kern="100" dirty="0">
                <a:latin typeface="Arial" panose="020B0604020202020204" pitchFamily="34" charset="0"/>
                <a:ea typeface="Calibri" panose="020F0502020204030204" pitchFamily="34" charset="0"/>
                <a:cs typeface="Arial" panose="020B0604020202020204" pitchFamily="34" charset="0"/>
              </a:rPr>
              <a:t>– pristranost iz podataka na kojima su UI sustavi trenirani – potencijalna diskriminacija ili nepoštene odluke </a:t>
            </a:r>
          </a:p>
          <a:p>
            <a:r>
              <a:rPr lang="hr-HR" sz="2400" b="1" kern="100" dirty="0">
                <a:latin typeface="Arial" panose="020B0604020202020204" pitchFamily="34" charset="0"/>
                <a:ea typeface="Calibri" panose="020F0502020204030204" pitchFamily="34" charset="0"/>
                <a:cs typeface="Arial" panose="020B0604020202020204" pitchFamily="34" charset="0"/>
              </a:rPr>
              <a:t>Transparentnost</a:t>
            </a:r>
            <a:r>
              <a:rPr lang="hr-HR" sz="2400" kern="100" dirty="0">
                <a:latin typeface="Arial" panose="020B0604020202020204" pitchFamily="34" charset="0"/>
                <a:ea typeface="Calibri" panose="020F0502020204030204" pitchFamily="34" charset="0"/>
                <a:cs typeface="Arial" panose="020B0604020202020204" pitchFamily="34" charset="0"/>
              </a:rPr>
              <a:t> – izgradnja povjerenja između korisnika i UI sustava – rješavanje problema </a:t>
            </a:r>
            <a:r>
              <a:rPr lang="hr-HR" sz="2400" i="1" kern="100" dirty="0">
                <a:latin typeface="Arial" panose="020B0604020202020204" pitchFamily="34" charset="0"/>
                <a:ea typeface="Calibri" panose="020F0502020204030204" pitchFamily="34" charset="0"/>
                <a:cs typeface="Arial" panose="020B0604020202020204" pitchFamily="34" charset="0"/>
              </a:rPr>
              <a:t>crne kutije </a:t>
            </a:r>
            <a:r>
              <a:rPr lang="hr-HR" sz="2400" kern="100" dirty="0">
                <a:latin typeface="Arial" panose="020B0604020202020204" pitchFamily="34" charset="0"/>
                <a:ea typeface="Calibri" panose="020F0502020204030204" pitchFamily="34" charset="0"/>
                <a:cs typeface="Arial" panose="020B0604020202020204" pitchFamily="34" charset="0"/>
              </a:rPr>
              <a:t>i bolje razumijevanje kako UI modeli koji se temelje na dubokom učenju donose odluke</a:t>
            </a:r>
            <a:endParaRPr lang="hr-H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F89A76-06EE-4E83-88EF-058401513BE8}"/>
              </a:ext>
            </a:extLst>
          </p:cNvPr>
          <p:cNvSpPr txBox="1"/>
          <p:nvPr/>
        </p:nvSpPr>
        <p:spPr>
          <a:xfrm>
            <a:off x="246077" y="6363252"/>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4418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8D224-BA8B-7BEE-FF0B-A67E53A20C15}"/>
              </a:ext>
            </a:extLst>
          </p:cNvPr>
          <p:cNvSpPr>
            <a:spLocks noGrp="1"/>
          </p:cNvSpPr>
          <p:nvPr>
            <p:ph idx="1"/>
          </p:nvPr>
        </p:nvSpPr>
        <p:spPr>
          <a:xfrm>
            <a:off x="838200" y="1807865"/>
            <a:ext cx="8366185" cy="2909060"/>
          </a:xfrm>
        </p:spPr>
        <p:txBody>
          <a:bodyPr/>
          <a:lstStyle/>
          <a:p>
            <a:r>
              <a:rPr lang="hr-HR" kern="100" dirty="0">
                <a:ea typeface="Calibri" panose="020F0502020204030204" pitchFamily="34" charset="0"/>
              </a:rPr>
              <a:t>K</a:t>
            </a:r>
            <a:r>
              <a:rPr lang="hr-HR" sz="2800" kern="100" dirty="0">
                <a:effectLst/>
                <a:ea typeface="Calibri" panose="020F0502020204030204" pitchFamily="34" charset="0"/>
              </a:rPr>
              <a:t>ako regulirati umjetnu inteligenciju na način koji potiče inovacije, a istodobno štiti društvo od potencijalnih rizika?</a:t>
            </a:r>
          </a:p>
          <a:p>
            <a:r>
              <a:rPr lang="hr-HR" dirty="0"/>
              <a:t>EU – Akt o umjetnoj inteligenciji - sigurnost i zaštita temeljnih prava te istodobno poticanje inovacija</a:t>
            </a:r>
          </a:p>
          <a:p>
            <a:r>
              <a:rPr lang="hr-HR" dirty="0"/>
              <a:t>SAD – manje centralizirana regulacija – fokus na specifične sektore</a:t>
            </a:r>
          </a:p>
          <a:p>
            <a:r>
              <a:rPr lang="hr-HR" dirty="0"/>
              <a:t>Kina – rigorozne mjere za nadzor i upravljanje UI tehnologijama</a:t>
            </a:r>
          </a:p>
        </p:txBody>
      </p:sp>
      <p:sp>
        <p:nvSpPr>
          <p:cNvPr id="2" name="Title 1">
            <a:extLst>
              <a:ext uri="{FF2B5EF4-FFF2-40B4-BE49-F238E27FC236}">
                <a16:creationId xmlns:a16="http://schemas.microsoft.com/office/drawing/2014/main" id="{28DF6BC3-2F09-F88E-61DE-B985E56046E9}"/>
              </a:ext>
            </a:extLst>
          </p:cNvPr>
          <p:cNvSpPr>
            <a:spLocks noGrp="1"/>
          </p:cNvSpPr>
          <p:nvPr>
            <p:ph type="title"/>
          </p:nvPr>
        </p:nvSpPr>
        <p:spPr/>
        <p:txBody>
          <a:bodyPr/>
          <a:lstStyle/>
          <a:p>
            <a:r>
              <a:rPr lang="hr-HR" sz="3600" kern="100" dirty="0">
                <a:effectLst/>
                <a:ea typeface="Calibri" panose="020F0502020204030204" pitchFamily="34" charset="0"/>
              </a:rPr>
              <a:t>Regulatorni i pravni izazovi</a:t>
            </a:r>
            <a:endParaRPr lang="hr-HR" sz="3600" dirty="0"/>
          </a:p>
        </p:txBody>
      </p:sp>
    </p:spTree>
    <p:extLst>
      <p:ext uri="{BB962C8B-B14F-4D97-AF65-F5344CB8AC3E}">
        <p14:creationId xmlns:p14="http://schemas.microsoft.com/office/powerpoint/2010/main" val="34247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3" y="4138445"/>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609386" cy="3105305"/>
          </a:xfrm>
        </p:spPr>
        <p:txBody>
          <a:bodyPr>
            <a:normAutofit/>
          </a:bodyPr>
          <a:lstStyle/>
          <a:p>
            <a:br>
              <a:rPr lang="hr-HR" sz="3600" dirty="0"/>
            </a:br>
            <a:br>
              <a:rPr lang="hr-HR" sz="3600" dirty="0"/>
            </a:br>
            <a:r>
              <a:rPr lang="it-IT" sz="3600" dirty="0"/>
              <a:t>Jedan od mogućih rizika razvoja super</a:t>
            </a:r>
            <a:r>
              <a:rPr lang="hr-HR" sz="3600" dirty="0"/>
              <a:t> umjetne </a:t>
            </a:r>
            <a:r>
              <a:rPr lang="it-IT" sz="3600" dirty="0" err="1"/>
              <a:t>inteligencije</a:t>
            </a:r>
            <a:r>
              <a:rPr lang="it-IT" sz="3600" dirty="0"/>
              <a:t> (ASI) je </a:t>
            </a:r>
            <a:r>
              <a:rPr lang="it-IT" sz="3600" dirty="0" err="1"/>
              <a:t>gubitak</a:t>
            </a:r>
            <a:r>
              <a:rPr lang="it-IT" sz="3600" dirty="0"/>
              <a:t> </a:t>
            </a:r>
            <a:r>
              <a:rPr lang="it-IT" sz="3600" dirty="0" err="1"/>
              <a:t>kontrole</a:t>
            </a:r>
            <a:r>
              <a:rPr lang="it-IT" sz="3600" dirty="0"/>
              <a:t> </a:t>
            </a:r>
            <a:r>
              <a:rPr lang="it-IT" sz="3600" dirty="0" err="1"/>
              <a:t>nad</a:t>
            </a:r>
            <a:r>
              <a:rPr lang="it-IT" sz="3600" dirty="0"/>
              <a:t> </a:t>
            </a:r>
            <a:r>
              <a:rPr lang="it-IT" sz="3600" dirty="0" err="1"/>
              <a:t>tehnologijom</a:t>
            </a:r>
            <a:r>
              <a:rPr lang="it-IT" sz="3600" dirty="0"/>
              <a:t>.</a:t>
            </a:r>
            <a:endParaRPr lang="hr-HR" sz="3600" dirty="0"/>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3" y="4138444"/>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400094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3F9EB-572A-E810-91FE-B504B375ED86}"/>
              </a:ext>
            </a:extLst>
          </p:cNvPr>
          <p:cNvSpPr>
            <a:spLocks noGrp="1"/>
          </p:cNvSpPr>
          <p:nvPr>
            <p:ph idx="1"/>
          </p:nvPr>
        </p:nvSpPr>
        <p:spPr>
          <a:xfrm>
            <a:off x="838200" y="1949571"/>
            <a:ext cx="8374811" cy="4546120"/>
          </a:xfrm>
        </p:spPr>
        <p:txBody>
          <a:bodyPr>
            <a:normAutofit fontScale="85000" lnSpcReduction="20000"/>
          </a:bodyPr>
          <a:lstStyle/>
          <a:p>
            <a:pPr>
              <a:lnSpc>
                <a:spcPct val="110000"/>
              </a:lnSpc>
            </a:pPr>
            <a:r>
              <a:rPr lang="hr-HR" dirty="0"/>
              <a:t>Trendovi i teorije koje mogu dati uvid u moguće scenarije</a:t>
            </a:r>
          </a:p>
          <a:p>
            <a:pPr>
              <a:lnSpc>
                <a:spcPct val="110000"/>
              </a:lnSpc>
            </a:pPr>
            <a:r>
              <a:rPr lang="hr-HR" b="1" dirty="0"/>
              <a:t>Opća umjetna inteligencija </a:t>
            </a:r>
            <a:r>
              <a:rPr lang="hr-HR" dirty="0"/>
              <a:t>u sljedećih nekoliko desetljeća – podijeljena mišljenja stručnjaka; velik korak naprijed, ali uz mnoge izazove, uključujući pitanja etike, kontrole i sigurnosti</a:t>
            </a:r>
          </a:p>
          <a:p>
            <a:pPr>
              <a:lnSpc>
                <a:spcPct val="110000"/>
              </a:lnSpc>
            </a:pPr>
            <a:r>
              <a:rPr lang="hr-HR" b="1" dirty="0"/>
              <a:t>Super umjetna inteligencija </a:t>
            </a:r>
            <a:r>
              <a:rPr lang="hr-HR" dirty="0"/>
              <a:t>- teorijski koncept; ako opća umjetna inteligencija ikad postane stvarnost, prijelaz na super umjetnu inteligenciju mogao bi biti relativno brz; teško predvidljiv utjecaj na društvo (mogućnost rješavanja globalnih problema kao što su klimatske promjene, bolesti i siromaštvo, ali i rizici poput gubitka kontrole nad tehnologijom)</a:t>
            </a:r>
          </a:p>
        </p:txBody>
      </p:sp>
      <p:sp>
        <p:nvSpPr>
          <p:cNvPr id="2" name="Title 1">
            <a:extLst>
              <a:ext uri="{FF2B5EF4-FFF2-40B4-BE49-F238E27FC236}">
                <a16:creationId xmlns:a16="http://schemas.microsoft.com/office/drawing/2014/main" id="{0184BF95-3A0C-B0CD-C1A5-B55408ABC45F}"/>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64888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71BB-5FB9-4CAC-B002-8AB032548550}"/>
              </a:ext>
            </a:extLst>
          </p:cNvPr>
          <p:cNvSpPr>
            <a:spLocks noGrp="1"/>
          </p:cNvSpPr>
          <p:nvPr>
            <p:ph idx="1"/>
          </p:nvPr>
        </p:nvSpPr>
        <p:spPr>
          <a:xfrm>
            <a:off x="838200" y="2141076"/>
            <a:ext cx="8383438" cy="3388456"/>
          </a:xfrm>
        </p:spPr>
        <p:txBody>
          <a:bodyPr/>
          <a:lstStyle/>
          <a:p>
            <a:r>
              <a:rPr lang="hr-HR" b="1" dirty="0"/>
              <a:t>Automatizacija i radna mjesta </a:t>
            </a:r>
            <a:r>
              <a:rPr lang="hr-HR" dirty="0"/>
              <a:t>- široka automatizacija poslova, posebno u proizvodnji, prometu i profesionalnim uslugama.</a:t>
            </a:r>
          </a:p>
          <a:p>
            <a:r>
              <a:rPr lang="hr-HR" dirty="0"/>
              <a:t>Predviđanja: </a:t>
            </a:r>
          </a:p>
          <a:p>
            <a:pPr lvl="1"/>
            <a:r>
              <a:rPr lang="hr-HR" dirty="0"/>
              <a:t>Nestanak nekih poslova, pojava novih koji zahtijevaju suradnju čovjeka s umjetnom inteligencijom</a:t>
            </a:r>
          </a:p>
          <a:p>
            <a:pPr lvl="1"/>
            <a:r>
              <a:rPr lang="hr-HR" dirty="0"/>
              <a:t>Ključna prilagodba obrazovanja i radne snage.</a:t>
            </a:r>
          </a:p>
          <a:p>
            <a:endParaRPr lang="hr-HR" dirty="0"/>
          </a:p>
          <a:p>
            <a:endParaRPr lang="hr-HR" dirty="0"/>
          </a:p>
        </p:txBody>
      </p:sp>
      <p:sp>
        <p:nvSpPr>
          <p:cNvPr id="2" name="Title 1">
            <a:extLst>
              <a:ext uri="{FF2B5EF4-FFF2-40B4-BE49-F238E27FC236}">
                <a16:creationId xmlns:a16="http://schemas.microsoft.com/office/drawing/2014/main" id="{36560C6E-98DC-4218-5DD6-8D0490F5D42A}"/>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331006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2E379-77D5-4CB9-B56E-B5551F103B9C}"/>
              </a:ext>
            </a:extLst>
          </p:cNvPr>
          <p:cNvSpPr>
            <a:spLocks noGrp="1"/>
          </p:cNvSpPr>
          <p:nvPr>
            <p:ph idx="1"/>
          </p:nvPr>
        </p:nvSpPr>
        <p:spPr>
          <a:xfrm>
            <a:off x="838200" y="2141075"/>
            <a:ext cx="8441987" cy="4065171"/>
          </a:xfrm>
        </p:spPr>
        <p:txBody>
          <a:bodyPr>
            <a:normAutofit fontScale="92500" lnSpcReduction="10000"/>
          </a:bodyPr>
          <a:lstStyle/>
          <a:p>
            <a:pPr>
              <a:lnSpc>
                <a:spcPct val="100000"/>
              </a:lnSpc>
            </a:pPr>
            <a:r>
              <a:rPr lang="hr-HR" dirty="0"/>
              <a:t>Analizirati trenutačne tehničke, etičke i regulatorne izazove u području umjetne inteligencije.</a:t>
            </a:r>
          </a:p>
          <a:p>
            <a:pPr>
              <a:lnSpc>
                <a:spcPct val="100000"/>
              </a:lnSpc>
            </a:pPr>
            <a:r>
              <a:rPr lang="hr-HR" dirty="0"/>
              <a:t>Procijeniti potencijalne buduće smjerove i izazove razvoja umjetne inteligencije.</a:t>
            </a:r>
          </a:p>
          <a:p>
            <a:pPr>
              <a:lnSpc>
                <a:spcPct val="100000"/>
              </a:lnSpc>
            </a:pPr>
            <a:r>
              <a:rPr lang="hr-HR" dirty="0"/>
              <a:t>Primijeniti stečena znanja o osnovama umjetne inteligencije za obogaćivanje nastavnog sadržaja i poticanje kritičkog mišljenja među učenicima.</a:t>
            </a:r>
          </a:p>
          <a:p>
            <a:pPr>
              <a:lnSpc>
                <a:spcPct val="100000"/>
              </a:lnSpc>
            </a:pPr>
            <a:r>
              <a:rPr lang="hr-HR" dirty="0"/>
              <a:t>Osvijestiti etičke dvojbe i odgovornosti koje donosi primjena umjetne inteligencije u svakodnevnom životu i radu.</a:t>
            </a:r>
          </a:p>
          <a:p>
            <a:endParaRPr lang="hr-HR" dirty="0"/>
          </a:p>
        </p:txBody>
      </p:sp>
      <p:sp>
        <p:nvSpPr>
          <p:cNvPr id="2" name="Title 1">
            <a:extLst>
              <a:ext uri="{FF2B5EF4-FFF2-40B4-BE49-F238E27FC236}">
                <a16:creationId xmlns:a16="http://schemas.microsoft.com/office/drawing/2014/main" id="{495F1946-C942-1F52-F6F9-34DC4A7CB0F7}"/>
              </a:ext>
            </a:extLst>
          </p:cNvPr>
          <p:cNvSpPr>
            <a:spLocks noGrp="1"/>
          </p:cNvSpPr>
          <p:nvPr>
            <p:ph type="title"/>
          </p:nvPr>
        </p:nvSpPr>
        <p:spPr/>
        <p:txBody>
          <a:bodyPr/>
          <a:lstStyle/>
          <a:p>
            <a:r>
              <a:rPr lang="hr-HR" dirty="0"/>
              <a:t>Ishodi učenja</a:t>
            </a:r>
          </a:p>
        </p:txBody>
      </p:sp>
    </p:spTree>
    <p:extLst>
      <p:ext uri="{BB962C8B-B14F-4D97-AF65-F5344CB8AC3E}">
        <p14:creationId xmlns:p14="http://schemas.microsoft.com/office/powerpoint/2010/main" val="1221007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522D3-AA93-6BA2-A4E6-8A61E40A28B5}"/>
              </a:ext>
            </a:extLst>
          </p:cNvPr>
          <p:cNvSpPr>
            <a:spLocks noGrp="1"/>
          </p:cNvSpPr>
          <p:nvPr>
            <p:ph idx="1"/>
          </p:nvPr>
        </p:nvSpPr>
        <p:spPr>
          <a:xfrm>
            <a:off x="838200" y="2141075"/>
            <a:ext cx="8072887" cy="3112411"/>
          </a:xfrm>
        </p:spPr>
        <p:txBody>
          <a:bodyPr/>
          <a:lstStyle/>
          <a:p>
            <a:r>
              <a:rPr lang="hr-HR" b="1" dirty="0"/>
              <a:t>Etika i regulacija </a:t>
            </a:r>
            <a:r>
              <a:rPr lang="hr-HR" dirty="0"/>
              <a:t>- potreba za jasnim pravilima i standardima za uporabu umjetne inteligencije.</a:t>
            </a:r>
          </a:p>
          <a:p>
            <a:r>
              <a:rPr lang="hr-HR" dirty="0"/>
              <a:t>Predviđanja:</a:t>
            </a:r>
          </a:p>
          <a:p>
            <a:pPr lvl="1"/>
            <a:r>
              <a:rPr lang="hr-HR" dirty="0"/>
              <a:t>Razvoj sveobuhvatnih zakona i regulativa.</a:t>
            </a:r>
          </a:p>
          <a:p>
            <a:pPr lvl="1"/>
            <a:r>
              <a:rPr lang="hr-HR" dirty="0"/>
              <a:t>Fokus na privatnost, sigurnost, pravednost i odgovornost.</a:t>
            </a:r>
          </a:p>
          <a:p>
            <a:endParaRPr lang="hr-HR" dirty="0"/>
          </a:p>
        </p:txBody>
      </p:sp>
      <p:sp>
        <p:nvSpPr>
          <p:cNvPr id="2" name="Title 1">
            <a:extLst>
              <a:ext uri="{FF2B5EF4-FFF2-40B4-BE49-F238E27FC236}">
                <a16:creationId xmlns:a16="http://schemas.microsoft.com/office/drawing/2014/main" id="{A1963C7F-89B3-852C-C9C3-8A687BFE7830}"/>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3805750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B044-3388-7893-8A62-074CBB8B1C82}"/>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
        <p:nvSpPr>
          <p:cNvPr id="3" name="Content Placeholder 2">
            <a:extLst>
              <a:ext uri="{FF2B5EF4-FFF2-40B4-BE49-F238E27FC236}">
                <a16:creationId xmlns:a16="http://schemas.microsoft.com/office/drawing/2014/main" id="{E93EEF37-58D6-8A6D-F800-54F1104F8C9C}"/>
              </a:ext>
            </a:extLst>
          </p:cNvPr>
          <p:cNvSpPr>
            <a:spLocks noGrp="1"/>
          </p:cNvSpPr>
          <p:nvPr>
            <p:ph idx="4294967295"/>
          </p:nvPr>
        </p:nvSpPr>
        <p:spPr>
          <a:xfrm>
            <a:off x="788344" y="2302940"/>
            <a:ext cx="6742516" cy="3182937"/>
          </a:xfrm>
        </p:spPr>
        <p:txBody>
          <a:bodyPr>
            <a:normAutofit lnSpcReduction="10000"/>
          </a:bodyPr>
          <a:lstStyle/>
          <a:p>
            <a:r>
              <a:rPr lang="hr-HR" b="1" dirty="0">
                <a:latin typeface="Arial" panose="020B0604020202020204" pitchFamily="34" charset="0"/>
                <a:cs typeface="Arial" panose="020B0604020202020204" pitchFamily="34" charset="0"/>
              </a:rPr>
              <a:t>Ljudska suradnja s umjetnom inteligencijom </a:t>
            </a:r>
            <a:r>
              <a:rPr lang="hr-HR" dirty="0">
                <a:latin typeface="Arial" panose="020B0604020202020204" pitchFamily="34" charset="0"/>
                <a:cs typeface="Arial" panose="020B0604020202020204" pitchFamily="34" charset="0"/>
              </a:rPr>
              <a:t>– suradnja ljudi i umjetne inteligencije za poboljšanje ljudskih sposobnosti.</a:t>
            </a:r>
          </a:p>
          <a:p>
            <a:r>
              <a:rPr lang="hr-HR" dirty="0">
                <a:latin typeface="Arial" panose="020B0604020202020204" pitchFamily="34" charset="0"/>
                <a:cs typeface="Arial" panose="020B0604020202020204" pitchFamily="34" charset="0"/>
              </a:rPr>
              <a:t>Predviđanja:</a:t>
            </a:r>
          </a:p>
          <a:p>
            <a:pPr lvl="1"/>
            <a:r>
              <a:rPr lang="hr-HR" dirty="0">
                <a:latin typeface="Arial" panose="020B0604020202020204" pitchFamily="34" charset="0"/>
                <a:cs typeface="Arial" panose="020B0604020202020204" pitchFamily="34" charset="0"/>
              </a:rPr>
              <a:t>umjetna inteligencija kao alat koji pomaže ljudima u različitim područjima (medicina, obrazovanje itd.).</a:t>
            </a:r>
          </a:p>
          <a:p>
            <a:endParaRPr lang="hr-HR" dirty="0"/>
          </a:p>
        </p:txBody>
      </p:sp>
      <p:pic>
        <p:nvPicPr>
          <p:cNvPr id="5" name="Picture 4" descr="A robot holding a tablet with a person in front of her&#10;&#10;Description automatically generated">
            <a:extLst>
              <a:ext uri="{FF2B5EF4-FFF2-40B4-BE49-F238E27FC236}">
                <a16:creationId xmlns:a16="http://schemas.microsoft.com/office/drawing/2014/main" id="{B25AC2BF-A85B-0BC4-000A-FD0433F08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737" y="1629615"/>
            <a:ext cx="5801784" cy="4351338"/>
          </a:xfrm>
          <a:prstGeom prst="rect">
            <a:avLst/>
          </a:prstGeom>
        </p:spPr>
      </p:pic>
      <p:sp>
        <p:nvSpPr>
          <p:cNvPr id="6" name="TextBox 5">
            <a:extLst>
              <a:ext uri="{FF2B5EF4-FFF2-40B4-BE49-F238E27FC236}">
                <a16:creationId xmlns:a16="http://schemas.microsoft.com/office/drawing/2014/main" id="{21CECCE6-CBFB-4344-3549-45705FC2F636}"/>
              </a:ext>
            </a:extLst>
          </p:cNvPr>
          <p:cNvSpPr txBox="1"/>
          <p:nvPr/>
        </p:nvSpPr>
        <p:spPr>
          <a:xfrm>
            <a:off x="8187682" y="6237198"/>
            <a:ext cx="3847750" cy="276999"/>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spTree>
    <p:extLst>
      <p:ext uri="{BB962C8B-B14F-4D97-AF65-F5344CB8AC3E}">
        <p14:creationId xmlns:p14="http://schemas.microsoft.com/office/powerpoint/2010/main" val="2791595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29E1-7EBA-48BF-0AFA-3E26321A0B12}"/>
              </a:ext>
            </a:extLst>
          </p:cNvPr>
          <p:cNvSpPr>
            <a:spLocks noGrp="1"/>
          </p:cNvSpPr>
          <p:nvPr>
            <p:ph type="title"/>
          </p:nvPr>
        </p:nvSpPr>
        <p:spPr/>
        <p:txBody>
          <a:bodyPr>
            <a:normAutofit/>
          </a:bodyPr>
          <a:lstStyle/>
          <a:p>
            <a:r>
              <a:rPr lang="hr-HR" b="1" dirty="0"/>
              <a:t>Zaključak, refleksija, </a:t>
            </a:r>
            <a:br>
              <a:rPr lang="hr-HR" b="1" dirty="0"/>
            </a:br>
            <a:r>
              <a:rPr lang="hr-HR" b="1" dirty="0"/>
              <a:t>evaluacija webinara</a:t>
            </a:r>
          </a:p>
        </p:txBody>
      </p:sp>
    </p:spTree>
    <p:extLst>
      <p:ext uri="{BB962C8B-B14F-4D97-AF65-F5344CB8AC3E}">
        <p14:creationId xmlns:p14="http://schemas.microsoft.com/office/powerpoint/2010/main" val="361333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on a white background&#10;&#10;Description automatically generated">
            <a:extLst>
              <a:ext uri="{FF2B5EF4-FFF2-40B4-BE49-F238E27FC236}">
                <a16:creationId xmlns:a16="http://schemas.microsoft.com/office/drawing/2014/main" id="{9A20CDB7-2B91-ECB3-CD54-9E3D4C747713}"/>
              </a:ext>
            </a:extLst>
          </p:cNvPr>
          <p:cNvPicPr>
            <a:picLocks noGrp="1" noChangeAspect="1"/>
          </p:cNvPicPr>
          <p:nvPr>
            <p:ph idx="1"/>
          </p:nvPr>
        </p:nvPicPr>
        <p:blipFill>
          <a:blip r:embed="rId3" cstate="print"/>
          <a:stretch>
            <a:fillRect/>
          </a:stretch>
        </p:blipFill>
        <p:spPr>
          <a:xfrm>
            <a:off x="4641850" y="2141538"/>
            <a:ext cx="2908300" cy="2908300"/>
          </a:xfrm>
          <a:prstGeom prst="rect">
            <a:avLst/>
          </a:prstGeom>
        </p:spPr>
      </p:pic>
      <p:sp>
        <p:nvSpPr>
          <p:cNvPr id="2" name="Title 1">
            <a:extLst>
              <a:ext uri="{FF2B5EF4-FFF2-40B4-BE49-F238E27FC236}">
                <a16:creationId xmlns:a16="http://schemas.microsoft.com/office/drawing/2014/main" id="{0F7955AE-3FB6-0825-629E-3AF8F4F85D19}"/>
              </a:ext>
            </a:extLst>
          </p:cNvPr>
          <p:cNvSpPr>
            <a:spLocks noGrp="1"/>
          </p:cNvSpPr>
          <p:nvPr>
            <p:ph type="title"/>
          </p:nvPr>
        </p:nvSpPr>
        <p:spPr>
          <a:xfrm>
            <a:off x="838200" y="482302"/>
            <a:ext cx="8159151" cy="1325563"/>
          </a:xfrm>
        </p:spPr>
        <p:txBody>
          <a:bodyPr>
            <a:normAutofit/>
          </a:bodyPr>
          <a:lstStyle/>
          <a:p>
            <a:r>
              <a:rPr lang="pl-PL" sz="3600" dirty="0"/>
              <a:t>Upitnik o primjeni UI alata i aplikacija u obrazovnom procesu </a:t>
            </a:r>
            <a:endParaRPr lang="hr-HR" sz="3600" dirty="0"/>
          </a:p>
        </p:txBody>
      </p:sp>
      <p:sp>
        <p:nvSpPr>
          <p:cNvPr id="3" name="Naslov 1">
            <a:extLst>
              <a:ext uri="{FF2B5EF4-FFF2-40B4-BE49-F238E27FC236}">
                <a16:creationId xmlns:a16="http://schemas.microsoft.com/office/drawing/2014/main" id="{503A57A3-087B-8AA7-44A1-A8C1E9329172}"/>
              </a:ext>
            </a:extLst>
          </p:cNvPr>
          <p:cNvSpPr txBox="1">
            <a:spLocks/>
          </p:cNvSpPr>
          <p:nvPr/>
        </p:nvSpPr>
        <p:spPr>
          <a:xfrm>
            <a:off x="1452915" y="3256150"/>
            <a:ext cx="3158408" cy="1835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a:latin typeface="Open Sans" panose="020B0606030504020204" pitchFamily="34" charset="0"/>
                <a:ea typeface="Open Sans" panose="020B0606030504020204" pitchFamily="34" charset="0"/>
                <a:cs typeface="Open Sans" panose="020B0606030504020204" pitchFamily="34" charset="0"/>
              </a:rPr>
              <a:t>Anketa</a:t>
            </a:r>
          </a:p>
        </p:txBody>
      </p:sp>
    </p:spTree>
    <p:extLst>
      <p:ext uri="{BB962C8B-B14F-4D97-AF65-F5344CB8AC3E}">
        <p14:creationId xmlns:p14="http://schemas.microsoft.com/office/powerpoint/2010/main" val="64842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B56B4-753E-E44C-5D74-9AC97CE628C5}"/>
              </a:ext>
            </a:extLst>
          </p:cNvPr>
          <p:cNvSpPr>
            <a:spLocks noGrp="1"/>
          </p:cNvSpPr>
          <p:nvPr>
            <p:ph idx="1"/>
          </p:nvPr>
        </p:nvSpPr>
        <p:spPr>
          <a:xfrm>
            <a:off x="838200" y="1807865"/>
            <a:ext cx="8521460" cy="4751344"/>
          </a:xfrm>
        </p:spPr>
        <p:txBody>
          <a:bodyPr>
            <a:normAutofit fontScale="92500" lnSpcReduction="10000"/>
          </a:bodyPr>
          <a:lstStyle/>
          <a:p>
            <a:r>
              <a:rPr lang="hr-HR" dirty="0"/>
              <a:t>Definicija umjetne inteligencije:</a:t>
            </a:r>
          </a:p>
          <a:p>
            <a:pPr lvl="1"/>
            <a:r>
              <a:rPr lang="hr-HR" dirty="0"/>
              <a:t>Što je umjetna inteligencija i razlika između specijalizirane i opće umjetne inteligencije.</a:t>
            </a:r>
          </a:p>
          <a:p>
            <a:r>
              <a:rPr lang="hr-HR" dirty="0"/>
              <a:t>Početci i povijesni razvoj umjetne inteligencije:</a:t>
            </a:r>
          </a:p>
          <a:p>
            <a:pPr lvl="1"/>
            <a:r>
              <a:rPr lang="hr-HR" dirty="0"/>
              <a:t>Od </a:t>
            </a:r>
            <a:r>
              <a:rPr lang="hr-HR" dirty="0" err="1"/>
              <a:t>Turingova</a:t>
            </a:r>
            <a:r>
              <a:rPr lang="hr-HR" dirty="0"/>
              <a:t> testa do modernih UI sustava.</a:t>
            </a:r>
          </a:p>
          <a:p>
            <a:r>
              <a:rPr lang="hr-HR" dirty="0"/>
              <a:t>Razvoj umjetne inteligencije tijekom desetljeća:</a:t>
            </a:r>
          </a:p>
          <a:p>
            <a:pPr lvl="1"/>
            <a:r>
              <a:rPr lang="hr-HR" dirty="0"/>
              <a:t>UI zima i ponovno oživljavanje.</a:t>
            </a:r>
          </a:p>
          <a:p>
            <a:pPr lvl="1"/>
            <a:r>
              <a:rPr lang="hr-HR" dirty="0"/>
              <a:t>Važni događaji kao što su </a:t>
            </a:r>
            <a:r>
              <a:rPr lang="hr-HR" dirty="0" err="1"/>
              <a:t>Deep</a:t>
            </a:r>
            <a:r>
              <a:rPr lang="hr-HR" dirty="0"/>
              <a:t> Blue i </a:t>
            </a:r>
            <a:r>
              <a:rPr lang="hr-HR" dirty="0" err="1"/>
              <a:t>AlphaGo</a:t>
            </a:r>
            <a:r>
              <a:rPr lang="hr-HR" dirty="0"/>
              <a:t>.</a:t>
            </a:r>
          </a:p>
          <a:p>
            <a:r>
              <a:rPr lang="hr-HR" dirty="0"/>
              <a:t>Primjena umjetne inteligencije danas:</a:t>
            </a:r>
          </a:p>
          <a:p>
            <a:pPr lvl="1"/>
            <a:r>
              <a:rPr lang="hr-HR" dirty="0"/>
              <a:t>Primjeri uporabe umjetne inteligencije: prepoznavanje lica, virtualni asistenti, sustavi za preporuke.</a:t>
            </a:r>
          </a:p>
          <a:p>
            <a:pPr lvl="1"/>
            <a:r>
              <a:rPr lang="hr-HR" dirty="0"/>
              <a:t>Industrijske primjene u zdravstvu, financijama, marketingu i transportu.</a:t>
            </a:r>
          </a:p>
          <a:p>
            <a:endParaRPr lang="hr-HR" dirty="0"/>
          </a:p>
        </p:txBody>
      </p:sp>
      <p:sp>
        <p:nvSpPr>
          <p:cNvPr id="2" name="Title 1">
            <a:extLst>
              <a:ext uri="{FF2B5EF4-FFF2-40B4-BE49-F238E27FC236}">
                <a16:creationId xmlns:a16="http://schemas.microsoft.com/office/drawing/2014/main" id="{B0CD150B-8B2D-D07D-5608-62D4F924F196}"/>
              </a:ext>
            </a:extLst>
          </p:cNvPr>
          <p:cNvSpPr>
            <a:spLocks noGrp="1"/>
          </p:cNvSpPr>
          <p:nvPr>
            <p:ph type="title"/>
          </p:nvPr>
        </p:nvSpPr>
        <p:spPr/>
        <p:txBody>
          <a:bodyPr/>
          <a:lstStyle/>
          <a:p>
            <a:r>
              <a:rPr lang="hr-HR" sz="3600" dirty="0"/>
              <a:t>Ključne točke </a:t>
            </a:r>
            <a:r>
              <a:rPr lang="hr-HR" sz="3600" dirty="0" err="1"/>
              <a:t>webinara</a:t>
            </a:r>
            <a:endParaRPr lang="hr-HR" sz="3600" dirty="0"/>
          </a:p>
        </p:txBody>
      </p:sp>
    </p:spTree>
    <p:extLst>
      <p:ext uri="{BB962C8B-B14F-4D97-AF65-F5344CB8AC3E}">
        <p14:creationId xmlns:p14="http://schemas.microsoft.com/office/powerpoint/2010/main" val="79503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B56B4-753E-E44C-5D74-9AC97CE628C5}"/>
              </a:ext>
            </a:extLst>
          </p:cNvPr>
          <p:cNvSpPr>
            <a:spLocks noGrp="1"/>
          </p:cNvSpPr>
          <p:nvPr>
            <p:ph idx="1"/>
          </p:nvPr>
        </p:nvSpPr>
        <p:spPr>
          <a:xfrm>
            <a:off x="838200" y="1890910"/>
            <a:ext cx="8590472" cy="4311482"/>
          </a:xfrm>
        </p:spPr>
        <p:txBody>
          <a:bodyPr>
            <a:normAutofit fontScale="92500" lnSpcReduction="10000"/>
          </a:bodyPr>
          <a:lstStyle/>
          <a:p>
            <a:r>
              <a:rPr lang="hr-HR" dirty="0"/>
              <a:t>Trenutačni i budući izazovi:</a:t>
            </a:r>
          </a:p>
          <a:p>
            <a:pPr lvl="1"/>
            <a:r>
              <a:rPr lang="hr-HR" dirty="0"/>
              <a:t>Tehnički izazovi: problemi s podatcima, skalabilnošću i računalnim resursima.</a:t>
            </a:r>
          </a:p>
          <a:p>
            <a:pPr lvl="1"/>
            <a:r>
              <a:rPr lang="hr-HR" dirty="0"/>
              <a:t>Etički izazovi: privatnost, pristranost u algoritmima, transparentnost.</a:t>
            </a:r>
          </a:p>
          <a:p>
            <a:pPr lvl="1"/>
            <a:r>
              <a:rPr lang="hr-HR" dirty="0"/>
              <a:t>Regulatorni izazovi: globalna regulacija umjetne inteligencije i primjeri iz različitih zemalja.</a:t>
            </a:r>
          </a:p>
          <a:p>
            <a:r>
              <a:rPr lang="hr-HR" dirty="0"/>
              <a:t>Pretpostavke i predviđanja o budućnosti umjetne inteligencije:</a:t>
            </a:r>
          </a:p>
          <a:p>
            <a:pPr lvl="1"/>
            <a:r>
              <a:rPr lang="hr-HR" dirty="0"/>
              <a:t>Razvoj opće i super umjetne inteligencije.</a:t>
            </a:r>
          </a:p>
          <a:p>
            <a:pPr lvl="1"/>
            <a:r>
              <a:rPr lang="hr-HR" dirty="0"/>
              <a:t>Utjecaj na tržište rada, etičke dvojbe i buduća suradnja ljudi i umjetne inteligencije.</a:t>
            </a:r>
          </a:p>
          <a:p>
            <a:endParaRPr lang="hr-HR" dirty="0"/>
          </a:p>
        </p:txBody>
      </p:sp>
      <p:sp>
        <p:nvSpPr>
          <p:cNvPr id="2" name="Title 1">
            <a:extLst>
              <a:ext uri="{FF2B5EF4-FFF2-40B4-BE49-F238E27FC236}">
                <a16:creationId xmlns:a16="http://schemas.microsoft.com/office/drawing/2014/main" id="{B0CD150B-8B2D-D07D-5608-62D4F924F196}"/>
              </a:ext>
            </a:extLst>
          </p:cNvPr>
          <p:cNvSpPr>
            <a:spLocks noGrp="1"/>
          </p:cNvSpPr>
          <p:nvPr>
            <p:ph type="title"/>
          </p:nvPr>
        </p:nvSpPr>
        <p:spPr/>
        <p:txBody>
          <a:bodyPr/>
          <a:lstStyle/>
          <a:p>
            <a:r>
              <a:rPr lang="hr-HR" sz="3600" dirty="0"/>
              <a:t>Ključne točke </a:t>
            </a:r>
            <a:r>
              <a:rPr lang="hr-HR" sz="3600" dirty="0" err="1"/>
              <a:t>webinara</a:t>
            </a:r>
            <a:endParaRPr lang="hr-HR" sz="3600" dirty="0"/>
          </a:p>
        </p:txBody>
      </p:sp>
    </p:spTree>
    <p:extLst>
      <p:ext uri="{BB962C8B-B14F-4D97-AF65-F5344CB8AC3E}">
        <p14:creationId xmlns:p14="http://schemas.microsoft.com/office/powerpoint/2010/main" val="78798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C95FC-FC32-FC73-902B-1460029A63D7}"/>
              </a:ext>
            </a:extLst>
          </p:cNvPr>
          <p:cNvSpPr>
            <a:spLocks noGrp="1"/>
          </p:cNvSpPr>
          <p:nvPr>
            <p:ph idx="1"/>
          </p:nvPr>
        </p:nvSpPr>
        <p:spPr>
          <a:xfrm>
            <a:off x="838200" y="2043739"/>
            <a:ext cx="10515600" cy="4351338"/>
          </a:xfrm>
        </p:spPr>
        <p:txBody>
          <a:bodyPr/>
          <a:lstStyle/>
          <a:p>
            <a:pPr lvl="0" algn="l"/>
            <a:r>
              <a:rPr lang="hr-HR" sz="2800" b="0" u="none" dirty="0">
                <a:solidFill>
                  <a:schemeClr val="tx1"/>
                </a:solidFill>
                <a:ea typeface="Open Sans" panose="020B0606030504020204" pitchFamily="34" charset="0"/>
              </a:rPr>
              <a:t>Evaluacija </a:t>
            </a:r>
            <a:r>
              <a:rPr lang="hr-HR" sz="2800" b="0" u="none" dirty="0" err="1">
                <a:solidFill>
                  <a:schemeClr val="tx1"/>
                </a:solidFill>
                <a:ea typeface="Open Sans" panose="020B0606030504020204" pitchFamily="34" charset="0"/>
              </a:rPr>
              <a:t>webinara</a:t>
            </a:r>
            <a:endParaRPr lang="hr-HR" sz="2800" b="0" i="0" dirty="0">
              <a:solidFill>
                <a:srgbClr val="00B0F0"/>
              </a:solidFill>
              <a:ea typeface="Open Sans" panose="020B0606030504020204" pitchFamily="34" charset="0"/>
            </a:endParaRPr>
          </a:p>
          <a:p>
            <a:pPr lvl="0" algn="l"/>
            <a:r>
              <a:rPr lang="hr-HR" sz="2800" b="0" i="1" dirty="0">
                <a:solidFill>
                  <a:srgbClr val="00B0F0"/>
                </a:solidFill>
                <a:ea typeface="Open Sans" panose="020B0606030504020204" pitchFamily="34" charset="0"/>
              </a:rPr>
              <a:t>Poveznica u Q&amp;A panelu ili skenirajte QR kod</a:t>
            </a:r>
            <a:endParaRPr lang="en-US" sz="2800" b="0" i="1" dirty="0">
              <a:solidFill>
                <a:srgbClr val="00B0F0"/>
              </a:solidFill>
              <a:ea typeface="Open Sans" panose="020B0606030504020204" pitchFamily="34" charset="0"/>
            </a:endParaRPr>
          </a:p>
          <a:p>
            <a:endParaRPr lang="hr-HR" dirty="0"/>
          </a:p>
          <a:p>
            <a:r>
              <a:rPr lang="hr-HR" sz="2800" b="0" dirty="0">
                <a:solidFill>
                  <a:schemeClr val="tx1"/>
                </a:solidFill>
                <a:ea typeface="Open Sans" panose="020B0606030504020204" pitchFamily="34" charset="0"/>
              </a:rPr>
              <a:t>Potvrde o sudjelovanju u aplikaciji za prijavu (EMA) </a:t>
            </a:r>
            <a:endParaRPr lang="en-US" sz="2800" b="0" dirty="0">
              <a:solidFill>
                <a:schemeClr val="tx1"/>
              </a:solidFill>
              <a:ea typeface="Open Sans" panose="020B0606030504020204" pitchFamily="34" charset="0"/>
            </a:endParaRPr>
          </a:p>
        </p:txBody>
      </p:sp>
      <p:sp>
        <p:nvSpPr>
          <p:cNvPr id="2" name="Title 1">
            <a:extLst>
              <a:ext uri="{FF2B5EF4-FFF2-40B4-BE49-F238E27FC236}">
                <a16:creationId xmlns:a16="http://schemas.microsoft.com/office/drawing/2014/main" id="{01E85FEA-6FBF-71ED-EE11-024DB367B86F}"/>
              </a:ext>
            </a:extLst>
          </p:cNvPr>
          <p:cNvSpPr>
            <a:spLocks noGrp="1"/>
          </p:cNvSpPr>
          <p:nvPr>
            <p:ph type="title"/>
          </p:nvPr>
        </p:nvSpPr>
        <p:spPr/>
        <p:txBody>
          <a:bodyPr/>
          <a:lstStyle/>
          <a:p>
            <a:r>
              <a:rPr lang="hr-HR" sz="3600" dirty="0"/>
              <a:t>Evaluacija </a:t>
            </a:r>
            <a:r>
              <a:rPr lang="hr-HR" sz="3600" dirty="0" err="1"/>
              <a:t>webinara</a:t>
            </a:r>
            <a:endParaRPr lang="hr-HR" sz="3600" dirty="0"/>
          </a:p>
        </p:txBody>
      </p:sp>
    </p:spTree>
    <p:extLst>
      <p:ext uri="{BB962C8B-B14F-4D97-AF65-F5344CB8AC3E}">
        <p14:creationId xmlns:p14="http://schemas.microsoft.com/office/powerpoint/2010/main" val="37900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2A1B-3A45-E826-0481-F9A31926DFE4}"/>
              </a:ext>
            </a:extLst>
          </p:cNvPr>
          <p:cNvSpPr>
            <a:spLocks noGrp="1"/>
          </p:cNvSpPr>
          <p:nvPr>
            <p:ph type="title"/>
          </p:nvPr>
        </p:nvSpPr>
        <p:spPr/>
        <p:txBody>
          <a:bodyPr/>
          <a:lstStyle/>
          <a:p>
            <a:r>
              <a:rPr lang="hr-HR" dirty="0"/>
              <a:t>Sadržaj </a:t>
            </a:r>
            <a:r>
              <a:rPr lang="hr-HR" dirty="0" err="1"/>
              <a:t>webinara</a:t>
            </a:r>
            <a:r>
              <a:rPr lang="hr-HR" dirty="0"/>
              <a:t> </a:t>
            </a:r>
          </a:p>
        </p:txBody>
      </p:sp>
      <p:graphicFrame>
        <p:nvGraphicFramePr>
          <p:cNvPr id="4" name="Table 3">
            <a:extLst>
              <a:ext uri="{FF2B5EF4-FFF2-40B4-BE49-F238E27FC236}">
                <a16:creationId xmlns:a16="http://schemas.microsoft.com/office/drawing/2014/main" id="{9C977138-054C-DCD0-92CE-08EC2DCD6C78}"/>
              </a:ext>
            </a:extLst>
          </p:cNvPr>
          <p:cNvGraphicFramePr>
            <a:graphicFrameLocks noGrp="1"/>
          </p:cNvGraphicFramePr>
          <p:nvPr>
            <p:extLst>
              <p:ext uri="{D42A27DB-BD31-4B8C-83A1-F6EECF244321}">
                <p14:modId xmlns:p14="http://schemas.microsoft.com/office/powerpoint/2010/main" val="864901243"/>
              </p:ext>
            </p:extLst>
          </p:nvPr>
        </p:nvGraphicFramePr>
        <p:xfrm>
          <a:off x="752247" y="1807865"/>
          <a:ext cx="10900298" cy="4878548"/>
        </p:xfrm>
        <a:graphic>
          <a:graphicData uri="http://schemas.openxmlformats.org/drawingml/2006/table">
            <a:tbl>
              <a:tblPr firstRow="1" bandRow="1">
                <a:tableStyleId>{91EBBBCC-DAD2-459C-BE2E-F6DE35CF9A28}</a:tableStyleId>
              </a:tblPr>
              <a:tblGrid>
                <a:gridCol w="2593277">
                  <a:extLst>
                    <a:ext uri="{9D8B030D-6E8A-4147-A177-3AD203B41FA5}">
                      <a16:colId xmlns:a16="http://schemas.microsoft.com/office/drawing/2014/main" val="20000"/>
                    </a:ext>
                  </a:extLst>
                </a:gridCol>
                <a:gridCol w="8307021">
                  <a:extLst>
                    <a:ext uri="{9D8B030D-6E8A-4147-A177-3AD203B41FA5}">
                      <a16:colId xmlns:a16="http://schemas.microsoft.com/office/drawing/2014/main" val="20001"/>
                    </a:ext>
                  </a:extLst>
                </a:gridCol>
              </a:tblGrid>
              <a:tr h="452755">
                <a:tc>
                  <a:txBody>
                    <a:bodyPr/>
                    <a:lstStyle/>
                    <a:p>
                      <a:r>
                        <a:rPr lang="hr-HR" sz="3000" dirty="0">
                          <a:latin typeface="Open Sans" panose="020B0606030504020204" pitchFamily="34" charset="0"/>
                          <a:ea typeface="Open Sans" panose="020B0606030504020204" pitchFamily="34" charset="0"/>
                          <a:cs typeface="Open Sans" panose="020B0606030504020204" pitchFamily="34" charset="0"/>
                        </a:rPr>
                        <a:t>Trajanje</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R w="3175" cap="flat" cmpd="sng" algn="ctr">
                      <a:solidFill>
                        <a:schemeClr val="tx1"/>
                      </a:solidFill>
                      <a:prstDash val="solid"/>
                      <a:round/>
                      <a:headEnd type="none" w="med" len="med"/>
                      <a:tailEnd type="none" w="med" len="med"/>
                    </a:lnR>
                    <a:solidFill>
                      <a:srgbClr val="009FE3"/>
                    </a:solidFill>
                  </a:tcPr>
                </a:tc>
                <a:tc>
                  <a:txBody>
                    <a:bodyPr/>
                    <a:lstStyle/>
                    <a:p>
                      <a:r>
                        <a:rPr lang="hr-HR" sz="3000" dirty="0">
                          <a:latin typeface="Open Sans" panose="020B0606030504020204" pitchFamily="34" charset="0"/>
                          <a:ea typeface="Open Sans" panose="020B0606030504020204" pitchFamily="34" charset="0"/>
                          <a:cs typeface="Open Sans" panose="020B0606030504020204" pitchFamily="34" charset="0"/>
                        </a:rPr>
                        <a:t>Sadržaj, aktivnosti</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solidFill>
                      <a:srgbClr val="009FE3"/>
                    </a:solidFill>
                  </a:tcPr>
                </a:tc>
                <a:extLst>
                  <a:ext uri="{0D108BD9-81ED-4DB2-BD59-A6C34878D82A}">
                    <a16:rowId xmlns:a16="http://schemas.microsoft.com/office/drawing/2014/main" val="10000"/>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5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Uvod</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Povijest umjetne inteligencije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7 min</a:t>
                      </a:r>
                    </a:p>
                  </a:txBody>
                  <a:tcPr>
                    <a:lnR w="3175" cap="flat" cmpd="sng" algn="ctr">
                      <a:solidFill>
                        <a:schemeClr val="tx1"/>
                      </a:solidFill>
                      <a:prstDash val="solid"/>
                      <a:round/>
                      <a:headEnd type="none" w="med" len="med"/>
                      <a:tailEnd type="none" w="med" len="med"/>
                    </a:lnR>
                  </a:tcPr>
                </a:tc>
                <a:tc>
                  <a:txBody>
                    <a:bodyPr/>
                    <a:lstStyle/>
                    <a:p>
                      <a:r>
                        <a:rPr lang="pl-PL"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Primjena umjetne inteligencije danas</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15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Ključne tehnologije i prekretnice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7366815"/>
                  </a:ext>
                </a:extLst>
              </a:tr>
              <a:tr h="1038068">
                <a:tc>
                  <a:txBody>
                    <a:bodyPr/>
                    <a:lstStyle/>
                    <a:p>
                      <a:r>
                        <a:rPr lang="hr-HR" sz="300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hr-HR" sz="30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Prikaz UI alata za učenje koji se temelje na konceptu i tehnologiji umjetne inteligencije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6211548"/>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Trenutačni i budući izazovi</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4750535"/>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Zaključak, refleksija, evaluacija </a:t>
                      </a:r>
                      <a:r>
                        <a:rPr lang="hr-HR" sz="3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webinara</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75425743"/>
                  </a:ext>
                </a:extLst>
              </a:tr>
            </a:tbl>
          </a:graphicData>
        </a:graphic>
      </p:graphicFrame>
    </p:spTree>
    <p:extLst>
      <p:ext uri="{BB962C8B-B14F-4D97-AF65-F5344CB8AC3E}">
        <p14:creationId xmlns:p14="http://schemas.microsoft.com/office/powerpoint/2010/main" val="93643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on a white background&#10;&#10;Description automatically generated">
            <a:extLst>
              <a:ext uri="{FF2B5EF4-FFF2-40B4-BE49-F238E27FC236}">
                <a16:creationId xmlns:a16="http://schemas.microsoft.com/office/drawing/2014/main" id="{9A20CDB7-2B91-ECB3-CD54-9E3D4C747713}"/>
              </a:ext>
            </a:extLst>
          </p:cNvPr>
          <p:cNvPicPr>
            <a:picLocks noGrp="1" noChangeAspect="1"/>
          </p:cNvPicPr>
          <p:nvPr>
            <p:ph idx="1"/>
          </p:nvPr>
        </p:nvPicPr>
        <p:blipFill>
          <a:blip r:embed="rId3" cstate="print"/>
          <a:stretch>
            <a:fillRect/>
          </a:stretch>
        </p:blipFill>
        <p:spPr>
          <a:xfrm>
            <a:off x="4641850" y="2141538"/>
            <a:ext cx="2908300" cy="2908300"/>
          </a:xfrm>
          <a:prstGeom prst="rect">
            <a:avLst/>
          </a:prstGeom>
        </p:spPr>
      </p:pic>
      <p:sp>
        <p:nvSpPr>
          <p:cNvPr id="2" name="Title 1">
            <a:extLst>
              <a:ext uri="{FF2B5EF4-FFF2-40B4-BE49-F238E27FC236}">
                <a16:creationId xmlns:a16="http://schemas.microsoft.com/office/drawing/2014/main" id="{0F7955AE-3FB6-0825-629E-3AF8F4F85D19}"/>
              </a:ext>
            </a:extLst>
          </p:cNvPr>
          <p:cNvSpPr>
            <a:spLocks noGrp="1"/>
          </p:cNvSpPr>
          <p:nvPr>
            <p:ph type="title"/>
          </p:nvPr>
        </p:nvSpPr>
        <p:spPr>
          <a:xfrm>
            <a:off x="838200" y="474182"/>
            <a:ext cx="10515600" cy="1325563"/>
          </a:xfrm>
        </p:spPr>
        <p:txBody>
          <a:bodyPr/>
          <a:lstStyle/>
          <a:p>
            <a:r>
              <a:rPr lang="hr-HR" dirty="0"/>
              <a:t>Osobna upotreba UI alata i aplikacija</a:t>
            </a:r>
          </a:p>
        </p:txBody>
      </p:sp>
      <p:sp>
        <p:nvSpPr>
          <p:cNvPr id="3" name="Naslov 1">
            <a:extLst>
              <a:ext uri="{FF2B5EF4-FFF2-40B4-BE49-F238E27FC236}">
                <a16:creationId xmlns:a16="http://schemas.microsoft.com/office/drawing/2014/main" id="{8A61F185-03F9-3940-CF62-58D915CEE1B9}"/>
              </a:ext>
            </a:extLst>
          </p:cNvPr>
          <p:cNvSpPr txBox="1">
            <a:spLocks/>
          </p:cNvSpPr>
          <p:nvPr/>
        </p:nvSpPr>
        <p:spPr>
          <a:xfrm>
            <a:off x="1452915" y="3256150"/>
            <a:ext cx="3158408" cy="1835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a:latin typeface="Open Sans" panose="020B0606030504020204" pitchFamily="34" charset="0"/>
                <a:ea typeface="Open Sans" panose="020B0606030504020204" pitchFamily="34" charset="0"/>
                <a:cs typeface="Open Sans" panose="020B0606030504020204" pitchFamily="34" charset="0"/>
              </a:rPr>
              <a:t>Anketa</a:t>
            </a:r>
          </a:p>
        </p:txBody>
      </p:sp>
    </p:spTree>
    <p:extLst>
      <p:ext uri="{BB962C8B-B14F-4D97-AF65-F5344CB8AC3E}">
        <p14:creationId xmlns:p14="http://schemas.microsoft.com/office/powerpoint/2010/main" val="408057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C003-0DF9-9110-4136-B8CB66EB7EF6}"/>
              </a:ext>
            </a:extLst>
          </p:cNvPr>
          <p:cNvSpPr>
            <a:spLocks noGrp="1"/>
          </p:cNvSpPr>
          <p:nvPr>
            <p:ph type="title"/>
          </p:nvPr>
        </p:nvSpPr>
        <p:spPr/>
        <p:txBody>
          <a:bodyPr>
            <a:normAutofit/>
          </a:bodyPr>
          <a:lstStyle/>
          <a:p>
            <a:r>
              <a:rPr lang="hr-HR" b="1" dirty="0"/>
              <a:t>Opće definicije i povijest </a:t>
            </a:r>
            <a:br>
              <a:rPr lang="hr-HR" b="1" dirty="0"/>
            </a:br>
            <a:r>
              <a:rPr lang="hr-HR" b="1" dirty="0"/>
              <a:t>umjetne inteligencije</a:t>
            </a:r>
          </a:p>
        </p:txBody>
      </p:sp>
    </p:spTree>
    <p:extLst>
      <p:ext uri="{BB962C8B-B14F-4D97-AF65-F5344CB8AC3E}">
        <p14:creationId xmlns:p14="http://schemas.microsoft.com/office/powerpoint/2010/main" val="346151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65A37-A29C-1371-C877-E349EBDA6E92}"/>
              </a:ext>
            </a:extLst>
          </p:cNvPr>
          <p:cNvSpPr>
            <a:spLocks noGrp="1"/>
          </p:cNvSpPr>
          <p:nvPr>
            <p:ph idx="1"/>
          </p:nvPr>
        </p:nvSpPr>
        <p:spPr>
          <a:xfrm>
            <a:off x="838200" y="2141075"/>
            <a:ext cx="8509986" cy="3869107"/>
          </a:xfrm>
        </p:spPr>
        <p:txBody>
          <a:bodyPr>
            <a:normAutofit fontScale="92500" lnSpcReduction="20000"/>
          </a:bodyPr>
          <a:lstStyle/>
          <a:p>
            <a:pPr>
              <a:lnSpc>
                <a:spcPct val="100000"/>
              </a:lnSpc>
            </a:pPr>
            <a:r>
              <a:rPr lang="hr-HR" dirty="0"/>
              <a:t>Područje računalne znanosti koje se bavi razvojem sustava sposobnih za obavljanje zadataka koji inače zahtijevaju ljudsku inteligenciju</a:t>
            </a:r>
          </a:p>
          <a:p>
            <a:pPr>
              <a:lnSpc>
                <a:spcPct val="100000"/>
              </a:lnSpc>
            </a:pPr>
            <a:r>
              <a:rPr lang="hr-HR" dirty="0"/>
              <a:t>Prepoznavanje govora, donošenje odluka, rješavanje problema, učenje i razumijevanje jezika</a:t>
            </a:r>
          </a:p>
          <a:p>
            <a:pPr>
              <a:lnSpc>
                <a:spcPct val="100000"/>
              </a:lnSpc>
            </a:pPr>
            <a:r>
              <a:rPr lang="hr-HR" dirty="0"/>
              <a:t>Upotrebljava algoritme i modele koji omogućuju računalima:</a:t>
            </a:r>
          </a:p>
          <a:p>
            <a:pPr lvl="1">
              <a:lnSpc>
                <a:spcPct val="100000"/>
              </a:lnSpc>
            </a:pPr>
            <a:r>
              <a:rPr lang="hr-HR" dirty="0"/>
              <a:t>učenje iz podataka</a:t>
            </a:r>
          </a:p>
          <a:p>
            <a:pPr lvl="1">
              <a:lnSpc>
                <a:spcPct val="100000"/>
              </a:lnSpc>
            </a:pPr>
            <a:r>
              <a:rPr lang="hr-HR" dirty="0"/>
              <a:t>prilagođavanje novim situacijama</a:t>
            </a:r>
          </a:p>
          <a:p>
            <a:pPr lvl="1">
              <a:lnSpc>
                <a:spcPct val="100000"/>
              </a:lnSpc>
            </a:pPr>
            <a:r>
              <a:rPr lang="hr-HR" dirty="0"/>
              <a:t>izvršavanje složenih zadataka s visokom razinom preciznosti.</a:t>
            </a:r>
          </a:p>
        </p:txBody>
      </p:sp>
      <p:sp>
        <p:nvSpPr>
          <p:cNvPr id="2" name="Title 1">
            <a:extLst>
              <a:ext uri="{FF2B5EF4-FFF2-40B4-BE49-F238E27FC236}">
                <a16:creationId xmlns:a16="http://schemas.microsoft.com/office/drawing/2014/main" id="{1A872B74-1C51-BBB3-F95F-90E26DDAC6FD}"/>
              </a:ext>
            </a:extLst>
          </p:cNvPr>
          <p:cNvSpPr>
            <a:spLocks noGrp="1"/>
          </p:cNvSpPr>
          <p:nvPr>
            <p:ph type="title"/>
          </p:nvPr>
        </p:nvSpPr>
        <p:spPr/>
        <p:txBody>
          <a:bodyPr/>
          <a:lstStyle/>
          <a:p>
            <a:r>
              <a:rPr lang="hr-HR" sz="3600" dirty="0"/>
              <a:t>Što je umjetna inteligencija?</a:t>
            </a:r>
          </a:p>
        </p:txBody>
      </p:sp>
    </p:spTree>
    <p:extLst>
      <p:ext uri="{BB962C8B-B14F-4D97-AF65-F5344CB8AC3E}">
        <p14:creationId xmlns:p14="http://schemas.microsoft.com/office/powerpoint/2010/main" val="118397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F03854-BDC5-3F78-80F3-347245964743}"/>
              </a:ext>
            </a:extLst>
          </p:cNvPr>
          <p:cNvSpPr>
            <a:spLocks noGrp="1"/>
          </p:cNvSpPr>
          <p:nvPr>
            <p:ph type="body" idx="1"/>
          </p:nvPr>
        </p:nvSpPr>
        <p:spPr>
          <a:xfrm>
            <a:off x="839788" y="2300482"/>
            <a:ext cx="5157787" cy="823912"/>
          </a:xfrm>
        </p:spPr>
        <p:txBody>
          <a:bodyPr>
            <a:noAutofit/>
          </a:bodyPr>
          <a:lstStyle/>
          <a:p>
            <a:r>
              <a:rPr lang="hr-HR" sz="2800" dirty="0"/>
              <a:t>Specijalizirana umjetna inteligencija (uska):</a:t>
            </a:r>
          </a:p>
        </p:txBody>
      </p:sp>
      <p:sp>
        <p:nvSpPr>
          <p:cNvPr id="5" name="Text Placeholder 4">
            <a:extLst>
              <a:ext uri="{FF2B5EF4-FFF2-40B4-BE49-F238E27FC236}">
                <a16:creationId xmlns:a16="http://schemas.microsoft.com/office/drawing/2014/main" id="{A06E4B85-DE65-C500-107D-EBAD068F31A6}"/>
              </a:ext>
            </a:extLst>
          </p:cNvPr>
          <p:cNvSpPr>
            <a:spLocks noGrp="1"/>
          </p:cNvSpPr>
          <p:nvPr>
            <p:ph type="body" sz="quarter" idx="3"/>
          </p:nvPr>
        </p:nvSpPr>
        <p:spPr>
          <a:xfrm>
            <a:off x="6172200" y="2300482"/>
            <a:ext cx="5183188" cy="823912"/>
          </a:xfrm>
        </p:spPr>
        <p:txBody>
          <a:bodyPr>
            <a:normAutofit lnSpcReduction="10000"/>
          </a:bodyPr>
          <a:lstStyle/>
          <a:p>
            <a:r>
              <a:rPr lang="it-IT" sz="2800" dirty="0" err="1"/>
              <a:t>Opć</a:t>
            </a:r>
            <a:r>
              <a:rPr lang="hr-HR" sz="2800" dirty="0"/>
              <a:t>a</a:t>
            </a:r>
            <a:r>
              <a:rPr lang="it-IT" sz="2800" dirty="0"/>
              <a:t> </a:t>
            </a:r>
            <a:r>
              <a:rPr lang="hr-HR" sz="2800" dirty="0"/>
              <a:t>umjetna inteligencija (generalna)</a:t>
            </a:r>
          </a:p>
        </p:txBody>
      </p:sp>
      <p:sp>
        <p:nvSpPr>
          <p:cNvPr id="4" name="Content Placeholder 3">
            <a:extLst>
              <a:ext uri="{FF2B5EF4-FFF2-40B4-BE49-F238E27FC236}">
                <a16:creationId xmlns:a16="http://schemas.microsoft.com/office/drawing/2014/main" id="{F0D628A1-9873-F480-2EBA-C207AE04B664}"/>
              </a:ext>
            </a:extLst>
          </p:cNvPr>
          <p:cNvSpPr>
            <a:spLocks noGrp="1"/>
          </p:cNvSpPr>
          <p:nvPr>
            <p:ph sz="quarter" idx="13"/>
          </p:nvPr>
        </p:nvSpPr>
        <p:spPr>
          <a:xfrm>
            <a:off x="846138" y="3315249"/>
            <a:ext cx="5151437" cy="2833688"/>
          </a:xfrm>
        </p:spPr>
        <p:txBody>
          <a:bodyPr>
            <a:normAutofit lnSpcReduction="10000"/>
          </a:bodyPr>
          <a:lstStyle/>
          <a:p>
            <a:r>
              <a:rPr lang="hr-HR" dirty="0"/>
              <a:t>obavljanje specifičnih zadataka (prepoznavanje lica, igra šaha ili analiza podataka)</a:t>
            </a:r>
          </a:p>
          <a:p>
            <a:r>
              <a:rPr lang="hr-HR" dirty="0"/>
              <a:t>ne posjeduje sposobnost generalizacije</a:t>
            </a:r>
          </a:p>
          <a:p>
            <a:r>
              <a:rPr lang="hr-HR" dirty="0"/>
              <a:t>funkcije ograničene na unaprijed definirana područja</a:t>
            </a:r>
          </a:p>
        </p:txBody>
      </p:sp>
      <p:sp>
        <p:nvSpPr>
          <p:cNvPr id="6" name="Content Placeholder 5">
            <a:extLst>
              <a:ext uri="{FF2B5EF4-FFF2-40B4-BE49-F238E27FC236}">
                <a16:creationId xmlns:a16="http://schemas.microsoft.com/office/drawing/2014/main" id="{E484E71D-7BFF-1590-7100-D9744A07C5F4}"/>
              </a:ext>
            </a:extLst>
          </p:cNvPr>
          <p:cNvSpPr>
            <a:spLocks noGrp="1"/>
          </p:cNvSpPr>
          <p:nvPr>
            <p:ph sz="quarter" idx="14"/>
          </p:nvPr>
        </p:nvSpPr>
        <p:spPr>
          <a:xfrm>
            <a:off x="6176421" y="3315249"/>
            <a:ext cx="5151437" cy="2833688"/>
          </a:xfrm>
        </p:spPr>
        <p:txBody>
          <a:bodyPr>
            <a:normAutofit fontScale="92500" lnSpcReduction="10000"/>
          </a:bodyPr>
          <a:lstStyle/>
          <a:p>
            <a:r>
              <a:rPr lang="hr-HR" dirty="0"/>
              <a:t>hipotetski sustav koji ima sposobnost razumijevanja, učenja i primjene znanja u širokom rasponu zadataka (slično ljudskoj inteligenciji)</a:t>
            </a:r>
          </a:p>
          <a:p>
            <a:r>
              <a:rPr lang="hr-HR" dirty="0"/>
              <a:t>još nije postignuta, iako je predmet mnogih istraživanja i predviđanja</a:t>
            </a:r>
          </a:p>
        </p:txBody>
      </p:sp>
      <p:sp>
        <p:nvSpPr>
          <p:cNvPr id="2" name="Title 1">
            <a:extLst>
              <a:ext uri="{FF2B5EF4-FFF2-40B4-BE49-F238E27FC236}">
                <a16:creationId xmlns:a16="http://schemas.microsoft.com/office/drawing/2014/main" id="{62DB947C-D8C0-05F1-2265-C3BFABF38D7B}"/>
              </a:ext>
            </a:extLst>
          </p:cNvPr>
          <p:cNvSpPr>
            <a:spLocks noGrp="1"/>
          </p:cNvSpPr>
          <p:nvPr>
            <p:ph type="title"/>
          </p:nvPr>
        </p:nvSpPr>
        <p:spPr/>
        <p:txBody>
          <a:bodyPr/>
          <a:lstStyle/>
          <a:p>
            <a:r>
              <a:rPr lang="hr-HR" sz="3600" dirty="0"/>
              <a:t>Razlike između specijalizirane i opće umjetne inteligencije</a:t>
            </a:r>
          </a:p>
        </p:txBody>
      </p:sp>
      <p:pic>
        <p:nvPicPr>
          <p:cNvPr id="8" name="Picture 7">
            <a:extLst>
              <a:ext uri="{FF2B5EF4-FFF2-40B4-BE49-F238E27FC236}">
                <a16:creationId xmlns:a16="http://schemas.microsoft.com/office/drawing/2014/main" id="{D249BE14-3F1F-BB30-4842-957C69A5B7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2133" y="1998720"/>
            <a:ext cx="1100185" cy="825138"/>
          </a:xfrm>
          <a:prstGeom prst="rect">
            <a:avLst/>
          </a:prstGeom>
        </p:spPr>
      </p:pic>
      <p:pic>
        <p:nvPicPr>
          <p:cNvPr id="10" name="Picture 9">
            <a:extLst>
              <a:ext uri="{FF2B5EF4-FFF2-40B4-BE49-F238E27FC236}">
                <a16:creationId xmlns:a16="http://schemas.microsoft.com/office/drawing/2014/main" id="{B9A93C67-A0CF-4575-5AF3-60CA5A5CC5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6437" y="1759438"/>
            <a:ext cx="1411550" cy="1058662"/>
          </a:xfrm>
          <a:prstGeom prst="rect">
            <a:avLst/>
          </a:prstGeom>
        </p:spPr>
      </p:pic>
      <p:sp>
        <p:nvSpPr>
          <p:cNvPr id="7" name="TextBox 6">
            <a:extLst>
              <a:ext uri="{FF2B5EF4-FFF2-40B4-BE49-F238E27FC236}">
                <a16:creationId xmlns:a16="http://schemas.microsoft.com/office/drawing/2014/main" id="{5BA7CD31-3E86-8DA6-108F-847AF1724805}"/>
              </a:ext>
            </a:extLst>
          </p:cNvPr>
          <p:cNvSpPr txBox="1"/>
          <p:nvPr/>
        </p:nvSpPr>
        <p:spPr>
          <a:xfrm>
            <a:off x="288022" y="6340649"/>
            <a:ext cx="3059884" cy="281113"/>
          </a:xfrm>
          <a:prstGeom prst="rect">
            <a:avLst/>
          </a:prstGeom>
          <a:noFill/>
        </p:spPr>
        <p:txBody>
          <a:bodyPr wrap="square">
            <a:spAutoFit/>
          </a:bodyPr>
          <a:lstStyle/>
          <a:p>
            <a:r>
              <a:rPr lang="hr-HR" sz="1200" dirty="0"/>
              <a:t>Izvor slika: </a:t>
            </a:r>
            <a:r>
              <a:rPr lang="hr-HR" sz="1200" dirty="0" err="1"/>
              <a:t>Canva</a:t>
            </a:r>
            <a:r>
              <a:rPr lang="hr-HR" sz="1200" dirty="0"/>
              <a:t> Edu</a:t>
            </a:r>
          </a:p>
        </p:txBody>
      </p:sp>
    </p:spTree>
    <p:extLst>
      <p:ext uri="{BB962C8B-B14F-4D97-AF65-F5344CB8AC3E}">
        <p14:creationId xmlns:p14="http://schemas.microsoft.com/office/powerpoint/2010/main" val="238697548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in_predložak_1  -  Read-Only" id="{1A0CEEB1-5ADE-4438-A0C1-35EA4FD11499}" vid="{241C798B-2B09-4CD8-B7E5-8E419006F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Presentation1</Template>
  <TotalTime>2476</TotalTime>
  <Words>7164</Words>
  <Application>Microsoft Office PowerPoint</Application>
  <PresentationFormat>Widescreen</PresentationFormat>
  <Paragraphs>442</Paragraphs>
  <Slides>46</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Aptos</vt:lpstr>
      <vt:lpstr>Aptos Display</vt:lpstr>
      <vt:lpstr>Arial</vt:lpstr>
      <vt:lpstr>Calibri</vt:lpstr>
      <vt:lpstr>Courier New</vt:lpstr>
      <vt:lpstr>Google Sans</vt:lpstr>
      <vt:lpstr>IBM Plex Mono</vt:lpstr>
      <vt:lpstr>Open Sans</vt:lpstr>
      <vt:lpstr>Symbol</vt:lpstr>
      <vt:lpstr>Times New Roman</vt:lpstr>
      <vt:lpstr>Presentation1</vt:lpstr>
      <vt:lpstr>UMJETNA INTELIGENCIJA početak, razvoj  i budući izazovi</vt:lpstr>
      <vt:lpstr>Cilj webinara</vt:lpstr>
      <vt:lpstr>Ishodi učenja</vt:lpstr>
      <vt:lpstr>Ishodi učenja</vt:lpstr>
      <vt:lpstr>Sadržaj webinara </vt:lpstr>
      <vt:lpstr>Osobna upotreba UI alata i aplikacija</vt:lpstr>
      <vt:lpstr>Opće definicije i povijest  umjetne inteligencije</vt:lpstr>
      <vt:lpstr>Što je umjetna inteligencija?</vt:lpstr>
      <vt:lpstr>Razlike između specijalizirane i opće umjetne inteligencije</vt:lpstr>
      <vt:lpstr>    Umjetna inteligencija počela se razvijati osamdesetih godina 20. stoljeća.</vt:lpstr>
      <vt:lpstr>Početci umjetne inteligencije: Povijesni korijeni – od Turingova testa do prvih UI programa</vt:lpstr>
      <vt:lpstr>Važni događaji i otkrića – od šaha do strojnog učenja</vt:lpstr>
      <vt:lpstr>    Umjetna je inteligencija sve vrijeme tijekom svojeg razvoja bila područje od posebnog interesa i stalnih ulaganja radi postizanja napretka.</vt:lpstr>
      <vt:lpstr>Razvoj umjetne inteligencije tijekom desetljeća - UI zima i ponovno oživljavanje</vt:lpstr>
      <vt:lpstr>Primjena umjetne inteligencije danas</vt:lpstr>
      <vt:lpstr>   Vrlo je malo područja u kojima se umjetna inteligencija ne primjenjuje u nekom obliku.</vt:lpstr>
      <vt:lpstr>Prepoznavanje lica</vt:lpstr>
      <vt:lpstr>Virtualni asistenti</vt:lpstr>
      <vt:lpstr>Sustavi za preporuke</vt:lpstr>
      <vt:lpstr>Industrijske primjene umjetne inteligencije </vt:lpstr>
      <vt:lpstr>Utjecaj umjetne inteligencije na radna mjesta</vt:lpstr>
      <vt:lpstr>Ključne tehnologije i prekretnice  umjetne inteligencije</vt:lpstr>
      <vt:lpstr>   Duboko učenje zahtijeva manje podataka i računalnih resursa u usporedbi sa strojnim učenjem.</vt:lpstr>
      <vt:lpstr>Strojno učenje</vt:lpstr>
      <vt:lpstr>Duboko učenje</vt:lpstr>
      <vt:lpstr>Umjetne neuronske mreže</vt:lpstr>
      <vt:lpstr>Obrada prirodnog jezika (engl. Natural Language Processing, NLP)</vt:lpstr>
      <vt:lpstr>Veliki jezični modeli</vt:lpstr>
      <vt:lpstr>Veliki jezični modeli</vt:lpstr>
      <vt:lpstr>Računalni vid</vt:lpstr>
      <vt:lpstr>Prikaz UI alata za učenje koji se temelje na konceptu i tehnologiji umjetne inteligencije</vt:lpstr>
      <vt:lpstr>Trenutačni i budući izazovi  u umjetnoj inteligenciji</vt:lpstr>
      <vt:lpstr>  Pristranost u podatcima može dovesti do pristranosti u UI algoritmima.</vt:lpstr>
      <vt:lpstr>Tehnički izazovi –  problemi s podatcima, skalabilnošću i računalnim resursima</vt:lpstr>
      <vt:lpstr>Etički izazovi</vt:lpstr>
      <vt:lpstr>Regulatorni i pravni izazovi</vt:lpstr>
      <vt:lpstr>  Jedan od mogućih rizika razvoja super umjetne inteligencije (ASI) je gubitak kontrole nad tehnologijom.</vt:lpstr>
      <vt:lpstr>Pretpostavke i predviđanja</vt:lpstr>
      <vt:lpstr>Pretpostavke i predviđanja</vt:lpstr>
      <vt:lpstr>Pretpostavke i predviđanja</vt:lpstr>
      <vt:lpstr>Pretpostavke i predviđanja</vt:lpstr>
      <vt:lpstr>Zaključak, refleksija,  evaluacija webinara</vt:lpstr>
      <vt:lpstr>Upitnik o primjeni UI alata i aplikacija u obrazovnom procesu </vt:lpstr>
      <vt:lpstr>Ključne točke webinara</vt:lpstr>
      <vt:lpstr>Ključne točke webinara</vt:lpstr>
      <vt:lpstr>Evaluacija webinara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Umjetna inteligencija – početak, razvoj i budući izazovi</dc:title>
  <dc:creator>Dalia Kager</dc:creator>
  <cp:lastModifiedBy>Ana Kekanović</cp:lastModifiedBy>
  <cp:revision>35</cp:revision>
  <dcterms:created xsi:type="dcterms:W3CDTF">2024-08-10T10:10:52Z</dcterms:created>
  <dcterms:modified xsi:type="dcterms:W3CDTF">2024-08-28T07:27:25Z</dcterms:modified>
</cp:coreProperties>
</file>