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1" d="100"/>
          <a:sy n="81" d="100"/>
        </p:scale>
        <p:origin x="75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hr-HR"/>
              <a:t>Kliknite da biste uredili stil naslova matrice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a:t>Kliknite da biste uredili stil podnaslova matrice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9/2/2024</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ska slika s opisom">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hr-HR"/>
              <a:t>Kliknite da biste uredili stil naslova matrice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a:t>Kliknite ikonu da biste dodali  sliku</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5" name="Date Placeholder 4"/>
          <p:cNvSpPr>
            <a:spLocks noGrp="1"/>
          </p:cNvSpPr>
          <p:nvPr>
            <p:ph type="dt" sz="half" idx="10"/>
          </p:nvPr>
        </p:nvSpPr>
        <p:spPr/>
        <p:txBody>
          <a:bodyPr/>
          <a:lstStyle/>
          <a:p>
            <a:fld id="{B61BEF0D-F0BB-DE4B-95CE-6DB70DBA9567}" type="datetimeFigureOut">
              <a:rPr lang="en-US" dirty="0"/>
              <a:pPr/>
              <a:t>9/2/2024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aslov i opis">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hr-HR"/>
              <a:t>Kliknite da biste uredili stil naslova matrice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B61BEF0D-F0BB-DE4B-95CE-6DB70DBA9567}" type="datetimeFigureOut">
              <a:rPr lang="en-US" dirty="0"/>
              <a:pPr/>
              <a:t>9/2/2024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s opisom">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hr-HR"/>
              <a:t>Kliknite da biste uredili stil naslova matrice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a:t>Kliknite da biste uredili matrice</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B61BEF0D-F0BB-DE4B-95CE-6DB70DBA9567}" type="datetimeFigureOut">
              <a:rPr lang="en-US" dirty="0"/>
              <a:pPr/>
              <a:t>9/2/2024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s nazivom">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hr-HR"/>
              <a:t>Kliknite da biste uredili stil naslova matrice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B61BEF0D-F0BB-DE4B-95CE-6DB70DBA9567}" type="datetimeFigureOut">
              <a:rPr lang="en-US" dirty="0"/>
              <a:pPr/>
              <a:t>9/2/2024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artica s nazivom citata">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hr-HR"/>
              <a:t>Kliknite da biste uredili stil naslova matrice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hr-HR"/>
              <a:t>Kliknite da biste uredili matrice</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B61BEF0D-F0BB-DE4B-95CE-6DB70DBA9567}" type="datetimeFigureOut">
              <a:rPr lang="en-US" dirty="0"/>
              <a:pPr/>
              <a:t>9/2/2024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ili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hr-HR"/>
              <a:t>Kliknite da biste uredili stil naslova matrice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hr-HR"/>
              <a:t>Kliknite da biste uredili matrice</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B61BEF0D-F0BB-DE4B-95CE-6DB70DBA9567}" type="datetimeFigureOut">
              <a:rPr lang="en-US" dirty="0"/>
              <a:pPr/>
              <a:t>9/2/2024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hr-HR"/>
              <a:t>Kliknite da biste uredili stil naslova matrice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hr-HR"/>
              <a:t>Kliknite da biste uredili stil naslova matrice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idx="1"/>
          </p:nvPr>
        </p:nvSpPr>
        <p:spPr/>
        <p:txBody>
          <a:bodyPr anchor="ct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hr-HR"/>
              <a:t>Kliknite da biste uredili stil naslova matrice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B61BEF0D-F0BB-DE4B-95CE-6DB70DBA9567}" type="datetimeFigureOut">
              <a:rPr lang="en-US" dirty="0"/>
              <a:pPr/>
              <a:t>9/2/2024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r-HR"/>
              <a:t>Kliknite da biste uredili stil naslova matrice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9/2/2024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hr-HR"/>
              <a:t>Kliknite da biste uredili stil naslova matrice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5" name="Date Placeholder 4"/>
          <p:cNvSpPr>
            <a:spLocks noGrp="1"/>
          </p:cNvSpPr>
          <p:nvPr>
            <p:ph type="dt" sz="half" idx="10"/>
          </p:nvPr>
        </p:nvSpPr>
        <p:spPr/>
        <p:txBody>
          <a:bodyPr/>
          <a:lstStyle/>
          <a:p>
            <a:fld id="{B61BEF0D-F0BB-DE4B-95CE-6DB70DBA9567}" type="datetimeFigureOut">
              <a:rPr lang="en-US" dirty="0"/>
              <a:pPr/>
              <a:t>9/2/2024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hr-HR"/>
              <a:t>Kliknite da biste uredili stil naslova matrice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a:t>Kliknite ikonu da biste dodali  sliku</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5" name="Date Placeholder 4"/>
          <p:cNvSpPr>
            <a:spLocks noGrp="1"/>
          </p:cNvSpPr>
          <p:nvPr>
            <p:ph type="dt" sz="half" idx="10"/>
          </p:nvPr>
        </p:nvSpPr>
        <p:spPr/>
        <p:txBody>
          <a:bodyPr/>
          <a:lstStyle/>
          <a:p>
            <a:fld id="{B61BEF0D-F0BB-DE4B-95CE-6DB70DBA9567}" type="datetimeFigureOut">
              <a:rPr lang="en-US" dirty="0"/>
              <a:pPr/>
              <a:t>9/2/2024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hr-HR"/>
              <a:t>Kliknite da biste uredili stil naslova matrice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9/2/2024</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ime.prezime@dru&#353;tvo.com" TargetMode="Externa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2FE81AB-8C8C-C428-6F2B-3414F817E30E}"/>
              </a:ext>
            </a:extLst>
          </p:cNvPr>
          <p:cNvSpPr>
            <a:spLocks noGrp="1"/>
          </p:cNvSpPr>
          <p:nvPr>
            <p:ph type="ctrTitle"/>
          </p:nvPr>
        </p:nvSpPr>
        <p:spPr>
          <a:xfrm>
            <a:off x="1442302" y="1261536"/>
            <a:ext cx="8602924" cy="2421464"/>
          </a:xfrm>
        </p:spPr>
        <p:txBody>
          <a:bodyPr>
            <a:normAutofit/>
          </a:bodyPr>
          <a:lstStyle/>
          <a:p>
            <a:r>
              <a:rPr lang="hr-HR" sz="5400" b="1" dirty="0"/>
              <a:t>GDPR u poslovnom svijetu</a:t>
            </a:r>
          </a:p>
        </p:txBody>
      </p:sp>
      <p:sp>
        <p:nvSpPr>
          <p:cNvPr id="3" name="Podnaslov 2">
            <a:extLst>
              <a:ext uri="{FF2B5EF4-FFF2-40B4-BE49-F238E27FC236}">
                <a16:creationId xmlns:a16="http://schemas.microsoft.com/office/drawing/2014/main" id="{3BABDDE6-5B57-C4FC-666B-C8F0BC722C33}"/>
              </a:ext>
            </a:extLst>
          </p:cNvPr>
          <p:cNvSpPr>
            <a:spLocks noGrp="1"/>
          </p:cNvSpPr>
          <p:nvPr>
            <p:ph type="subTitle" idx="1"/>
          </p:nvPr>
        </p:nvSpPr>
        <p:spPr>
          <a:xfrm>
            <a:off x="4994274" y="6421922"/>
            <a:ext cx="7197726" cy="1405467"/>
          </a:xfrm>
        </p:spPr>
        <p:txBody>
          <a:bodyPr/>
          <a:lstStyle/>
          <a:p>
            <a:r>
              <a:rPr lang="hr-HR" dirty="0"/>
              <a:t>Trgovinsko poslovanje 3</a:t>
            </a:r>
          </a:p>
        </p:txBody>
      </p:sp>
    </p:spTree>
    <p:extLst>
      <p:ext uri="{BB962C8B-B14F-4D97-AF65-F5344CB8AC3E}">
        <p14:creationId xmlns:p14="http://schemas.microsoft.com/office/powerpoint/2010/main" val="2469079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0A40638-14C0-7748-D31E-A301399332EA}"/>
              </a:ext>
            </a:extLst>
          </p:cNvPr>
          <p:cNvSpPr>
            <a:spLocks noGrp="1"/>
          </p:cNvSpPr>
          <p:nvPr>
            <p:ph type="title"/>
          </p:nvPr>
        </p:nvSpPr>
        <p:spPr/>
        <p:txBody>
          <a:bodyPr/>
          <a:lstStyle/>
          <a:p>
            <a:r>
              <a:rPr lang="hr-HR" dirty="0"/>
              <a:t>Ponovimo:</a:t>
            </a:r>
          </a:p>
        </p:txBody>
      </p:sp>
      <p:sp>
        <p:nvSpPr>
          <p:cNvPr id="3" name="Rezervirano mjesto sadržaja 2">
            <a:extLst>
              <a:ext uri="{FF2B5EF4-FFF2-40B4-BE49-F238E27FC236}">
                <a16:creationId xmlns:a16="http://schemas.microsoft.com/office/drawing/2014/main" id="{35AD99EF-46AB-009C-009A-13868F985E1F}"/>
              </a:ext>
            </a:extLst>
          </p:cNvPr>
          <p:cNvSpPr>
            <a:spLocks noGrp="1"/>
          </p:cNvSpPr>
          <p:nvPr>
            <p:ph idx="1"/>
          </p:nvPr>
        </p:nvSpPr>
        <p:spPr/>
        <p:txBody>
          <a:bodyPr/>
          <a:lstStyle/>
          <a:p>
            <a:r>
              <a:rPr lang="hr-HR" dirty="0"/>
              <a:t>Što su osobni podaci? </a:t>
            </a:r>
          </a:p>
          <a:p>
            <a:r>
              <a:rPr lang="hr-HR" dirty="0"/>
              <a:t>Koji datum koristimo kako bi obilježili važnost zaštite osobnih podataka?</a:t>
            </a:r>
          </a:p>
          <a:p>
            <a:r>
              <a:rPr lang="hr-HR" dirty="0"/>
              <a:t>Navedite načela GDPR-a.</a:t>
            </a:r>
          </a:p>
          <a:p>
            <a:r>
              <a:rPr lang="hr-HR" dirty="0"/>
              <a:t>Koja agencija je nadležna za zaštitu osobnih podataka? </a:t>
            </a:r>
          </a:p>
        </p:txBody>
      </p:sp>
    </p:spTree>
    <p:extLst>
      <p:ext uri="{BB962C8B-B14F-4D97-AF65-F5344CB8AC3E}">
        <p14:creationId xmlns:p14="http://schemas.microsoft.com/office/powerpoint/2010/main" val="1915077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8AF257E-1C57-A273-E53C-9BA03D4CC957}"/>
              </a:ext>
            </a:extLst>
          </p:cNvPr>
          <p:cNvSpPr>
            <a:spLocks noGrp="1"/>
          </p:cNvSpPr>
          <p:nvPr>
            <p:ph type="title"/>
          </p:nvPr>
        </p:nvSpPr>
        <p:spPr/>
        <p:txBody>
          <a:bodyPr>
            <a:normAutofit/>
          </a:bodyPr>
          <a:lstStyle/>
          <a:p>
            <a:pPr algn="ctr"/>
            <a:r>
              <a:rPr lang="hr-HR" sz="6000" b="1" dirty="0"/>
              <a:t>Hvala na pozornosti!</a:t>
            </a:r>
          </a:p>
        </p:txBody>
      </p:sp>
      <p:sp>
        <p:nvSpPr>
          <p:cNvPr id="3" name="Eksplozija: 14 točaka 2">
            <a:extLst>
              <a:ext uri="{FF2B5EF4-FFF2-40B4-BE49-F238E27FC236}">
                <a16:creationId xmlns:a16="http://schemas.microsoft.com/office/drawing/2014/main" id="{A87FB9C2-D81E-8233-FCC7-D75C18477E14}"/>
              </a:ext>
            </a:extLst>
          </p:cNvPr>
          <p:cNvSpPr/>
          <p:nvPr/>
        </p:nvSpPr>
        <p:spPr>
          <a:xfrm>
            <a:off x="2450968" y="1951349"/>
            <a:ext cx="6740165" cy="4477732"/>
          </a:xfrm>
          <a:prstGeom prst="irregularSeal2">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hr-HR" sz="4000" b="1" dirty="0"/>
              <a:t>Čuvajte svoje podatke!!!</a:t>
            </a:r>
          </a:p>
        </p:txBody>
      </p:sp>
    </p:spTree>
    <p:extLst>
      <p:ext uri="{BB962C8B-B14F-4D97-AF65-F5344CB8AC3E}">
        <p14:creationId xmlns:p14="http://schemas.microsoft.com/office/powerpoint/2010/main" val="3239201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66F7543-B068-D0CE-A03B-A1D362A7998F}"/>
              </a:ext>
            </a:extLst>
          </p:cNvPr>
          <p:cNvSpPr>
            <a:spLocks noGrp="1"/>
          </p:cNvSpPr>
          <p:nvPr>
            <p:ph type="title"/>
          </p:nvPr>
        </p:nvSpPr>
        <p:spPr/>
        <p:txBody>
          <a:bodyPr>
            <a:normAutofit/>
          </a:bodyPr>
          <a:lstStyle/>
          <a:p>
            <a:r>
              <a:rPr lang="hr-HR" sz="6000" dirty="0"/>
              <a:t>OPĆENITO O GDPR-U</a:t>
            </a:r>
          </a:p>
        </p:txBody>
      </p:sp>
      <p:sp>
        <p:nvSpPr>
          <p:cNvPr id="3" name="Rezervirano mjesto sadržaja 2">
            <a:extLst>
              <a:ext uri="{FF2B5EF4-FFF2-40B4-BE49-F238E27FC236}">
                <a16:creationId xmlns:a16="http://schemas.microsoft.com/office/drawing/2014/main" id="{9F3668D2-4026-11A5-440D-CDA4B849AA87}"/>
              </a:ext>
            </a:extLst>
          </p:cNvPr>
          <p:cNvSpPr>
            <a:spLocks noGrp="1"/>
          </p:cNvSpPr>
          <p:nvPr>
            <p:ph idx="1"/>
          </p:nvPr>
        </p:nvSpPr>
        <p:spPr>
          <a:xfrm>
            <a:off x="271022" y="1727287"/>
            <a:ext cx="6770801" cy="4871476"/>
          </a:xfrm>
        </p:spPr>
        <p:txBody>
          <a:bodyPr>
            <a:normAutofit/>
          </a:bodyPr>
          <a:lstStyle/>
          <a:p>
            <a:r>
              <a:rPr lang="hr-HR" sz="3200" dirty="0"/>
              <a:t>Uredba kojom se regulira zaštita podataka.</a:t>
            </a:r>
          </a:p>
          <a:p>
            <a:r>
              <a:rPr lang="hr-HR" sz="3200" dirty="0"/>
              <a:t>Propisi vezani za iznošenje podataka.</a:t>
            </a:r>
          </a:p>
          <a:p>
            <a:r>
              <a:rPr lang="hr-HR" sz="3200" dirty="0"/>
              <a:t>Glavni cilj GDPR-a je zaštita osobnih podataka fizičkih osoba i pružanje kontrole građanima nad njihovim osobnim podacima.</a:t>
            </a:r>
          </a:p>
        </p:txBody>
      </p:sp>
      <p:pic>
        <p:nvPicPr>
          <p:cNvPr id="5" name="Grafika 4" descr="Man with facial hair">
            <a:extLst>
              <a:ext uri="{FF2B5EF4-FFF2-40B4-BE49-F238E27FC236}">
                <a16:creationId xmlns:a16="http://schemas.microsoft.com/office/drawing/2014/main" id="{48384F36-BD2C-B2BD-43A1-212B7B3C249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833943" y="4996206"/>
            <a:ext cx="1314450" cy="1781175"/>
          </a:xfrm>
          <a:prstGeom prst="rect">
            <a:avLst/>
          </a:prstGeom>
        </p:spPr>
      </p:pic>
      <p:sp>
        <p:nvSpPr>
          <p:cNvPr id="6" name="Oblačić za govor: ovalni 5">
            <a:extLst>
              <a:ext uri="{FF2B5EF4-FFF2-40B4-BE49-F238E27FC236}">
                <a16:creationId xmlns:a16="http://schemas.microsoft.com/office/drawing/2014/main" id="{07B9438C-49FE-6391-1886-C2C32621D4D0}"/>
              </a:ext>
            </a:extLst>
          </p:cNvPr>
          <p:cNvSpPr/>
          <p:nvPr/>
        </p:nvSpPr>
        <p:spPr>
          <a:xfrm>
            <a:off x="6618431" y="1146936"/>
            <a:ext cx="5302547" cy="3645198"/>
          </a:xfrm>
          <a:prstGeom prst="wedgeEllipse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hr-HR" sz="2000" dirty="0"/>
              <a:t>Opća uredba o zaštiti podataka (GDPR) (EU) 2016/679 uredba je Europske unije kojom se regulira zaštita podataka i privatnost osoba unutar Europske unije, a donosi i propise vezane za iznošenje podataka u treće zemlje.</a:t>
            </a:r>
          </a:p>
        </p:txBody>
      </p:sp>
    </p:spTree>
    <p:extLst>
      <p:ext uri="{BB962C8B-B14F-4D97-AF65-F5344CB8AC3E}">
        <p14:creationId xmlns:p14="http://schemas.microsoft.com/office/powerpoint/2010/main" val="2930277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F557227-D9E8-8567-FC18-FAA371CA138A}"/>
              </a:ext>
            </a:extLst>
          </p:cNvPr>
          <p:cNvSpPr>
            <a:spLocks noGrp="1"/>
          </p:cNvSpPr>
          <p:nvPr>
            <p:ph type="title"/>
          </p:nvPr>
        </p:nvSpPr>
        <p:spPr>
          <a:xfrm>
            <a:off x="110766" y="138260"/>
            <a:ext cx="10131425" cy="1456267"/>
          </a:xfrm>
        </p:spPr>
        <p:txBody>
          <a:bodyPr>
            <a:normAutofit/>
          </a:bodyPr>
          <a:lstStyle/>
          <a:p>
            <a:r>
              <a:rPr lang="hr-HR" sz="5400" dirty="0"/>
              <a:t>OSOBNI PODATAK</a:t>
            </a:r>
          </a:p>
        </p:txBody>
      </p:sp>
      <p:sp>
        <p:nvSpPr>
          <p:cNvPr id="3" name="Rezervirano mjesto sadržaja 2">
            <a:extLst>
              <a:ext uri="{FF2B5EF4-FFF2-40B4-BE49-F238E27FC236}">
                <a16:creationId xmlns:a16="http://schemas.microsoft.com/office/drawing/2014/main" id="{96E02216-E09A-E72E-2922-5C21F4ED66D1}"/>
              </a:ext>
            </a:extLst>
          </p:cNvPr>
          <p:cNvSpPr>
            <a:spLocks noGrp="1"/>
          </p:cNvSpPr>
          <p:nvPr>
            <p:ph idx="1"/>
          </p:nvPr>
        </p:nvSpPr>
        <p:spPr>
          <a:xfrm>
            <a:off x="110766" y="1357461"/>
            <a:ext cx="11970467" cy="5233986"/>
          </a:xfrm>
        </p:spPr>
        <p:txBody>
          <a:bodyPr>
            <a:normAutofit fontScale="92500" lnSpcReduction="20000"/>
          </a:bodyPr>
          <a:lstStyle/>
          <a:p>
            <a:r>
              <a:rPr lang="hr-HR" sz="4000" dirty="0"/>
              <a:t>Osobni podaci </a:t>
            </a:r>
            <a:r>
              <a:rPr lang="hr-HR" sz="2800" dirty="0"/>
              <a:t>jesu sve informacije koje se odnose na pojedinca čiji je identitet utvrđen ili se može utvrditi. Različite informacije, koje zajedno prikupljene mogu rezultirati utvrđivanjem identiteta određene osobe, također čine osobne podatke. </a:t>
            </a:r>
            <a:endParaRPr lang="hr-HR" sz="4000" dirty="0"/>
          </a:p>
          <a:p>
            <a:r>
              <a:rPr lang="hr-HR" sz="4000" dirty="0"/>
              <a:t>Primjeri osobnih podataka su: </a:t>
            </a:r>
            <a:r>
              <a:rPr lang="hr-HR" sz="2600" dirty="0"/>
              <a:t>ime i prezime; kućnu adresu; adresu elektroničke pošte, primjerice </a:t>
            </a:r>
            <a:r>
              <a:rPr lang="hr-HR" sz="2600" dirty="0">
                <a:hlinkClick r:id="rId2"/>
              </a:rPr>
              <a:t>ime.prezime@društvo.com</a:t>
            </a:r>
            <a:r>
              <a:rPr lang="hr-HR" sz="2600" dirty="0"/>
              <a:t>; broj osobne iskaznice; podaci o lokaciji (primjer: funkcija podataka o lokaciji na mobilnom telefonu)*; adresa internetskog protokola (IP); identifikacijski broj kolačića*; oglašivački identifikator vašeg telefona; podaci koje imaju bolnica ili liječnik, a koji mogu biti simbol kojim se utvrđuje jedinstveni identitet osobe.</a:t>
            </a:r>
            <a:endParaRPr lang="hr-HR" sz="4000" dirty="0"/>
          </a:p>
          <a:p>
            <a:r>
              <a:rPr lang="hr-HR" sz="4000" dirty="0"/>
              <a:t>Obrada osobnih podataka </a:t>
            </a:r>
            <a:r>
              <a:rPr lang="hr-HR" sz="2600" dirty="0"/>
              <a:t>obuhv</a:t>
            </a:r>
            <a:r>
              <a:rPr lang="hr-HR" sz="2400" dirty="0"/>
              <a:t>aća širok raspon radnji koje se obavljaju na osobnim podacima, uključujući i radnje ručnim ili automatiziranim sredstvima. Uključuje prikupljanje, bilježenje, organizaciju, strukturiranje, pohranu, prilagodbu ili izmjenu, pronalaženje, obavljanje uvida, uporabu, otkrivanje prijenosom, širenjem ili stavljanjem na raspolaganje na drugi način, usklađivanje ili kombiniranje, ograničavanje, brisanje ili uništavanje osobnih podataka.</a:t>
            </a:r>
            <a:endParaRPr lang="hr-HR" sz="4000" dirty="0"/>
          </a:p>
        </p:txBody>
      </p:sp>
      <p:pic>
        <p:nvPicPr>
          <p:cNvPr id="5" name="Grafika 4" descr="Man with facial hair">
            <a:extLst>
              <a:ext uri="{FF2B5EF4-FFF2-40B4-BE49-F238E27FC236}">
                <a16:creationId xmlns:a16="http://schemas.microsoft.com/office/drawing/2014/main" id="{1EC48595-3A9D-66DE-9F59-2E4C039EDC2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519253" y="4810272"/>
            <a:ext cx="1314450" cy="1781175"/>
          </a:xfrm>
          <a:prstGeom prst="rect">
            <a:avLst/>
          </a:prstGeom>
        </p:spPr>
      </p:pic>
      <p:sp>
        <p:nvSpPr>
          <p:cNvPr id="6" name="Oblačić za govor: pravokutnik sa zaobljenim kutovima 5">
            <a:extLst>
              <a:ext uri="{FF2B5EF4-FFF2-40B4-BE49-F238E27FC236}">
                <a16:creationId xmlns:a16="http://schemas.microsoft.com/office/drawing/2014/main" id="{3D53EDDC-3D94-4676-AAB7-452DFED47666}"/>
              </a:ext>
            </a:extLst>
          </p:cNvPr>
          <p:cNvSpPr/>
          <p:nvPr/>
        </p:nvSpPr>
        <p:spPr>
          <a:xfrm>
            <a:off x="4123326" y="2969443"/>
            <a:ext cx="5510867" cy="1774841"/>
          </a:xfrm>
          <a:prstGeom prst="wedgeRoundRect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hr-HR" dirty="0"/>
              <a:t>*Imajte na umu da u nekim slučajevima postoji posebno sektorsko zakonodavstvo kojim se, primjerice, uređuje uporaba podataka o lokaciji ili uporaba kolačića – Direktiva o e-privatnosti</a:t>
            </a:r>
          </a:p>
        </p:txBody>
      </p:sp>
    </p:spTree>
    <p:extLst>
      <p:ext uri="{BB962C8B-B14F-4D97-AF65-F5344CB8AC3E}">
        <p14:creationId xmlns:p14="http://schemas.microsoft.com/office/powerpoint/2010/main" val="3084267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fill="hold"/>
                                        <p:tgtEl>
                                          <p:spTgt spid="6"/>
                                        </p:tgtEl>
                                        <p:attrNameLst>
                                          <p:attrName>ppt_x</p:attrName>
                                        </p:attrNameLst>
                                      </p:cBhvr>
                                      <p:tavLst>
                                        <p:tav tm="0">
                                          <p:val>
                                            <p:strVal val="#ppt_x"/>
                                          </p:val>
                                        </p:tav>
                                        <p:tav tm="100000">
                                          <p:val>
                                            <p:strVal val="#ppt_x"/>
                                          </p:val>
                                        </p:tav>
                                      </p:tavLst>
                                    </p:anim>
                                    <p:anim calcmode="lin" valueType="num">
                                      <p:cBhvr additive="base">
                                        <p:cTn id="23" dur="500" fill="hold"/>
                                        <p:tgtEl>
                                          <p:spTgt spid="6"/>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additive="base">
                                        <p:cTn id="26" dur="500" fill="hold"/>
                                        <p:tgtEl>
                                          <p:spTgt spid="5"/>
                                        </p:tgtEl>
                                        <p:attrNameLst>
                                          <p:attrName>ppt_x</p:attrName>
                                        </p:attrNameLst>
                                      </p:cBhvr>
                                      <p:tavLst>
                                        <p:tav tm="0">
                                          <p:val>
                                            <p:strVal val="#ppt_x"/>
                                          </p:val>
                                        </p:tav>
                                        <p:tav tm="100000">
                                          <p:val>
                                            <p:strVal val="#ppt_x"/>
                                          </p:val>
                                        </p:tav>
                                      </p:tavLst>
                                    </p:anim>
                                    <p:anim calcmode="lin" valueType="num">
                                      <p:cBhvr additive="base">
                                        <p:cTn id="2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A2292B6-1ADC-2892-8A74-2A7395D03EEA}"/>
              </a:ext>
            </a:extLst>
          </p:cNvPr>
          <p:cNvSpPr>
            <a:spLocks noGrp="1"/>
          </p:cNvSpPr>
          <p:nvPr>
            <p:ph type="title"/>
          </p:nvPr>
        </p:nvSpPr>
        <p:spPr/>
        <p:txBody>
          <a:bodyPr>
            <a:normAutofit/>
          </a:bodyPr>
          <a:lstStyle/>
          <a:p>
            <a:r>
              <a:rPr lang="hr-HR" sz="4800" dirty="0"/>
              <a:t>RAZLOZI UVOĐENJA GDPR-A</a:t>
            </a:r>
          </a:p>
        </p:txBody>
      </p:sp>
      <p:sp>
        <p:nvSpPr>
          <p:cNvPr id="3" name="Rezervirano mjesto sadržaja 2">
            <a:extLst>
              <a:ext uri="{FF2B5EF4-FFF2-40B4-BE49-F238E27FC236}">
                <a16:creationId xmlns:a16="http://schemas.microsoft.com/office/drawing/2014/main" id="{8C60D8D0-15ED-32BF-AE1A-4C295E172396}"/>
              </a:ext>
            </a:extLst>
          </p:cNvPr>
          <p:cNvSpPr>
            <a:spLocks noGrp="1"/>
          </p:cNvSpPr>
          <p:nvPr>
            <p:ph idx="1"/>
          </p:nvPr>
        </p:nvSpPr>
        <p:spPr>
          <a:xfrm>
            <a:off x="685801" y="2142068"/>
            <a:ext cx="10131425" cy="2184836"/>
          </a:xfrm>
        </p:spPr>
        <p:txBody>
          <a:bodyPr>
            <a:normAutofit/>
          </a:bodyPr>
          <a:lstStyle/>
          <a:p>
            <a:r>
              <a:rPr lang="hr-HR" sz="3600" dirty="0"/>
              <a:t>sprječavanje curenja podataka</a:t>
            </a:r>
          </a:p>
          <a:p>
            <a:r>
              <a:rPr lang="hr-HR" sz="3600" dirty="0"/>
              <a:t>omogućavanje korisnicima kontrolu nad podacima</a:t>
            </a:r>
          </a:p>
          <a:p>
            <a:r>
              <a:rPr lang="hr-HR" sz="3600" dirty="0"/>
              <a:t>osigurati legalno okruženje</a:t>
            </a:r>
          </a:p>
        </p:txBody>
      </p:sp>
      <p:sp>
        <p:nvSpPr>
          <p:cNvPr id="4" name="TekstniOkvir 3">
            <a:extLst>
              <a:ext uri="{FF2B5EF4-FFF2-40B4-BE49-F238E27FC236}">
                <a16:creationId xmlns:a16="http://schemas.microsoft.com/office/drawing/2014/main" id="{7E5A97F0-19B7-6E4D-31A8-E91E133C3507}"/>
              </a:ext>
            </a:extLst>
          </p:cNvPr>
          <p:cNvSpPr txBox="1"/>
          <p:nvPr/>
        </p:nvSpPr>
        <p:spPr>
          <a:xfrm>
            <a:off x="113122" y="4792134"/>
            <a:ext cx="11953187" cy="1754326"/>
          </a:xfrm>
          <a:prstGeom prst="rect">
            <a:avLst/>
          </a:prstGeom>
          <a:noFill/>
        </p:spPr>
        <p:txBody>
          <a:bodyPr wrap="square" rtlCol="0">
            <a:spAutoFit/>
          </a:bodyPr>
          <a:lstStyle/>
          <a:p>
            <a:r>
              <a:rPr lang="hr-HR" dirty="0"/>
              <a:t>Zbog tehnološkog razvoja i novih načina obrade podataka javila se potreba za novim zakonom koji bi korisnicima dao više nadzora nad korištenjem njihovih podataka. Budući da se primjenjuje diljem EU-a, u svih 28 država članica, to bi trebalo pojednostaviti zakonodavni okvir i olakšati usklađivanje tvrtkama koje posluju u više država članica.</a:t>
            </a:r>
          </a:p>
          <a:p>
            <a:endParaRPr lang="hr-HR" dirty="0"/>
          </a:p>
          <a:p>
            <a:r>
              <a:rPr lang="hr-HR" dirty="0"/>
              <a:t>GDPR jača prava ispitanika i donosi opsežnije definicije novih pojmova važnih za privatnost. Propisi iz GDPR-a odnose se na tvrtke koje rukuju podacima EU-a.</a:t>
            </a:r>
          </a:p>
        </p:txBody>
      </p:sp>
    </p:spTree>
    <p:extLst>
      <p:ext uri="{BB962C8B-B14F-4D97-AF65-F5344CB8AC3E}">
        <p14:creationId xmlns:p14="http://schemas.microsoft.com/office/powerpoint/2010/main" val="3937721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13C6318-8F73-000D-6C93-D16F281B2603}"/>
              </a:ext>
            </a:extLst>
          </p:cNvPr>
          <p:cNvSpPr>
            <a:spLocks noGrp="1"/>
          </p:cNvSpPr>
          <p:nvPr>
            <p:ph type="title"/>
          </p:nvPr>
        </p:nvSpPr>
        <p:spPr/>
        <p:txBody>
          <a:bodyPr>
            <a:normAutofit/>
          </a:bodyPr>
          <a:lstStyle/>
          <a:p>
            <a:r>
              <a:rPr lang="hr-HR" sz="4800" dirty="0"/>
              <a:t>VAŽNOST ZAŠTITE PODATAKA</a:t>
            </a:r>
          </a:p>
        </p:txBody>
      </p:sp>
      <p:sp>
        <p:nvSpPr>
          <p:cNvPr id="3" name="Rezervirano mjesto sadržaja 2">
            <a:extLst>
              <a:ext uri="{FF2B5EF4-FFF2-40B4-BE49-F238E27FC236}">
                <a16:creationId xmlns:a16="http://schemas.microsoft.com/office/drawing/2014/main" id="{64BC65DB-9B2E-0E62-77D1-A79A6C82D45F}"/>
              </a:ext>
            </a:extLst>
          </p:cNvPr>
          <p:cNvSpPr>
            <a:spLocks noGrp="1"/>
          </p:cNvSpPr>
          <p:nvPr>
            <p:ph idx="1"/>
          </p:nvPr>
        </p:nvSpPr>
        <p:spPr>
          <a:xfrm>
            <a:off x="685801" y="2142067"/>
            <a:ext cx="10994009" cy="4550964"/>
          </a:xfrm>
        </p:spPr>
        <p:txBody>
          <a:bodyPr>
            <a:normAutofit fontScale="77500" lnSpcReduction="20000"/>
          </a:bodyPr>
          <a:lstStyle/>
          <a:p>
            <a:r>
              <a:rPr lang="hr-HR" sz="3600" dirty="0"/>
              <a:t>Pravo na zaštitu osobnih podataka jedno je od temeljnih prava svakog čovjeka. Svrha zaštite osobnih podataka je zaštita privatnog života i ostalih ljudskih prava i temeljnih sloboda u prikupljanju, obradi i korištenju osobnih podataka.</a:t>
            </a:r>
          </a:p>
          <a:p>
            <a:r>
              <a:rPr lang="hr-HR" sz="3600" dirty="0"/>
              <a:t>Vaši osobni podaci moraju biti obrađivani zakonito, pošteno i transparentno.</a:t>
            </a:r>
          </a:p>
          <a:p>
            <a:r>
              <a:rPr lang="hr-HR" sz="3600" dirty="0"/>
              <a:t>Kako bi se podigla svijest građana o pravu na zaštitu osobnih podataka, Vijeće Europe uz potporu Europske Komisije, proglasilo je 28. siječnja "DANOM ZAŠTITE PODATAKA", a Agencija za zaštitu osobnih podataka svake godine prigodno obilježava ovaj dan kako bi senzibilizirala cjelokupnu javnost o važnosti zaštite osobnih podataka i privatnosti.</a:t>
            </a:r>
          </a:p>
        </p:txBody>
      </p:sp>
    </p:spTree>
    <p:extLst>
      <p:ext uri="{BB962C8B-B14F-4D97-AF65-F5344CB8AC3E}">
        <p14:creationId xmlns:p14="http://schemas.microsoft.com/office/powerpoint/2010/main" val="3687130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F32DB8D-DC29-1D03-4132-D7EB50235862}"/>
              </a:ext>
            </a:extLst>
          </p:cNvPr>
          <p:cNvSpPr>
            <a:spLocks noGrp="1"/>
          </p:cNvSpPr>
          <p:nvPr>
            <p:ph type="title"/>
          </p:nvPr>
        </p:nvSpPr>
        <p:spPr>
          <a:xfrm>
            <a:off x="0" y="117835"/>
            <a:ext cx="10131425" cy="1456267"/>
          </a:xfrm>
        </p:spPr>
        <p:txBody>
          <a:bodyPr>
            <a:normAutofit/>
          </a:bodyPr>
          <a:lstStyle/>
          <a:p>
            <a:r>
              <a:rPr lang="hr-HR" sz="4800" dirty="0"/>
              <a:t>AGENCIJA ZA ZAŠTITU PODATAKA</a:t>
            </a:r>
          </a:p>
        </p:txBody>
      </p:sp>
      <p:sp>
        <p:nvSpPr>
          <p:cNvPr id="3" name="Rezervirano mjesto sadržaja 2">
            <a:extLst>
              <a:ext uri="{FF2B5EF4-FFF2-40B4-BE49-F238E27FC236}">
                <a16:creationId xmlns:a16="http://schemas.microsoft.com/office/drawing/2014/main" id="{DD9A2299-88B7-6C8D-78AB-B89E5BFDD5A0}"/>
              </a:ext>
            </a:extLst>
          </p:cNvPr>
          <p:cNvSpPr>
            <a:spLocks noGrp="1"/>
          </p:cNvSpPr>
          <p:nvPr>
            <p:ph idx="1"/>
          </p:nvPr>
        </p:nvSpPr>
        <p:spPr>
          <a:xfrm>
            <a:off x="311085" y="2142067"/>
            <a:ext cx="11528981" cy="4598098"/>
          </a:xfrm>
        </p:spPr>
        <p:txBody>
          <a:bodyPr>
            <a:normAutofit lnSpcReduction="10000"/>
          </a:bodyPr>
          <a:lstStyle/>
          <a:p>
            <a:r>
              <a:rPr lang="hr-HR" sz="3600" dirty="0"/>
              <a:t>Samostalno i neovisno državno tijelo za nadzor provedbe Opće uredbe o zaštiti podataka. </a:t>
            </a:r>
          </a:p>
          <a:p>
            <a:r>
              <a:rPr lang="hr-HR" sz="3600" dirty="0"/>
              <a:t>Agencija za zaštitu osobnih podataka osnovana je temeljem Zakona o zaštiti osobnih podataka koji je donesen 2003. godine i kojim je po prvi puta uređeno pitanje zaštite osobnih podataka u Republici Hrvatskoj, a započela je s radom 2004. godine.</a:t>
            </a:r>
          </a:p>
          <a:p>
            <a:r>
              <a:rPr lang="hr-HR" sz="3600" dirty="0"/>
              <a:t>Bavi se stručnim i upravnim poslovima.</a:t>
            </a:r>
          </a:p>
        </p:txBody>
      </p:sp>
      <p:pic>
        <p:nvPicPr>
          <p:cNvPr id="4" name="Slika 3">
            <a:extLst>
              <a:ext uri="{FF2B5EF4-FFF2-40B4-BE49-F238E27FC236}">
                <a16:creationId xmlns:a16="http://schemas.microsoft.com/office/drawing/2014/main" id="{7BDB3B95-952E-D2DC-87D1-41B628104FAE}"/>
              </a:ext>
            </a:extLst>
          </p:cNvPr>
          <p:cNvPicPr>
            <a:picLocks noChangeAspect="1"/>
          </p:cNvPicPr>
          <p:nvPr/>
        </p:nvPicPr>
        <p:blipFill>
          <a:blip r:embed="rId2"/>
          <a:stretch>
            <a:fillRect/>
          </a:stretch>
        </p:blipFill>
        <p:spPr>
          <a:xfrm>
            <a:off x="9820837" y="117835"/>
            <a:ext cx="2255714" cy="2255714"/>
          </a:xfrm>
          <a:prstGeom prst="rect">
            <a:avLst/>
          </a:prstGeom>
        </p:spPr>
      </p:pic>
    </p:spTree>
    <p:extLst>
      <p:ext uri="{BB962C8B-B14F-4D97-AF65-F5344CB8AC3E}">
        <p14:creationId xmlns:p14="http://schemas.microsoft.com/office/powerpoint/2010/main" val="4053526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E5D2018-4868-4CB6-CCC1-E8569F26971F}"/>
              </a:ext>
            </a:extLst>
          </p:cNvPr>
          <p:cNvSpPr>
            <a:spLocks noGrp="1"/>
          </p:cNvSpPr>
          <p:nvPr>
            <p:ph type="title"/>
          </p:nvPr>
        </p:nvSpPr>
        <p:spPr>
          <a:xfrm>
            <a:off x="685800" y="0"/>
            <a:ext cx="10131425" cy="1456267"/>
          </a:xfrm>
        </p:spPr>
        <p:txBody>
          <a:bodyPr>
            <a:normAutofit/>
          </a:bodyPr>
          <a:lstStyle/>
          <a:p>
            <a:r>
              <a:rPr lang="hr-HR" sz="4800" dirty="0"/>
              <a:t>NAČELA GDPR-A</a:t>
            </a:r>
          </a:p>
        </p:txBody>
      </p:sp>
      <p:sp>
        <p:nvSpPr>
          <p:cNvPr id="3" name="Rezervirano mjesto sadržaja 2">
            <a:extLst>
              <a:ext uri="{FF2B5EF4-FFF2-40B4-BE49-F238E27FC236}">
                <a16:creationId xmlns:a16="http://schemas.microsoft.com/office/drawing/2014/main" id="{039320E4-AE21-CD8B-F815-36D9D9D12C22}"/>
              </a:ext>
            </a:extLst>
          </p:cNvPr>
          <p:cNvSpPr>
            <a:spLocks noGrp="1"/>
          </p:cNvSpPr>
          <p:nvPr>
            <p:ph idx="1"/>
          </p:nvPr>
        </p:nvSpPr>
        <p:spPr>
          <a:xfrm>
            <a:off x="0" y="1456267"/>
            <a:ext cx="12191999" cy="5265044"/>
          </a:xfrm>
        </p:spPr>
        <p:txBody>
          <a:bodyPr>
            <a:normAutofit/>
          </a:bodyPr>
          <a:lstStyle/>
          <a:p>
            <a:r>
              <a:rPr lang="hr-HR" sz="3200" dirty="0"/>
              <a:t>Zakonitost, poštenje i transparentnost: </a:t>
            </a:r>
            <a:r>
              <a:rPr lang="hr-HR" sz="2000" dirty="0"/>
              <a:t>Podaci se moraju obrađivati zakonito, pošteno i transparentno.</a:t>
            </a:r>
          </a:p>
          <a:p>
            <a:r>
              <a:rPr lang="hr-HR" sz="3200" dirty="0"/>
              <a:t>Ograničenje svrhe: </a:t>
            </a:r>
            <a:r>
              <a:rPr lang="hr-HR" sz="2000" dirty="0"/>
              <a:t>Podaci se smiju prikupljati samo za jasno određene svrhe.</a:t>
            </a:r>
          </a:p>
          <a:p>
            <a:r>
              <a:rPr lang="hr-HR" sz="3200" dirty="0" err="1"/>
              <a:t>Minimizacija</a:t>
            </a:r>
            <a:r>
              <a:rPr lang="hr-HR" sz="3200" dirty="0"/>
              <a:t> podataka: </a:t>
            </a:r>
            <a:r>
              <a:rPr lang="hr-HR" sz="2000" dirty="0"/>
              <a:t>Prikupljaju se samo podaci koji su nužni za svrhu obrade.</a:t>
            </a:r>
          </a:p>
          <a:p>
            <a:r>
              <a:rPr lang="hr-HR" sz="3200" dirty="0"/>
              <a:t>Točnost: </a:t>
            </a:r>
            <a:r>
              <a:rPr lang="hr-HR" sz="2000" dirty="0"/>
              <a:t>Podaci moraju biti točni i ažurni.</a:t>
            </a:r>
          </a:p>
          <a:p>
            <a:r>
              <a:rPr lang="hr-HR" sz="3200" dirty="0"/>
              <a:t>Ograničenje pohrane: </a:t>
            </a:r>
            <a:r>
              <a:rPr lang="hr-HR" sz="2000" dirty="0"/>
              <a:t>Podaci se čuvaju samo onoliko dugo koliko je potrebno.</a:t>
            </a:r>
          </a:p>
          <a:p>
            <a:r>
              <a:rPr lang="hr-HR" sz="3200" dirty="0"/>
              <a:t>Integritet i povjerljivost:</a:t>
            </a:r>
            <a:r>
              <a:rPr lang="hr-HR" sz="2400" dirty="0"/>
              <a:t> </a:t>
            </a:r>
            <a:r>
              <a:rPr lang="hr-HR" sz="2000" dirty="0"/>
              <a:t>Podaci se moraju obrađivati na način koji osigurava odgovarajuću sigurnost.</a:t>
            </a:r>
          </a:p>
          <a:p>
            <a:r>
              <a:rPr lang="hr-HR" sz="3200" dirty="0"/>
              <a:t>Odgovornost:</a:t>
            </a:r>
            <a:r>
              <a:rPr lang="hr-HR" sz="2400" dirty="0"/>
              <a:t> </a:t>
            </a:r>
            <a:r>
              <a:rPr lang="hr-HR" sz="2000" dirty="0"/>
              <a:t>Organizacije moraju biti sposobne dokazati usklađenost s GDPR-om.</a:t>
            </a:r>
            <a:endParaRPr lang="hr-HR" sz="2800" dirty="0"/>
          </a:p>
        </p:txBody>
      </p:sp>
    </p:spTree>
    <p:extLst>
      <p:ext uri="{BB962C8B-B14F-4D97-AF65-F5344CB8AC3E}">
        <p14:creationId xmlns:p14="http://schemas.microsoft.com/office/powerpoint/2010/main" val="2098583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9468D20-F71E-9607-069A-D751443B0890}"/>
              </a:ext>
            </a:extLst>
          </p:cNvPr>
          <p:cNvSpPr>
            <a:spLocks noGrp="1"/>
          </p:cNvSpPr>
          <p:nvPr>
            <p:ph type="title"/>
          </p:nvPr>
        </p:nvSpPr>
        <p:spPr/>
        <p:txBody>
          <a:bodyPr>
            <a:normAutofit/>
          </a:bodyPr>
          <a:lstStyle/>
          <a:p>
            <a:r>
              <a:rPr lang="hr-HR" sz="4800" dirty="0"/>
              <a:t>GDPR I ELEKTRONIČKA TRGOVINA</a:t>
            </a:r>
          </a:p>
        </p:txBody>
      </p:sp>
      <p:sp>
        <p:nvSpPr>
          <p:cNvPr id="3" name="Rezervirano mjesto sadržaja 2">
            <a:extLst>
              <a:ext uri="{FF2B5EF4-FFF2-40B4-BE49-F238E27FC236}">
                <a16:creationId xmlns:a16="http://schemas.microsoft.com/office/drawing/2014/main" id="{9206560C-A1DA-5BB9-1D50-C126504C472C}"/>
              </a:ext>
            </a:extLst>
          </p:cNvPr>
          <p:cNvSpPr>
            <a:spLocks noGrp="1"/>
          </p:cNvSpPr>
          <p:nvPr>
            <p:ph idx="1"/>
          </p:nvPr>
        </p:nvSpPr>
        <p:spPr>
          <a:xfrm>
            <a:off x="0" y="2142067"/>
            <a:ext cx="11896627" cy="4418989"/>
          </a:xfrm>
        </p:spPr>
        <p:txBody>
          <a:bodyPr>
            <a:normAutofit fontScale="70000" lnSpcReduction="20000"/>
          </a:bodyPr>
          <a:lstStyle/>
          <a:p>
            <a:r>
              <a:rPr lang="hr-HR" sz="3600" dirty="0"/>
              <a:t>GDPR zauvijek je promijenio način na koji svi sudionici Interneta prikupljaju, obrađuju i koriste osobne podatke. </a:t>
            </a:r>
          </a:p>
          <a:p>
            <a:r>
              <a:rPr lang="hr-HR" sz="3600" dirty="0"/>
              <a:t>GDPR je nastao kao odgovor na ubrzan razvoj tehnologije te učestalih zloupotreba osobnih podataka. </a:t>
            </a:r>
          </a:p>
          <a:p>
            <a:r>
              <a:rPr lang="hr-HR" sz="3600" dirty="0"/>
              <a:t>Elektronička trgovina iz dana u dan raste, kako u svijetu, tako i u Hrvatskoj, posebice s ulaskom u Europsku uniju kada smo se odjednom našli na slobodnom tržištu i pružile nam se prilike za trgovanjem kakve dosad nismo imali.</a:t>
            </a:r>
          </a:p>
          <a:p>
            <a:r>
              <a:rPr lang="hr-HR" sz="3600" dirty="0"/>
              <a:t>Problemi nastaju kada se naši podaci dijele trećim stranama.</a:t>
            </a:r>
          </a:p>
          <a:p>
            <a:r>
              <a:rPr lang="hr-HR" sz="3600" dirty="0"/>
              <a:t>Hrvati nemaju pretjerano povjerenje u sigurnost i pouzdanost elektroničke trgovine te su skeptični prema uporabi njihovih osobnih podataka.</a:t>
            </a:r>
          </a:p>
          <a:p>
            <a:endParaRPr lang="hr-HR" sz="3600" dirty="0"/>
          </a:p>
        </p:txBody>
      </p:sp>
    </p:spTree>
    <p:extLst>
      <p:ext uri="{BB962C8B-B14F-4D97-AF65-F5344CB8AC3E}">
        <p14:creationId xmlns:p14="http://schemas.microsoft.com/office/powerpoint/2010/main" val="1197389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93387A9-00CD-2B4B-4DE1-AC1F737F2045}"/>
              </a:ext>
            </a:extLst>
          </p:cNvPr>
          <p:cNvSpPr>
            <a:spLocks noGrp="1"/>
          </p:cNvSpPr>
          <p:nvPr>
            <p:ph type="title"/>
          </p:nvPr>
        </p:nvSpPr>
        <p:spPr>
          <a:xfrm>
            <a:off x="318156" y="338666"/>
            <a:ext cx="11569044" cy="1456267"/>
          </a:xfrm>
        </p:spPr>
        <p:txBody>
          <a:bodyPr>
            <a:noAutofit/>
          </a:bodyPr>
          <a:lstStyle/>
          <a:p>
            <a:r>
              <a:rPr lang="hr-HR" sz="4800" dirty="0"/>
              <a:t>NADZORNO TIJELO PROVEDBE OPĆE UREDBE U HRVATSKOJ</a:t>
            </a:r>
          </a:p>
        </p:txBody>
      </p:sp>
      <p:sp>
        <p:nvSpPr>
          <p:cNvPr id="3" name="Rezervirano mjesto sadržaja 2">
            <a:extLst>
              <a:ext uri="{FF2B5EF4-FFF2-40B4-BE49-F238E27FC236}">
                <a16:creationId xmlns:a16="http://schemas.microsoft.com/office/drawing/2014/main" id="{506B21E1-0D25-2EF1-D051-C20CBA287E4F}"/>
              </a:ext>
            </a:extLst>
          </p:cNvPr>
          <p:cNvSpPr>
            <a:spLocks noGrp="1"/>
          </p:cNvSpPr>
          <p:nvPr>
            <p:ph idx="1"/>
          </p:nvPr>
        </p:nvSpPr>
        <p:spPr>
          <a:xfrm>
            <a:off x="318156" y="2064471"/>
            <a:ext cx="11569044" cy="4454864"/>
          </a:xfrm>
        </p:spPr>
        <p:txBody>
          <a:bodyPr>
            <a:normAutofit fontScale="77500" lnSpcReduction="20000"/>
          </a:bodyPr>
          <a:lstStyle/>
          <a:p>
            <a:pPr marL="0" indent="0">
              <a:buNone/>
            </a:pPr>
            <a:r>
              <a:rPr lang="pl-PL" sz="3600" dirty="0"/>
              <a:t>Agencija za zaštitu podataka u RH je AZOP (sjedište Agencije je u Zagrebu, a ona je odgovorna Hrvatskom saboru za svoj rad).</a:t>
            </a:r>
          </a:p>
          <a:p>
            <a:pPr marL="0" indent="0">
              <a:buNone/>
            </a:pPr>
            <a:r>
              <a:rPr lang="pl-PL" sz="3600" dirty="0"/>
              <a:t>Zadaće nadzornog tijela:</a:t>
            </a:r>
          </a:p>
          <a:p>
            <a:pPr>
              <a:buFont typeface="Wingdings" panose="05000000000000000000" pitchFamily="2" charset="2"/>
              <a:buChar char="ü"/>
            </a:pPr>
            <a:r>
              <a:rPr lang="pl-PL" sz="3600" dirty="0"/>
              <a:t>Nadzor nad provedbom GDPR-a: AZOP prati i osigurava primjenu Opće uredbe o zaštiti podataka.</a:t>
            </a:r>
          </a:p>
          <a:p>
            <a:pPr>
              <a:buFont typeface="Wingdings" panose="05000000000000000000" pitchFamily="2" charset="2"/>
              <a:buChar char="ü"/>
            </a:pPr>
            <a:r>
              <a:rPr lang="pl-PL" sz="3600" dirty="0"/>
              <a:t>Savjetodavne usluge: Pruža savjete i smjernice o zaštiti osobnih podataka.</a:t>
            </a:r>
          </a:p>
          <a:p>
            <a:pPr>
              <a:buFont typeface="Wingdings" panose="05000000000000000000" pitchFamily="2" charset="2"/>
              <a:buChar char="ü"/>
            </a:pPr>
            <a:r>
              <a:rPr lang="pl-PL" sz="3600" dirty="0"/>
              <a:t>Istražne ovlasti: Provodi istrage u slučajevima sumnje na povredu GDPR-a.</a:t>
            </a:r>
          </a:p>
          <a:p>
            <a:pPr>
              <a:buFont typeface="Wingdings" panose="05000000000000000000" pitchFamily="2" charset="2"/>
              <a:buChar char="ü"/>
            </a:pPr>
            <a:r>
              <a:rPr lang="pl-PL" sz="3600" dirty="0"/>
              <a:t>Korektivne mjere: Može izreći sankcije i mjere za usklađivanje s GDPR-om.</a:t>
            </a:r>
          </a:p>
          <a:p>
            <a:pPr>
              <a:buFont typeface="Wingdings" panose="05000000000000000000" pitchFamily="2" charset="2"/>
              <a:buChar char="ü"/>
            </a:pPr>
            <a:r>
              <a:rPr lang="pl-PL" sz="3600" dirty="0"/>
              <a:t>Podizanje svijesti: Edukacija javnosti i organizacija o važnosti zaštite osobnih podataka.</a:t>
            </a:r>
            <a:endParaRPr lang="hr-HR" sz="3600" dirty="0"/>
          </a:p>
        </p:txBody>
      </p:sp>
    </p:spTree>
    <p:extLst>
      <p:ext uri="{BB962C8B-B14F-4D97-AF65-F5344CB8AC3E}">
        <p14:creationId xmlns:p14="http://schemas.microsoft.com/office/powerpoint/2010/main" val="3083964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beski">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TM03457452[[fn=Nebeski]]</Template>
  <TotalTime>81</TotalTime>
  <Words>907</Words>
  <Application>Microsoft Office PowerPoint</Application>
  <PresentationFormat>Široki zaslon</PresentationFormat>
  <Paragraphs>56</Paragraphs>
  <Slides>11</Slides>
  <Notes>0</Notes>
  <HiddenSlides>0</HiddenSlides>
  <MMClips>0</MMClips>
  <ScaleCrop>false</ScaleCrop>
  <HeadingPairs>
    <vt:vector size="6" baseType="variant">
      <vt:variant>
        <vt:lpstr>Korišteni fontovi</vt:lpstr>
      </vt:variant>
      <vt:variant>
        <vt:i4>4</vt:i4>
      </vt:variant>
      <vt:variant>
        <vt:lpstr>Tema</vt:lpstr>
      </vt:variant>
      <vt:variant>
        <vt:i4>1</vt:i4>
      </vt:variant>
      <vt:variant>
        <vt:lpstr>Naslovi slajdova</vt:lpstr>
      </vt:variant>
      <vt:variant>
        <vt:i4>11</vt:i4>
      </vt:variant>
    </vt:vector>
  </HeadingPairs>
  <TitlesOfParts>
    <vt:vector size="16" baseType="lpstr">
      <vt:lpstr>Arial</vt:lpstr>
      <vt:lpstr>Calibri</vt:lpstr>
      <vt:lpstr>Calibri Light</vt:lpstr>
      <vt:lpstr>Wingdings</vt:lpstr>
      <vt:lpstr>Nebeski</vt:lpstr>
      <vt:lpstr>GDPR u poslovnom svijetu</vt:lpstr>
      <vt:lpstr>OPĆENITO O GDPR-U</vt:lpstr>
      <vt:lpstr>OSOBNI PODATAK</vt:lpstr>
      <vt:lpstr>RAZLOZI UVOĐENJA GDPR-A</vt:lpstr>
      <vt:lpstr>VAŽNOST ZAŠTITE PODATAKA</vt:lpstr>
      <vt:lpstr>AGENCIJA ZA ZAŠTITU PODATAKA</vt:lpstr>
      <vt:lpstr>NAČELA GDPR-A</vt:lpstr>
      <vt:lpstr>GDPR I ELEKTRONIČKA TRGOVINA</vt:lpstr>
      <vt:lpstr>NADZORNO TIJELO PROVEDBE OPĆE UREDBE U HRVATSKOJ</vt:lpstr>
      <vt:lpstr>Ponovimo:</vt:lpstr>
      <vt:lpstr>Hvala na pozornosti!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Mislav</dc:creator>
  <cp:lastModifiedBy>Mislav</cp:lastModifiedBy>
  <cp:revision>2</cp:revision>
  <dcterms:created xsi:type="dcterms:W3CDTF">2024-08-28T12:13:45Z</dcterms:created>
  <dcterms:modified xsi:type="dcterms:W3CDTF">2024-09-02T10:57:58Z</dcterms:modified>
</cp:coreProperties>
</file>