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43" y="1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2A8F5-EADF-463D-A2EF-A9C8D326A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96896"/>
            <a:ext cx="8825658" cy="3417903"/>
          </a:xfrm>
        </p:spPr>
        <p:txBody>
          <a:bodyPr/>
          <a:lstStyle/>
          <a:p>
            <a:r>
              <a:rPr lang="hr-HR" sz="6600" dirty="0">
                <a:solidFill>
                  <a:schemeClr val="tx1"/>
                </a:solidFill>
              </a:rPr>
              <a:t>VARK STRATEGIJE I STILOVI UČENJA – </a:t>
            </a:r>
            <a:r>
              <a:rPr lang="hr-HR" sz="4400" dirty="0">
                <a:solidFill>
                  <a:schemeClr val="tx1"/>
                </a:solidFill>
              </a:rPr>
              <a:t>učinimo učionicu ugodnim mjestom za sve učenike!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31178A-6E58-47D9-A1C7-971BDF11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23425"/>
            <a:ext cx="8825658" cy="1677880"/>
          </a:xfrm>
        </p:spPr>
        <p:txBody>
          <a:bodyPr>
            <a:normAutofit fontScale="92500" lnSpcReduction="20000"/>
          </a:bodyPr>
          <a:lstStyle/>
          <a:p>
            <a:r>
              <a:rPr lang="hr-HR" sz="3300" dirty="0"/>
              <a:t>CRES, 29. lipnja 2022.</a:t>
            </a:r>
          </a:p>
          <a:p>
            <a:endParaRPr lang="hr-HR" dirty="0"/>
          </a:p>
          <a:p>
            <a:r>
              <a:rPr lang="hr-HR" dirty="0"/>
              <a:t>Sonja </a:t>
            </a:r>
            <a:r>
              <a:rPr lang="hr-HR" dirty="0" err="1"/>
              <a:t>pokupec</a:t>
            </a:r>
            <a:r>
              <a:rPr lang="hr-HR" dirty="0"/>
              <a:t> </a:t>
            </a:r>
            <a:r>
              <a:rPr lang="hr-HR" dirty="0" err="1"/>
              <a:t>salković</a:t>
            </a:r>
            <a:r>
              <a:rPr lang="hr-HR" dirty="0"/>
              <a:t>, </a:t>
            </a:r>
          </a:p>
          <a:p>
            <a:r>
              <a:rPr lang="hr-HR" dirty="0"/>
              <a:t>Osnovna škola </a:t>
            </a:r>
            <a:r>
              <a:rPr lang="hr-HR" dirty="0" err="1"/>
              <a:t>frane</a:t>
            </a:r>
            <a:r>
              <a:rPr lang="hr-HR" dirty="0"/>
              <a:t> </a:t>
            </a:r>
            <a:r>
              <a:rPr lang="hr-HR" dirty="0" err="1"/>
              <a:t>petrića</a:t>
            </a:r>
            <a:r>
              <a:rPr lang="hr-HR" dirty="0"/>
              <a:t>, </a:t>
            </a:r>
            <a:r>
              <a:rPr lang="hr-HR" dirty="0" err="1"/>
              <a:t>cres</a:t>
            </a:r>
            <a:endParaRPr lang="hr-HR" dirty="0"/>
          </a:p>
          <a:p>
            <a:endParaRPr lang="hr-HR" dirty="0"/>
          </a:p>
        </p:txBody>
      </p:sp>
      <p:pic>
        <p:nvPicPr>
          <p:cNvPr id="1026" name="Picture 2" descr="Learning Styles: The Vark Model - mysimpleshow">
            <a:extLst>
              <a:ext uri="{FF2B5EF4-FFF2-40B4-BE49-F238E27FC236}">
                <a16:creationId xmlns:a16="http://schemas.microsoft.com/office/drawing/2014/main" id="{97C9E3FF-5AB1-4190-8DAA-79390C92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330360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53E61-824E-4039-B8CF-1CC4D852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0" y="89037"/>
            <a:ext cx="9404723" cy="1400530"/>
          </a:xfrm>
        </p:spPr>
        <p:txBody>
          <a:bodyPr/>
          <a:lstStyle/>
          <a:p>
            <a:br>
              <a:rPr lang="hr-HR" dirty="0"/>
            </a:br>
            <a:r>
              <a:rPr lang="hr-HR" b="1" dirty="0"/>
              <a:t>Neil Fleming</a:t>
            </a:r>
            <a:r>
              <a:rPr lang="hr-HR" dirty="0"/>
              <a:t>: </a:t>
            </a:r>
            <a:br>
              <a:rPr lang="hr-HR" dirty="0"/>
            </a:br>
            <a:br>
              <a:rPr lang="hr-HR" dirty="0"/>
            </a:br>
            <a:r>
              <a:rPr lang="hr-HR" sz="3600" i="1" dirty="0"/>
              <a:t>„VARK je dizajniran da bude polazište za razgovor učitelja i učenika o učenju. To može biti i katalizator za razvoj osoblja – razmišljanje o strategijama podučavanja različitih skupina može dovesti do više i prikladnije raznolikosti učenja i poučavanja”.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82FEFE-6C44-47AD-8499-F2992F55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8" y="2552131"/>
            <a:ext cx="11037768" cy="3696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4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726E3-A22E-4A38-8EF4-94EC92E2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AF6BAB-4703-4B1E-B1E3-96EB59B7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7780"/>
            <a:ext cx="10135818" cy="4490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800" b="1" dirty="0"/>
              <a:t>V          A            R               K</a:t>
            </a:r>
          </a:p>
          <a:p>
            <a:pPr marL="0" indent="0">
              <a:buNone/>
            </a:pPr>
            <a:r>
              <a:rPr lang="hr-HR" sz="3200" b="1" dirty="0" err="1"/>
              <a:t>visual</a:t>
            </a:r>
            <a:r>
              <a:rPr lang="hr-HR" sz="4800" b="1" dirty="0"/>
              <a:t>      </a:t>
            </a:r>
            <a:r>
              <a:rPr lang="hr-HR" sz="3200" b="1" dirty="0" err="1"/>
              <a:t>auditory</a:t>
            </a:r>
            <a:r>
              <a:rPr lang="hr-HR" sz="3200" b="1" dirty="0"/>
              <a:t>        </a:t>
            </a:r>
            <a:r>
              <a:rPr lang="hr-HR" sz="3200" b="1" dirty="0" err="1"/>
              <a:t>read</a:t>
            </a:r>
            <a:r>
              <a:rPr lang="hr-HR" sz="3200" b="1" dirty="0"/>
              <a:t>/ </a:t>
            </a:r>
            <a:r>
              <a:rPr lang="hr-HR" sz="3200" b="1" dirty="0" err="1"/>
              <a:t>write</a:t>
            </a:r>
            <a:r>
              <a:rPr lang="hr-HR" sz="3200" b="1" dirty="0"/>
              <a:t>      </a:t>
            </a:r>
            <a:r>
              <a:rPr lang="hr-HR" sz="3200" b="1" dirty="0" err="1"/>
              <a:t>kinesthetic</a:t>
            </a:r>
            <a:endParaRPr lang="hr-HR" sz="3200" b="1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Neil Fleming prvi je uveo VARK metodu kao jedan od modela učenja 1987. godine.</a:t>
            </a:r>
            <a:r>
              <a:rPr lang="hr-HR" sz="4800" dirty="0"/>
              <a:t>  </a:t>
            </a:r>
          </a:p>
          <a:p>
            <a:pPr marL="0" indent="0">
              <a:buNone/>
            </a:pPr>
            <a:endParaRPr lang="hr-HR" sz="4800" dirty="0"/>
          </a:p>
          <a:p>
            <a:pPr marL="0" indent="0">
              <a:buNone/>
            </a:pPr>
            <a:r>
              <a:rPr lang="hr-HR" sz="4800" dirty="0"/>
              <a:t> </a:t>
            </a:r>
          </a:p>
        </p:txBody>
      </p:sp>
      <p:pic>
        <p:nvPicPr>
          <p:cNvPr id="2052" name="Picture 4" descr="https://miro.medium.com/max/1400/0*O307ISVZIz7xKCNF.png">
            <a:extLst>
              <a:ext uri="{FF2B5EF4-FFF2-40B4-BE49-F238E27FC236}">
                <a16:creationId xmlns:a16="http://schemas.microsoft.com/office/drawing/2014/main" id="{F8D83B33-F9B1-426B-8600-F8D41BAF6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92" y1="24415" x2="24092" y2="24415"/>
                        <a14:foregroundMark x1="25509" y1="16520" x2="25775" y2="32602"/>
                        <a14:foregroundMark x1="58990" y1="12427" x2="56067" y2="21930"/>
                        <a14:foregroundMark x1="56067" y1="21930" x2="58990" y2="28216"/>
                        <a14:foregroundMark x1="58990" y1="28216" x2="62276" y2="27822"/>
                        <a14:foregroundMark x1="62591" y1="23811" x2="61382" y2="20175"/>
                        <a14:foregroundMark x1="61382" y1="20175" x2="56776" y2="16520"/>
                        <a14:foregroundMark x1="70151" y1="24269" x2="71922" y2="31287"/>
                        <a14:foregroundMark x1="71922" y1="31287" x2="75288" y2="36550"/>
                        <a14:foregroundMark x1="75288" y1="36550" x2="78654" y2="29825"/>
                        <a14:foregroundMark x1="78654" y1="29825" x2="75731" y2="23246"/>
                        <a14:foregroundMark x1="75731" y1="23246" x2="71479" y2="25439"/>
                        <a14:foregroundMark x1="71479" y1="25439" x2="71125" y2="29971"/>
                        <a14:foregroundMark x1="24801" y1="19006" x2="26395" y2="32456"/>
                        <a14:foregroundMark x1="27015" y1="39766" x2="23384" y2="53947"/>
                        <a14:foregroundMark x1="23384" y1="53947" x2="22941" y2="61257"/>
                        <a14:foregroundMark x1="22941" y1="61257" x2="21169" y2="62427"/>
                        <a14:foregroundMark x1="42338" y1="50439" x2="40035" y2="75877"/>
                        <a14:foregroundMark x1="40035" y1="75877" x2="40744" y2="79240"/>
                        <a14:foregroundMark x1="43756" y1="65497" x2="43047" y2="58187"/>
                        <a14:foregroundMark x1="43047" y1="58187" x2="42693" y2="57456"/>
                        <a14:foregroundMark x1="56953" y1="35819" x2="56776" y2="44298"/>
                        <a14:foregroundMark x1="56776" y1="44298" x2="58636" y2="48684"/>
                        <a14:foregroundMark x1="72896" y1="49708" x2="76351" y2="65789"/>
                        <a14:foregroundMark x1="76351" y1="65789" x2="75288" y2="70906"/>
                        <a14:foregroundMark x1="74934" y1="64327" x2="72276" y2="71637"/>
                        <a14:foregroundMark x1="68911" y1="67982" x2="71833" y2="70614"/>
                        <a14:foregroundMark x1="75996" y1="72076" x2="77236" y2="70322"/>
                        <a14:foregroundMark x1="74314" y1="47953" x2="71479" y2="49415"/>
                        <a14:foregroundMark x1="76085" y1="44152" x2="76616" y2="46784"/>
                        <a14:foregroundMark x1="39947" y1="57164" x2="39238" y2="65497"/>
                        <a14:foregroundMark x1="20461" y1="62865" x2="21258" y2="59942"/>
                        <a14:foregroundMark x1="53499" y1="50292" x2="58370" y2="49415"/>
                        <a14:foregroundMark x1="58370" y1="49415" x2="60673" y2="49854"/>
                        <a14:backgroundMark x1="62002" y1="28801" x2="64128" y2="26462"/>
                        <a14:backgroundMark x1="63596" y1="24854" x2="61470" y2="29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1" y="3838454"/>
            <a:ext cx="6131936" cy="37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7DD664-4D4E-4412-862E-CCB8E5AC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/>
              <a:t>1. Vizualni stil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AC1581-CA22-4B45-AD24-11E40DF1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26940" cy="4195481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Učenje gledanjem ili opažanjem, urednost, usmjerenost na likovnost, pomno praćenje nastavnika i predavanja:</a:t>
            </a:r>
          </a:p>
          <a:p>
            <a:pPr marL="0" indent="0">
              <a:buNone/>
            </a:pPr>
            <a:endParaRPr lang="hr-HR" sz="3200" dirty="0"/>
          </a:p>
          <a:p>
            <a:pPr>
              <a:buFontTx/>
              <a:buChar char="-"/>
            </a:pPr>
            <a:r>
              <a:rPr lang="hr-HR" sz="2800" dirty="0"/>
              <a:t>Slike, ilustracije, video lekcije, </a:t>
            </a:r>
            <a:r>
              <a:rPr lang="hr-HR" sz="2800" dirty="0" err="1"/>
              <a:t>posteri</a:t>
            </a:r>
            <a:endParaRPr lang="hr-HR" sz="2800" dirty="0"/>
          </a:p>
          <a:p>
            <a:pPr>
              <a:buFontTx/>
              <a:buChar char="-"/>
            </a:pPr>
            <a:r>
              <a:rPr lang="hr-HR" sz="2800" dirty="0"/>
              <a:t>Dijagrami, simboli</a:t>
            </a:r>
          </a:p>
          <a:p>
            <a:pPr>
              <a:buFontTx/>
              <a:buChar char="-"/>
            </a:pPr>
            <a:r>
              <a:rPr lang="hr-HR" sz="2800" dirty="0"/>
              <a:t>Podcrtavanje teksta ili dijelova teksta (različite boje flomastera)</a:t>
            </a:r>
          </a:p>
        </p:txBody>
      </p:sp>
      <p:pic>
        <p:nvPicPr>
          <p:cNvPr id="3082" name="Picture 10" descr="Eye Computer Icons Bottling line Visual perception, Eye, people, logo,  color png | PNGWing">
            <a:extLst>
              <a:ext uri="{FF2B5EF4-FFF2-40B4-BE49-F238E27FC236}">
                <a16:creationId xmlns:a16="http://schemas.microsoft.com/office/drawing/2014/main" id="{FC58BB09-0AC5-44E4-BD40-4A957840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0" b="96875" l="10000" r="90000">
                        <a14:foregroundMark x1="33370" y1="18164" x2="45435" y2="5078"/>
                        <a14:foregroundMark x1="45435" y1="5078" x2="59565" y2="8203"/>
                        <a14:foregroundMark x1="59565" y1="8203" x2="63804" y2="14453"/>
                        <a14:foregroundMark x1="63804" y1="14453" x2="70761" y2="36328"/>
                        <a14:foregroundMark x1="70761" y1="36328" x2="71848" y2="64453"/>
                        <a14:foregroundMark x1="71848" y1="64453" x2="67553" y2="89049"/>
                        <a14:foregroundMark x1="62354" y1="95554" x2="48804" y2="99414"/>
                        <a14:foregroundMark x1="48804" y1="99414" x2="43261" y2="97070"/>
                        <a14:foregroundMark x1="43261" y1="97070" x2="39457" y2="89648"/>
                        <a14:foregroundMark x1="39457" y1="89648" x2="36087" y2="76367"/>
                        <a14:foregroundMark x1="36087" y1="76367" x2="36630" y2="52734"/>
                        <a14:foregroundMark x1="36630" y1="52734" x2="42935" y2="31055"/>
                        <a14:foregroundMark x1="42935" y1="31055" x2="49565" y2="34375"/>
                        <a14:foregroundMark x1="49565" y1="34375" x2="55000" y2="40430"/>
                        <a14:foregroundMark x1="55000" y1="40430" x2="57500" y2="54297"/>
                        <a14:foregroundMark x1="57500" y1="54297" x2="55000" y2="64648"/>
                        <a14:foregroundMark x1="55000" y1="64648" x2="48696" y2="67188"/>
                        <a14:foregroundMark x1="48696" y1="67188" x2="45326" y2="48828"/>
                        <a14:foregroundMark x1="45326" y1="48828" x2="49783" y2="40430"/>
                        <a14:foregroundMark x1="49783" y1="40430" x2="55000" y2="37305"/>
                        <a14:foregroundMark x1="55000" y1="37305" x2="60652" y2="43359"/>
                        <a14:foregroundMark x1="60652" y1="43359" x2="61196" y2="53516"/>
                        <a14:foregroundMark x1="61196" y1="53516" x2="65870" y2="65430"/>
                        <a14:foregroundMark x1="65870" y1="65430" x2="50978" y2="66992"/>
                        <a14:foregroundMark x1="50978" y1="66992" x2="45870" y2="56641"/>
                        <a14:foregroundMark x1="45870" y1="56641" x2="45000" y2="46484"/>
                        <a14:foregroundMark x1="45000" y1="46484" x2="40109" y2="39453"/>
                        <a14:foregroundMark x1="40109" y1="39453" x2="39891" y2="39258"/>
                        <a14:foregroundMark x1="66957" y1="40234" x2="46087" y2="60156"/>
                        <a14:foregroundMark x1="46087" y1="60156" x2="53152" y2="43164"/>
                        <a14:foregroundMark x1="53152" y1="43164" x2="33478" y2="58594"/>
                        <a14:foregroundMark x1="33478" y1="58594" x2="42609" y2="30273"/>
                        <a14:foregroundMark x1="42609" y1="30273" x2="38261" y2="46875"/>
                        <a14:foregroundMark x1="38261" y1="46875" x2="39239" y2="44531"/>
                        <a14:foregroundMark x1="49348" y1="29102" x2="64783" y2="50195"/>
                        <a14:foregroundMark x1="64783" y1="50195" x2="64783" y2="50195"/>
                        <a14:foregroundMark x1="65326" y1="49414" x2="66196" y2="57813"/>
                        <a14:foregroundMark x1="34457" y1="57617" x2="47826" y2="64453"/>
                        <a14:foregroundMark x1="35000" y1="60352" x2="50000" y2="75586"/>
                        <a14:foregroundMark x1="50000" y1="75586" x2="56630" y2="77148"/>
                        <a14:foregroundMark x1="39239" y1="65039" x2="54565" y2="68359"/>
                        <a14:foregroundMark x1="47174" y1="71875" x2="63696" y2="72656"/>
                        <a14:foregroundMark x1="42283" y1="6055" x2="50109" y2="3320"/>
                        <a14:backgroundMark x1="68152" y1="90039" x2="63152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1" y="2920056"/>
            <a:ext cx="3764973" cy="20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3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FD05C-1A0E-4F7A-89F0-081A506A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/>
              <a:t>2. Auditivni stil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D32D59-A37A-4E2B-A2B8-E91576D3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10490925" cy="4543190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Auditivni tip osobe uči slušanjem i razgovorom, čak i ako se osoba čini odsutnom tijekom predavanja ili nastave:</a:t>
            </a:r>
          </a:p>
          <a:p>
            <a:pPr marL="0" indent="0">
              <a:buNone/>
            </a:pPr>
            <a:endParaRPr lang="hr-HR" sz="3200" dirty="0"/>
          </a:p>
          <a:p>
            <a:pPr>
              <a:buFontTx/>
              <a:buChar char="-"/>
            </a:pPr>
            <a:r>
              <a:rPr lang="hr-HR" sz="2800" dirty="0"/>
              <a:t>Rado sudjeluje u različitim diskusijama, na seminarima </a:t>
            </a:r>
          </a:p>
          <a:p>
            <a:pPr>
              <a:buFontTx/>
              <a:buChar char="-"/>
            </a:pPr>
            <a:r>
              <a:rPr lang="hr-HR" sz="2800" dirty="0"/>
              <a:t>Voli razmjenu mišljenja, izuzetno dobro pamti razgovore</a:t>
            </a:r>
          </a:p>
          <a:p>
            <a:pPr>
              <a:buFontTx/>
              <a:buChar char="-"/>
            </a:pPr>
            <a:r>
              <a:rPr lang="hr-HR" sz="2800" dirty="0"/>
              <a:t>Dobro oponaša glasove, voli čitati naglas, ono što uči povezuje s nekim zanimljivim, već poznatim primjerom ili nekom šaljivom pričom </a:t>
            </a:r>
          </a:p>
          <a:p>
            <a:pPr>
              <a:buFontTx/>
              <a:buChar char="-"/>
            </a:pPr>
            <a:r>
              <a:rPr lang="hr-HR" sz="2800" dirty="0"/>
              <a:t>Voli opisivati situacije</a:t>
            </a:r>
          </a:p>
          <a:p>
            <a:pPr>
              <a:buFontTx/>
              <a:buChar char="-"/>
            </a:pPr>
            <a:endParaRPr lang="hr-HR" sz="3200" dirty="0"/>
          </a:p>
        </p:txBody>
      </p:sp>
      <p:pic>
        <p:nvPicPr>
          <p:cNvPr id="5122" name="Picture 2" descr="Headphones PNG Clipart, Headphones Free Download - Free Transparent PNG  Logos">
            <a:extLst>
              <a:ext uri="{FF2B5EF4-FFF2-40B4-BE49-F238E27FC236}">
                <a16:creationId xmlns:a16="http://schemas.microsoft.com/office/drawing/2014/main" id="{DEF03F1A-79E3-4AEA-8EC8-6EE1B5E5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73" y="371949"/>
            <a:ext cx="1576532" cy="1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9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79137-73CC-4AB0-95F8-9C68635E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7611"/>
            <a:ext cx="9404723" cy="1400530"/>
          </a:xfrm>
        </p:spPr>
        <p:txBody>
          <a:bodyPr/>
          <a:lstStyle/>
          <a:p>
            <a:br>
              <a:rPr lang="hr-HR" dirty="0"/>
            </a:br>
            <a:r>
              <a:rPr lang="hr-HR" b="1" dirty="0"/>
              <a:t>3. Tekstualni stil učenja (čitanje/pisanje)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CE9DE4-1B74-4F0E-AF42-FB8D3D43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94625"/>
            <a:ext cx="10224595" cy="3753774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Tip osobe koja voli učiti čitanjem/pisanjem prvo dobro prouči sadržaj koji treba naučiti; vodi uredne i pregledne bilješke :</a:t>
            </a:r>
          </a:p>
          <a:p>
            <a:pPr marL="0" indent="0">
              <a:buNone/>
            </a:pPr>
            <a:endParaRPr lang="hr-HR" sz="3200" dirty="0"/>
          </a:p>
          <a:p>
            <a:pPr>
              <a:buFontTx/>
              <a:buChar char="-"/>
            </a:pPr>
            <a:r>
              <a:rPr lang="hr-HR" sz="2800" dirty="0"/>
              <a:t>dobro se snalazi u pisanju sastavaka ili eseja</a:t>
            </a:r>
          </a:p>
          <a:p>
            <a:pPr>
              <a:buFontTx/>
              <a:buChar char="-"/>
            </a:pPr>
            <a:r>
              <a:rPr lang="hr-HR" sz="2800" dirty="0"/>
              <a:t>voli raditi </a:t>
            </a:r>
            <a:r>
              <a:rPr lang="hr-HR" sz="2800" dirty="0" err="1"/>
              <a:t>powerpoint</a:t>
            </a:r>
            <a:r>
              <a:rPr lang="hr-HR" sz="2800" dirty="0"/>
              <a:t> prezentacije</a:t>
            </a:r>
          </a:p>
          <a:p>
            <a:pPr>
              <a:buFontTx/>
              <a:buChar char="-"/>
            </a:pPr>
            <a:r>
              <a:rPr lang="hr-HR" sz="2800" dirty="0"/>
              <a:t>voli istražiti neku temu i izvijestiti o njoj putem bilježaka</a:t>
            </a:r>
          </a:p>
        </p:txBody>
      </p:sp>
      <p:pic>
        <p:nvPicPr>
          <p:cNvPr id="4098" name="Picture 2" descr="https://w7.pngwing.com/pngs/14/352/png-transparent-cartoon-drawing-illustration-reading-boy-child-sport-people-thumbnail.png">
            <a:extLst>
              <a:ext uri="{FF2B5EF4-FFF2-40B4-BE49-F238E27FC236}">
                <a16:creationId xmlns:a16="http://schemas.microsoft.com/office/drawing/2014/main" id="{CCE4DF75-03E8-492E-9D97-88302F3A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54" y="3171362"/>
            <a:ext cx="3429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9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5468A-26FE-4D55-991C-E6A49BAD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b="1" dirty="0"/>
              <a:t>4. </a:t>
            </a:r>
            <a:r>
              <a:rPr lang="hr-HR" b="1" dirty="0" err="1"/>
              <a:t>Kinestetički</a:t>
            </a:r>
            <a:r>
              <a:rPr lang="hr-HR" b="1" dirty="0"/>
              <a:t> stil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9D3CBA-6852-480A-8E53-DAAB1041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53573" cy="4507680"/>
          </a:xfrm>
        </p:spPr>
        <p:txBody>
          <a:bodyPr>
            <a:normAutofit/>
          </a:bodyPr>
          <a:lstStyle/>
          <a:p>
            <a:r>
              <a:rPr lang="hr-HR" sz="3200" dirty="0"/>
              <a:t>Osoba koja uživa u pokretu i koja je željna podražaja :</a:t>
            </a:r>
          </a:p>
          <a:p>
            <a:pPr marL="0" indent="0">
              <a:buNone/>
            </a:pPr>
            <a:endParaRPr lang="hr-HR" sz="3200" dirty="0"/>
          </a:p>
          <a:p>
            <a:pPr>
              <a:buFontTx/>
              <a:buChar char="-"/>
            </a:pPr>
            <a:r>
              <a:rPr lang="hr-HR" sz="2800" dirty="0"/>
              <a:t>voli sve dodirnuti, voli se kretati u prostoru i koristiti sva osjetila – vid, sluh, njuh, dodir i okus </a:t>
            </a:r>
          </a:p>
          <a:p>
            <a:pPr>
              <a:buFontTx/>
              <a:buChar char="-"/>
            </a:pPr>
            <a:r>
              <a:rPr lang="hr-HR" sz="2800" dirty="0"/>
              <a:t>obično stoji blizu sugovornika i često ga dodiruje</a:t>
            </a:r>
          </a:p>
          <a:p>
            <a:pPr>
              <a:buFontTx/>
              <a:buChar char="-"/>
            </a:pPr>
            <a:r>
              <a:rPr lang="hr-HR" sz="2800" dirty="0"/>
              <a:t>pamti pokretima ili ponavljanjem učinjenoga</a:t>
            </a:r>
          </a:p>
          <a:p>
            <a:pPr>
              <a:buFontTx/>
              <a:buChar char="-"/>
            </a:pPr>
            <a:r>
              <a:rPr lang="hr-HR" sz="2800" dirty="0"/>
              <a:t>Uči metodom pokušaja i pogrešaka </a:t>
            </a:r>
          </a:p>
        </p:txBody>
      </p:sp>
    </p:spTree>
    <p:extLst>
      <p:ext uri="{BB962C8B-B14F-4D97-AF65-F5344CB8AC3E}">
        <p14:creationId xmlns:p14="http://schemas.microsoft.com/office/powerpoint/2010/main" val="424170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FB0FC-9A3D-4FBB-B5B2-DECE206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26381"/>
            <a:ext cx="9404723" cy="1116309"/>
          </a:xfrm>
        </p:spPr>
        <p:txBody>
          <a:bodyPr/>
          <a:lstStyle/>
          <a:p>
            <a:br>
              <a:rPr lang="hr-HR" dirty="0"/>
            </a:br>
            <a:r>
              <a:rPr lang="hr-HR" b="1" dirty="0"/>
              <a:t>5. Kombinirani stilovi učenja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8CE937-8093-4ECC-ABE2-4EA8D781B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668455"/>
            <a:ext cx="10513120" cy="4578701"/>
          </a:xfrm>
        </p:spPr>
        <p:txBody>
          <a:bodyPr>
            <a:normAutofit/>
          </a:bodyPr>
          <a:lstStyle/>
          <a:p>
            <a:r>
              <a:rPr lang="hr-HR" sz="2800" dirty="0"/>
              <a:t>oko 50 do čak 70% populacije pripada kombiniranom stilu učenja, njima odgovaraju različite karakteristike nekog od navedenih stilova učenja</a:t>
            </a:r>
          </a:p>
          <a:p>
            <a:pPr lvl="0">
              <a:buClr>
                <a:srgbClr val="F5A408"/>
              </a:buClr>
            </a:pPr>
            <a:r>
              <a:rPr lang="hr-HR" sz="2800" dirty="0">
                <a:solidFill>
                  <a:prstClr val="white"/>
                </a:solidFill>
              </a:rPr>
              <a:t>Neke osobe podjednako su uspješne u svakom od 4 stila učenja – osobe s kombiniranim preferencijama u učenju osjećaju da im je potrebno koristiti više strategija u učenju, komuniciranju i poučavanju.</a:t>
            </a:r>
            <a:endParaRPr lang="de-DE" sz="2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E5B174-D0F8-4BD1-AA0A-B5851D75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58" y="4405410"/>
            <a:ext cx="4358636" cy="22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4520F-934B-4EA4-8FCF-FE964204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6583"/>
            <a:ext cx="9404723" cy="1400530"/>
          </a:xfrm>
        </p:spPr>
        <p:txBody>
          <a:bodyPr/>
          <a:lstStyle/>
          <a:p>
            <a:br>
              <a:rPr lang="hr-HR" dirty="0"/>
            </a:br>
            <a:r>
              <a:rPr lang="hr-HR" b="1" dirty="0"/>
              <a:t>VARK – zanimljivosti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884CDC-22AE-4201-ABA3-B2531D0E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67113"/>
            <a:ext cx="10656144" cy="4738499"/>
          </a:xfrm>
        </p:spPr>
        <p:txBody>
          <a:bodyPr>
            <a:normAutofit/>
          </a:bodyPr>
          <a:lstStyle/>
          <a:p>
            <a:r>
              <a:rPr lang="hr-HR" sz="2800" dirty="0"/>
              <a:t>Osobe mlađe životne dobi, do 25. godine života, preferiraju </a:t>
            </a:r>
            <a:r>
              <a:rPr lang="hr-HR" sz="2800" dirty="0" err="1"/>
              <a:t>kinestetički</a:t>
            </a:r>
            <a:r>
              <a:rPr lang="hr-HR" sz="2800" dirty="0"/>
              <a:t> stil učenja, a osobe srednje životne dobi, oko 55. godine života, najradije uče čitajući i pišući – tekstualni stil učenja</a:t>
            </a:r>
          </a:p>
          <a:p>
            <a:r>
              <a:rPr lang="hr-HR" sz="2800" dirty="0"/>
              <a:t>Muškarci preferiraju </a:t>
            </a:r>
            <a:r>
              <a:rPr lang="hr-HR" sz="2800" dirty="0" err="1"/>
              <a:t>kinestetičke</a:t>
            </a:r>
            <a:r>
              <a:rPr lang="hr-HR" sz="2800" dirty="0"/>
              <a:t> metode učenja, dok je ženama najdraži tekstualni stil: čitanje i pisanje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5A4D724-CA78-4A53-980C-7495D257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76570"/>
            <a:ext cx="4776188" cy="23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6FD95-0C30-445E-A8DF-344045C1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VARK upitnik – koji stil učenja preferirate?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15CE747-C759-43C9-9859-1C08A7569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952" y="2031856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4124570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57e8255b-6daf-4882-8778-f2ad7868827b" xsi:nil="true"/>
    <Invited_Students xmlns="57e8255b-6daf-4882-8778-f2ad7868827b" xsi:nil="true"/>
    <FolderType xmlns="57e8255b-6daf-4882-8778-f2ad7868827b" xsi:nil="true"/>
    <CultureName xmlns="57e8255b-6daf-4882-8778-f2ad7868827b" xsi:nil="true"/>
    <Students xmlns="57e8255b-6daf-4882-8778-f2ad7868827b">
      <UserInfo>
        <DisplayName/>
        <AccountId xsi:nil="true"/>
        <AccountType/>
      </UserInfo>
    </Students>
    <Invited_Teachers xmlns="57e8255b-6daf-4882-8778-f2ad7868827b" xsi:nil="true"/>
    <Math_Settings xmlns="57e8255b-6daf-4882-8778-f2ad7868827b" xsi:nil="true"/>
    <Self_Registration_Enabled xmlns="57e8255b-6daf-4882-8778-f2ad7868827b" xsi:nil="true"/>
    <Teachers xmlns="57e8255b-6daf-4882-8778-f2ad7868827b">
      <UserInfo>
        <DisplayName/>
        <AccountId xsi:nil="true"/>
        <AccountType/>
      </UserInfo>
    </Teachers>
    <Student_Groups xmlns="57e8255b-6daf-4882-8778-f2ad7868827b">
      <UserInfo>
        <DisplayName/>
        <AccountId xsi:nil="true"/>
        <AccountType/>
      </UserInfo>
    </Student_Groups>
    <Templates xmlns="57e8255b-6daf-4882-8778-f2ad7868827b" xsi:nil="true"/>
    <Has_Teacher_Only_SectionGroup xmlns="57e8255b-6daf-4882-8778-f2ad7868827b" xsi:nil="true"/>
    <Distribution_Groups xmlns="57e8255b-6daf-4882-8778-f2ad7868827b" xsi:nil="true"/>
    <AppVersion xmlns="57e8255b-6daf-4882-8778-f2ad7868827b" xsi:nil="true"/>
    <TeamsChannelId xmlns="57e8255b-6daf-4882-8778-f2ad7868827b" xsi:nil="true"/>
    <DefaultSectionNames xmlns="57e8255b-6daf-4882-8778-f2ad7868827b" xsi:nil="true"/>
    <Is_Collaboration_Space_Locked xmlns="57e8255b-6daf-4882-8778-f2ad7868827b" xsi:nil="true"/>
    <NotebookType xmlns="57e8255b-6daf-4882-8778-f2ad7868827b" xsi:nil="true"/>
    <IsNotebookLocked xmlns="57e8255b-6daf-4882-8778-f2ad7868827b" xsi:nil="true"/>
    <Owner xmlns="57e8255b-6daf-4882-8778-f2ad7868827b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602293A4A764088F0A752A0DA9D48" ma:contentTypeVersion="34" ma:contentTypeDescription="Create a new document." ma:contentTypeScope="" ma:versionID="250d302376152293a3b2c82f899c3250">
  <xsd:schema xmlns:xsd="http://www.w3.org/2001/XMLSchema" xmlns:xs="http://www.w3.org/2001/XMLSchema" xmlns:p="http://schemas.microsoft.com/office/2006/metadata/properties" xmlns:ns3="57e8255b-6daf-4882-8778-f2ad7868827b" xmlns:ns4="2f36f9be-6278-4d0f-ad18-47d969e2d2d0" targetNamespace="http://schemas.microsoft.com/office/2006/metadata/properties" ma:root="true" ma:fieldsID="cf3e936eae1d2796165b24b46758f857" ns3:_="" ns4:_="">
    <xsd:import namespace="57e8255b-6daf-4882-8778-f2ad7868827b"/>
    <xsd:import namespace="2f36f9be-6278-4d0f-ad18-47d969e2d2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8255b-6daf-4882-8778-f2ad78688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6f9be-6278-4d0f-ad18-47d969e2d2d0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E178EE-EC40-4E55-AAC3-7BE5F3010D53}">
  <ds:schemaRefs>
    <ds:schemaRef ds:uri="http://www.w3.org/XML/1998/namespace"/>
    <ds:schemaRef ds:uri="http://schemas.microsoft.com/office/2006/documentManagement/types"/>
    <ds:schemaRef ds:uri="http://purl.org/dc/dcmitype/"/>
    <ds:schemaRef ds:uri="2f36f9be-6278-4d0f-ad18-47d969e2d2d0"/>
    <ds:schemaRef ds:uri="57e8255b-6daf-4882-8778-f2ad7868827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2C8236-A878-4E85-A523-D91671C41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11FEF-188C-4BF1-9526-F4F1A7673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8255b-6daf-4882-8778-f2ad7868827b"/>
    <ds:schemaRef ds:uri="2f36f9be-6278-4d0f-ad18-47d969e2d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2062</TotalTime>
  <Words>370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VARK STRATEGIJE I STILOVI UČENJA – učinimo učionicu ugodnim mjestom za sve učenike!</vt:lpstr>
      <vt:lpstr> </vt:lpstr>
      <vt:lpstr> 1. Vizualni stil učenja</vt:lpstr>
      <vt:lpstr> 2. Auditivni stil učenja</vt:lpstr>
      <vt:lpstr> 3. Tekstualni stil učenja (čitanje/pisanje) </vt:lpstr>
      <vt:lpstr> 4. Kinestetički stil učenja</vt:lpstr>
      <vt:lpstr> 5. Kombinirani stilovi učenja</vt:lpstr>
      <vt:lpstr> VARK – zanimljivosti</vt:lpstr>
      <vt:lpstr>VARK upitnik – koji stil učenja preferirate?</vt:lpstr>
      <vt:lpstr> Neil Fleming:   „VARK je dizajniran da bude polazište za razgovor učitelja i učenika o učenju. To može biti i katalizator za razvoj osoblja – razmišljanje o strategijama podučavanja različitih skupina može dovesti do više i prikladnije raznolikosti učenja i poučavanja”.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 Lernstrategien Jeder ist Genie!</dc:title>
  <dc:creator>Daniela Mužić</dc:creator>
  <cp:lastModifiedBy>Sonja Pokupec</cp:lastModifiedBy>
  <cp:revision>45</cp:revision>
  <dcterms:created xsi:type="dcterms:W3CDTF">2022-01-20T16:55:30Z</dcterms:created>
  <dcterms:modified xsi:type="dcterms:W3CDTF">2022-06-28T20:10:18Z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0x010100523602293A4A764088F0A752A0DA9D48</vt:lpwstr>
  </property>
</Properties>
</file>