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Faze gospodarskih ciklusa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Gospodarski ciklusi i mogućnosti ekonomske politike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860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Faze gospodarskih ciklusa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539053" y="2502310"/>
            <a:ext cx="1766158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/>
              <a:t>Osnovne faze poslovnih ciklusa su </a:t>
            </a:r>
            <a:r>
              <a:rPr lang="hr-HR" sz="2200" b="1" dirty="0" smtClean="0">
                <a:solidFill>
                  <a:schemeClr val="accent1"/>
                </a:solidFill>
              </a:rPr>
              <a:t>ekspanzija </a:t>
            </a:r>
            <a:r>
              <a:rPr lang="hr-HR" sz="2200" b="1" dirty="0" smtClean="0"/>
              <a:t>i </a:t>
            </a:r>
            <a:r>
              <a:rPr lang="hr-HR" sz="2200" b="1" dirty="0" smtClean="0">
                <a:solidFill>
                  <a:schemeClr val="accent1"/>
                </a:solidFill>
              </a:rPr>
              <a:t>kontrakcija</a:t>
            </a:r>
            <a:r>
              <a:rPr lang="hr-HR" sz="2200" b="1" dirty="0" smtClean="0"/>
              <a:t>.</a:t>
            </a:r>
            <a:endParaRPr lang="hr-HR" sz="22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09" y="2243545"/>
            <a:ext cx="10445844" cy="450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55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Gospodarski ciklusi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Opća su obilježja gospodarskih ciklusa „vrhovi” i „dna”, koji su prekretnice.</a:t>
            </a:r>
          </a:p>
          <a:p>
            <a:r>
              <a:rPr lang="hr-HR" dirty="0" smtClean="0"/>
              <a:t>Najviša točka ekspanzije je „vrh”, a najniža točka kontrakcije je „dno”.</a:t>
            </a:r>
          </a:p>
          <a:p>
            <a:r>
              <a:rPr lang="hr-HR" dirty="0" smtClean="0"/>
              <a:t>Nakon vrha nastupa faza kontrakcije koja, ako je kratka i grafički gledano ne tako „strma”, prikazuje recesiju, a ako je duga i grafički gledano „strma”, prikazuje depresiju.</a:t>
            </a:r>
          </a:p>
          <a:p>
            <a:r>
              <a:rPr lang="hr-HR" dirty="0" smtClean="0"/>
              <a:t>Nakon „dna” dolazi faza ekspanzije – oporavka i prosperiteta – poleta.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225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Gospodarski </a:t>
            </a:r>
            <a:r>
              <a:rPr lang="hr-HR" dirty="0" smtClean="0"/>
              <a:t>ciklusi – ključni pojmovi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2031273"/>
            <a:ext cx="4816813" cy="4767943"/>
          </a:xfrm>
        </p:spPr>
        <p:txBody>
          <a:bodyPr>
            <a:normAutofit fontScale="70000" lnSpcReduction="20000"/>
          </a:bodyPr>
          <a:lstStyle/>
          <a:p>
            <a:r>
              <a:rPr lang="hr-HR" sz="2600" b="1" dirty="0">
                <a:solidFill>
                  <a:schemeClr val="bg1"/>
                </a:solidFill>
              </a:rPr>
              <a:t>ekspanzija</a:t>
            </a:r>
            <a:r>
              <a:rPr lang="hr-HR" b="1" dirty="0"/>
              <a:t> </a:t>
            </a:r>
            <a:r>
              <a:rPr lang="hr-HR" dirty="0"/>
              <a:t>–</a:t>
            </a:r>
            <a:r>
              <a:rPr lang="hr-HR" b="1" dirty="0"/>
              <a:t> </a:t>
            </a:r>
            <a:r>
              <a:rPr lang="hr-HR" dirty="0"/>
              <a:t>uzlazna faza, faza procvata, ubrzavanja gospodarskih aktivnosti u poslovnom ciklusu gospodarstva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r>
              <a:rPr lang="hr-HR" sz="2600" b="1" dirty="0">
                <a:solidFill>
                  <a:schemeClr val="bg1"/>
                </a:solidFill>
              </a:rPr>
              <a:t>kontrakcija</a:t>
            </a:r>
            <a:r>
              <a:rPr lang="hr-HR" b="1" dirty="0"/>
              <a:t> </a:t>
            </a:r>
            <a:r>
              <a:rPr lang="hr-HR" dirty="0"/>
              <a:t>–</a:t>
            </a:r>
            <a:r>
              <a:rPr lang="hr-HR" b="1" dirty="0"/>
              <a:t> </a:t>
            </a:r>
            <a:r>
              <a:rPr lang="hr-HR" dirty="0"/>
              <a:t>silazna faza – faza usporavanja gospodarskih aktivnosti u gospodarskome poslovnom ciklusu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r>
              <a:rPr lang="hr-HR" sz="2600" b="1" dirty="0">
                <a:solidFill>
                  <a:schemeClr val="bg1"/>
                </a:solidFill>
              </a:rPr>
              <a:t>recesija</a:t>
            </a:r>
            <a:r>
              <a:rPr lang="hr-HR" b="1" dirty="0"/>
              <a:t> </a:t>
            </a:r>
            <a:r>
              <a:rPr lang="hr-HR" dirty="0"/>
              <a:t>–</a:t>
            </a:r>
            <a:r>
              <a:rPr lang="hr-HR" b="1" dirty="0"/>
              <a:t> </a:t>
            </a:r>
            <a:r>
              <a:rPr lang="hr-HR" dirty="0"/>
              <a:t>blagi oblik krize u gospodarstvu koji se javlja nakon što tromjesečni BDP (GDP) pada dva tromjesečja zaredom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r>
              <a:rPr lang="hr-HR" sz="2600" b="1" dirty="0">
                <a:solidFill>
                  <a:schemeClr val="bg1"/>
                </a:solidFill>
              </a:rPr>
              <a:t>depresija</a:t>
            </a:r>
            <a:r>
              <a:rPr lang="hr-HR" b="1" dirty="0"/>
              <a:t> </a:t>
            </a:r>
            <a:r>
              <a:rPr lang="hr-HR" dirty="0"/>
              <a:t>– duboka gospodarska kriza, poremećaj u gospodarstvu popraćen smanjenjem proizvodnje i smanjenjem realnog BDP-a (GDP-a), povećanjem nezaposlenosti te smanjenjem ulaganja i dobiti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813" y="1972491"/>
            <a:ext cx="7375187" cy="488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3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Krize u gospodarstvu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0321" y="2336873"/>
            <a:ext cx="10841119" cy="4024738"/>
          </a:xfrm>
        </p:spPr>
        <p:txBody>
          <a:bodyPr>
            <a:normAutofit/>
          </a:bodyPr>
          <a:lstStyle/>
          <a:p>
            <a:r>
              <a:rPr lang="hr-HR" dirty="0" smtClean="0"/>
              <a:t>Krize u gospodarstvu počinju s blagim krizama – recesijama, koje mogu prerasti u duboku krizu, depresiju.</a:t>
            </a:r>
          </a:p>
          <a:p>
            <a:r>
              <a:rPr lang="hr-HR" dirty="0" smtClean="0"/>
              <a:t>Smatra se da je recesija nastupila kada kvartalni BDP/GDP pada dva tromjesečja za redom.</a:t>
            </a:r>
          </a:p>
          <a:p>
            <a:r>
              <a:rPr lang="hr-HR" dirty="0" smtClean="0"/>
              <a:t>Dugoročno, napredak gospodarstva osigurava trajan pozitivan učinak pa vrlo često „dna” novog ciklusa ne padaju ispod „vrha” prethodnog ciklusa.</a:t>
            </a:r>
          </a:p>
          <a:p>
            <a:r>
              <a:rPr lang="hr-HR" dirty="0" smtClean="0"/>
              <a:t>Gospodarski ciklusi izazivaju traume i negativnosti u gospodarstvima.</a:t>
            </a:r>
          </a:p>
          <a:p>
            <a:r>
              <a:rPr lang="hr-HR" dirty="0" smtClean="0"/>
              <a:t>Posebno se to odnosi na recesiju ili depresiju, čija je prateća pojava smanjenje proizvodnje i smanjenje realnog BDP-a, povećanje nezaposlenosti, smanjenje investicija, te smanjenje dobiti/profita.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374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je važno kontrolirati ekspanziju?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7" y="2049490"/>
            <a:ext cx="5642102" cy="480851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Ekspanzija je zrcalna slika kontrakcije, što znači da se prije nabrojeni efekti pojavljuju u obrnutom smjeru. No ona se mora kontrolirati jer će u suprotnom nastati neželjene posljedice kao što su povećanje cijena čimbenika proizvodnje, povećanje kamatnih stopa i u konačnici opći porast cijena, tj. </a:t>
            </a:r>
            <a:r>
              <a:rPr lang="hr-HR" dirty="0"/>
              <a:t>i</a:t>
            </a:r>
            <a:r>
              <a:rPr lang="hr-HR" dirty="0" smtClean="0"/>
              <a:t>nflacija.</a:t>
            </a:r>
          </a:p>
          <a:p>
            <a:r>
              <a:rPr lang="hr-HR" dirty="0" smtClean="0"/>
              <a:t>Obilježja gospodarskih ciklusa su da su im faze nepravilne, tj. teško je naći posve jednake cikluse, s identičnim ekspanzijama i recesijama.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225" y="1962150"/>
            <a:ext cx="65817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5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26571"/>
            <a:ext cx="7093130" cy="1080938"/>
          </a:xfrm>
        </p:spPr>
        <p:txBody>
          <a:bodyPr>
            <a:normAutofit/>
          </a:bodyPr>
          <a:lstStyle/>
          <a:p>
            <a:r>
              <a:rPr lang="hr-HR" dirty="0" smtClean="0"/>
              <a:t>Primjer: Poslovni ciklusi u SAD-u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889" y="1214847"/>
            <a:ext cx="10060481" cy="5548538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0" y="1972619"/>
            <a:ext cx="20628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Upravo u razdoblju velike gospodarske krize tridesetih godina 19. stoljeća,</a:t>
            </a:r>
          </a:p>
          <a:p>
            <a:r>
              <a:rPr lang="hr-HR" dirty="0"/>
              <a:t>z</a:t>
            </a:r>
            <a:r>
              <a:rPr lang="hr-HR" dirty="0" smtClean="0"/>
              <a:t>ahvaljujući J.M. </a:t>
            </a:r>
            <a:r>
              <a:rPr lang="hr-HR" dirty="0" err="1" smtClean="0"/>
              <a:t>Keynesu</a:t>
            </a:r>
            <a:r>
              <a:rPr lang="hr-HR" dirty="0" smtClean="0"/>
              <a:t>, zaključeno je da vlada može fiskalnom i monetarnom politikom spriječiti pretvaranje recesije u lavinu, odnosno dugu i upornu depresiju.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793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recesija, a što depresija?</a:t>
            </a:r>
          </a:p>
          <a:p>
            <a:r>
              <a:rPr lang="hr-HR" dirty="0" smtClean="0"/>
              <a:t>Koje su posljedice recesije i depresije na gospodarstvo?</a:t>
            </a:r>
          </a:p>
          <a:p>
            <a:r>
              <a:rPr lang="hr-HR" dirty="0" smtClean="0"/>
              <a:t>Zašto je važno kontrolirati ekspanziju?</a:t>
            </a:r>
          </a:p>
          <a:p>
            <a:r>
              <a:rPr lang="hr-HR" dirty="0" smtClean="0"/>
              <a:t>Što obilježava gospodarske cikluse?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452250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74</TotalTime>
  <Words>367</Words>
  <Application>Microsoft Office PowerPoint</Application>
  <PresentationFormat>Široki zaslon</PresentationFormat>
  <Paragraphs>31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Faze gospodarskih ciklusa</vt:lpstr>
      <vt:lpstr>Faze gospodarskih ciklusa</vt:lpstr>
      <vt:lpstr>Gospodarski ciklusi</vt:lpstr>
      <vt:lpstr>Gospodarski ciklusi – ključni pojmovi</vt:lpstr>
      <vt:lpstr>Krize u gospodarstvu</vt:lpstr>
      <vt:lpstr>Zašto je važno kontrolirati ekspanziju?</vt:lpstr>
      <vt:lpstr>Primjer: Poslovni ciklusi u SAD-u</vt:lpstr>
      <vt:lpstr>Ponovimo…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Faze gospodarskih ciklusa</dc:title>
  <dc:creator>Mislav Grčić-Rako</dc:creator>
  <cp:lastModifiedBy>Mislav Grčić-Rako</cp:lastModifiedBy>
  <cp:revision>6</cp:revision>
  <dcterms:created xsi:type="dcterms:W3CDTF">2020-05-04T10:52:26Z</dcterms:created>
  <dcterms:modified xsi:type="dcterms:W3CDTF">2020-05-04T12:07:22Z</dcterms:modified>
</cp:coreProperties>
</file>