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Gospodarstvo" TargetMode="External"/><Relationship Id="rId2" Type="http://schemas.openxmlformats.org/officeDocument/2006/relationships/hyperlink" Target="https://hr.wikipedia.org/wiki/Ekonomska_politi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1997." TargetMode="External"/><Relationship Id="rId7" Type="http://schemas.openxmlformats.org/officeDocument/2006/relationships/hyperlink" Target="https://hr.wikipedia.org/wiki/Hrvatski_sabor" TargetMode="External"/><Relationship Id="rId2" Type="http://schemas.openxmlformats.org/officeDocument/2006/relationships/hyperlink" Target="https://hr.wikipedia.org/wiki/1990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Zagreb" TargetMode="External"/><Relationship Id="rId5" Type="http://schemas.openxmlformats.org/officeDocument/2006/relationships/hyperlink" Target="https://hr.wikipedia.org/wiki/Republika_Hrvatska" TargetMode="External"/><Relationship Id="rId4" Type="http://schemas.openxmlformats.org/officeDocument/2006/relationships/hyperlink" Target="https://hr.wikipedia.org/wiki/Sredi%C5%A1nja_ban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Ustav_Republike_Hrvatsk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851275"/>
            <a:ext cx="8144134" cy="1373070"/>
          </a:xfrm>
        </p:spPr>
        <p:txBody>
          <a:bodyPr/>
          <a:lstStyle/>
          <a:p>
            <a:r>
              <a:rPr lang="hr-HR" dirty="0"/>
              <a:t>Uloga središnje banke i Hrvatska narodna banka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4394039"/>
            <a:ext cx="8824456" cy="1117687"/>
          </a:xfrm>
        </p:spPr>
        <p:txBody>
          <a:bodyPr/>
          <a:lstStyle/>
          <a:p>
            <a:r>
              <a:rPr lang="hr-HR" dirty="0"/>
              <a:t>Osnove ekonomije 2: Gospodarski ciklusi i mogućnosti ekonomske politike</a:t>
            </a:r>
          </a:p>
        </p:txBody>
      </p:sp>
    </p:spTree>
    <p:extLst>
      <p:ext uri="{BB962C8B-B14F-4D97-AF65-F5344CB8AC3E}">
        <p14:creationId xmlns:p14="http://schemas.microsoft.com/office/powerpoint/2010/main" val="264834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I ZADACI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2"/>
            <a:ext cx="10762742" cy="4246807"/>
          </a:xfrm>
        </p:spPr>
        <p:txBody>
          <a:bodyPr>
            <a:normAutofit fontScale="92500" lnSpcReduction="10000"/>
          </a:bodyPr>
          <a:lstStyle/>
          <a:p>
            <a:r>
              <a:rPr lang="hr-HR" b="1" i="1" dirty="0"/>
              <a:t>Osnovni cilj HNB-a jest održavanje stabilnosti cijena</a:t>
            </a:r>
            <a:r>
              <a:rPr lang="hr-HR" dirty="0"/>
              <a:t>. Ne ugrožavajući ostvarivanje svoga cilja, HNB podupire </a:t>
            </a:r>
            <a:r>
              <a:rPr lang="hr-HR" dirty="0">
                <a:hlinkClick r:id="rId2" tooltip="Ekonomska politika"/>
              </a:rPr>
              <a:t>gospodarsku politiku</a:t>
            </a:r>
            <a:r>
              <a:rPr lang="hr-HR" dirty="0"/>
              <a:t> Republike Hrvatske te djeluje u skladu s načelima otvorenog tržišnoga </a:t>
            </a:r>
            <a:r>
              <a:rPr lang="hr-HR" dirty="0">
                <a:hlinkClick r:id="rId3" tooltip="Gospodarstvo"/>
              </a:rPr>
              <a:t>gospodarstva</a:t>
            </a:r>
            <a:r>
              <a:rPr lang="hr-HR" dirty="0"/>
              <a:t> i slobodne konkurencije.</a:t>
            </a:r>
          </a:p>
          <a:p>
            <a:pPr marL="0" indent="0">
              <a:buNone/>
            </a:pPr>
            <a:br>
              <a:rPr lang="hr-HR" b="1" i="1" dirty="0"/>
            </a:br>
            <a:r>
              <a:rPr lang="hr-HR" b="1" i="1" dirty="0"/>
              <a:t>Zadaci HNB-a su sljedeći:</a:t>
            </a:r>
          </a:p>
          <a:p>
            <a:r>
              <a:rPr lang="hr-HR" dirty="0"/>
              <a:t>utvrđivanje i provođenje monetarne i devizne politike,</a:t>
            </a:r>
          </a:p>
          <a:p>
            <a:r>
              <a:rPr lang="hr-HR" dirty="0"/>
              <a:t>držanje i upravljanje međunarodnim pričuvama Republike Hrvatske,</a:t>
            </a:r>
          </a:p>
          <a:p>
            <a:r>
              <a:rPr lang="hr-HR" dirty="0"/>
              <a:t>izdavanje novčanica i kovanog novca i</a:t>
            </a:r>
          </a:p>
          <a:p>
            <a:r>
              <a:rPr lang="hr-HR" dirty="0"/>
              <a:t>izdavanje i oduzimanje odobrenja i suglasnosti vezanih za poslovanje kreditnih institucija, kreditnih unija, institucija za platni promet i sustava za namiru platnih transakcija te devizno poslovanje i poslovanje ovlaštenih mjenjača.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202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Zadaci HNB-a su sljedeći: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10788868" cy="4116178"/>
          </a:xfrm>
        </p:spPr>
        <p:txBody>
          <a:bodyPr>
            <a:normAutofit/>
          </a:bodyPr>
          <a:lstStyle/>
          <a:p>
            <a:r>
              <a:rPr lang="hr-HR" dirty="0"/>
              <a:t>obavljanje poslova supervizije i nadzora poslovanja kreditnih institucija, kreditnih unija, institucija za platni promet i sustava za namiru platnih transakcija</a:t>
            </a:r>
          </a:p>
          <a:p>
            <a:r>
              <a:rPr lang="hr-HR" dirty="0"/>
              <a:t>vođenje računa kreditnih institucija i obavljanje platnog prometa po tim računima, davanje kredita kreditnim institucijama i primanje u depozit sredstava kreditnih institucija</a:t>
            </a:r>
          </a:p>
          <a:p>
            <a:r>
              <a:rPr lang="hr-HR" dirty="0"/>
              <a:t>uređivanje i unapređivanje sustava platnog prometa</a:t>
            </a:r>
          </a:p>
          <a:p>
            <a:r>
              <a:rPr lang="hr-HR" dirty="0"/>
              <a:t>obavljanje zakonom utvrđenih poslova za Republiku Hrvatsku</a:t>
            </a:r>
          </a:p>
          <a:p>
            <a:r>
              <a:rPr lang="hr-HR" dirty="0"/>
              <a:t>donošenje </a:t>
            </a:r>
            <a:r>
              <a:rPr lang="hr-HR" dirty="0" err="1"/>
              <a:t>podzakonskih</a:t>
            </a:r>
            <a:r>
              <a:rPr lang="hr-HR" dirty="0"/>
              <a:t> propisa u poslovima iz svoje nadležnosti</a:t>
            </a:r>
          </a:p>
          <a:p>
            <a:r>
              <a:rPr lang="hr-HR" dirty="0"/>
              <a:t>obavljanje ostalih, zakonom utvrđenih poslova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787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DJELOVANJE HNB-a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10919496" cy="4076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i="1" dirty="0"/>
              <a:t>Monetarna i devizna politika</a:t>
            </a:r>
          </a:p>
          <a:p>
            <a:pPr marL="0" indent="0">
              <a:buNone/>
            </a:pPr>
            <a:r>
              <a:rPr lang="hr-HR" dirty="0"/>
              <a:t> Radi provođenja </a:t>
            </a:r>
            <a:r>
              <a:rPr lang="hr-HR" b="1" dirty="0"/>
              <a:t>monetarne</a:t>
            </a:r>
            <a:r>
              <a:rPr lang="hr-HR" dirty="0"/>
              <a:t> politike HNB ima na raspolaganju različite mjere i instrumente:</a:t>
            </a:r>
          </a:p>
          <a:p>
            <a:pPr marL="0" indent="0">
              <a:buNone/>
            </a:pPr>
            <a:r>
              <a:rPr lang="hr-HR" b="1" dirty="0"/>
              <a:t>1) Operacijama na otvorenom tržištu </a:t>
            </a:r>
            <a:r>
              <a:rPr lang="hr-HR" dirty="0"/>
              <a:t>upravlja se likvidnošću bankovnog sustava, usklađivanjem ponude i potražnje za likvidnošću. Suštinski se radi o kupovini vrijednosnih papira od banaka ili prodaji vrijednosnih papira bankama uslijed čega dolazi do povećanja ili smanjenja likvidnosti sustava.</a:t>
            </a:r>
          </a:p>
          <a:p>
            <a:pPr marL="0" indent="0">
              <a:buNone/>
            </a:pPr>
            <a:r>
              <a:rPr lang="hr-HR" dirty="0"/>
              <a:t> HNB se koristi trima vrstama operacija na otvorenom tržištu:</a:t>
            </a:r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b="1" dirty="0"/>
              <a:t>Redovite operacije </a:t>
            </a:r>
            <a:r>
              <a:rPr lang="hr-HR" dirty="0"/>
              <a:t>obavljaju se svaki tjedan i služe za povećanje likvidnosti u sustavu te kao takve bankovnom sustavu osiguravaju najveći dio potrebne likvidnosti.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457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DJELOVANJE HNB-a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10788868" cy="416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-</a:t>
            </a:r>
            <a:r>
              <a:rPr lang="hr-HR" b="1" dirty="0"/>
              <a:t>Operacije fine prilagodbe</a:t>
            </a:r>
            <a:r>
              <a:rPr lang="hr-HR" dirty="0"/>
              <a:t> koriste kao instrument privremenog smanjenja ili povećanja likvidnosti u bankovnom sustavu. Ove operacije provode se s ciljem neutraliziranja nepredviđenih kretanja na tržištu.</a:t>
            </a:r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b="1" dirty="0"/>
              <a:t>Strukturne operacije </a:t>
            </a:r>
            <a:r>
              <a:rPr lang="hr-HR" dirty="0"/>
              <a:t>koriste u slučaju potrebe dugoročnijeg povećanja ili smanjenja strukturne likvidnosti. Ove se operacije izvršavaju preko repo aukcija ili obratnih repo aukcija, odnosno preko izravne kupovine ili prodaje vrijednosnih papira.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2) Stalno raspoložive mogućnosti</a:t>
            </a:r>
            <a:r>
              <a:rPr lang="hr-HR" dirty="0"/>
              <a:t> su instrumenti kojima se banke, štedne banke i podružnice stranih banaka koriste na svoju inicijativu, a služe radi stabiliziranja neočekivanih promjena u likvidnosti banaka.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917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DJELOVANJE HNB-a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10775805" cy="41945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/>
              <a:t>3) Obvezna pričuva </a:t>
            </a:r>
            <a:r>
              <a:rPr lang="hr-HR" dirty="0"/>
              <a:t>glavni je instrument zamrzavanja viška likvidnosti u bankovnom sustavu. Obveznici izdvajanja obvezne pričuve su banke, štedne banke i podružnice stranih banaka, a trenutna stopa obvezne pričuve jest 13%.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4) </a:t>
            </a:r>
            <a:r>
              <a:rPr lang="hr-HR" dirty="0"/>
              <a:t>Provođenje monetarne politike moguće je i izdavanjem </a:t>
            </a:r>
            <a:r>
              <a:rPr lang="hr-HR" b="1" dirty="0"/>
              <a:t>blagajničkih zapisa</a:t>
            </a:r>
            <a:r>
              <a:rPr lang="hr-HR" dirty="0"/>
              <a:t> Hrvatske narodne banke. Radi se o dužničkim vrijednosnim papirima, u kunama, s rokom dospijeća od 35 dana.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5) </a:t>
            </a:r>
            <a:r>
              <a:rPr lang="hr-HR" dirty="0"/>
              <a:t>Bankama, štednim bankama i podružnicama stranih banaka koje imaju poteškoća s likvidnošću, ali koje su i dalje solventne, HNB može odobriti </a:t>
            </a:r>
            <a:r>
              <a:rPr lang="hr-HR" b="1" dirty="0"/>
              <a:t>kratkoročni kredit za likvidnost</a:t>
            </a:r>
            <a:r>
              <a:rPr lang="hr-HR" dirty="0"/>
              <a:t>. Kredit se može koristiti najdulje 12 mjeseci.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386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Radi provođenja </a:t>
            </a:r>
            <a:r>
              <a:rPr lang="hr-HR" b="1" dirty="0"/>
              <a:t>devizne</a:t>
            </a:r>
            <a:r>
              <a:rPr lang="hr-HR" dirty="0"/>
              <a:t> politike HNB ima na raspolaganju različite mjere i instrumente: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817" y="2129246"/>
            <a:ext cx="11861074" cy="4558937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1)Devizne aukcije </a:t>
            </a:r>
            <a:r>
              <a:rPr lang="hr-HR" dirty="0"/>
              <a:t>provode se </a:t>
            </a:r>
            <a:r>
              <a:rPr lang="hr-HR" i="1" dirty="0"/>
              <a:t>ad </a:t>
            </a:r>
            <a:r>
              <a:rPr lang="hr-HR" i="1" dirty="0" err="1"/>
              <a:t>hoc</a:t>
            </a:r>
            <a:r>
              <a:rPr lang="hr-HR" i="1" dirty="0"/>
              <a:t> </a:t>
            </a:r>
            <a:r>
              <a:rPr lang="hr-HR" dirty="0"/>
              <a:t>radi očuvanja stabilnosti domaće valute i održavanja likvidnosti plaćanja u zemlji i inozemstvu. Ovisno o potrebi, HNB može kupovati ili prodavati stranu valutu.</a:t>
            </a:r>
          </a:p>
          <a:p>
            <a:pPr marL="0" indent="0">
              <a:buNone/>
            </a:pPr>
            <a:r>
              <a:rPr lang="hr-HR" b="1" dirty="0"/>
              <a:t>2) </a:t>
            </a:r>
            <a:r>
              <a:rPr lang="hr-HR" dirty="0"/>
              <a:t>Kako bi se održala adekvatna razina devizne likvidnosti banaka, HNB određuje </a:t>
            </a:r>
            <a:r>
              <a:rPr lang="hr-HR" b="1" dirty="0"/>
              <a:t>minimalno potrebna devizna potraživanja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/>
              <a:t>Trenutna minimalna razina deviznih potraživanja u odnosu na devizne obveze jest 17%. Pojednostavljeno rečeno, za svaku kunu koju primi u stranoj valuti (ili u kunama s ugovorenom valutnom klauzulom), banka mora održavati najmanje 17 lipa imovine u stranoj valuti.</a:t>
            </a:r>
          </a:p>
        </p:txBody>
      </p:sp>
    </p:spTree>
    <p:extLst>
      <p:ext uri="{BB962C8B-B14F-4D97-AF65-F5344CB8AC3E}">
        <p14:creationId xmlns:p14="http://schemas.microsoft.com/office/powerpoint/2010/main" val="328082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REGULIRANJE I NADZIRANJE KREDITNIH INSTITUCIJA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817" y="2103120"/>
            <a:ext cx="11900263" cy="461118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Republici Hrvatskoj djeluje 38 kreditnih institucija – 32 banke, 1 štedna banka i 5 stambenih štedionica.</a:t>
            </a:r>
          </a:p>
          <a:p>
            <a:pPr marL="0" indent="0">
              <a:buNone/>
            </a:pPr>
            <a:r>
              <a:rPr lang="hr-HR" dirty="0"/>
              <a:t>HNB je odgovorna za </a:t>
            </a:r>
            <a:r>
              <a:rPr lang="hr-HR" i="1" dirty="0"/>
              <a:t>licenciranje</a:t>
            </a:r>
            <a:r>
              <a:rPr lang="hr-HR" dirty="0"/>
              <a:t>, </a:t>
            </a:r>
            <a:r>
              <a:rPr lang="hr-HR" i="1" dirty="0"/>
              <a:t>reguliranj</a:t>
            </a:r>
            <a:r>
              <a:rPr lang="hr-HR" dirty="0"/>
              <a:t>e i</a:t>
            </a:r>
            <a:r>
              <a:rPr lang="hr-HR" i="1" dirty="0"/>
              <a:t> nadzor </a:t>
            </a:r>
            <a:r>
              <a:rPr lang="hr-HR" dirty="0"/>
              <a:t>njihovog poslovanja.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Licenciranje</a:t>
            </a:r>
            <a:r>
              <a:rPr lang="hr-HR" dirty="0"/>
              <a:t> kreditnih institucija odnosi se na izdavanje i oduzimanje odobrenja za rad kreditnih institucija, odnosno odobrenja za članstvo u upravama kreditnih institucija.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Reguliranje</a:t>
            </a:r>
            <a:r>
              <a:rPr lang="hr-HR" dirty="0"/>
              <a:t> kreditnih institucija odnosi se na donošenje </a:t>
            </a:r>
            <a:r>
              <a:rPr lang="hr-HR" dirty="0" err="1"/>
              <a:t>podzakonskih</a:t>
            </a:r>
            <a:r>
              <a:rPr lang="hr-HR" dirty="0"/>
              <a:t> propisa kojima se uređuje poslovanje kreditnih institucija i kojima se utvrđuju standardi sigurnog i stabilnog poslovanja kreditnih institucija.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Nadzor</a:t>
            </a:r>
            <a:r>
              <a:rPr lang="hr-HR" dirty="0"/>
              <a:t> kreditnih institucija predstavlja provjeru posluju li kreditne institucije u skladu s načelom sigurnog i stabilnog poslovanja, odnosno poštujući sve relevantne zakonske propise.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884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USTROJ I UPRAVLJANJE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Savjet HNB-a</a:t>
            </a:r>
          </a:p>
          <a:p>
            <a:pPr marL="0" indent="0">
              <a:buNone/>
            </a:pPr>
            <a:r>
              <a:rPr lang="hr-HR" dirty="0"/>
              <a:t>-čine guverner, zamjenik guvernera i viceguverneri po svom položaju te najviše osam vanjskih članova. Savjet Hrvatske narodne banke nadležan je i odgovoran za ostvarivanje ciljeva i izvršavanje zadataka Hrvatske narodne banke.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0910">
            <a:off x="7947463" y="3698493"/>
            <a:ext cx="4133942" cy="28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3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Savjeta Hrvatske narodne banke su sljedeći: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0629" y="2076994"/>
            <a:ext cx="5564777" cy="463731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utvrđivanje monetarne i devizne politike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donošenje Statuta i financijskog plana HNB-a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donošenje financijskih izvješća HNB-a: dva puta godišnje podnosi se izvješće Hrvatskom saboru o financijskom stanju, stupnju ostvarenja stabilnosti cijena i provedbi monetarne politike, a mjesečno se Ministarstvu financija dostavlja skraćena bilanca HNB-a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utvrđivanje uvjeta odobravanja kredita kreditnim institucijama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utvrđivanje kamatnih stopa HNB-a i naknada za usluge HNB-a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uređivanje obveze izdvajanja obvezne pričuve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564777" y="2042800"/>
            <a:ext cx="66272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000" dirty="0"/>
              <a:t>izdavanje i oduzimanje odobrenja za rad kreditnim institucijama sa sjedištem u Republici Hrvatskoj te podružnicama kreditnih institucija sa sjedištem izvan Republike Hrvatske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000" dirty="0"/>
              <a:t>utvrđivanje insolventnosti, davanje prijedloga za pokretanje stečajnog postupka te oduzimanje odobrenja za rad kreditnih institucija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000" dirty="0"/>
              <a:t>davanje suglasnosti kreditnim institucijama za pripajanje drugih društava i davanje suglasnosti za stjecanje dionica kreditnih institucija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000" dirty="0"/>
              <a:t>davanje suglasnosti za imenovanje predsjednika i članova uprava kreditnih institucija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0295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Savjeta Hrvatske narodne banke su sljedeći: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313" cy="42990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donošenje </a:t>
            </a:r>
            <a:r>
              <a:rPr lang="hr-HR" dirty="0" err="1"/>
              <a:t>podzakonskih</a:t>
            </a:r>
            <a:r>
              <a:rPr lang="hr-HR" dirty="0"/>
              <a:t> propisa kojima se uređuje devizno poslovanje pravnih i fizičkih osoba i poslovanje ovlaštenih mjenjača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određivanje strategije i politike upravljanja međunarodnim pričuvama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odlučivanje o članstvu HNB-a u međunarodnim institucijama i organizacijama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odlučivanje o osnivanju i zatvaranju podružnica i predstavništava HNB-a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izdavanje i oduzimanje odobrenja za rad sustava za namiru platnih transakcija i donošenje </a:t>
            </a:r>
            <a:r>
              <a:rPr lang="hr-HR" dirty="0" err="1"/>
              <a:t>podzakonskih</a:t>
            </a:r>
            <a:r>
              <a:rPr lang="hr-HR" dirty="0"/>
              <a:t> propisa kojima se propisuje način njihova rada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odlučivanje o apoenima i obilježjima novčanica i kovanog novca i njihovu puštanju u optjecaj i povlačenju iz optjecaja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368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su obilježja središnje banke?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Središnje su banke u posebnoj kategoriji banaka i temeljne su financijske institucije monetarnog sustava neke države.</a:t>
            </a:r>
          </a:p>
          <a:p>
            <a:r>
              <a:rPr lang="hr-HR" dirty="0"/>
              <a:t>Nastale su iz privatnih banaka, a razvijale su se usporedo s potiskivanjem zlata kao pričuvnog novca, a njegovu su ulogu preuzimale banknote središnjih banaka.</a:t>
            </a:r>
          </a:p>
          <a:p>
            <a:r>
              <a:rPr lang="hr-HR" dirty="0"/>
              <a:t>Primarna zadaća središnjih banaka voditi računa o likvidnosti financijskog sustava cijele države i stabilnosti cijena, no osim toga središnje banke trebaju provoditi emisiju novca te imaju niz drugih zadaća vezanih uz novac i monetarnu politiku.</a:t>
            </a:r>
          </a:p>
        </p:txBody>
      </p:sp>
    </p:spTree>
    <p:extLst>
      <p:ext uri="{BB962C8B-B14F-4D97-AF65-F5344CB8AC3E}">
        <p14:creationId xmlns:p14="http://schemas.microsoft.com/office/powerpoint/2010/main" val="218077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Koja je zadaća središnjih banaka?</a:t>
            </a:r>
          </a:p>
          <a:p>
            <a:r>
              <a:rPr lang="hr-HR" dirty="0"/>
              <a:t>Što je HNB? Što znate o nastanku HNB-a? Koje su dužnosti HNB-a?</a:t>
            </a:r>
          </a:p>
          <a:p>
            <a:r>
              <a:rPr lang="hr-HR" dirty="0"/>
              <a:t>Kakva su prava i </a:t>
            </a:r>
            <a:r>
              <a:rPr lang="hr-HR"/>
              <a:t>dužnosti guvernera HNB-a?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75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su funkcije središnje banke?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2"/>
            <a:ext cx="10801930" cy="4272933"/>
          </a:xfrm>
        </p:spPr>
        <p:txBody>
          <a:bodyPr>
            <a:normAutofit lnSpcReduction="10000"/>
          </a:bodyPr>
          <a:lstStyle/>
          <a:p>
            <a:r>
              <a:rPr lang="hr-HR" sz="2800" b="1" dirty="0"/>
              <a:t>Sve funkcije središnje banke mogu se svrstati u slijedeće skupine:</a:t>
            </a:r>
          </a:p>
          <a:p>
            <a:r>
              <a:rPr lang="hr-HR" dirty="0"/>
              <a:t>emisija novca,</a:t>
            </a:r>
          </a:p>
          <a:p>
            <a:r>
              <a:rPr lang="hr-HR" dirty="0"/>
              <a:t>reguliranje količine novca u optjecaju,</a:t>
            </a:r>
          </a:p>
          <a:p>
            <a:r>
              <a:rPr lang="hr-HR" dirty="0"/>
              <a:t>skrb o likvidnosti banaka i drugih financijskih institucija,</a:t>
            </a:r>
          </a:p>
          <a:p>
            <a:r>
              <a:rPr lang="hr-HR" dirty="0"/>
              <a:t>kontrola poslovanja banaka i drugih financijskih organizacija i</a:t>
            </a:r>
          </a:p>
          <a:p>
            <a:r>
              <a:rPr lang="hr-HR" dirty="0"/>
              <a:t>skrb o međunarodnoj likvidnosti zemlje.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Osnovna je zadaća središnjih banaka izdavanje novčanica i kovanog novca te održavanje postojećih i uvođenje novih instrumenata plaćanja.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041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755" y="753228"/>
            <a:ext cx="10137428" cy="1080938"/>
          </a:xfrm>
        </p:spPr>
        <p:txBody>
          <a:bodyPr>
            <a:normAutofit/>
          </a:bodyPr>
          <a:lstStyle/>
          <a:p>
            <a:r>
              <a:rPr lang="hr-HR" dirty="0"/>
              <a:t>Kako propisi europske središnje banke uređuju odnos između središnje banke i vlade?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Dobra praksa središnjih banaka zahtjeva neovisnost banaka o politici.</a:t>
            </a:r>
          </a:p>
          <a:p>
            <a:r>
              <a:rPr lang="hr-HR" dirty="0"/>
              <a:t>To je uređeno propisima Europske središnje banke tako da je ugovorom iz </a:t>
            </a:r>
            <a:r>
              <a:rPr lang="hr-HR" dirty="0" err="1"/>
              <a:t>Maastrichta</a:t>
            </a:r>
            <a:r>
              <a:rPr lang="hr-HR" dirty="0"/>
              <a:t> zabranjeno je članicama EU-a primati instrukcije od vlade ili neke druge zainteresirane institucije.</a:t>
            </a:r>
          </a:p>
          <a:p>
            <a:endParaRPr lang="hr-HR" dirty="0"/>
          </a:p>
          <a:p>
            <a:r>
              <a:rPr lang="hr-HR" dirty="0"/>
              <a:t>Neovisnost središnje banke od utjecaja politike ne znači izostanak suradnje monetarnih i fiskalnih vlasti. Za optimalnu je ekonomsku politiku ta suradnja poželjna. Ciljevi se mogu ostvariti samo kombinacijom mjera monetarne politike, koju provodi središnja banka, i fiskalne politike, koju provode države.</a:t>
            </a:r>
          </a:p>
        </p:txBody>
      </p:sp>
    </p:spTree>
    <p:extLst>
      <p:ext uri="{BB962C8B-B14F-4D97-AF65-F5344CB8AC3E}">
        <p14:creationId xmlns:p14="http://schemas.microsoft.com/office/powerpoint/2010/main" val="9219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Hrvatska narodna banka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817" y="2142309"/>
            <a:ext cx="11861074" cy="4572000"/>
          </a:xfrm>
        </p:spPr>
        <p:txBody>
          <a:bodyPr/>
          <a:lstStyle/>
          <a:p>
            <a:r>
              <a:rPr lang="hr-HR" dirty="0"/>
              <a:t> (</a:t>
            </a:r>
            <a:r>
              <a:rPr lang="hr-HR" b="1" dirty="0"/>
              <a:t>HNB</a:t>
            </a:r>
            <a:r>
              <a:rPr lang="hr-HR" dirty="0"/>
              <a:t>, od </a:t>
            </a:r>
            <a:r>
              <a:rPr lang="hr-HR" dirty="0">
                <a:hlinkClick r:id="rId2" tooltip="1990."/>
              </a:rPr>
              <a:t>1990.</a:t>
            </a:r>
            <a:r>
              <a:rPr lang="hr-HR" dirty="0"/>
              <a:t> do </a:t>
            </a:r>
            <a:r>
              <a:rPr lang="hr-HR" dirty="0">
                <a:hlinkClick r:id="rId3" tooltip="1997."/>
              </a:rPr>
              <a:t>1997.</a:t>
            </a:r>
            <a:r>
              <a:rPr lang="hr-HR" dirty="0"/>
              <a:t> godine </a:t>
            </a:r>
            <a:r>
              <a:rPr lang="hr-HR" b="1" i="1" dirty="0"/>
              <a:t>Narodna banka Hrvatske</a:t>
            </a:r>
            <a:r>
              <a:rPr lang="hr-HR" dirty="0"/>
              <a:t>) je </a:t>
            </a:r>
            <a:r>
              <a:rPr lang="hr-HR" dirty="0">
                <a:hlinkClick r:id="rId4" tooltip="Središnja banka"/>
              </a:rPr>
              <a:t>središnja banka</a:t>
            </a:r>
            <a:r>
              <a:rPr lang="hr-HR" dirty="0"/>
              <a:t> </a:t>
            </a:r>
            <a:r>
              <a:rPr lang="hr-HR" dirty="0">
                <a:hlinkClick r:id="rId5" tooltip="Republika Hrvatska"/>
              </a:rPr>
              <a:t>Republike Hrvatske</a:t>
            </a:r>
            <a:r>
              <a:rPr lang="hr-HR" dirty="0"/>
              <a:t> sa sjedištem u </a:t>
            </a:r>
            <a:r>
              <a:rPr lang="hr-HR" dirty="0">
                <a:hlinkClick r:id="rId6" tooltip="Zagreb"/>
              </a:rPr>
              <a:t>Zagrebu</a:t>
            </a:r>
            <a:r>
              <a:rPr lang="hr-HR" dirty="0"/>
              <a:t>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Hrvatska narodna banka odgovorna je za održavanje stabilnosti cijena u Republici Hrvatskoj.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Sukladno članku 53 ustava RH "U svom je radu samostalna i neovisna, a izvješća o svom djelovanju podnosi </a:t>
            </a:r>
            <a:r>
              <a:rPr lang="hr-HR" u="sng" dirty="0">
                <a:hlinkClick r:id="rId7"/>
              </a:rPr>
              <a:t>Hrvatskom saboru</a:t>
            </a:r>
            <a:r>
              <a:rPr lang="hr-HR" dirty="0"/>
              <a:t>."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HNB ima temeljni kapital u iznosu od </a:t>
            </a:r>
            <a:r>
              <a:rPr lang="hr-HR" b="1" dirty="0"/>
              <a:t>2.500.000.000</a:t>
            </a:r>
            <a:r>
              <a:rPr lang="hr-HR" dirty="0"/>
              <a:t> kuna i u isključivom je vlasništvu Republike Hrvatske, koja jamči za obveze HNB-a.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69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HNB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228" y="2717075"/>
            <a:ext cx="8654772" cy="442037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69817" y="2230291"/>
            <a:ext cx="455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Hrvatsku narodnu banku zastupa guverner HNB-a, a od srpnja 2012. to je prof.dr.sc. Boris Vujčić. </a:t>
            </a:r>
          </a:p>
          <a:p>
            <a:endParaRPr lang="hr-HR" sz="2400" b="1" dirty="0"/>
          </a:p>
          <a:p>
            <a:r>
              <a:rPr lang="hr-HR" sz="2400" b="1" dirty="0"/>
              <a:t>HNB djeluje u skladu sa Zakonom o Hrvatskoj narodnoj banci.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31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GUVERNER HNB-a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720" y="2297684"/>
            <a:ext cx="10879657" cy="4194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Guverner HNB-a odgovoran je za provođenje odluka Savjeta Hrvatske narodne banke.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Pored organiziranja i upravljanja poslovanja Hrvatske narodne banke, Guverner HNB-a: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predstavlja i zastupa Hrvatsku narodnu banku,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propisuje pobliže uvjete i način obavljanja nadzora nad kreditnim institucijama,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donosi rješenja u postupku nadzora nad kreditnim institucijama 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donosi </a:t>
            </a:r>
            <a:r>
              <a:rPr lang="hr-HR" dirty="0" err="1"/>
              <a:t>podzakonske</a:t>
            </a:r>
            <a:r>
              <a:rPr lang="hr-HR" dirty="0"/>
              <a:t> propise, odluke i opće akte iz djelokruga HNB-a koji zakonom nisu stavljeni u nadležnost Savjeta HNB-a.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151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Sjedište HNB-a na Trgu hrvatskih velikana 3 u Zagrebu.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509" y="1964801"/>
            <a:ext cx="8254673" cy="48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OSNIVANJE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5577" y="2168434"/>
            <a:ext cx="11038114" cy="434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2" tooltip="Ustav Republike Hrvatske"/>
              </a:rPr>
              <a:t>Ustav Republike Hrvatske</a:t>
            </a:r>
            <a:r>
              <a:rPr lang="hr-HR" dirty="0"/>
              <a:t> odredio je u članku 53. Narodnu banku Hrvatske kao središnju banku Republike Hrvatske, te utvrdio njezine odgovornosti.</a:t>
            </a:r>
          </a:p>
          <a:p>
            <a:pPr marL="0" indent="0">
              <a:buNone/>
            </a:pPr>
            <a:r>
              <a:rPr lang="hr-HR" dirty="0"/>
              <a:t>Narodna banka Hrvatske odgovorna je, u okviru svojih prava i dužnosti, za </a:t>
            </a:r>
            <a:r>
              <a:rPr lang="hr-HR" i="1" dirty="0"/>
              <a:t>stabilnost valute </a:t>
            </a:r>
            <a:r>
              <a:rPr lang="hr-HR" dirty="0"/>
              <a:t>i za </a:t>
            </a:r>
            <a:r>
              <a:rPr lang="hr-HR" i="1" dirty="0"/>
              <a:t>opću likvidnost plaćanja </a:t>
            </a:r>
            <a:r>
              <a:rPr lang="hr-HR" dirty="0"/>
              <a:t>u zemlji i prema inozemstvu.</a:t>
            </a:r>
          </a:p>
          <a:p>
            <a:pPr marL="0" indent="0">
              <a:buNone/>
            </a:pPr>
            <a:r>
              <a:rPr lang="hr-HR" dirty="0"/>
              <a:t> Narodna banka Hrvatske u svom radu je </a:t>
            </a:r>
            <a:r>
              <a:rPr lang="hr-HR" i="1" dirty="0"/>
              <a:t>samostalna</a:t>
            </a:r>
            <a:r>
              <a:rPr lang="hr-HR" dirty="0"/>
              <a:t> i </a:t>
            </a:r>
            <a:r>
              <a:rPr lang="hr-HR" i="1" dirty="0"/>
              <a:t>odgovorna</a:t>
            </a:r>
            <a:r>
              <a:rPr lang="hr-HR" dirty="0"/>
              <a:t> Hrvatskom saboru. </a:t>
            </a:r>
          </a:p>
          <a:p>
            <a:pPr marL="0" indent="0">
              <a:buNone/>
            </a:pPr>
            <a:r>
              <a:rPr lang="hr-HR" dirty="0"/>
              <a:t>Dobit ostvarena poslovanjem Narodne banke Hrvatske pripada državnom proračunu. </a:t>
            </a:r>
          </a:p>
          <a:p>
            <a:pPr marL="0" indent="0">
              <a:buNone/>
            </a:pPr>
            <a:r>
              <a:rPr lang="hr-HR" dirty="0"/>
              <a:t>Položaj Narodne banke Hrvatske uređuje se zakonom, Izmjenama i dopunama Ustava 1997. i 2010. godine, a naziv središnje banke 1997. promijenjen je u </a:t>
            </a:r>
            <a:r>
              <a:rPr lang="hr-HR" b="1" dirty="0"/>
              <a:t>Hrvatska narodna banka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78900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84</TotalTime>
  <Words>1580</Words>
  <Application>Microsoft Office PowerPoint</Application>
  <PresentationFormat>Široki zaslon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Trebuchet MS</vt:lpstr>
      <vt:lpstr>Wingdings</vt:lpstr>
      <vt:lpstr>Berlin</vt:lpstr>
      <vt:lpstr>Uloga središnje banke i Hrvatska narodna banka</vt:lpstr>
      <vt:lpstr>Koja su obilježja središnje banke?</vt:lpstr>
      <vt:lpstr>Koje su funkcije središnje banke?</vt:lpstr>
      <vt:lpstr>Kako propisi europske središnje banke uređuju odnos između središnje banke i vlade?</vt:lpstr>
      <vt:lpstr>Hrvatska narodna banka</vt:lpstr>
      <vt:lpstr>HNB</vt:lpstr>
      <vt:lpstr>GUVERNER HNB-a</vt:lpstr>
      <vt:lpstr>Sjedište HNB-a na Trgu hrvatskih velikana 3 u Zagrebu.</vt:lpstr>
      <vt:lpstr>OSNIVANJE</vt:lpstr>
      <vt:lpstr>CILJEVI I ZADACI</vt:lpstr>
      <vt:lpstr>Zadaci HNB-a su sljedeći:</vt:lpstr>
      <vt:lpstr>DJELOVANJE HNB-a</vt:lpstr>
      <vt:lpstr>DJELOVANJE HNB-a</vt:lpstr>
      <vt:lpstr>DJELOVANJE HNB-a</vt:lpstr>
      <vt:lpstr>Radi provođenja devizne politike HNB ima na raspolaganju različite mjere i instrumente:</vt:lpstr>
      <vt:lpstr>REGULIRANJE I NADZIRANJE KREDITNIH INSTITUCIJA</vt:lpstr>
      <vt:lpstr>USTROJ I UPRAVLJANJE</vt:lpstr>
      <vt:lpstr>Zadaci Savjeta Hrvatske narodne banke su sljedeći:</vt:lpstr>
      <vt:lpstr>Zadaci Savjeta Hrvatske narodne banke su sljedeći:</vt:lpstr>
      <vt:lpstr>Ponovimo…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središnje banke i Hrvatska narodna banka</dc:title>
  <dc:creator>Mislav Grčić-Rako</dc:creator>
  <cp:lastModifiedBy>Mislav</cp:lastModifiedBy>
  <cp:revision>9</cp:revision>
  <dcterms:created xsi:type="dcterms:W3CDTF">2020-06-01T08:56:47Z</dcterms:created>
  <dcterms:modified xsi:type="dcterms:W3CDTF">2024-09-10T07:38:24Z</dcterms:modified>
</cp:coreProperties>
</file>