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media/image7.jpeg" ContentType="image/jpeg"/>
  <Override PartName="/ppt/media/image1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1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315828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5785920" y="270468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5" name="PlaceHolder 5"/>
          <p:cNvSpPr>
            <a:spLocks noGrp="1"/>
          </p:cNvSpPr>
          <p:nvPr>
            <p:ph type="body"/>
          </p:nvPr>
        </p:nvSpPr>
        <p:spPr>
          <a:xfrm>
            <a:off x="530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6" name="PlaceHolder 6"/>
          <p:cNvSpPr>
            <a:spLocks noGrp="1"/>
          </p:cNvSpPr>
          <p:nvPr>
            <p:ph type="body"/>
          </p:nvPr>
        </p:nvSpPr>
        <p:spPr>
          <a:xfrm>
            <a:off x="315828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5785920" y="3493440"/>
            <a:ext cx="250236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30280" y="1316880"/>
            <a:ext cx="7772040" cy="6315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15094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12960" y="349344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028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12960" y="2704680"/>
            <a:ext cx="379260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30280" y="3493440"/>
            <a:ext cx="7772040" cy="72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3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533520" y="1371600"/>
            <a:ext cx="7851240" cy="1828440"/>
          </a:xfrm>
          <a:prstGeom prst="rect">
            <a:avLst/>
          </a:prstGeom>
        </p:spPr>
        <p:txBody>
          <a:bodyPr lIns="0" rIns="18360" tIns="0" bIns="0" anchor="b">
            <a:normAutofit/>
          </a:bodyPr>
          <a:p>
            <a:pPr algn="r">
              <a:lnSpc>
                <a:spcPct val="100000"/>
              </a:lnSpc>
            </a:pPr>
            <a:r>
              <a:rPr b="1" lang="sr-Latn-RS" sz="5600" spc="-1" strike="noStrike">
                <a:solidFill>
                  <a:srgbClr val="50e0ea"/>
                </a:solidFill>
                <a:latin typeface="Calibri"/>
              </a:rPr>
              <a:t>Click to edit Master title style</a:t>
            </a:r>
            <a:endParaRPr b="0" lang="sr-Latn-RS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99C3423F-9D30-4010-9CE8-3B87D0BDBDBD}" type="datetime">
              <a:rPr b="0" lang="hr-HR" sz="1200" spc="-1" strike="noStrike">
                <a:solidFill>
                  <a:srgbClr val="d1eaed"/>
                </a:solidFill>
                <a:latin typeface="Constantia"/>
              </a:rPr>
              <a:t>10.09.24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06FF83F7-51F1-468C-990E-4271D42CA54D}" type="slidenum">
              <a:rPr b="0" lang="hr-HR" sz="1200" spc="-1" strike="noStrike">
                <a:solidFill>
                  <a:srgbClr val="d1eaed"/>
                </a:solidFill>
                <a:latin typeface="Constantia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600" spc="-1" strike="noStrike">
                <a:solidFill>
                  <a:srgbClr val="ffffff"/>
                </a:solidFill>
                <a:latin typeface="Constantia"/>
              </a:rPr>
              <a:t>Click to edit the outline text format</a:t>
            </a:r>
            <a:endParaRPr b="0" lang="sr-Latn-RS" sz="2600" spc="-1" strike="noStrike">
              <a:solidFill>
                <a:srgbClr val="ffffff"/>
              </a:solidFill>
              <a:latin typeface="Constanti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100" spc="-1" strike="noStrike">
                <a:solidFill>
                  <a:srgbClr val="ffffff"/>
                </a:solidFill>
                <a:latin typeface="Constantia"/>
              </a:rPr>
              <a:t>Second Outline Level</a:t>
            </a:r>
            <a:endParaRPr b="0" lang="sr-Latn-RS" sz="2100" spc="-1" strike="noStrike">
              <a:solidFill>
                <a:srgbClr val="ffffff"/>
              </a:solidFill>
              <a:latin typeface="Constanti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Constantia"/>
              </a:rPr>
              <a:t>Third Outline Level</a:t>
            </a:r>
            <a:endParaRPr b="0" lang="sr-Latn-RS" sz="2000" spc="-1" strike="noStrike">
              <a:solidFill>
                <a:srgbClr val="ffffff"/>
              </a:solidFill>
              <a:latin typeface="Constanti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ffffff"/>
                </a:solidFill>
                <a:latin typeface="Constantia"/>
              </a:rPr>
              <a:t>Fourth Outline Level</a:t>
            </a:r>
            <a:endParaRPr b="0" lang="sr-Latn-RS" sz="2000" spc="-1" strike="noStrike">
              <a:solidFill>
                <a:srgbClr val="ffffff"/>
              </a:solidFill>
              <a:latin typeface="Constanti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Constantia"/>
              </a:rPr>
              <a:t>Fifth Outline Level</a:t>
            </a:r>
            <a:endParaRPr b="0" lang="sr-Latn-RS" sz="2000" spc="-1" strike="noStrike">
              <a:solidFill>
                <a:srgbClr val="ffffff"/>
              </a:solidFill>
              <a:latin typeface="Constanti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Constantia"/>
              </a:rPr>
              <a:t>Sixth Outline Level</a:t>
            </a:r>
            <a:endParaRPr b="0" lang="sr-Latn-RS" sz="2000" spc="-1" strike="noStrike">
              <a:solidFill>
                <a:srgbClr val="ffffff"/>
              </a:solidFill>
              <a:latin typeface="Constanti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ffffff"/>
                </a:solidFill>
                <a:latin typeface="Constantia"/>
              </a:rPr>
              <a:t>Seventh Outline Level</a:t>
            </a:r>
            <a:endParaRPr b="0" lang="sr-Latn-RS" sz="2000" spc="-1" strike="noStrike">
              <a:solidFill>
                <a:srgbClr val="ffffff"/>
              </a:solidFill>
              <a:latin typeface="Constant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8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49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" name="PlaceHolder 6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sr-Latn-RS" sz="5000" spc="-1" strike="noStrike">
                <a:solidFill>
                  <a:srgbClr val="04617b"/>
                </a:solidFill>
                <a:latin typeface="Calibri"/>
              </a:rPr>
              <a:t>Click to edit Master title style</a:t>
            </a:r>
            <a:endParaRPr b="0" lang="sr-Latn-R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b="0" lang="sr-Latn-RS" sz="2600" spc="-1" strike="noStrike">
                <a:solidFill>
                  <a:srgbClr val="000000"/>
                </a:solidFill>
                <a:latin typeface="Constantia"/>
              </a:rPr>
              <a:t>Click to edit Master text styles</a:t>
            </a:r>
            <a:endParaRPr b="0" lang="sr-Latn-RS" sz="2600" spc="-1" strike="noStrike">
              <a:solidFill>
                <a:srgbClr val="000000"/>
              </a:solidFill>
              <a:latin typeface="Constantia"/>
            </a:endParaRPr>
          </a:p>
          <a:p>
            <a:pPr lvl="1" marL="640080" indent="-246600">
              <a:lnSpc>
                <a:spcPct val="100000"/>
              </a:lnSpc>
              <a:spcBef>
                <a:spcPts val="479"/>
              </a:spcBef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b="0" lang="sr-Latn-RS" sz="2400" spc="-1" strike="noStrike">
                <a:solidFill>
                  <a:srgbClr val="000000"/>
                </a:solidFill>
                <a:latin typeface="Constantia"/>
              </a:rPr>
              <a:t>Second level</a:t>
            </a:r>
            <a:endParaRPr b="0" lang="sr-Latn-RS" sz="2400" spc="-1" strike="noStrike">
              <a:solidFill>
                <a:srgbClr val="000000"/>
              </a:solidFill>
              <a:latin typeface="Constantia"/>
            </a:endParaRPr>
          </a:p>
          <a:p>
            <a:pPr lvl="2" marL="914400" indent="-24660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b="0" lang="sr-Latn-RS" sz="2100" spc="-1" strike="noStrike">
                <a:solidFill>
                  <a:srgbClr val="000000"/>
                </a:solidFill>
                <a:latin typeface="Constantia"/>
              </a:rPr>
              <a:t>Third level</a:t>
            </a:r>
            <a:endParaRPr b="0" lang="sr-Latn-RS" sz="2100" spc="-1" strike="noStrike">
              <a:solidFill>
                <a:srgbClr val="000000"/>
              </a:solidFill>
              <a:latin typeface="Constantia"/>
            </a:endParaRPr>
          </a:p>
          <a:p>
            <a:pPr lvl="3" marL="1188720" indent="-209880">
              <a:lnSpc>
                <a:spcPct val="100000"/>
              </a:lnSpc>
              <a:spcBef>
                <a:spcPts val="400"/>
              </a:spcBef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b="0" lang="sr-Latn-RS" sz="2000" spc="-1" strike="noStrike">
                <a:solidFill>
                  <a:srgbClr val="000000"/>
                </a:solidFill>
                <a:latin typeface="Constantia"/>
              </a:rPr>
              <a:t>Fourth level</a:t>
            </a:r>
            <a:endParaRPr b="0" lang="sr-Latn-RS" sz="2000" spc="-1" strike="noStrike">
              <a:solidFill>
                <a:srgbClr val="000000"/>
              </a:solidFill>
              <a:latin typeface="Constantia"/>
            </a:endParaRPr>
          </a:p>
          <a:p>
            <a:pPr lvl="4" marL="1463040" indent="-209880">
              <a:lnSpc>
                <a:spcPct val="100000"/>
              </a:lnSpc>
              <a:spcBef>
                <a:spcPts val="400"/>
              </a:spcBef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b="0" lang="sr-Latn-RS" sz="2000" spc="-1" strike="noStrike">
                <a:solidFill>
                  <a:srgbClr val="000000"/>
                </a:solidFill>
                <a:latin typeface="Constantia"/>
              </a:rPr>
              <a:t>Fifth level</a:t>
            </a:r>
            <a:endParaRPr b="0" lang="sr-Latn-RS" sz="2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53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FA66976B-BE18-43FA-87CA-44D296BB54D4}" type="datetime">
              <a:rPr b="0" lang="hr-HR" sz="1200" spc="-1" strike="noStrike">
                <a:solidFill>
                  <a:srgbClr val="035c75"/>
                </a:solidFill>
                <a:latin typeface="Constantia"/>
              </a:rPr>
              <a:t>10.09.24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54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5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C5D4468-ACD0-4700-9428-51F7E7251DBA}" type="slidenum">
              <a:rPr b="0" lang="hr-HR" sz="1200" spc="-1" strike="noStrike">
                <a:solidFill>
                  <a:srgbClr val="035c75"/>
                </a:solidFill>
                <a:latin typeface="Constantia"/>
              </a:rPr>
              <a:t>1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4a0"/>
              </a:gs>
              <a:gs pos="100000">
                <a:srgbClr val="00c4cd"/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8abf"/>
              </a:gs>
              <a:gs pos="100000">
                <a:srgbClr val="00a0a8"/>
              </a:gs>
            </a:gsLst>
            <a:lin ang="162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4" name="Group 3"/>
          <p:cNvGrpSpPr/>
          <p:nvPr/>
        </p:nvGrpSpPr>
        <p:grpSpPr>
          <a:xfrm>
            <a:off x="-29160" y="-16560"/>
            <a:ext cx="9197640" cy="1086120"/>
            <a:chOff x="-29160" y="-16560"/>
            <a:chExt cx="9197640" cy="1086120"/>
          </a:xfrm>
        </p:grpSpPr>
        <p:sp>
          <p:nvSpPr>
            <p:cNvPr id="95" name="CustomShape 4"/>
            <p:cNvSpPr/>
            <p:nvPr/>
          </p:nvSpPr>
          <p:spPr>
            <a:xfrm rot="21435600">
              <a:off x="-18720" y="201960"/>
              <a:ext cx="9162720" cy="648720"/>
            </a:xfrm>
            <a:custGeom>
              <a:avLst/>
              <a:gdLst/>
              <a:ahLst/>
              <a:rect l="l" t="t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09b7b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CustomShape 5"/>
            <p:cNvSpPr/>
            <p:nvPr/>
          </p:nvSpPr>
          <p:spPr>
            <a:xfrm rot="21435600">
              <a:off x="-14040" y="275400"/>
              <a:ext cx="9175320" cy="529920"/>
            </a:xfrm>
            <a:custGeom>
              <a:avLst/>
              <a:gdLst/>
              <a:ahLst/>
              <a:rect l="l" t="t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0f6fc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" name="PlaceHolder 6"/>
          <p:cNvSpPr>
            <a:spLocks noGrp="1"/>
          </p:cNvSpPr>
          <p:nvPr>
            <p:ph type="title"/>
          </p:nvPr>
        </p:nvSpPr>
        <p:spPr>
          <a:xfrm>
            <a:off x="530280" y="1316880"/>
            <a:ext cx="7772040" cy="1362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sr-Latn-RS" sz="5600" spc="-1" strike="noStrike">
                <a:solidFill>
                  <a:srgbClr val="4fe3ac"/>
                </a:solidFill>
                <a:latin typeface="Calibri"/>
              </a:rPr>
              <a:t>Click to edit Master title style</a:t>
            </a:r>
            <a:endParaRPr b="0" lang="sr-Latn-RS" sz="56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8" name="PlaceHolder 7"/>
          <p:cNvSpPr>
            <a:spLocks noGrp="1"/>
          </p:cNvSpPr>
          <p:nvPr>
            <p:ph type="body"/>
          </p:nvPr>
        </p:nvSpPr>
        <p:spPr>
          <a:xfrm>
            <a:off x="530280" y="2704680"/>
            <a:ext cx="7772040" cy="1509480"/>
          </a:xfrm>
          <a:prstGeom prst="rect">
            <a:avLst/>
          </a:prstGeom>
        </p:spPr>
        <p:txBody>
          <a:bodyPr lIns="45720" rIns="45720" tIns="45000" bIns="45000">
            <a:noAutofit/>
          </a:bodyPr>
          <a:p>
            <a:pPr>
              <a:lnSpc>
                <a:spcPct val="100000"/>
              </a:lnSpc>
              <a:spcBef>
                <a:spcPts val="439"/>
              </a:spcBef>
            </a:pPr>
            <a:r>
              <a:rPr b="0" lang="sr-Latn-RS" sz="2200" spc="-1" strike="noStrike">
                <a:solidFill>
                  <a:srgbClr val="ffffff"/>
                </a:solidFill>
                <a:latin typeface="Constantia"/>
              </a:rPr>
              <a:t>Click to edit Master text styles</a:t>
            </a:r>
            <a:endParaRPr b="0" lang="sr-Latn-RS" sz="2200" spc="-1" strike="noStrike">
              <a:solidFill>
                <a:srgbClr val="ffffff"/>
              </a:solidFill>
              <a:latin typeface="Constantia"/>
            </a:endParaRPr>
          </a:p>
        </p:txBody>
      </p:sp>
      <p:sp>
        <p:nvSpPr>
          <p:cNvPr id="99" name="PlaceHolder 8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fld id="{D72273FC-20BD-4DFE-B807-30E326FD6312}" type="datetime">
              <a:rPr b="0" lang="hr-HR" sz="1200" spc="-1" strike="noStrike">
                <a:solidFill>
                  <a:srgbClr val="d1eaed"/>
                </a:solidFill>
                <a:latin typeface="Constantia"/>
              </a:rPr>
              <a:t>10.09.24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100" name="PlaceHolder 9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101" name="PlaceHolder 10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2E1120B-82DB-4052-AB37-FEBC53756A5E}" type="slidenum">
              <a:rPr b="0" lang="hr-HR" sz="1200" spc="-1" strike="noStrike">
                <a:solidFill>
                  <a:srgbClr val="d1eaed"/>
                </a:solidFill>
                <a:latin typeface="Constantia"/>
              </a:rPr>
              <a:t>1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356760" y="1123560"/>
            <a:ext cx="5115240" cy="820440"/>
          </a:xfrm>
          <a:prstGeom prst="rect">
            <a:avLst/>
          </a:prstGeom>
          <a:solidFill>
            <a:srgbClr val="009dd9"/>
          </a:solidFill>
          <a:ln>
            <a:noFill/>
          </a:ln>
        </p:spPr>
        <p:txBody>
          <a:bodyPr lIns="0" rIns="1836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sr-Latn-RS" sz="5600" spc="-1" strike="noStrike">
                <a:solidFill>
                  <a:srgbClr val="f2f2f2"/>
                </a:solidFill>
                <a:latin typeface="Calibri"/>
              </a:rPr>
              <a:t>RIJEČNI PROMET</a:t>
            </a:r>
            <a:endParaRPr b="0" lang="sr-Latn-RS" sz="56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648000" y="2016000"/>
            <a:ext cx="6048000" cy="4032000"/>
          </a:xfrm>
          <a:prstGeom prst="rect">
            <a:avLst/>
          </a:prstGeom>
          <a:ln>
            <a:noFill/>
          </a:ln>
        </p:spPr>
      </p:pic>
      <p:sp>
        <p:nvSpPr>
          <p:cNvPr id="140" name="TextShape 2"/>
          <p:cNvSpPr txBox="1"/>
          <p:nvPr/>
        </p:nvSpPr>
        <p:spPr>
          <a:xfrm>
            <a:off x="3312000" y="6264000"/>
            <a:ext cx="57600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hr-HR" sz="2800" spc="-1" strike="noStrike">
                <a:latin typeface="Arial"/>
              </a:rPr>
              <a:t>Transport, špedicija i osiguranje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360000" y="720000"/>
            <a:ext cx="3645720" cy="879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sr-Latn-RS" sz="5600" spc="-1" strike="noStrike">
                <a:solidFill>
                  <a:srgbClr val="4fe3ac"/>
                </a:solidFill>
                <a:latin typeface="Calibri"/>
              </a:rPr>
              <a:t>Ponovimo...</a:t>
            </a:r>
            <a:endParaRPr b="0" lang="sr-Latn-RS" sz="5600" spc="-1" strike="noStrike">
              <a:solidFill>
                <a:srgbClr val="ffffff"/>
              </a:solidFill>
              <a:latin typeface="Constantia"/>
            </a:endParaRPr>
          </a:p>
        </p:txBody>
      </p:sp>
      <p:pic>
        <p:nvPicPr>
          <p:cNvPr id="175" name="Picture 3" descr=""/>
          <p:cNvPicPr/>
          <p:nvPr/>
        </p:nvPicPr>
        <p:blipFill>
          <a:blip r:embed="rId1"/>
          <a:stretch/>
        </p:blipFill>
        <p:spPr>
          <a:xfrm>
            <a:off x="3553920" y="3713760"/>
            <a:ext cx="5590080" cy="3144240"/>
          </a:xfrm>
          <a:prstGeom prst="rect">
            <a:avLst/>
          </a:prstGeom>
          <a:ln>
            <a:noFill/>
          </a:ln>
        </p:spPr>
      </p:pic>
      <p:sp>
        <p:nvSpPr>
          <p:cNvPr id="176" name="TextShape 2"/>
          <p:cNvSpPr txBox="1"/>
          <p:nvPr/>
        </p:nvSpPr>
        <p:spPr>
          <a:xfrm>
            <a:off x="288000" y="2088000"/>
            <a:ext cx="8647920" cy="797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hr-HR" sz="2500" spc="-1" strike="noStrike">
                <a:latin typeface="Arial"/>
              </a:rPr>
              <a:t>Što je kanal?</a:t>
            </a:r>
            <a:endParaRPr b="0" lang="hr-HR" sz="2500" spc="-1" strike="noStrike">
              <a:latin typeface="Arial"/>
            </a:endParaRPr>
          </a:p>
          <a:p>
            <a:r>
              <a:rPr b="0" lang="hr-HR" sz="2500" spc="-1" strike="noStrike">
                <a:latin typeface="Arial"/>
              </a:rPr>
              <a:t>Koristeći se internetom istražite najznačajnije riječne kanale.</a:t>
            </a:r>
            <a:endParaRPr b="0" lang="hr-HR" sz="2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57200" y="70416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sr-Latn-RS" sz="5000" spc="-1" strike="noStrike">
                <a:solidFill>
                  <a:srgbClr val="04617b"/>
                </a:solidFill>
                <a:latin typeface="Calibri"/>
              </a:rPr>
              <a:t>RIJEČNI PROMET</a:t>
            </a:r>
            <a:endParaRPr b="0" lang="sr-Latn-R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51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6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Riječni promet je vrsta prometa razvijena na velikim, mirnim rijekama, koje protječu naseljenim krajevima.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Osobito velik promet imaju rijeke koje teku industrijskim predjelima (Rajna, Dunav, Majna...). 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Plovnost rijeka nadovezuje se i kanalima, pa tako spojene rijeke imaju osobito veliki prometni značaj.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3" name="Picture 3" descr=""/>
          <p:cNvPicPr/>
          <p:nvPr/>
        </p:nvPicPr>
        <p:blipFill>
          <a:blip r:embed="rId1"/>
          <a:stretch/>
        </p:blipFill>
        <p:spPr>
          <a:xfrm>
            <a:off x="4932000" y="4221000"/>
            <a:ext cx="3484800" cy="2317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395640" y="1124640"/>
            <a:ext cx="8290800" cy="5199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U Europi ukupno oko </a:t>
            </a:r>
            <a:r>
              <a:rPr b="1" lang="sr-Latn-RS" sz="2200" spc="-1" strike="noStrike" u="sng">
                <a:solidFill>
                  <a:srgbClr val="000000"/>
                </a:solidFill>
                <a:uFillTx/>
                <a:latin typeface="Constantia"/>
              </a:rPr>
              <a:t>5%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prijevoznih usluge pruža riječni promet. U nekim europskim zemljama je postotak je veći.U Njemačkoj je oko </a:t>
            </a:r>
            <a:r>
              <a:rPr b="1" lang="sr-Latn-RS" sz="2200" spc="-1" strike="noStrike" u="sng">
                <a:solidFill>
                  <a:srgbClr val="000000"/>
                </a:solidFill>
                <a:uFillTx/>
                <a:latin typeface="Constantia"/>
              </a:rPr>
              <a:t>10,1%, 14,3%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u Belgiji a u Nizozemskoj čak </a:t>
            </a:r>
            <a:r>
              <a:rPr b="1" lang="sr-Latn-RS" sz="2200" spc="-1" strike="noStrike" u="sng">
                <a:solidFill>
                  <a:srgbClr val="000000"/>
                </a:solidFill>
                <a:uFillTx/>
                <a:latin typeface="Constantia"/>
              </a:rPr>
              <a:t>14,9%.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Riječni promet je energetski najekonomičniji način prijevoza. Brod od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1000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tona kapaciteta prevoziti onoliko koliko četrdeset kamiona ili teretni vlak.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5" name="Picture 3" descr=""/>
          <p:cNvPicPr/>
          <p:nvPr/>
        </p:nvPicPr>
        <p:blipFill>
          <a:blip r:embed="rId1"/>
          <a:stretch/>
        </p:blipFill>
        <p:spPr>
          <a:xfrm>
            <a:off x="3563280" y="3816000"/>
            <a:ext cx="5184360" cy="2592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sr-Latn-RS" sz="5000" spc="-1" strike="noStrike">
                <a:solidFill>
                  <a:srgbClr val="04617b"/>
                </a:solidFill>
                <a:latin typeface="Calibri"/>
              </a:rPr>
              <a:t>POVIJEST RIJEČNOG PROMETA</a:t>
            </a:r>
            <a:endParaRPr b="0" lang="sr-Latn-R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395640" y="1196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Promet rijekama i jezerima odvija se od najstarijega doba, a već su se vrlo rano počeli graditi i plovni kanali u Egiptu, Mezopotamiji i Kini. 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U Kini je 984. bila izgrađena i prva brodska prevodnica, koja je omogućila plovidbu na mjestu velike razlike vodne razine.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8" name="Picture 3" descr=""/>
          <p:cNvPicPr/>
          <p:nvPr/>
        </p:nvPicPr>
        <p:blipFill>
          <a:blip r:embed="rId1"/>
          <a:stretch/>
        </p:blipFill>
        <p:spPr>
          <a:xfrm>
            <a:off x="1888920" y="3108600"/>
            <a:ext cx="2670480" cy="2670480"/>
          </a:xfrm>
          <a:prstGeom prst="rect">
            <a:avLst/>
          </a:prstGeom>
          <a:ln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2"/>
          <a:stretch/>
        </p:blipFill>
        <p:spPr>
          <a:xfrm>
            <a:off x="5029200" y="3075480"/>
            <a:ext cx="3871800" cy="2639160"/>
          </a:xfrm>
          <a:prstGeom prst="rect">
            <a:avLst/>
          </a:prstGeom>
          <a:ln>
            <a:noFill/>
          </a:ln>
        </p:spPr>
      </p:pic>
      <p:sp>
        <p:nvSpPr>
          <p:cNvPr id="150" name="CustomShape 3"/>
          <p:cNvSpPr/>
          <p:nvPr/>
        </p:nvSpPr>
        <p:spPr>
          <a:xfrm>
            <a:off x="251640" y="4443840"/>
            <a:ext cx="201600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Brodska prevodnica 1998.godine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5100120" y="5779440"/>
            <a:ext cx="36795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Rotirajuća prevodnica u Škotskoj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extShape 1"/>
          <p:cNvSpPr txBox="1"/>
          <p:nvPr/>
        </p:nvSpPr>
        <p:spPr>
          <a:xfrm>
            <a:off x="214920" y="620640"/>
            <a:ext cx="8640720" cy="453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Za razvoj kanala osobito je značajna bila pretvorba milanskoga kanala za natapanje i opskrbu vodom u plovni kanal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Naviglio Grande (1269).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Porast proizvodnje i potrošnje, te nedostatci cestovnoga prometa utjecali su na širenje kanalsko-riječnoga i jezerskoga prometa u Europi, dijelu Azije i u Sjevernoj Americi.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Era gradnje kanala, kao osnovne početne prometne potpore industrijskoj revoluciji, trajala je od posljednje četvrtine  17. st. do kraja 19. st., stvarajući bogatu mrežu unutarnjih plovnih putova, osobito u Belgiji, Francuskoj, Nizozemskoj, Njemačkoj, Velikoj Britaniji, SAD-u, Kanadi i Rusiji.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5076000" y="4316400"/>
            <a:ext cx="3779640" cy="25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7" dur="indefinite" restart="never" nodeType="tmRoot">
          <p:childTnLst>
            <p:seq>
              <p:cTn id="48" dur="indefinite" nodeType="mainSeq">
                <p:childTnLst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4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539640" y="76464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Od sredine 19.st. prometu unutarnjim vodama počeo je konkurirati željeznički, a nakon II. svjetskog rata i cestovni promet, što je rezultiralo prestankom uporabe mnogih kanala koji nisu mogli udovoljiti suvremenim zahtjevima brže i ekonomičnije plovidbe osnovane na uporabi većih plovila. 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U drugoj polovici 20.st. obnova i razvoj prometa unutarnjim vodama počeli su u Europskoj uniji, SAD-u, Kini i Rusiji dobivati sve veću potporu.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55" name="Picture 3" descr=""/>
          <p:cNvPicPr/>
          <p:nvPr/>
        </p:nvPicPr>
        <p:blipFill>
          <a:blip r:embed="rId1"/>
          <a:stretch/>
        </p:blipFill>
        <p:spPr>
          <a:xfrm>
            <a:off x="539640" y="3789000"/>
            <a:ext cx="3960000" cy="2630160"/>
          </a:xfrm>
          <a:prstGeom prst="rect">
            <a:avLst/>
          </a:prstGeom>
          <a:ln>
            <a:noFill/>
          </a:ln>
        </p:spPr>
      </p:pic>
      <p:sp>
        <p:nvSpPr>
          <p:cNvPr id="156" name="CustomShape 2"/>
          <p:cNvSpPr/>
          <p:nvPr/>
        </p:nvSpPr>
        <p:spPr>
          <a:xfrm>
            <a:off x="563040" y="6488640"/>
            <a:ext cx="25920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Nizozemska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57" name="Picture 5" descr=""/>
          <p:cNvPicPr/>
          <p:nvPr/>
        </p:nvPicPr>
        <p:blipFill>
          <a:blip r:embed="rId2"/>
          <a:stretch/>
        </p:blipFill>
        <p:spPr>
          <a:xfrm>
            <a:off x="4644000" y="3314880"/>
            <a:ext cx="4125600" cy="309384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>
            <a:off x="4758840" y="6470280"/>
            <a:ext cx="1065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Rusija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6" dur="indefinite" restart="never" nodeType="tmRoot">
          <p:childTnLst>
            <p:seq>
              <p:cTn id="57" dur="indefinite" nodeType="mainSeq">
                <p:childTnLst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9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367920" y="-315360"/>
            <a:ext cx="8199720" cy="1223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sr-Latn-RS" sz="5000" spc="-1" strike="noStrike">
                <a:solidFill>
                  <a:srgbClr val="04617b"/>
                </a:solidFill>
                <a:latin typeface="Calibri"/>
              </a:rPr>
              <a:t>SUVREMENI PROMET</a:t>
            </a:r>
            <a:endParaRPr b="0" lang="sr-Latn-R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179640" y="8031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Promet unutarnjim vodama danas se odvija u osamnaest zemalja Europske unije na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37 200 km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plovnih putova (manje od 20% duljine željezničke mreže), a u ukupnome kopnenom prometu sudjeluje s približno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6%.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Nizozemska ima najgušće unutarnje plovne putove.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Najveći dio riječnog prometa odvija se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rajnskim koridorom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s najvećim prometom u Europi,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dunavskim koridorom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(s kanalom Majna–Dunav),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koridorom istok–zapad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(sjeverna Njemačka – kanal Mittelland, rijeke Elba, Odra i Visla s pritocima) i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koridorom sjever–jug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(između donje Rajne i Sredozemnoga mora, s belgijskim i francuskim plovnim putovima).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tretch/>
        </p:blipFill>
        <p:spPr>
          <a:xfrm>
            <a:off x="5400000" y="4608000"/>
            <a:ext cx="3527640" cy="221436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3356280" y="6381360"/>
            <a:ext cx="17485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Rijeka Majna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4" dur="indefinite" restart="never" nodeType="tmRoot">
          <p:childTnLst>
            <p:seq>
              <p:cTn id="85" dur="indefinite" nodeType="mainSeq">
                <p:childTnLst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1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395640" y="620640"/>
            <a:ext cx="8290800" cy="5703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Rajnski i dunavski koridor spaja kanal Rajna–Majna, kojim je 1992. omogućena plovidba između Sjevernog i Crnoga mora. 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Finska, Švedska, Ujedinjeno Kraljevstvo i Sjeverna Irska, Italija, Portugal, Španjolska i Litva imaju izdvojene nacionalne sustave unutarnjih plovnih putova. Europski plovni putovi dijele se na klase.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Velike i razvijene sustave prometa unutarnjim plovnim putovima imaju i SAD, Kanada, Kina i Rusija.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64" name="Picture 3" descr=""/>
          <p:cNvPicPr/>
          <p:nvPr/>
        </p:nvPicPr>
        <p:blipFill>
          <a:blip r:embed="rId1"/>
          <a:stretch/>
        </p:blipFill>
        <p:spPr>
          <a:xfrm>
            <a:off x="4572000" y="3672000"/>
            <a:ext cx="4225320" cy="2717640"/>
          </a:xfrm>
          <a:prstGeom prst="rect">
            <a:avLst/>
          </a:prstGeom>
          <a:ln>
            <a:noFill/>
          </a:ln>
        </p:spPr>
      </p:pic>
      <p:sp>
        <p:nvSpPr>
          <p:cNvPr id="165" name="CustomShape 2"/>
          <p:cNvSpPr/>
          <p:nvPr/>
        </p:nvSpPr>
        <p:spPr>
          <a:xfrm>
            <a:off x="4600800" y="6488640"/>
            <a:ext cx="1634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Rijeka Ohio</a:t>
            </a:r>
            <a:endParaRPr b="0" lang="hr-HR" sz="1800" spc="-1" strike="noStrike">
              <a:latin typeface="Arial"/>
            </a:endParaRPr>
          </a:p>
        </p:txBody>
      </p:sp>
      <p:pic>
        <p:nvPicPr>
          <p:cNvPr id="166" name="Picture 5" descr=""/>
          <p:cNvPicPr/>
          <p:nvPr/>
        </p:nvPicPr>
        <p:blipFill>
          <a:blip r:embed="rId2"/>
          <a:stretch/>
        </p:blipFill>
        <p:spPr>
          <a:xfrm>
            <a:off x="432720" y="3672000"/>
            <a:ext cx="3695760" cy="271764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444600" y="6488640"/>
            <a:ext cx="2278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Rijeka Mississippi 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9" dur="indefinite" restart="never" nodeType="tmRoot">
          <p:childTnLst>
            <p:seq>
              <p:cTn id="100" dur="indefinite" nodeType="mainSeq">
                <p:childTnLst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5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6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467640" y="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0" rIns="0" tIns="45000" bIns="0" anchor="b">
            <a:noAutofit/>
          </a:bodyPr>
          <a:p>
            <a:pPr>
              <a:lnSpc>
                <a:spcPct val="100000"/>
              </a:lnSpc>
            </a:pPr>
            <a:r>
              <a:rPr b="0" lang="sr-Latn-RS" sz="5000" spc="-1" strike="noStrike">
                <a:solidFill>
                  <a:srgbClr val="04617b"/>
                </a:solidFill>
                <a:latin typeface="Calibri"/>
              </a:rPr>
              <a:t>RIJEČNI PROMET U HRVATSKOJ</a:t>
            </a:r>
            <a:endParaRPr b="0" lang="sr-Latn-RS" sz="5000" spc="-1" strike="noStrike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323640" y="1052640"/>
            <a:ext cx="8136720" cy="30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rmAutofit/>
          </a:bodyPr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Hrvatske plovne rijeke ukupno su duge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787,1 km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(Dunav 137,5 km, Drava 198,6 km, Sava 446 km, Kupa 5 km). Prvi hrvatski parobrod zaplovio je Dunavom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1817.godine.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Osim Dravom i Dunavom, sredinom </a:t>
            </a:r>
            <a:r>
              <a:rPr b="1" lang="sr-Latn-RS" sz="2200" spc="-1" strike="noStrike">
                <a:solidFill>
                  <a:srgbClr val="000000"/>
                </a:solidFill>
                <a:latin typeface="Constantia"/>
              </a:rPr>
              <a:t>19. st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. parobrodski se promet odvijao i Savom.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 </a:t>
            </a: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Danas je najznačajniji međunarodni promet Dunavom, dravski promet ponajviše se odvija na 22 km dugome dijelu između Dunava i Osijeka, a savski na dijelu između Slavonskoga Broda i Siska.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  <a:p>
            <a:pPr marL="274320" indent="-273960">
              <a:lnSpc>
                <a:spcPct val="100000"/>
              </a:lnSpc>
              <a:spcBef>
                <a:spcPts val="439"/>
              </a:spcBef>
              <a:buClr>
                <a:srgbClr val="0bd0d9"/>
              </a:buClr>
              <a:buSzPct val="95000"/>
              <a:buFont typeface="Wingdings" charset="2"/>
              <a:buChar char=""/>
            </a:pPr>
            <a:r>
              <a:rPr b="0" lang="sr-Latn-RS" sz="2200" spc="-1" strike="noStrike">
                <a:solidFill>
                  <a:srgbClr val="000000"/>
                </a:solidFill>
                <a:latin typeface="Constantia"/>
              </a:rPr>
              <a:t>Glavne su luke Vukovar, Osijek, Slavonski Brod i Sisak.</a:t>
            </a:r>
            <a:endParaRPr b="0" lang="sr-Latn-RS" sz="2200" spc="-1" strike="noStrike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70" name="Picture 3" descr=""/>
          <p:cNvPicPr/>
          <p:nvPr/>
        </p:nvPicPr>
        <p:blipFill>
          <a:blip r:embed="rId1"/>
          <a:stretch/>
        </p:blipFill>
        <p:spPr>
          <a:xfrm>
            <a:off x="5004000" y="4074840"/>
            <a:ext cx="3563640" cy="2375640"/>
          </a:xfrm>
          <a:prstGeom prst="rect">
            <a:avLst/>
          </a:prstGeom>
          <a:ln>
            <a:noFill/>
          </a:ln>
        </p:spPr>
      </p:pic>
      <p:pic>
        <p:nvPicPr>
          <p:cNvPr id="171" name="Picture 4" descr=""/>
          <p:cNvPicPr/>
          <p:nvPr/>
        </p:nvPicPr>
        <p:blipFill>
          <a:blip r:embed="rId2"/>
          <a:stretch/>
        </p:blipFill>
        <p:spPr>
          <a:xfrm>
            <a:off x="827640" y="4077000"/>
            <a:ext cx="3028680" cy="2289240"/>
          </a:xfrm>
          <a:prstGeom prst="rect">
            <a:avLst/>
          </a:prstGeom>
          <a:ln>
            <a:noFill/>
          </a:ln>
        </p:spPr>
      </p:pic>
      <p:sp>
        <p:nvSpPr>
          <p:cNvPr id="172" name="CustomShape 3"/>
          <p:cNvSpPr/>
          <p:nvPr/>
        </p:nvSpPr>
        <p:spPr>
          <a:xfrm>
            <a:off x="835560" y="6352560"/>
            <a:ext cx="1283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Vukovar</a:t>
            </a:r>
            <a:endParaRPr b="0" lang="hr-HR" sz="18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5009760" y="6450480"/>
            <a:ext cx="1100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1800" spc="-1" strike="noStrike">
                <a:solidFill>
                  <a:srgbClr val="000000"/>
                </a:solidFill>
                <a:latin typeface="Constantia"/>
              </a:rPr>
              <a:t>Osijek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4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4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0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1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width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fmla="width*sin(2.5*pi*$)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Application>Neat_Office/6.2.8.2$Windows_x86 LibreOffice_project/</Application>
  <Words>638</Words>
  <Paragraphs>36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2018-09-24T13:26:08Z</dcterms:created>
  <dc:creator>matea smoljo</dc:creator>
  <dc:description/>
  <dc:language>hr-HR</dc:language>
  <cp:lastModifiedBy/>
  <dcterms:modified xsi:type="dcterms:W3CDTF">2024-09-10T18:09:02Z</dcterms:modified>
  <cp:revision>10</cp:revision>
  <dc:subject/>
  <dc:title>RIJEČNI PROMET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Prikaz na zaslonu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