
<file path=[Content_Types].xml><?xml version="1.0" encoding="utf-8"?>
<Types xmlns="http://schemas.openxmlformats.org/package/2006/content-types"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3" r:id="rId4"/>
  </p:sldMasterIdLst>
  <p:notesMasterIdLst>
    <p:notesMasterId r:id="rId18"/>
  </p:notesMasterIdLst>
  <p:sldIdLst>
    <p:sldId id="258" r:id="rId5"/>
    <p:sldId id="259" r:id="rId6"/>
    <p:sldId id="263" r:id="rId7"/>
    <p:sldId id="260" r:id="rId8"/>
    <p:sldId id="261" r:id="rId9"/>
    <p:sldId id="262" r:id="rId10"/>
    <p:sldId id="264" r:id="rId11"/>
    <p:sldId id="265" r:id="rId12"/>
    <p:sldId id="266" r:id="rId13"/>
    <p:sldId id="267" r:id="rId14"/>
    <p:sldId id="268" r:id="rId15"/>
    <p:sldId id="269" r:id="rId16"/>
    <p:sldId id="270" r:id="rId17"/>
  </p:sldIdLst>
  <p:sldSz cx="12192000" cy="6858000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43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B1989D-1CD9-467E-B5B7-229D340461E3}" type="datetimeFigureOut">
              <a:rPr lang="hr-HR" smtClean="0"/>
              <a:t>2.10.2019.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732B26-26DC-4981-8E0F-40692CB4A50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052510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RS"/>
              <a:t>2.10.2019.</a:t>
            </a:r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Copyright © Boško Šetka</a:t>
            </a:r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F211ABC7-64AC-4F84-A66F-4050379D28B8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957654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RS"/>
              <a:t>2.10.2019.</a:t>
            </a:r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Copyright © Boško Šetka</a:t>
            </a: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211ABC7-64AC-4F84-A66F-4050379D28B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316004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RS"/>
              <a:t>2.10.2019.</a:t>
            </a:r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Copyright © Boško Šetka</a:t>
            </a: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211ABC7-64AC-4F84-A66F-4050379D28B8}" type="slidenum">
              <a:rPr lang="hr-HR" smtClean="0"/>
              <a:t>‹#›</a:t>
            </a:fld>
            <a:endParaRPr lang="hr-HR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036241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RS"/>
              <a:t>2.10.2019.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Copyright © Boško Šetka</a:t>
            </a: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211ABC7-64AC-4F84-A66F-4050379D28B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437466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 cit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RS"/>
              <a:t>2.10.2019.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Copyright © Boško Šetka</a:t>
            </a: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211ABC7-64AC-4F84-A66F-4050379D28B8}" type="slidenum">
              <a:rPr lang="hr-HR" smtClean="0"/>
              <a:t>‹#›</a:t>
            </a:fld>
            <a:endParaRPr lang="hr-HR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74218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ili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RS"/>
              <a:t>2.10.2019.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Copyright © Boško Šetka</a:t>
            </a: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211ABC7-64AC-4F84-A66F-4050379D28B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004661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RS"/>
              <a:t>2.10.2019.</a:t>
            </a:r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Copyright © Boško Šetka</a:t>
            </a: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1ABC7-64AC-4F84-A66F-4050379D28B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948490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RS"/>
              <a:t>2.10.2019.</a:t>
            </a:r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Copyright © Boško Šetka</a:t>
            </a: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1ABC7-64AC-4F84-A66F-4050379D28B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12239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RS"/>
              <a:t>2.10.2019.</a:t>
            </a:r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Copyright © Boško Šetka</a:t>
            </a: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1ABC7-64AC-4F84-A66F-4050379D28B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687506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RS"/>
              <a:t>2.10.2019.</a:t>
            </a:r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Copyright © Boško Šetka</a:t>
            </a: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211ABC7-64AC-4F84-A66F-4050379D28B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369283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RS"/>
              <a:t>2.10.2019.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Copyright © Boško Šetka</a:t>
            </a:r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F211ABC7-64AC-4F84-A66F-4050379D28B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23765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RS"/>
              <a:t>2.10.2019.</a:t>
            </a:r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Copyright © Boško Šetka</a:t>
            </a:r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F211ABC7-64AC-4F84-A66F-4050379D28B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595988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RS"/>
              <a:t>2.10.2019.</a:t>
            </a:r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Copyright © Boško Šetka</a:t>
            </a:r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1ABC7-64AC-4F84-A66F-4050379D28B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944160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0361612" y="6432350"/>
            <a:ext cx="1146283" cy="370396"/>
          </a:xfrm>
        </p:spPr>
        <p:txBody>
          <a:bodyPr/>
          <a:lstStyle/>
          <a:p>
            <a:r>
              <a:rPr lang="sr-Latn-RS"/>
              <a:t>2.10.2019.</a:t>
            </a:r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589212" y="6437721"/>
            <a:ext cx="7619999" cy="365125"/>
          </a:xfrm>
        </p:spPr>
        <p:txBody>
          <a:bodyPr/>
          <a:lstStyle/>
          <a:p>
            <a:r>
              <a:rPr lang="hr-HR"/>
              <a:t>Copyright © Boško Šetka</a:t>
            </a:r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1ABC7-64AC-4F84-A66F-4050379D28B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789834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RS"/>
              <a:t>2.10.2019.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Copyright © Boško Šetka</a:t>
            </a: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1ABC7-64AC-4F84-A66F-4050379D28B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916436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RS"/>
              <a:t>2.10.2019.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Copyright © Boško Šetka</a:t>
            </a: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211ABC7-64AC-4F84-A66F-4050379D28B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106406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32"/>
            <a:ext cx="2356674" cy="6853285"/>
            <a:chOff x="6627813" y="195454"/>
            <a:chExt cx="1952625" cy="5678297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454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599"/>
            <a:ext cx="8915400" cy="41111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44098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sr-Latn-RS"/>
              <a:t>2.10.2019.</a:t>
            </a:r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44635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hr-HR"/>
              <a:t>Copyright © Boško Šetka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rgbClr val="FEFFFF"/>
                </a:solidFill>
              </a:defRPr>
            </a:lvl1pPr>
          </a:lstStyle>
          <a:p>
            <a:fld id="{F211ABC7-64AC-4F84-A66F-4050379D28B8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956272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16" r:id="rId3"/>
    <p:sldLayoutId id="2147483817" r:id="rId4"/>
    <p:sldLayoutId id="2147483818" r:id="rId5"/>
    <p:sldLayoutId id="2147483819" r:id="rId6"/>
    <p:sldLayoutId id="2147483820" r:id="rId7"/>
    <p:sldLayoutId id="2147483821" r:id="rId8"/>
    <p:sldLayoutId id="2147483822" r:id="rId9"/>
    <p:sldLayoutId id="2147483823" r:id="rId10"/>
    <p:sldLayoutId id="2147483824" r:id="rId11"/>
    <p:sldLayoutId id="2147483825" r:id="rId12"/>
    <p:sldLayoutId id="2147483826" r:id="rId13"/>
    <p:sldLayoutId id="2147483827" r:id="rId14"/>
    <p:sldLayoutId id="2147483828" r:id="rId15"/>
    <p:sldLayoutId id="2147483829" r:id="rId16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learningapps.org/display?v=pf9ij1jrn18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gif"/><Relationship Id="rId4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8371E344-98CD-4786-B4B4-6CF9A3394F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RS"/>
              <a:t>2.10.2019.</a:t>
            </a:r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19E848AA-9A8F-4B63-BD1F-F3B9A2149B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Copyright © Boško Šetka</a:t>
            </a:r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1BDDDD40-EC68-407C-AFB1-83BCFBF0D3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1ABC7-64AC-4F84-A66F-4050379D28B8}" type="slidenum">
              <a:rPr lang="hr-HR" smtClean="0"/>
              <a:t>1</a:t>
            </a:fld>
            <a:endParaRPr lang="hr-HR"/>
          </a:p>
        </p:txBody>
      </p:sp>
      <p:pic>
        <p:nvPicPr>
          <p:cNvPr id="10" name="Slika 9" descr="Slika na kojoj se prikazuje snimka zaslona, vektorska grafika&#10;&#10;Opis je automatski generiran">
            <a:extLst>
              <a:ext uri="{FF2B5EF4-FFF2-40B4-BE49-F238E27FC236}">
                <a16:creationId xmlns:a16="http://schemas.microsoft.com/office/drawing/2014/main" id="{B3859A39-14D0-4D1E-92E3-2730CBDD2D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4980" y="243840"/>
            <a:ext cx="7443467" cy="61885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TekstniOkvir 13">
            <a:extLst>
              <a:ext uri="{FF2B5EF4-FFF2-40B4-BE49-F238E27FC236}">
                <a16:creationId xmlns:a16="http://schemas.microsoft.com/office/drawing/2014/main" id="{4DD7FD66-798D-4222-A30C-8839230B5631}"/>
              </a:ext>
            </a:extLst>
          </p:cNvPr>
          <p:cNvSpPr txBox="1"/>
          <p:nvPr/>
        </p:nvSpPr>
        <p:spPr>
          <a:xfrm>
            <a:off x="1943659" y="2588767"/>
            <a:ext cx="374468" cy="37039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hr-HR" b="1" i="1" dirty="0"/>
              <a:t>a</a:t>
            </a:r>
          </a:p>
        </p:txBody>
      </p:sp>
      <p:sp>
        <p:nvSpPr>
          <p:cNvPr id="16" name="TekstniOkvir 15">
            <a:extLst>
              <a:ext uri="{FF2B5EF4-FFF2-40B4-BE49-F238E27FC236}">
                <a16:creationId xmlns:a16="http://schemas.microsoft.com/office/drawing/2014/main" id="{7ACC562F-0A96-4CBB-9FBF-AD84B5803649}"/>
              </a:ext>
            </a:extLst>
          </p:cNvPr>
          <p:cNvSpPr txBox="1"/>
          <p:nvPr/>
        </p:nvSpPr>
        <p:spPr>
          <a:xfrm>
            <a:off x="9780831" y="3691033"/>
            <a:ext cx="2167186" cy="36000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noAutofit/>
          </a:bodyPr>
          <a:lstStyle/>
          <a:p>
            <a:r>
              <a:rPr lang="hr-HR" i="1" dirty="0"/>
              <a:t>Kolnik</a:t>
            </a:r>
          </a:p>
        </p:txBody>
      </p:sp>
      <p:sp>
        <p:nvSpPr>
          <p:cNvPr id="17" name="TekstniOkvir 16">
            <a:extLst>
              <a:ext uri="{FF2B5EF4-FFF2-40B4-BE49-F238E27FC236}">
                <a16:creationId xmlns:a16="http://schemas.microsoft.com/office/drawing/2014/main" id="{20BD05CA-6670-4DFC-917A-0ABC0027691A}"/>
              </a:ext>
            </a:extLst>
          </p:cNvPr>
          <p:cNvSpPr txBox="1"/>
          <p:nvPr/>
        </p:nvSpPr>
        <p:spPr>
          <a:xfrm>
            <a:off x="6306653" y="3632038"/>
            <a:ext cx="374468" cy="37039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hr-HR" b="1" i="1" dirty="0"/>
              <a:t>c</a:t>
            </a:r>
          </a:p>
        </p:txBody>
      </p:sp>
      <p:sp>
        <p:nvSpPr>
          <p:cNvPr id="18" name="TekstniOkvir 17">
            <a:extLst>
              <a:ext uri="{FF2B5EF4-FFF2-40B4-BE49-F238E27FC236}">
                <a16:creationId xmlns:a16="http://schemas.microsoft.com/office/drawing/2014/main" id="{3775D49D-6B5D-42DF-8081-6FDC7C6405D6}"/>
              </a:ext>
            </a:extLst>
          </p:cNvPr>
          <p:cNvSpPr txBox="1"/>
          <p:nvPr/>
        </p:nvSpPr>
        <p:spPr>
          <a:xfrm>
            <a:off x="1943659" y="4196339"/>
            <a:ext cx="374468" cy="37039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hr-HR" b="1" i="1" dirty="0"/>
              <a:t>b</a:t>
            </a:r>
          </a:p>
        </p:txBody>
      </p:sp>
      <p:sp>
        <p:nvSpPr>
          <p:cNvPr id="19" name="TekstniOkvir 18">
            <a:extLst>
              <a:ext uri="{FF2B5EF4-FFF2-40B4-BE49-F238E27FC236}">
                <a16:creationId xmlns:a16="http://schemas.microsoft.com/office/drawing/2014/main" id="{5982E9E0-8C04-4EED-AF28-6CF5BB51AEDC}"/>
              </a:ext>
            </a:extLst>
          </p:cNvPr>
          <p:cNvSpPr txBox="1"/>
          <p:nvPr/>
        </p:nvSpPr>
        <p:spPr>
          <a:xfrm>
            <a:off x="4112093" y="1489730"/>
            <a:ext cx="374468" cy="37039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hr-HR" b="1" i="1" dirty="0"/>
              <a:t>d</a:t>
            </a:r>
          </a:p>
        </p:txBody>
      </p:sp>
      <p:sp>
        <p:nvSpPr>
          <p:cNvPr id="20" name="TekstniOkvir 19">
            <a:extLst>
              <a:ext uri="{FF2B5EF4-FFF2-40B4-BE49-F238E27FC236}">
                <a16:creationId xmlns:a16="http://schemas.microsoft.com/office/drawing/2014/main" id="{F41F5F3E-8EF8-4488-BF68-21076DB3E69E}"/>
              </a:ext>
            </a:extLst>
          </p:cNvPr>
          <p:cNvSpPr txBox="1"/>
          <p:nvPr/>
        </p:nvSpPr>
        <p:spPr>
          <a:xfrm>
            <a:off x="3271475" y="4523190"/>
            <a:ext cx="374468" cy="37039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hr-HR" b="1" i="1" dirty="0"/>
              <a:t>e</a:t>
            </a:r>
          </a:p>
        </p:txBody>
      </p:sp>
      <p:sp>
        <p:nvSpPr>
          <p:cNvPr id="21" name="TekstniOkvir 20">
            <a:extLst>
              <a:ext uri="{FF2B5EF4-FFF2-40B4-BE49-F238E27FC236}">
                <a16:creationId xmlns:a16="http://schemas.microsoft.com/office/drawing/2014/main" id="{3ABEB1F0-8272-4B69-9C05-2F37EB14F401}"/>
              </a:ext>
            </a:extLst>
          </p:cNvPr>
          <p:cNvSpPr txBox="1"/>
          <p:nvPr/>
        </p:nvSpPr>
        <p:spPr>
          <a:xfrm>
            <a:off x="4112093" y="3152897"/>
            <a:ext cx="374468" cy="37039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hr-HR" b="1" i="1" dirty="0"/>
              <a:t>f</a:t>
            </a:r>
          </a:p>
        </p:txBody>
      </p:sp>
      <p:sp>
        <p:nvSpPr>
          <p:cNvPr id="22" name="TekstniOkvir 21">
            <a:extLst>
              <a:ext uri="{FF2B5EF4-FFF2-40B4-BE49-F238E27FC236}">
                <a16:creationId xmlns:a16="http://schemas.microsoft.com/office/drawing/2014/main" id="{369230A4-CAC4-478C-8C5F-82AA8C2322CD}"/>
              </a:ext>
            </a:extLst>
          </p:cNvPr>
          <p:cNvSpPr txBox="1"/>
          <p:nvPr/>
        </p:nvSpPr>
        <p:spPr>
          <a:xfrm>
            <a:off x="9409289" y="3691033"/>
            <a:ext cx="374468" cy="36000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noAutofit/>
          </a:bodyPr>
          <a:lstStyle/>
          <a:p>
            <a:pPr algn="ctr"/>
            <a:r>
              <a:rPr lang="hr-HR" i="1" dirty="0"/>
              <a:t>a</a:t>
            </a:r>
          </a:p>
        </p:txBody>
      </p:sp>
      <p:sp>
        <p:nvSpPr>
          <p:cNvPr id="23" name="TekstniOkvir 22">
            <a:extLst>
              <a:ext uri="{FF2B5EF4-FFF2-40B4-BE49-F238E27FC236}">
                <a16:creationId xmlns:a16="http://schemas.microsoft.com/office/drawing/2014/main" id="{076F5FB4-61F7-41B2-ACB0-96E0ACED114F}"/>
              </a:ext>
            </a:extLst>
          </p:cNvPr>
          <p:cNvSpPr txBox="1"/>
          <p:nvPr/>
        </p:nvSpPr>
        <p:spPr>
          <a:xfrm>
            <a:off x="9409289" y="4135338"/>
            <a:ext cx="374468" cy="36000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noAutofit/>
          </a:bodyPr>
          <a:lstStyle/>
          <a:p>
            <a:pPr algn="ctr"/>
            <a:r>
              <a:rPr lang="hr-HR" i="1" dirty="0"/>
              <a:t>b</a:t>
            </a:r>
          </a:p>
        </p:txBody>
      </p:sp>
      <p:sp>
        <p:nvSpPr>
          <p:cNvPr id="24" name="TekstniOkvir 23">
            <a:extLst>
              <a:ext uri="{FF2B5EF4-FFF2-40B4-BE49-F238E27FC236}">
                <a16:creationId xmlns:a16="http://schemas.microsoft.com/office/drawing/2014/main" id="{0B1737DB-4903-4B20-ACE2-2A987DBDEE96}"/>
              </a:ext>
            </a:extLst>
          </p:cNvPr>
          <p:cNvSpPr txBox="1"/>
          <p:nvPr/>
        </p:nvSpPr>
        <p:spPr>
          <a:xfrm>
            <a:off x="9409289" y="4579643"/>
            <a:ext cx="374468" cy="36000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noAutofit/>
          </a:bodyPr>
          <a:lstStyle/>
          <a:p>
            <a:pPr algn="ctr"/>
            <a:r>
              <a:rPr lang="hr-HR" i="1" dirty="0"/>
              <a:t>c</a:t>
            </a:r>
          </a:p>
        </p:txBody>
      </p:sp>
      <p:sp>
        <p:nvSpPr>
          <p:cNvPr id="25" name="TekstniOkvir 24">
            <a:extLst>
              <a:ext uri="{FF2B5EF4-FFF2-40B4-BE49-F238E27FC236}">
                <a16:creationId xmlns:a16="http://schemas.microsoft.com/office/drawing/2014/main" id="{3B746ACF-8CDB-4456-8DF8-B55F0CC19105}"/>
              </a:ext>
            </a:extLst>
          </p:cNvPr>
          <p:cNvSpPr txBox="1"/>
          <p:nvPr/>
        </p:nvSpPr>
        <p:spPr>
          <a:xfrm>
            <a:off x="9409289" y="5023948"/>
            <a:ext cx="374468" cy="36000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noAutofit/>
          </a:bodyPr>
          <a:lstStyle/>
          <a:p>
            <a:pPr algn="ctr"/>
            <a:r>
              <a:rPr lang="hr-HR" i="1" dirty="0"/>
              <a:t>d</a:t>
            </a:r>
          </a:p>
        </p:txBody>
      </p:sp>
      <p:sp>
        <p:nvSpPr>
          <p:cNvPr id="26" name="TekstniOkvir 25">
            <a:extLst>
              <a:ext uri="{FF2B5EF4-FFF2-40B4-BE49-F238E27FC236}">
                <a16:creationId xmlns:a16="http://schemas.microsoft.com/office/drawing/2014/main" id="{388D388F-DD54-440E-A73B-F28B41F3A8C0}"/>
              </a:ext>
            </a:extLst>
          </p:cNvPr>
          <p:cNvSpPr txBox="1"/>
          <p:nvPr/>
        </p:nvSpPr>
        <p:spPr>
          <a:xfrm>
            <a:off x="9409289" y="5468253"/>
            <a:ext cx="374468" cy="36000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noAutofit/>
          </a:bodyPr>
          <a:lstStyle/>
          <a:p>
            <a:pPr algn="ctr"/>
            <a:r>
              <a:rPr lang="hr-HR" i="1" dirty="0"/>
              <a:t>e</a:t>
            </a:r>
          </a:p>
        </p:txBody>
      </p:sp>
      <p:sp>
        <p:nvSpPr>
          <p:cNvPr id="27" name="TekstniOkvir 26">
            <a:extLst>
              <a:ext uri="{FF2B5EF4-FFF2-40B4-BE49-F238E27FC236}">
                <a16:creationId xmlns:a16="http://schemas.microsoft.com/office/drawing/2014/main" id="{DDEA8035-DB69-48A4-B0BA-D9A98BF338AC}"/>
              </a:ext>
            </a:extLst>
          </p:cNvPr>
          <p:cNvSpPr txBox="1"/>
          <p:nvPr/>
        </p:nvSpPr>
        <p:spPr>
          <a:xfrm>
            <a:off x="9409289" y="5912559"/>
            <a:ext cx="374468" cy="36000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noAutofit/>
          </a:bodyPr>
          <a:lstStyle/>
          <a:p>
            <a:pPr algn="ctr"/>
            <a:r>
              <a:rPr lang="hr-HR" i="1" dirty="0"/>
              <a:t>f</a:t>
            </a:r>
          </a:p>
        </p:txBody>
      </p:sp>
      <p:sp>
        <p:nvSpPr>
          <p:cNvPr id="28" name="TekstniOkvir 27">
            <a:extLst>
              <a:ext uri="{FF2B5EF4-FFF2-40B4-BE49-F238E27FC236}">
                <a16:creationId xmlns:a16="http://schemas.microsoft.com/office/drawing/2014/main" id="{611DB940-9B55-4564-A7AB-9C4910C59B49}"/>
              </a:ext>
            </a:extLst>
          </p:cNvPr>
          <p:cNvSpPr txBox="1"/>
          <p:nvPr/>
        </p:nvSpPr>
        <p:spPr>
          <a:xfrm>
            <a:off x="9780831" y="4135338"/>
            <a:ext cx="2167186" cy="36000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noAutofit/>
          </a:bodyPr>
          <a:lstStyle/>
          <a:p>
            <a:r>
              <a:rPr lang="hr-HR" i="1" dirty="0"/>
              <a:t>Nogostup</a:t>
            </a:r>
          </a:p>
        </p:txBody>
      </p:sp>
      <p:sp>
        <p:nvSpPr>
          <p:cNvPr id="29" name="TekstniOkvir 28">
            <a:extLst>
              <a:ext uri="{FF2B5EF4-FFF2-40B4-BE49-F238E27FC236}">
                <a16:creationId xmlns:a16="http://schemas.microsoft.com/office/drawing/2014/main" id="{1574764F-16A6-4D73-B70A-1EB301643E6E}"/>
              </a:ext>
            </a:extLst>
          </p:cNvPr>
          <p:cNvSpPr txBox="1"/>
          <p:nvPr/>
        </p:nvSpPr>
        <p:spPr>
          <a:xfrm>
            <a:off x="9780830" y="4579643"/>
            <a:ext cx="2167187" cy="36000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noAutofit/>
          </a:bodyPr>
          <a:lstStyle/>
          <a:p>
            <a:r>
              <a:rPr lang="hr-HR" i="1" dirty="0"/>
              <a:t>Pješački prijelaz</a:t>
            </a:r>
          </a:p>
        </p:txBody>
      </p:sp>
      <p:sp>
        <p:nvSpPr>
          <p:cNvPr id="30" name="TekstniOkvir 29">
            <a:extLst>
              <a:ext uri="{FF2B5EF4-FFF2-40B4-BE49-F238E27FC236}">
                <a16:creationId xmlns:a16="http://schemas.microsoft.com/office/drawing/2014/main" id="{12FF82A4-DDF0-48AD-834A-B3E3E4120D1E}"/>
              </a:ext>
            </a:extLst>
          </p:cNvPr>
          <p:cNvSpPr txBox="1"/>
          <p:nvPr/>
        </p:nvSpPr>
        <p:spPr>
          <a:xfrm>
            <a:off x="9780831" y="5023948"/>
            <a:ext cx="2167186" cy="36000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noAutofit/>
          </a:bodyPr>
          <a:lstStyle/>
          <a:p>
            <a:r>
              <a:rPr lang="hr-HR" i="1" dirty="0"/>
              <a:t>Biciklistička traka</a:t>
            </a:r>
          </a:p>
        </p:txBody>
      </p:sp>
      <p:sp>
        <p:nvSpPr>
          <p:cNvPr id="31" name="TekstniOkvir 30">
            <a:extLst>
              <a:ext uri="{FF2B5EF4-FFF2-40B4-BE49-F238E27FC236}">
                <a16:creationId xmlns:a16="http://schemas.microsoft.com/office/drawing/2014/main" id="{4084D3B1-4F0D-4145-88EB-A71C8C9A1EC6}"/>
              </a:ext>
            </a:extLst>
          </p:cNvPr>
          <p:cNvSpPr txBox="1"/>
          <p:nvPr/>
        </p:nvSpPr>
        <p:spPr>
          <a:xfrm>
            <a:off x="9780830" y="5468253"/>
            <a:ext cx="2167186" cy="36000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noAutofit/>
          </a:bodyPr>
          <a:lstStyle/>
          <a:p>
            <a:r>
              <a:rPr lang="hr-HR" i="1" dirty="0"/>
              <a:t>Biciklistička staza</a:t>
            </a:r>
          </a:p>
        </p:txBody>
      </p:sp>
      <p:sp>
        <p:nvSpPr>
          <p:cNvPr id="32" name="TekstniOkvir 31">
            <a:extLst>
              <a:ext uri="{FF2B5EF4-FFF2-40B4-BE49-F238E27FC236}">
                <a16:creationId xmlns:a16="http://schemas.microsoft.com/office/drawing/2014/main" id="{63296668-2127-4C8C-B709-6180CC8A895D}"/>
              </a:ext>
            </a:extLst>
          </p:cNvPr>
          <p:cNvSpPr txBox="1"/>
          <p:nvPr/>
        </p:nvSpPr>
        <p:spPr>
          <a:xfrm>
            <a:off x="9780831" y="5912559"/>
            <a:ext cx="2167186" cy="36000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noAutofit/>
          </a:bodyPr>
          <a:lstStyle/>
          <a:p>
            <a:r>
              <a:rPr lang="hr-HR" i="1" dirty="0"/>
              <a:t>Biciklistički prijelaz</a:t>
            </a:r>
          </a:p>
        </p:txBody>
      </p:sp>
      <p:sp>
        <p:nvSpPr>
          <p:cNvPr id="5" name="TekstniOkvir 4">
            <a:extLst>
              <a:ext uri="{FF2B5EF4-FFF2-40B4-BE49-F238E27FC236}">
                <a16:creationId xmlns:a16="http://schemas.microsoft.com/office/drawing/2014/main" id="{C4C6AACA-297E-4402-BC78-AA367C5E163C}"/>
              </a:ext>
            </a:extLst>
          </p:cNvPr>
          <p:cNvSpPr txBox="1"/>
          <p:nvPr/>
        </p:nvSpPr>
        <p:spPr>
          <a:xfrm>
            <a:off x="9309463" y="348343"/>
            <a:ext cx="26385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Kako se trebaju kretati pješaci i biciklisti na kolniku?</a:t>
            </a:r>
          </a:p>
        </p:txBody>
      </p:sp>
    </p:spTree>
    <p:extLst>
      <p:ext uri="{BB962C8B-B14F-4D97-AF65-F5344CB8AC3E}">
        <p14:creationId xmlns:p14="http://schemas.microsoft.com/office/powerpoint/2010/main" val="2667917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16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3DDA770-EA1B-4246-9560-D0E48EE08F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Raskrižje s prometnim znakovima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4B371E91-2013-4E55-8BD8-5859E99B0C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RS"/>
              <a:t>2.10.2019.</a:t>
            </a:r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DB9EF8B9-30AF-420A-B5A3-A4D9FFF400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Copyright © Boško Šetka</a:t>
            </a:r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E2FEF352-3B35-4794-A43F-AB52933EB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1ABC7-64AC-4F84-A66F-4050379D28B8}" type="slidenum">
              <a:rPr lang="hr-HR" smtClean="0"/>
              <a:t>10</a:t>
            </a:fld>
            <a:endParaRPr lang="hr-HR"/>
          </a:p>
        </p:txBody>
      </p:sp>
      <p:pic>
        <p:nvPicPr>
          <p:cNvPr id="6" name="Slika 5" descr="Slika na kojoj se prikazuje tekst&#10;&#10;Opis je automatski generiran">
            <a:extLst>
              <a:ext uri="{FF2B5EF4-FFF2-40B4-BE49-F238E27FC236}">
                <a16:creationId xmlns:a16="http://schemas.microsoft.com/office/drawing/2014/main" id="{FAE79B53-1171-41FC-8BCA-F4D0B06D541A}"/>
              </a:ext>
            </a:extLst>
          </p:cNvPr>
          <p:cNvPicPr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3"/>
          <a:stretch/>
        </p:blipFill>
        <p:spPr>
          <a:xfrm>
            <a:off x="2791529" y="1400733"/>
            <a:ext cx="6990645" cy="48331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Slika 7" descr="Slika na kojoj se prikazuje cesta, na otvorenom, transport, zgrada&#10;&#10;Opis je automatski generiran">
            <a:extLst>
              <a:ext uri="{FF2B5EF4-FFF2-40B4-BE49-F238E27FC236}">
                <a16:creationId xmlns:a16="http://schemas.microsoft.com/office/drawing/2014/main" id="{4FBFE751-4100-4628-B8F0-FCD49612C65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666"/>
          <a:stretch/>
        </p:blipFill>
        <p:spPr>
          <a:xfrm rot="152250" flipH="1">
            <a:off x="2828552" y="2403565"/>
            <a:ext cx="1578260" cy="11698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87170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9E4562B-77B3-45EB-9D27-AC2568D82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Vozila s prednošću prolaska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9BA7DDD8-039E-4EAB-BBDB-3895205F6A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RS"/>
              <a:t>2.10.2019.</a:t>
            </a:r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8E8CCF42-DFFA-469D-A1DB-236D861945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Copyright © Boško Šetka</a:t>
            </a:r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7E8A2621-C3FB-4574-8592-40F34052DF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1ABC7-64AC-4F84-A66F-4050379D28B8}" type="slidenum">
              <a:rPr lang="hr-HR" smtClean="0"/>
              <a:t>11</a:t>
            </a:fld>
            <a:endParaRPr lang="hr-HR"/>
          </a:p>
        </p:txBody>
      </p:sp>
      <p:pic>
        <p:nvPicPr>
          <p:cNvPr id="7" name="Slika 6" descr="Slika na kojoj se prikazuje cesta, na otvorenom, ulica, transport&#10;&#10;Opis je automatski generiran">
            <a:extLst>
              <a:ext uri="{FF2B5EF4-FFF2-40B4-BE49-F238E27FC236}">
                <a16:creationId xmlns:a16="http://schemas.microsoft.com/office/drawing/2014/main" id="{CA929323-FEF5-42EB-894A-4D74823E901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89" r="6293"/>
          <a:stretch/>
        </p:blipFill>
        <p:spPr>
          <a:xfrm>
            <a:off x="2514866" y="1264555"/>
            <a:ext cx="4533900" cy="27241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C4CD19F2-8278-45E3-83F5-528850C014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25857" y="1264555"/>
            <a:ext cx="4325282" cy="27241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8760B3B6-4267-4F60-B124-D4ABFD6638D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11" b="11326"/>
          <a:stretch/>
        </p:blipFill>
        <p:spPr>
          <a:xfrm>
            <a:off x="4759709" y="4056606"/>
            <a:ext cx="4732296" cy="23843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121801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82B62CA-3264-4EE6-800E-F4805A1F7A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6079" y="624110"/>
            <a:ext cx="8561115" cy="1280890"/>
          </a:xfrm>
        </p:spPr>
        <p:txBody>
          <a:bodyPr>
            <a:normAutofit/>
          </a:bodyPr>
          <a:lstStyle/>
          <a:p>
            <a:r>
              <a:rPr lang="hr-HR" sz="3000" dirty="0"/>
              <a:t>Računalna vježba:</a:t>
            </a:r>
            <a:br>
              <a:rPr lang="hr-HR" sz="3000" dirty="0"/>
            </a:br>
            <a:r>
              <a:rPr lang="hr-HR" sz="3000" dirty="0"/>
              <a:t>Uparivanje prometnih znakova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ADB5B0A4-5919-4707-89A4-8DEFBC842A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793966"/>
            <a:ext cx="8915400" cy="4439924"/>
          </a:xfrm>
        </p:spPr>
        <p:txBody>
          <a:bodyPr/>
          <a:lstStyle/>
          <a:p>
            <a:r>
              <a:rPr lang="hr-HR" sz="2600" dirty="0">
                <a:hlinkClick r:id="rId2"/>
              </a:rPr>
              <a:t>https://learningapps.org/display?v=pf9ij1jrn18</a:t>
            </a:r>
            <a:endParaRPr lang="hr-HR" sz="2600" dirty="0"/>
          </a:p>
          <a:p>
            <a:pPr marL="0" indent="0">
              <a:buNone/>
            </a:pPr>
            <a:endParaRPr lang="hr-HR" dirty="0"/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B0A45EF4-EC42-4325-AA8F-6CEB941E27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RS"/>
              <a:t>2.10.2019.</a:t>
            </a:r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2B38FD99-3F53-47A3-A6B3-E877B29DE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Copyright © Boško Šetka</a:t>
            </a:r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C7EE78C0-FB55-4097-9038-09D40D7978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1ABC7-64AC-4F84-A66F-4050379D28B8}" type="slidenum">
              <a:rPr lang="hr-HR" smtClean="0"/>
              <a:t>12</a:t>
            </a:fld>
            <a:endParaRPr lang="hr-HR"/>
          </a:p>
        </p:txBody>
      </p:sp>
      <p:graphicFrame>
        <p:nvGraphicFramePr>
          <p:cNvPr id="7" name="Tablica 6">
            <a:extLst>
              <a:ext uri="{FF2B5EF4-FFF2-40B4-BE49-F238E27FC236}">
                <a16:creationId xmlns:a16="http://schemas.microsoft.com/office/drawing/2014/main" id="{72676357-3EAE-47D7-A784-6C3D22957D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82633"/>
              </p:ext>
            </p:extLst>
          </p:nvPr>
        </p:nvGraphicFramePr>
        <p:xfrm>
          <a:off x="3038474" y="3846816"/>
          <a:ext cx="7781925" cy="2387074"/>
        </p:xfrm>
        <a:graphic>
          <a:graphicData uri="http://schemas.openxmlformats.org/drawingml/2006/table">
            <a:tbl>
              <a:tblPr/>
              <a:tblGrid>
                <a:gridCol w="2151835">
                  <a:extLst>
                    <a:ext uri="{9D8B030D-6E8A-4147-A177-3AD203B41FA5}">
                      <a16:colId xmlns:a16="http://schemas.microsoft.com/office/drawing/2014/main" val="1771864746"/>
                    </a:ext>
                  </a:extLst>
                </a:gridCol>
                <a:gridCol w="1445622">
                  <a:extLst>
                    <a:ext uri="{9D8B030D-6E8A-4147-A177-3AD203B41FA5}">
                      <a16:colId xmlns:a16="http://schemas.microsoft.com/office/drawing/2014/main" val="3861752125"/>
                    </a:ext>
                  </a:extLst>
                </a:gridCol>
                <a:gridCol w="1515292">
                  <a:extLst>
                    <a:ext uri="{9D8B030D-6E8A-4147-A177-3AD203B41FA5}">
                      <a16:colId xmlns:a16="http://schemas.microsoft.com/office/drawing/2014/main" val="1487667428"/>
                    </a:ext>
                  </a:extLst>
                </a:gridCol>
                <a:gridCol w="2669176">
                  <a:extLst>
                    <a:ext uri="{9D8B030D-6E8A-4147-A177-3AD203B41FA5}">
                      <a16:colId xmlns:a16="http://schemas.microsoft.com/office/drawing/2014/main" val="621413088"/>
                    </a:ext>
                  </a:extLst>
                </a:gridCol>
              </a:tblGrid>
              <a:tr h="627942"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>
                          <a:effectLst/>
                        </a:rPr>
                        <a:t>Ukupno parova</a:t>
                      </a:r>
                      <a:endParaRPr lang="hr-HR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>
                          <a:effectLst/>
                        </a:rPr>
                        <a:t>15</a:t>
                      </a:r>
                      <a:endParaRPr lang="hr-HR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4">
                  <a:txBody>
                    <a:bodyPr/>
                    <a:lstStyle/>
                    <a:p>
                      <a:pPr marL="44450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/>
                      </a:pPr>
                      <a:r>
                        <a:rPr lang="hr-HR" sz="1600" dirty="0">
                          <a:effectLst/>
                        </a:rPr>
                        <a:t>Kriterij za ocjenu:</a:t>
                      </a:r>
                      <a:endParaRPr lang="hr-HR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rowSpan="4">
                  <a:txBody>
                    <a:bodyPr/>
                    <a:lstStyle/>
                    <a:p>
                      <a:pPr marL="0" indent="0"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/>
                      </a:pPr>
                      <a:r>
                        <a:rPr lang="hr-HR" sz="1600" dirty="0">
                          <a:effectLst/>
                        </a:rPr>
                        <a:t>  0 – 7    nedovoljan (1)</a:t>
                      </a:r>
                      <a:endParaRPr lang="hr-HR" sz="2000" dirty="0">
                        <a:effectLst/>
                      </a:endParaRPr>
                    </a:p>
                    <a:p>
                      <a:pPr marL="0" indent="0"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/>
                      </a:pPr>
                      <a:r>
                        <a:rPr lang="hr-HR" sz="1600" dirty="0">
                          <a:effectLst/>
                        </a:rPr>
                        <a:t>  8 – 9    dovoljan (2)</a:t>
                      </a:r>
                      <a:endParaRPr lang="hr-HR" sz="2000" dirty="0">
                        <a:effectLst/>
                      </a:endParaRPr>
                    </a:p>
                    <a:p>
                      <a:pPr marL="0" indent="0"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/>
                      </a:pPr>
                      <a:r>
                        <a:rPr lang="hr-HR" sz="1600" dirty="0">
                          <a:effectLst/>
                        </a:rPr>
                        <a:t>10 – 11  dobar (3)</a:t>
                      </a:r>
                      <a:endParaRPr lang="hr-HR" sz="2000" dirty="0">
                        <a:effectLst/>
                      </a:endParaRPr>
                    </a:p>
                    <a:p>
                      <a:pPr marL="0" indent="0"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/>
                      </a:pPr>
                      <a:r>
                        <a:rPr lang="hr-HR" sz="1600" dirty="0">
                          <a:effectLst/>
                        </a:rPr>
                        <a:t>12 – 13  vrlo dobar (4)</a:t>
                      </a:r>
                      <a:endParaRPr lang="hr-HR" sz="2000" dirty="0">
                        <a:effectLst/>
                      </a:endParaRPr>
                    </a:p>
                    <a:p>
                      <a:pPr marL="0" indent="0"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/>
                      </a:pPr>
                      <a:r>
                        <a:rPr lang="hr-HR" sz="1600" dirty="0">
                          <a:effectLst/>
                        </a:rPr>
                        <a:t>14 – 15  odličan (5)</a:t>
                      </a:r>
                      <a:endParaRPr lang="hr-HR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58763549"/>
                  </a:ext>
                </a:extLst>
              </a:tr>
              <a:tr h="600892">
                <a:tc>
                  <a:txBody>
                    <a:bodyPr/>
                    <a:lstStyle/>
                    <a:p>
                      <a:pPr marL="45720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>
                          <a:effectLst/>
                        </a:rPr>
                        <a:t>Krivo spojeno</a:t>
                      </a:r>
                      <a:endParaRPr lang="hr-HR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>
                          <a:effectLst/>
                        </a:rPr>
                        <a:t> </a:t>
                      </a:r>
                      <a:endParaRPr lang="hr-HR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r-HR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9261653"/>
                  </a:ext>
                </a:extLst>
              </a:tr>
              <a:tr h="592183">
                <a:tc>
                  <a:txBody>
                    <a:bodyPr/>
                    <a:lstStyle/>
                    <a:p>
                      <a:pPr marL="45720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600">
                          <a:effectLst/>
                        </a:rPr>
                        <a:t>Točno spojeno</a:t>
                      </a:r>
                      <a:endParaRPr lang="hr-HR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>
                          <a:effectLst/>
                        </a:rPr>
                        <a:t> </a:t>
                      </a:r>
                      <a:endParaRPr lang="hr-HR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r-HR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4257174"/>
                  </a:ext>
                </a:extLst>
              </a:tr>
              <a:tr h="566057">
                <a:tc>
                  <a:txBody>
                    <a:bodyPr/>
                    <a:lstStyle/>
                    <a:p>
                      <a:pPr marL="45720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600">
                          <a:effectLst/>
                        </a:rPr>
                        <a:t>Ocjena</a:t>
                      </a:r>
                      <a:endParaRPr lang="hr-HR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>
                          <a:effectLst/>
                        </a:rPr>
                        <a:t> </a:t>
                      </a:r>
                      <a:endParaRPr lang="hr-HR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r-HR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6116134"/>
                  </a:ext>
                </a:extLst>
              </a:tr>
            </a:tbl>
          </a:graphicData>
        </a:graphic>
      </p:graphicFrame>
      <p:sp>
        <p:nvSpPr>
          <p:cNvPr id="10" name="Naslov 1">
            <a:extLst>
              <a:ext uri="{FF2B5EF4-FFF2-40B4-BE49-F238E27FC236}">
                <a16:creationId xmlns:a16="http://schemas.microsoft.com/office/drawing/2014/main" id="{C2ADBE6D-AF03-4B42-875C-DFC6B0F279ED}"/>
              </a:ext>
            </a:extLst>
          </p:cNvPr>
          <p:cNvSpPr txBox="1">
            <a:spLocks/>
          </p:cNvSpPr>
          <p:nvPr/>
        </p:nvSpPr>
        <p:spPr>
          <a:xfrm>
            <a:off x="2943497" y="3164117"/>
            <a:ext cx="8561115" cy="52976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hr-HR" sz="2600" dirty="0"/>
              <a:t>Samovrednovanje računalne vježbe</a:t>
            </a:r>
          </a:p>
        </p:txBody>
      </p:sp>
    </p:spTree>
    <p:extLst>
      <p:ext uri="{BB962C8B-B14F-4D97-AF65-F5344CB8AC3E}">
        <p14:creationId xmlns:p14="http://schemas.microsoft.com/office/powerpoint/2010/main" val="35016933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A01A9E4-21C7-4F19-A866-1B37F71A1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000" dirty="0"/>
              <a:t>Praktični rad:</a:t>
            </a:r>
            <a:br>
              <a:rPr lang="hr-HR" sz="3000" dirty="0"/>
            </a:br>
            <a:r>
              <a:rPr lang="hr-HR" sz="3000" dirty="0"/>
              <a:t>Izrada plakata s prometnim znakovima</a:t>
            </a:r>
          </a:p>
        </p:txBody>
      </p:sp>
      <p:sp>
        <p:nvSpPr>
          <p:cNvPr id="12" name="Rezervirano mjesto teksta 11">
            <a:extLst>
              <a:ext uri="{FF2B5EF4-FFF2-40B4-BE49-F238E27FC236}">
                <a16:creationId xmlns:a16="http://schemas.microsoft.com/office/drawing/2014/main" id="{F038B395-BCDC-42D2-883E-618A40AF60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939373" y="1920449"/>
            <a:ext cx="3992732" cy="576262"/>
          </a:xfrm>
        </p:spPr>
        <p:txBody>
          <a:bodyPr/>
          <a:lstStyle/>
          <a:p>
            <a:r>
              <a:rPr lang="hr-HR" sz="2600" dirty="0"/>
              <a:t>Upute za vježbu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377D5E4-5D77-4B64-9948-0E617977DB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785874"/>
          </a:xfrm>
        </p:spPr>
        <p:txBody>
          <a:bodyPr>
            <a:normAutofit/>
          </a:bodyPr>
          <a:lstStyle/>
          <a:p>
            <a:r>
              <a:rPr lang="hr-HR" sz="2000" dirty="0"/>
              <a:t>R.L. 1.1.3. vježba</a:t>
            </a:r>
          </a:p>
          <a:p>
            <a:r>
              <a:rPr lang="hr-HR" sz="2000" dirty="0"/>
              <a:t>R.L. 1.1.3. prilog</a:t>
            </a:r>
          </a:p>
          <a:p>
            <a:pPr marL="0" indent="0">
              <a:buNone/>
            </a:pPr>
            <a:endParaRPr lang="hr-HR" dirty="0"/>
          </a:p>
          <a:p>
            <a:r>
              <a:rPr lang="hr-HR" dirty="0"/>
              <a:t>Radno mjesto držite uredno</a:t>
            </a:r>
          </a:p>
          <a:p>
            <a:r>
              <a:rPr lang="hr-HR" dirty="0"/>
              <a:t>Režite škarama po crtama</a:t>
            </a:r>
          </a:p>
          <a:p>
            <a:r>
              <a:rPr lang="hr-HR" dirty="0"/>
              <a:t>Lijepite uredno</a:t>
            </a:r>
          </a:p>
          <a:p>
            <a:r>
              <a:rPr lang="hr-HR" dirty="0"/>
              <a:t>Pazite na mjesto lijepljenja</a:t>
            </a:r>
          </a:p>
          <a:p>
            <a:endParaRPr lang="hr-HR" dirty="0"/>
          </a:p>
          <a:p>
            <a:r>
              <a:rPr lang="hr-HR" dirty="0"/>
              <a:t>Višak papira ne bacati?!</a:t>
            </a:r>
          </a:p>
        </p:txBody>
      </p:sp>
      <p:sp>
        <p:nvSpPr>
          <p:cNvPr id="13" name="Rezervirano mjesto teksta 12">
            <a:extLst>
              <a:ext uri="{FF2B5EF4-FFF2-40B4-BE49-F238E27FC236}">
                <a16:creationId xmlns:a16="http://schemas.microsoft.com/office/drawing/2014/main" id="{AF1E3425-0AB8-4358-86AE-6476BCBF89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60847" y="1917221"/>
            <a:ext cx="4644783" cy="576262"/>
          </a:xfrm>
        </p:spPr>
        <p:txBody>
          <a:bodyPr/>
          <a:lstStyle/>
          <a:p>
            <a:r>
              <a:rPr lang="hr-HR" sz="2600" dirty="0"/>
              <a:t>Samovrednovanje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C7F579A5-E26D-4B88-B661-5EA6E04437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RS"/>
              <a:t>2.10.2019.</a:t>
            </a:r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1C096908-0A0F-4470-8AC6-AFB3975D8A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Copyright © Boško Šetka</a:t>
            </a:r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E0CDA4ED-C779-415C-875F-89E6BD7ACF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1ABC7-64AC-4F84-A66F-4050379D28B8}" type="slidenum">
              <a:rPr lang="hr-HR" smtClean="0"/>
              <a:t>13</a:t>
            </a:fld>
            <a:endParaRPr lang="hr-HR"/>
          </a:p>
        </p:txBody>
      </p:sp>
      <p:graphicFrame>
        <p:nvGraphicFramePr>
          <p:cNvPr id="9" name="Tablica 8">
            <a:extLst>
              <a:ext uri="{FF2B5EF4-FFF2-40B4-BE49-F238E27FC236}">
                <a16:creationId xmlns:a16="http://schemas.microsoft.com/office/drawing/2014/main" id="{45A45A8C-A71C-423F-BE81-F7246F6054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6349539"/>
              </p:ext>
            </p:extLst>
          </p:nvPr>
        </p:nvGraphicFramePr>
        <p:xfrm>
          <a:off x="6932105" y="2660484"/>
          <a:ext cx="4643764" cy="3674356"/>
        </p:xfrm>
        <a:graphic>
          <a:graphicData uri="http://schemas.openxmlformats.org/drawingml/2006/table">
            <a:tbl>
              <a:tblPr firstRow="1" firstCol="1" bandRow="1"/>
              <a:tblGrid>
                <a:gridCol w="2605225">
                  <a:extLst>
                    <a:ext uri="{9D8B030D-6E8A-4147-A177-3AD203B41FA5}">
                      <a16:colId xmlns:a16="http://schemas.microsoft.com/office/drawing/2014/main" val="1500121175"/>
                    </a:ext>
                  </a:extLst>
                </a:gridCol>
                <a:gridCol w="2038539">
                  <a:extLst>
                    <a:ext uri="{9D8B030D-6E8A-4147-A177-3AD203B41FA5}">
                      <a16:colId xmlns:a16="http://schemas.microsoft.com/office/drawing/2014/main" val="1416363511"/>
                    </a:ext>
                  </a:extLst>
                </a:gridCol>
              </a:tblGrid>
              <a:tr h="343489">
                <a:tc>
                  <a:txBody>
                    <a:bodyPr/>
                    <a:lstStyle/>
                    <a:p>
                      <a:pPr algn="l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500" b="1" i="1" dirty="0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Segoe UI" panose="020B0502040204020203" pitchFamily="34" charset="0"/>
                        </a:rPr>
                        <a:t>Elementi vrednovanja</a:t>
                      </a:r>
                      <a:endParaRPr lang="hr-HR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3557" marR="1035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500" b="1" i="1" dirty="0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Bodovi</a:t>
                      </a:r>
                      <a:endParaRPr lang="hr-HR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3557" marR="1035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19874959"/>
                  </a:ext>
                </a:extLst>
              </a:tr>
              <a:tr h="339079">
                <a:tc>
                  <a:txBody>
                    <a:bodyPr/>
                    <a:lstStyle/>
                    <a:p>
                      <a:pPr algn="l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500" dirty="0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Segoe UI" panose="020B0502040204020203" pitchFamily="34" charset="0"/>
                        </a:rPr>
                        <a:t>Organizacija radnog mjesta</a:t>
                      </a:r>
                      <a:endParaRPr lang="hr-HR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3557" marR="1035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500" dirty="0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0    1    2</a:t>
                      </a:r>
                      <a:endParaRPr lang="hr-HR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3557" marR="1035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47637132"/>
                  </a:ext>
                </a:extLst>
              </a:tr>
              <a:tr h="296646">
                <a:tc>
                  <a:txBody>
                    <a:bodyPr/>
                    <a:lstStyle/>
                    <a:p>
                      <a:pPr algn="l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500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Preciznost rezanja</a:t>
                      </a:r>
                      <a:endParaRPr lang="hr-H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3557" marR="1035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500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0    1    2    3    4    5    6</a:t>
                      </a:r>
                      <a:endParaRPr lang="hr-HR" sz="1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3557" marR="1035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78624789"/>
                  </a:ext>
                </a:extLst>
              </a:tr>
              <a:tr h="320304">
                <a:tc>
                  <a:txBody>
                    <a:bodyPr/>
                    <a:lstStyle/>
                    <a:p>
                      <a:pPr algn="l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500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Urednost lijepljenja</a:t>
                      </a:r>
                      <a:endParaRPr lang="hr-H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3557" marR="1035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500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0    1    2    3    4    5    6</a:t>
                      </a:r>
                      <a:endParaRPr lang="hr-HR" sz="1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3557" marR="1035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81184307"/>
                  </a:ext>
                </a:extLst>
              </a:tr>
              <a:tr h="324131">
                <a:tc>
                  <a:txBody>
                    <a:bodyPr/>
                    <a:lstStyle/>
                    <a:p>
                      <a:pPr algn="l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500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Funkcionalnost</a:t>
                      </a:r>
                      <a:endParaRPr lang="hr-H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3557" marR="1035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500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0    1    2    3    4    5    6</a:t>
                      </a:r>
                      <a:endParaRPr lang="hr-HR" sz="1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3557" marR="1035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31257337"/>
                  </a:ext>
                </a:extLst>
              </a:tr>
              <a:tr h="1721156">
                <a:tc>
                  <a:txBody>
                    <a:bodyPr/>
                    <a:lstStyle/>
                    <a:p>
                      <a:pPr algn="l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500" b="1" i="1" dirty="0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Segoe UI" panose="020B0502040204020203" pitchFamily="34" charset="0"/>
                        </a:rPr>
                        <a:t>Kriterij i ocjene:</a:t>
                      </a:r>
                      <a:endParaRPr lang="hr-HR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500" dirty="0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4 - 8 nedovoljan (1)</a:t>
                      </a:r>
                      <a:endParaRPr lang="hr-HR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500" dirty="0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Segoe UI" panose="020B0502040204020203" pitchFamily="34" charset="0"/>
                        </a:rPr>
                        <a:t>9 - 11 dovoljan (2)</a:t>
                      </a:r>
                      <a:endParaRPr lang="hr-HR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500" dirty="0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Segoe UI" panose="020B0502040204020203" pitchFamily="34" charset="0"/>
                        </a:rPr>
                        <a:t>12 – 14 dobar (3)</a:t>
                      </a:r>
                      <a:endParaRPr lang="hr-HR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500" dirty="0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Segoe UI" panose="020B0502040204020203" pitchFamily="34" charset="0"/>
                        </a:rPr>
                        <a:t>15 – 17 vrlo dobar (4)</a:t>
                      </a:r>
                      <a:endParaRPr lang="hr-HR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500" dirty="0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Segoe UI" panose="020B0502040204020203" pitchFamily="34" charset="0"/>
                        </a:rPr>
                        <a:t>18 - 20 odličan (5)</a:t>
                      </a:r>
                      <a:endParaRPr lang="hr-HR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3557" marR="1035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r-HR" sz="1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3557" marR="1035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64468381"/>
                  </a:ext>
                </a:extLst>
              </a:tr>
              <a:tr h="329551">
                <a:tc>
                  <a:txBody>
                    <a:bodyPr/>
                    <a:lstStyle/>
                    <a:p>
                      <a:pPr algn="l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500" b="1" i="1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Segoe UI" panose="020B0502040204020203" pitchFamily="34" charset="0"/>
                        </a:rPr>
                        <a:t>Ocjena: </a:t>
                      </a:r>
                      <a:endParaRPr lang="hr-H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3557" marR="1035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500" b="1" i="1" dirty="0">
                          <a:effectLst/>
                          <a:latin typeface="Palatino Linotype" panose="0204050205050503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Bodovi: </a:t>
                      </a:r>
                      <a:endParaRPr lang="hr-HR" sz="17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3557" marR="1035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00302844"/>
                  </a:ext>
                </a:extLst>
              </a:tr>
            </a:tbl>
          </a:graphicData>
        </a:graphic>
      </p:graphicFrame>
      <p:pic>
        <p:nvPicPr>
          <p:cNvPr id="10" name="Slika 9" descr="Slika na kojoj se prikazuje tekst&#10;&#10;Opis je automatski generiran">
            <a:extLst>
              <a:ext uri="{FF2B5EF4-FFF2-40B4-BE49-F238E27FC236}">
                <a16:creationId xmlns:a16="http://schemas.microsoft.com/office/drawing/2014/main" id="{B5405298-1414-42AE-9C19-EFF2D5890B06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0" y="4571126"/>
            <a:ext cx="1679090" cy="1160418"/>
          </a:xfrm>
          <a:prstGeom prst="rect">
            <a:avLst/>
          </a:prstGeom>
          <a:ln>
            <a:noFill/>
          </a:ln>
          <a:effectLst>
            <a:softEdge rad="50800"/>
          </a:effectLst>
        </p:spPr>
      </p:pic>
    </p:spTree>
    <p:extLst>
      <p:ext uri="{BB962C8B-B14F-4D97-AF65-F5344CB8AC3E}">
        <p14:creationId xmlns:p14="http://schemas.microsoft.com/office/powerpoint/2010/main" val="938046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A4A5C9E-6C78-4B39-A257-1B680B88DA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PROMETNA SIGNALIZACIJA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E408CB22-E967-47A5-8DE1-9BC630F33E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RS"/>
              <a:t>2.10.2019.</a:t>
            </a:r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9E32E79D-6778-4F62-B6E4-9A3F154E4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Copyright © Boško Šetka</a:t>
            </a:r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CC77DB89-E72F-462A-889C-5B54142C93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1ABC7-64AC-4F84-A66F-4050379D28B8}" type="slidenum">
              <a:rPr lang="hr-HR" smtClean="0"/>
              <a:t>2</a:t>
            </a:fld>
            <a:endParaRPr lang="hr-HR"/>
          </a:p>
        </p:txBody>
      </p:sp>
      <p:pic>
        <p:nvPicPr>
          <p:cNvPr id="9" name="Slika 8" descr="Slika na kojoj se prikazuje put, stablo, cesta, na otvorenom&#10;&#10;Opis je automatski generiran">
            <a:extLst>
              <a:ext uri="{FF2B5EF4-FFF2-40B4-BE49-F238E27FC236}">
                <a16:creationId xmlns:a16="http://schemas.microsoft.com/office/drawing/2014/main" id="{1DA55D09-D869-4B8F-A878-9703E0626D7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250"/>
          <a:stretch/>
        </p:blipFill>
        <p:spPr>
          <a:xfrm>
            <a:off x="360578" y="2456268"/>
            <a:ext cx="5883468" cy="39049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Slika 10" descr="Slika na kojoj se prikazuje cesta, na otvorenom, transport, zgrada&#10;&#10;Opis je automatski generiran">
            <a:extLst>
              <a:ext uri="{FF2B5EF4-FFF2-40B4-BE49-F238E27FC236}">
                <a16:creationId xmlns:a16="http://schemas.microsoft.com/office/drawing/2014/main" id="{735A7812-D636-4AC1-BD75-EAB3734B0D4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837"/>
          <a:stretch/>
        </p:blipFill>
        <p:spPr>
          <a:xfrm>
            <a:off x="6244047" y="4352140"/>
            <a:ext cx="2899954" cy="20090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Slika 12">
            <a:extLst>
              <a:ext uri="{FF2B5EF4-FFF2-40B4-BE49-F238E27FC236}">
                <a16:creationId xmlns:a16="http://schemas.microsoft.com/office/drawing/2014/main" id="{0BAD7E5E-351A-4B62-B748-7E5F287E906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483" r="685"/>
          <a:stretch/>
        </p:blipFill>
        <p:spPr>
          <a:xfrm>
            <a:off x="9206615" y="2439081"/>
            <a:ext cx="2849556" cy="39221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id="{327511B7-6FF2-44E2-A28B-CEE32238755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8" t="-1" r="4441" b="7530"/>
          <a:stretch/>
        </p:blipFill>
        <p:spPr>
          <a:xfrm>
            <a:off x="6244046" y="2456268"/>
            <a:ext cx="2960914" cy="18786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21833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48E22C5-2221-4267-A0AB-4981B7DADE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89213" y="1331845"/>
            <a:ext cx="8915399" cy="2262781"/>
          </a:xfrm>
        </p:spPr>
        <p:txBody>
          <a:bodyPr/>
          <a:lstStyle/>
          <a:p>
            <a:r>
              <a:rPr lang="hr-HR" dirty="0"/>
              <a:t>Prometni znakovi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09B41787-D760-42D5-B7CD-4B1E39C390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89213" y="4022002"/>
            <a:ext cx="8915399" cy="1623424"/>
          </a:xfrm>
        </p:spPr>
        <p:txBody>
          <a:bodyPr>
            <a:noAutofit/>
          </a:bodyPr>
          <a:lstStyle/>
          <a:p>
            <a:pPr marL="285750" indent="-285750">
              <a:buFontTx/>
              <a:buChar char="-"/>
            </a:pPr>
            <a:r>
              <a:rPr lang="hr-HR" sz="2400" dirty="0"/>
              <a:t>Znakovi opasnosti</a:t>
            </a:r>
          </a:p>
          <a:p>
            <a:pPr marL="285750" indent="-285750">
              <a:buFontTx/>
              <a:buChar char="-"/>
            </a:pPr>
            <a:r>
              <a:rPr lang="hr-HR" sz="2400" dirty="0"/>
              <a:t>Znakovi izričitih naredbi</a:t>
            </a:r>
          </a:p>
          <a:p>
            <a:pPr marL="285750" indent="-285750">
              <a:buFontTx/>
              <a:buChar char="-"/>
            </a:pPr>
            <a:r>
              <a:rPr lang="hr-HR" sz="2400" dirty="0"/>
              <a:t>Znakovi obavijesti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C531F9DC-D213-4264-A5DD-AB5F61BD1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RS"/>
              <a:t>2.10.2019.</a:t>
            </a:r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79908EAB-3B60-48E0-822E-28571ED01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Copyright © Boško Šetka</a:t>
            </a:r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0B0EE0AC-15B0-4339-8FD6-26929EED27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1ABC7-64AC-4F84-A66F-4050379D28B8}" type="slidenum">
              <a:rPr lang="hr-HR" smtClean="0"/>
              <a:t>3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50678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540BB84-17BF-48E1-8CE2-9510510181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1086" y="624110"/>
            <a:ext cx="3468893" cy="1795240"/>
          </a:xfrm>
        </p:spPr>
        <p:txBody>
          <a:bodyPr>
            <a:normAutofit/>
          </a:bodyPr>
          <a:lstStyle/>
          <a:p>
            <a:r>
              <a:rPr lang="hr-HR" dirty="0"/>
              <a:t>Znakovi</a:t>
            </a:r>
            <a:br>
              <a:rPr lang="hr-HR" dirty="0"/>
            </a:br>
            <a:r>
              <a:rPr lang="hr-HR" dirty="0"/>
              <a:t>opasnosti</a:t>
            </a:r>
            <a:br>
              <a:rPr lang="hr-HR" dirty="0"/>
            </a:br>
            <a:r>
              <a:rPr lang="hr-HR" dirty="0"/>
              <a:t>(upozorenja)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6CBFA2D3-07E9-4C2D-898A-1AC23BC6F6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RS"/>
              <a:t>2.10.2019.</a:t>
            </a:r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5BBC7084-8259-436A-994C-5B9E2A22B7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Copyright © Boško Šetka</a:t>
            </a:r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4992A305-2305-49F5-956B-4DB3769EA2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1ABC7-64AC-4F84-A66F-4050379D28B8}" type="slidenum">
              <a:rPr lang="hr-HR" smtClean="0"/>
              <a:t>4</a:t>
            </a:fld>
            <a:endParaRPr lang="hr-HR"/>
          </a:p>
        </p:txBody>
      </p:sp>
      <p:pic>
        <p:nvPicPr>
          <p:cNvPr id="7" name="Slika 6" descr="Slika na kojoj se prikazuje tekst, kraljica&#10;&#10;Opis je automatski generiran">
            <a:extLst>
              <a:ext uri="{FF2B5EF4-FFF2-40B4-BE49-F238E27FC236}">
                <a16:creationId xmlns:a16="http://schemas.microsoft.com/office/drawing/2014/main" id="{A1E9FAEF-26E6-4BAA-8D6E-EFED5264A2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979" y="46518"/>
            <a:ext cx="6997722" cy="63944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581797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540BB84-17BF-48E1-8CE2-9510510181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9794" y="624110"/>
            <a:ext cx="3460185" cy="1795240"/>
          </a:xfrm>
        </p:spPr>
        <p:txBody>
          <a:bodyPr>
            <a:normAutofit/>
          </a:bodyPr>
          <a:lstStyle/>
          <a:p>
            <a:r>
              <a:rPr lang="hr-HR" dirty="0"/>
              <a:t>Znakovi</a:t>
            </a:r>
            <a:br>
              <a:rPr lang="hr-HR" dirty="0"/>
            </a:br>
            <a:r>
              <a:rPr lang="hr-HR" dirty="0"/>
              <a:t>izričitih naredbi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6CBFA2D3-07E9-4C2D-898A-1AC23BC6F6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RS"/>
              <a:t>2.10.2019.</a:t>
            </a:r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5BBC7084-8259-436A-994C-5B9E2A22B7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Copyright © Boško Šetka</a:t>
            </a:r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4992A305-2305-49F5-956B-4DB3769EA2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1ABC7-64AC-4F84-A66F-4050379D28B8}" type="slidenum">
              <a:rPr lang="hr-HR" smtClean="0"/>
              <a:t>5</a:t>
            </a:fld>
            <a:endParaRPr lang="hr-HR"/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A1E9FAEF-26E6-4BAA-8D6E-EFED5264A2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38156" y="743000"/>
            <a:ext cx="8256962" cy="537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044566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540BB84-17BF-48E1-8CE2-9510510181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9794" y="624110"/>
            <a:ext cx="2566687" cy="1795240"/>
          </a:xfrm>
        </p:spPr>
        <p:txBody>
          <a:bodyPr>
            <a:normAutofit/>
          </a:bodyPr>
          <a:lstStyle/>
          <a:p>
            <a:r>
              <a:rPr lang="hr-HR" dirty="0"/>
              <a:t>Znakovi</a:t>
            </a:r>
            <a:br>
              <a:rPr lang="hr-HR" dirty="0"/>
            </a:br>
            <a:r>
              <a:rPr lang="hr-HR" dirty="0"/>
              <a:t>obavijesti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6CBFA2D3-07E9-4C2D-898A-1AC23BC6F6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RS"/>
              <a:t>2.10.2019.</a:t>
            </a:r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5BBC7084-8259-436A-994C-5B9E2A22B7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Copyright © Boško Šetka</a:t>
            </a:r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4992A305-2305-49F5-956B-4DB3769EA2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1ABC7-64AC-4F84-A66F-4050379D28B8}" type="slidenum">
              <a:rPr lang="hr-HR" smtClean="0"/>
              <a:t>6</a:t>
            </a:fld>
            <a:endParaRPr lang="hr-HR"/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A1E9FAEF-26E6-4BAA-8D6E-EFED5264A2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86481" y="2548523"/>
            <a:ext cx="7891220" cy="36853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926767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6472DA6-F034-4749-AC83-922C45DC37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9097" y="624110"/>
            <a:ext cx="9710057" cy="1280890"/>
          </a:xfrm>
        </p:spPr>
        <p:txBody>
          <a:bodyPr/>
          <a:lstStyle/>
          <a:p>
            <a:r>
              <a:rPr lang="hr-HR" dirty="0"/>
              <a:t>O čemu ovisi značenje prometnog znaka?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B97407DD-2FAF-4BCB-A316-44BDB2EB5F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RS"/>
              <a:t>2.10.2019.</a:t>
            </a:r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35B1AC13-AE43-457E-AF6F-FA3B86228D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Copyright © Boško Šetka</a:t>
            </a:r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E366C918-490D-4ECA-A4E2-BB61F7F43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1ABC7-64AC-4F84-A66F-4050379D28B8}" type="slidenum">
              <a:rPr lang="hr-HR" smtClean="0"/>
              <a:t>7</a:t>
            </a:fld>
            <a:endParaRPr lang="hr-HR"/>
          </a:p>
        </p:txBody>
      </p:sp>
      <p:grpSp>
        <p:nvGrpSpPr>
          <p:cNvPr id="17" name="Grupa 16">
            <a:extLst>
              <a:ext uri="{FF2B5EF4-FFF2-40B4-BE49-F238E27FC236}">
                <a16:creationId xmlns:a16="http://schemas.microsoft.com/office/drawing/2014/main" id="{B75F7921-EAF3-481E-96C4-63338FECA19A}"/>
              </a:ext>
            </a:extLst>
          </p:cNvPr>
          <p:cNvGrpSpPr/>
          <p:nvPr/>
        </p:nvGrpSpPr>
        <p:grpSpPr>
          <a:xfrm>
            <a:off x="2187823" y="1690516"/>
            <a:ext cx="8828520" cy="2450237"/>
            <a:chOff x="2187823" y="1690516"/>
            <a:chExt cx="8828520" cy="2450237"/>
          </a:xfrm>
        </p:grpSpPr>
        <p:pic>
          <p:nvPicPr>
            <p:cNvPr id="9" name="Slika 8" descr="Slika na kojoj se prikazuje znak, isječak crteža, na otvorenom&#10;&#10;Opis je automatski generiran">
              <a:extLst>
                <a:ext uri="{FF2B5EF4-FFF2-40B4-BE49-F238E27FC236}">
                  <a16:creationId xmlns:a16="http://schemas.microsoft.com/office/drawing/2014/main" id="{620B4DFF-B6EB-4755-AEB4-680C5B470D0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7823" y="1690516"/>
              <a:ext cx="2722485" cy="245023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1" name="Slika 10" descr="Slika na kojoj se prikazuje isječak crteža&#10;&#10;Opis je automatski generiran">
              <a:extLst>
                <a:ext uri="{FF2B5EF4-FFF2-40B4-BE49-F238E27FC236}">
                  <a16:creationId xmlns:a16="http://schemas.microsoft.com/office/drawing/2014/main" id="{3E7909D5-CAA2-478F-8C4E-4EF2743A32B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66676" y="1724519"/>
              <a:ext cx="2549667" cy="240337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3" name="Slika 12" descr="Slika na kojoj se prikazuje isječak crteža&#10;&#10;Opis je automatski generiran">
              <a:extLst>
                <a:ext uri="{FF2B5EF4-FFF2-40B4-BE49-F238E27FC236}">
                  <a16:creationId xmlns:a16="http://schemas.microsoft.com/office/drawing/2014/main" id="{9D2F3264-D500-4802-8E82-32E0F7A23B7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76919" y="1754581"/>
              <a:ext cx="2448966" cy="238617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19" name="TekstniOkvir 18">
            <a:extLst>
              <a:ext uri="{FF2B5EF4-FFF2-40B4-BE49-F238E27FC236}">
                <a16:creationId xmlns:a16="http://schemas.microsoft.com/office/drawing/2014/main" id="{AF878E68-D1E9-4566-AFE2-7A56D0F5EECB}"/>
              </a:ext>
            </a:extLst>
          </p:cNvPr>
          <p:cNvSpPr txBox="1"/>
          <p:nvPr/>
        </p:nvSpPr>
        <p:spPr>
          <a:xfrm>
            <a:off x="2187823" y="4127895"/>
            <a:ext cx="27224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000" dirty="0"/>
              <a:t>Biciklisti na cesti</a:t>
            </a:r>
          </a:p>
        </p:txBody>
      </p:sp>
      <p:sp>
        <p:nvSpPr>
          <p:cNvPr id="20" name="TekstniOkvir 19">
            <a:extLst>
              <a:ext uri="{FF2B5EF4-FFF2-40B4-BE49-F238E27FC236}">
                <a16:creationId xmlns:a16="http://schemas.microsoft.com/office/drawing/2014/main" id="{754AE88A-1790-4B3D-9D7F-683978A2B994}"/>
              </a:ext>
            </a:extLst>
          </p:cNvPr>
          <p:cNvSpPr txBox="1"/>
          <p:nvPr/>
        </p:nvSpPr>
        <p:spPr>
          <a:xfrm>
            <a:off x="5240840" y="4127895"/>
            <a:ext cx="27224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000" dirty="0"/>
              <a:t>Zabrana prometa za bicikle</a:t>
            </a:r>
          </a:p>
        </p:txBody>
      </p:sp>
      <p:sp>
        <p:nvSpPr>
          <p:cNvPr id="21" name="TekstniOkvir 20">
            <a:extLst>
              <a:ext uri="{FF2B5EF4-FFF2-40B4-BE49-F238E27FC236}">
                <a16:creationId xmlns:a16="http://schemas.microsoft.com/office/drawing/2014/main" id="{BB430167-97A1-4FF5-BFE9-A225040522A5}"/>
              </a:ext>
            </a:extLst>
          </p:cNvPr>
          <p:cNvSpPr txBox="1"/>
          <p:nvPr/>
        </p:nvSpPr>
        <p:spPr>
          <a:xfrm>
            <a:off x="8293858" y="4127895"/>
            <a:ext cx="27224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000" dirty="0"/>
              <a:t>Biciklistička staza</a:t>
            </a:r>
          </a:p>
        </p:txBody>
      </p:sp>
    </p:spTree>
    <p:extLst>
      <p:ext uri="{BB962C8B-B14F-4D97-AF65-F5344CB8AC3E}">
        <p14:creationId xmlns:p14="http://schemas.microsoft.com/office/powerpoint/2010/main" val="38693726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DBE7A7C7-D372-4BDB-8076-89183F2238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RS"/>
              <a:t>2.10.2019.</a:t>
            </a:r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881CE8DB-E191-4475-8C8E-F853BE2CF6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Copyright © Boško Šetka</a:t>
            </a:r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2F591739-0AE2-471B-9325-5DB98A8E3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1ABC7-64AC-4F84-A66F-4050379D28B8}" type="slidenum">
              <a:rPr lang="hr-HR" smtClean="0"/>
              <a:t>8</a:t>
            </a:fld>
            <a:endParaRPr lang="hr-HR"/>
          </a:p>
        </p:txBody>
      </p:sp>
      <p:pic>
        <p:nvPicPr>
          <p:cNvPr id="6" name="Slika 5" descr="Slika na kojoj se prikazuje tekst&#10;&#10;Opis je automatski generiran">
            <a:extLst>
              <a:ext uri="{FF2B5EF4-FFF2-40B4-BE49-F238E27FC236}">
                <a16:creationId xmlns:a16="http://schemas.microsoft.com/office/drawing/2014/main" id="{DB69D69A-BB2C-499C-BB9E-394E5363DB53}"/>
              </a:ext>
            </a:extLst>
          </p:cNvPr>
          <p:cNvPicPr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3"/>
          <a:stretch/>
        </p:blipFill>
        <p:spPr>
          <a:xfrm>
            <a:off x="2392219" y="3410508"/>
            <a:ext cx="4205029" cy="30751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93839790-2BCB-4531-B490-880881B4493C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7248" y="3411500"/>
            <a:ext cx="4512467" cy="30741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EE0C4944-04D4-4630-A7C7-054AAC6BF4F8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92220" y="230450"/>
            <a:ext cx="5328000" cy="31441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id="{FDF6E6FC-171B-467C-878E-8C277C6AA22A}"/>
              </a:ext>
            </a:extLst>
          </p:cNvPr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56914" y="231803"/>
            <a:ext cx="3335383" cy="31437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592904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8330D73-0D07-43F0-9B30-E01C9EB1C9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Prometni znakovi na raskrižju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354884F1-6AFE-470D-8342-A9A1FDBEF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RS"/>
              <a:t>2.10.2019.</a:t>
            </a:r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2E70EA5F-9121-4FFC-A73D-E9A9BBF42E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Copyright © Boško Šetka</a:t>
            </a:r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E9A79523-A783-4FED-BB49-9A2995B5F9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1ABC7-64AC-4F84-A66F-4050379D28B8}" type="slidenum">
              <a:rPr lang="hr-HR" smtClean="0"/>
              <a:t>9</a:t>
            </a:fld>
            <a:endParaRPr lang="hr-HR"/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0A68FEE7-8838-441C-A2B3-7F0CF01E1A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212" y="1361871"/>
            <a:ext cx="9371762" cy="23977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150AE736-5BA1-4F11-A3FA-6662051CC8C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302"/>
          <a:stretch/>
        </p:blipFill>
        <p:spPr>
          <a:xfrm>
            <a:off x="6281961" y="4744565"/>
            <a:ext cx="5679013" cy="14140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kstniOkvir 9">
            <a:extLst>
              <a:ext uri="{FF2B5EF4-FFF2-40B4-BE49-F238E27FC236}">
                <a16:creationId xmlns:a16="http://schemas.microsoft.com/office/drawing/2014/main" id="{DF6B89E1-7587-4436-893A-2DABAE837714}"/>
              </a:ext>
            </a:extLst>
          </p:cNvPr>
          <p:cNvSpPr txBox="1"/>
          <p:nvPr/>
        </p:nvSpPr>
        <p:spPr>
          <a:xfrm>
            <a:off x="2440372" y="3759663"/>
            <a:ext cx="27224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000" dirty="0"/>
              <a:t>Cesta s prednošću prolaza</a:t>
            </a:r>
          </a:p>
        </p:txBody>
      </p:sp>
      <p:sp>
        <p:nvSpPr>
          <p:cNvPr id="11" name="TekstniOkvir 10">
            <a:extLst>
              <a:ext uri="{FF2B5EF4-FFF2-40B4-BE49-F238E27FC236}">
                <a16:creationId xmlns:a16="http://schemas.microsoft.com/office/drawing/2014/main" id="{85B25F6A-E2C9-4039-BA43-3CCCB751A744}"/>
              </a:ext>
            </a:extLst>
          </p:cNvPr>
          <p:cNvSpPr txBox="1"/>
          <p:nvPr/>
        </p:nvSpPr>
        <p:spPr>
          <a:xfrm>
            <a:off x="6021580" y="3759663"/>
            <a:ext cx="27224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000" dirty="0"/>
              <a:t>Nailazak na cestu s prednošću prolaza</a:t>
            </a:r>
          </a:p>
        </p:txBody>
      </p:sp>
      <p:sp>
        <p:nvSpPr>
          <p:cNvPr id="12" name="TekstniOkvir 11">
            <a:extLst>
              <a:ext uri="{FF2B5EF4-FFF2-40B4-BE49-F238E27FC236}">
                <a16:creationId xmlns:a16="http://schemas.microsoft.com/office/drawing/2014/main" id="{18BD1782-A0A5-4D42-BEAB-E7A3EF813D7F}"/>
              </a:ext>
            </a:extLst>
          </p:cNvPr>
          <p:cNvSpPr txBox="1"/>
          <p:nvPr/>
        </p:nvSpPr>
        <p:spPr>
          <a:xfrm>
            <a:off x="9602788" y="3759663"/>
            <a:ext cx="23581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000" dirty="0"/>
              <a:t>Obvezno zaustavljanje</a:t>
            </a:r>
          </a:p>
        </p:txBody>
      </p:sp>
    </p:spTree>
    <p:extLst>
      <p:ext uri="{BB962C8B-B14F-4D97-AF65-F5344CB8AC3E}">
        <p14:creationId xmlns:p14="http://schemas.microsoft.com/office/powerpoint/2010/main" val="3586476320"/>
      </p:ext>
    </p:extLst>
  </p:cSld>
  <p:clrMapOvr>
    <a:masterClrMapping/>
  </p:clrMapOvr>
</p:sld>
</file>

<file path=ppt/theme/theme1.xml><?xml version="1.0" encoding="utf-8"?>
<a:theme xmlns:a="http://schemas.openxmlformats.org/drawingml/2006/main" name="Pramen">
  <a:themeElements>
    <a:clrScheme name="Pramen">
      <a:dk1>
        <a:sysClr val="windowText" lastClr="000000"/>
      </a:dk1>
      <a:lt1>
        <a:sysClr val="window" lastClr="FFFFFF"/>
      </a:lt1>
      <a:dk2>
        <a:srgbClr val="647252"/>
      </a:dk2>
      <a:lt2>
        <a:srgbClr val="EAE8CF"/>
      </a:lt2>
      <a:accent1>
        <a:srgbClr val="E78712"/>
      </a:accent1>
      <a:accent2>
        <a:srgbClr val="B73C26"/>
      </a:accent2>
      <a:accent3>
        <a:srgbClr val="865331"/>
      </a:accent3>
      <a:accent4>
        <a:srgbClr val="B38648"/>
      </a:accent4>
      <a:accent5>
        <a:srgbClr val="BBB473"/>
      </a:accent5>
      <a:accent6>
        <a:srgbClr val="849276"/>
      </a:accent6>
      <a:hlink>
        <a:srgbClr val="FDAB2A"/>
      </a:hlink>
      <a:folHlink>
        <a:srgbClr val="CCB182"/>
      </a:folHlink>
    </a:clrScheme>
    <a:fontScheme name="Pramen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ramen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54F6613E-5ED7-40ED-90A8-F639BE712C0E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DAF7719682F9F4C8ECADB1365D5DC5F" ma:contentTypeVersion="6" ma:contentTypeDescription="Create a new document." ma:contentTypeScope="" ma:versionID="474033d1085beb658c1b1fa8d1b62491">
  <xsd:schema xmlns:xsd="http://www.w3.org/2001/XMLSchema" xmlns:xs="http://www.w3.org/2001/XMLSchema" xmlns:p="http://schemas.microsoft.com/office/2006/metadata/properties" xmlns:ns3="c03b6790-4788-4c89-b1da-ef83ffb88559" targetNamespace="http://schemas.microsoft.com/office/2006/metadata/properties" ma:root="true" ma:fieldsID="bdd2e8bb44040984bf2b288c9117ff94" ns3:_="">
    <xsd:import namespace="c03b6790-4788-4c89-b1da-ef83ffb8855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03b6790-4788-4c89-b1da-ef83ffb8855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19D12B1-7210-4F70-A600-E3A84BC8A52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03b6790-4788-4c89-b1da-ef83ffb8855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30A870F-1C79-4D82-815A-88282E9870F0}">
  <ds:schemaRefs>
    <ds:schemaRef ds:uri="http://schemas.microsoft.com/office/2006/documentManagement/types"/>
    <ds:schemaRef ds:uri="http://purl.org/dc/elements/1.1/"/>
    <ds:schemaRef ds:uri="http://www.w3.org/XML/1998/namespace"/>
    <ds:schemaRef ds:uri="http://purl.org/dc/terms/"/>
    <ds:schemaRef ds:uri="http://schemas.microsoft.com/office/2006/metadata/properties"/>
    <ds:schemaRef ds:uri="http://purl.org/dc/dcmitype/"/>
    <ds:schemaRef ds:uri="http://schemas.openxmlformats.org/package/2006/metadata/core-properties"/>
    <ds:schemaRef ds:uri="http://schemas.microsoft.com/office/infopath/2007/PartnerControls"/>
    <ds:schemaRef ds:uri="c03b6790-4788-4c89-b1da-ef83ffb88559"/>
  </ds:schemaRefs>
</ds:datastoreItem>
</file>

<file path=customXml/itemProps3.xml><?xml version="1.0" encoding="utf-8"?>
<ds:datastoreItem xmlns:ds="http://schemas.openxmlformats.org/officeDocument/2006/customXml" ds:itemID="{AB27C91F-5106-4BD5-B41C-0ED99E40BFD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280</TotalTime>
  <Words>363</Words>
  <Application>Microsoft Office PowerPoint</Application>
  <PresentationFormat>Široki zaslon</PresentationFormat>
  <Paragraphs>123</Paragraphs>
  <Slides>13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6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13</vt:i4>
      </vt:variant>
    </vt:vector>
  </HeadingPairs>
  <TitlesOfParts>
    <vt:vector size="20" baseType="lpstr">
      <vt:lpstr>Arial</vt:lpstr>
      <vt:lpstr>Calibri</vt:lpstr>
      <vt:lpstr>Century Gothic</vt:lpstr>
      <vt:lpstr>Palatino Linotype</vt:lpstr>
      <vt:lpstr>Times New Roman</vt:lpstr>
      <vt:lpstr>Wingdings 3</vt:lpstr>
      <vt:lpstr>Pramen</vt:lpstr>
      <vt:lpstr>PowerPoint prezentacija</vt:lpstr>
      <vt:lpstr>PROMETNA SIGNALIZACIJA</vt:lpstr>
      <vt:lpstr>Prometni znakovi</vt:lpstr>
      <vt:lpstr>Znakovi opasnosti (upozorenja)</vt:lpstr>
      <vt:lpstr>Znakovi izričitih naredbi</vt:lpstr>
      <vt:lpstr>Znakovi obavijesti</vt:lpstr>
      <vt:lpstr>O čemu ovisi značenje prometnog znaka?</vt:lpstr>
      <vt:lpstr>PowerPoint prezentacija</vt:lpstr>
      <vt:lpstr>Prometni znakovi na raskrižju</vt:lpstr>
      <vt:lpstr>Raskrižje s prometnim znakovima</vt:lpstr>
      <vt:lpstr>Vozila s prednošću prolaska</vt:lpstr>
      <vt:lpstr>Računalna vježba: Uparivanje prometnih znakova</vt:lpstr>
      <vt:lpstr>Praktični rad: Izrada plakata s prometnim znakovima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PROMETNA SIGNALIZACIJA</dc:title>
  <dc:creator>BOŠKO ŠETKA</dc:creator>
  <cp:lastModifiedBy>bosko.setka@skole.hr</cp:lastModifiedBy>
  <cp:revision>46</cp:revision>
  <dcterms:created xsi:type="dcterms:W3CDTF">2019-10-01T18:45:13Z</dcterms:created>
  <dcterms:modified xsi:type="dcterms:W3CDTF">2019-10-01T23:48:29Z</dcterms:modified>
</cp:coreProperties>
</file>