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79" r:id="rId3"/>
    <p:sldId id="258" r:id="rId4"/>
    <p:sldId id="259" r:id="rId5"/>
    <p:sldId id="282" r:id="rId6"/>
    <p:sldId id="269" r:id="rId7"/>
    <p:sldId id="262" r:id="rId8"/>
    <p:sldId id="261" r:id="rId9"/>
    <p:sldId id="268" r:id="rId10"/>
    <p:sldId id="285" r:id="rId11"/>
    <p:sldId id="267" r:id="rId12"/>
    <p:sldId id="287" r:id="rId13"/>
    <p:sldId id="288" r:id="rId14"/>
    <p:sldId id="270" r:id="rId15"/>
    <p:sldId id="257" r:id="rId16"/>
    <p:sldId id="290" r:id="rId17"/>
    <p:sldId id="291" r:id="rId18"/>
    <p:sldId id="275" r:id="rId19"/>
  </p:sldIdLst>
  <p:sldSz cx="12192000" cy="6858000"/>
  <p:notesSz cx="6888163" cy="10020300"/>
  <p:embeddedFontLst>
    <p:embeddedFont>
      <p:font typeface="Abril Fatface" panose="02000503000000020003" pitchFamily="2" charset="-18"/>
      <p:regular r:id="rId21"/>
    </p:embeddedFont>
    <p:embeddedFont>
      <p:font typeface="Barlow Condensed" panose="00000506000000000000" pitchFamily="2" charset="-18"/>
      <p:regular r:id="rId22"/>
      <p:bold r:id="rId23"/>
      <p:italic r:id="rId24"/>
      <p:boldItalic r:id="rId25"/>
    </p:embeddedFont>
    <p:embeddedFont>
      <p:font typeface="Bradley Hand ITC" panose="03070402050302030203" pitchFamily="66" charset="0"/>
      <p:regular r:id="rId26"/>
    </p:embeddedFont>
    <p:embeddedFont>
      <p:font typeface="Chelsea Market" panose="020B0604020202020204" charset="0"/>
      <p:regular r:id="rId27"/>
    </p:embeddedFont>
    <p:embeddedFont>
      <p:font typeface="Coming Soon" panose="020B0604020202020204" charset="0"/>
      <p:regular r:id="rId28"/>
    </p:embeddedFont>
    <p:embeddedFont>
      <p:font typeface="Griffy" panose="020B0604020202020204" charset="0"/>
      <p:regular r:id="rId29"/>
    </p:embeddedFont>
    <p:embeddedFont>
      <p:font typeface="Just Another Hand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364" autoAdjust="0"/>
  </p:normalViewPr>
  <p:slideViewPr>
    <p:cSldViewPr snapToGrid="0">
      <p:cViewPr varScale="1">
        <p:scale>
          <a:sx n="48" d="100"/>
          <a:sy n="48" d="100"/>
        </p:scale>
        <p:origin x="20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78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07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5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1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lang="hr-HR" baseline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376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lang="hr-HR" baseline="0" dirty="0"/>
          </a:p>
        </p:txBody>
      </p:sp>
    </p:spTree>
    <p:extLst>
      <p:ext uri="{BB962C8B-B14F-4D97-AF65-F5344CB8AC3E}">
        <p14:creationId xmlns:p14="http://schemas.microsoft.com/office/powerpoint/2010/main" val="169347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20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lang="hr-HR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hr-HR" dirty="0"/>
              <a:t>Malo statistike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2910425" y="185880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2"/>
          </p:nvPr>
        </p:nvSpPr>
        <p:spPr>
          <a:xfrm>
            <a:off x="2910425" y="341072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5807197" y="3363243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5807207" y="18761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8823328" y="18403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8823328" y="334580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7"/>
          </p:nvPr>
        </p:nvSpPr>
        <p:spPr>
          <a:xfrm>
            <a:off x="5807207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8"/>
          </p:nvPr>
        </p:nvSpPr>
        <p:spPr>
          <a:xfrm>
            <a:off x="8823328" y="3762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9"/>
          </p:nvPr>
        </p:nvSpPr>
        <p:spPr>
          <a:xfrm>
            <a:off x="8823328" y="2238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3"/>
          </p:nvPr>
        </p:nvSpPr>
        <p:spPr>
          <a:xfrm>
            <a:off x="2910425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4"/>
          </p:nvPr>
        </p:nvSpPr>
        <p:spPr>
          <a:xfrm>
            <a:off x="5807197" y="3780063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5"/>
          </p:nvPr>
        </p:nvSpPr>
        <p:spPr>
          <a:xfrm>
            <a:off x="2910425" y="3809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1009450" y="5614675"/>
            <a:ext cx="106224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2"/>
          </p:nvPr>
        </p:nvSpPr>
        <p:spPr>
          <a:xfrm>
            <a:off x="774875" y="440975"/>
            <a:ext cx="11001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3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4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9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6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2838726" y="1915900"/>
            <a:ext cx="5786100" cy="2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hr-HR" sz="4000" dirty="0"/>
              <a:t>PROBLEMI MENTALNOG ZDRAVLJA KOD DJECE OSNOVNOŠKOLSKE DOBI</a:t>
            </a:r>
            <a:endParaRPr sz="4000" dirty="0"/>
          </a:p>
        </p:txBody>
      </p:sp>
      <p:pic>
        <p:nvPicPr>
          <p:cNvPr id="132" name="Google Shape;132;p24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212671" y="948797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3" name="Google Shape;133;p24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168618" y="948382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4" name="Google Shape;134;p24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097506" y="4119593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4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237563" y="386556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6" name="Google Shape;136;p24"/>
          <p:cNvGrpSpPr/>
          <p:nvPr/>
        </p:nvGrpSpPr>
        <p:grpSpPr>
          <a:xfrm>
            <a:off x="2667579" y="1387308"/>
            <a:ext cx="6335021" cy="3722019"/>
            <a:chOff x="1017885" y="2820184"/>
            <a:chExt cx="3386040" cy="2926172"/>
          </a:xfrm>
        </p:grpSpPr>
        <p:pic>
          <p:nvPicPr>
            <p:cNvPr id="137" name="Google Shape;137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6"/>
          <p:cNvGrpSpPr/>
          <p:nvPr/>
        </p:nvGrpSpPr>
        <p:grpSpPr>
          <a:xfrm>
            <a:off x="6924178" y="1668916"/>
            <a:ext cx="1605322" cy="1693501"/>
            <a:chOff x="2368762" y="841731"/>
            <a:chExt cx="3148926" cy="3321893"/>
          </a:xfrm>
        </p:grpSpPr>
        <p:sp>
          <p:nvSpPr>
            <p:cNvPr id="337" name="Google Shape;337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36"/>
          <p:cNvGrpSpPr/>
          <p:nvPr/>
        </p:nvGrpSpPr>
        <p:grpSpPr>
          <a:xfrm>
            <a:off x="3919491" y="1789095"/>
            <a:ext cx="1605322" cy="1693501"/>
            <a:chOff x="2368762" y="841731"/>
            <a:chExt cx="3148926" cy="3321893"/>
          </a:xfrm>
        </p:grpSpPr>
        <p:sp>
          <p:nvSpPr>
            <p:cNvPr id="340" name="Google Shape;340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36"/>
          <p:cNvGrpSpPr/>
          <p:nvPr/>
        </p:nvGrpSpPr>
        <p:grpSpPr>
          <a:xfrm>
            <a:off x="863338" y="1819726"/>
            <a:ext cx="1605322" cy="1693501"/>
            <a:chOff x="2368762" y="841731"/>
            <a:chExt cx="3148926" cy="3321893"/>
          </a:xfrm>
        </p:grpSpPr>
        <p:sp>
          <p:nvSpPr>
            <p:cNvPr id="343" name="Google Shape;343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1275630" y="451609"/>
            <a:ext cx="9718200" cy="8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4000" dirty="0"/>
              <a:t>RIZIČNI ČIMBENICI 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1"/>
          </p:nvPr>
        </p:nvSpPr>
        <p:spPr>
          <a:xfrm>
            <a:off x="-29740" y="3698507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POJEDINAC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2"/>
          </p:nvPr>
        </p:nvSpPr>
        <p:spPr>
          <a:xfrm>
            <a:off x="6344407" y="3384213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ŠKOLA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3"/>
          </p:nvPr>
        </p:nvSpPr>
        <p:spPr>
          <a:xfrm>
            <a:off x="9425100" y="3744117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ZAJEDNICA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4"/>
          </p:nvPr>
        </p:nvSpPr>
        <p:spPr>
          <a:xfrm>
            <a:off x="322004" y="4223483"/>
            <a:ext cx="3070113" cy="219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genetska predodređenost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bolesti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teškoće učenje , nisko samopoštovanje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loše socijalne vještine</a:t>
            </a:r>
            <a:endParaRPr sz="1600" dirty="0"/>
          </a:p>
        </p:txBody>
      </p:sp>
      <p:sp>
        <p:nvSpPr>
          <p:cNvPr id="350" name="Google Shape;350;p36"/>
          <p:cNvSpPr txBox="1">
            <a:spLocks noGrp="1"/>
          </p:cNvSpPr>
          <p:nvPr>
            <p:ph type="body" idx="5"/>
          </p:nvPr>
        </p:nvSpPr>
        <p:spPr>
          <a:xfrm>
            <a:off x="6498393" y="3902692"/>
            <a:ext cx="3004915" cy="251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negativno školsko ozračje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vršnjačko nasilje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neprepoznate  teškoće u učenju i nizak školski uspjeh</a:t>
            </a:r>
            <a:endParaRPr sz="1600" dirty="0"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6"/>
          </p:nvPr>
        </p:nvSpPr>
        <p:spPr>
          <a:xfrm>
            <a:off x="9298776" y="4275326"/>
            <a:ext cx="2767200" cy="2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politički i ekonomski nestabilna sredina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pogođenost katastrofama</a:t>
            </a:r>
          </a:p>
          <a:p>
            <a:pPr marL="285750" indent="-285750">
              <a:spcAft>
                <a:spcPts val="2100"/>
              </a:spcAft>
            </a:pPr>
            <a:endParaRPr sz="1600" dirty="0"/>
          </a:p>
        </p:txBody>
      </p:sp>
      <p:sp>
        <p:nvSpPr>
          <p:cNvPr id="355" name="Google Shape;355;p36"/>
          <p:cNvSpPr/>
          <p:nvPr/>
        </p:nvSpPr>
        <p:spPr>
          <a:xfrm>
            <a:off x="7423982" y="1310277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/>
          <p:nvPr/>
        </p:nvSpPr>
        <p:spPr>
          <a:xfrm rot="-4145336">
            <a:off x="4984022" y="1293539"/>
            <a:ext cx="846390" cy="888282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1422098" y="1310680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42;p36"/>
          <p:cNvGrpSpPr/>
          <p:nvPr/>
        </p:nvGrpSpPr>
        <p:grpSpPr>
          <a:xfrm>
            <a:off x="9866120" y="1694140"/>
            <a:ext cx="1605322" cy="1693501"/>
            <a:chOff x="2368762" y="841731"/>
            <a:chExt cx="3148926" cy="3321893"/>
          </a:xfrm>
        </p:grpSpPr>
        <p:sp>
          <p:nvSpPr>
            <p:cNvPr id="40" name="Google Shape;343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44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357;p36"/>
          <p:cNvSpPr/>
          <p:nvPr/>
        </p:nvSpPr>
        <p:spPr>
          <a:xfrm>
            <a:off x="11104420" y="1394755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49;p36"/>
          <p:cNvSpPr txBox="1">
            <a:spLocks/>
          </p:cNvSpPr>
          <p:nvPr/>
        </p:nvSpPr>
        <p:spPr>
          <a:xfrm>
            <a:off x="3665995" y="4056589"/>
            <a:ext cx="3070113" cy="219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285750" indent="-285750">
              <a:spcAft>
                <a:spcPts val="2100"/>
              </a:spcAft>
            </a:pPr>
            <a:r>
              <a:rPr lang="hr-HR" sz="1600" dirty="0"/>
              <a:t>neodgovorno roditeljstvo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narušeni obiteljski odnosi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rizična roditeljska obilježja </a:t>
            </a:r>
          </a:p>
        </p:txBody>
      </p:sp>
      <p:sp>
        <p:nvSpPr>
          <p:cNvPr id="44" name="Google Shape;346;p36"/>
          <p:cNvSpPr txBox="1">
            <a:spLocks/>
          </p:cNvSpPr>
          <p:nvPr/>
        </p:nvSpPr>
        <p:spPr>
          <a:xfrm>
            <a:off x="3362774" y="3557068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OBITELJ</a:t>
            </a:r>
          </a:p>
        </p:txBody>
      </p:sp>
      <p:pic>
        <p:nvPicPr>
          <p:cNvPr id="45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301016" y="4163968"/>
            <a:ext cx="224216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549" y="4029796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241" y="3831364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055" y="4259786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0" y="1865729"/>
            <a:ext cx="792815" cy="16278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22" y="2069415"/>
            <a:ext cx="1570599" cy="11619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26" y="1969855"/>
            <a:ext cx="1625237" cy="10919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8" y="1656208"/>
            <a:ext cx="1787456" cy="16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35"/>
          <p:cNvGrpSpPr/>
          <p:nvPr/>
        </p:nvGrpSpPr>
        <p:grpSpPr>
          <a:xfrm>
            <a:off x="7798615" y="466430"/>
            <a:ext cx="3755018" cy="2237297"/>
            <a:chOff x="1017885" y="2820184"/>
            <a:chExt cx="3386040" cy="2926172"/>
          </a:xfrm>
        </p:grpSpPr>
        <p:pic>
          <p:nvPicPr>
            <p:cNvPr id="288" name="Google Shape;28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35"/>
          <p:cNvGrpSpPr/>
          <p:nvPr/>
        </p:nvGrpSpPr>
        <p:grpSpPr>
          <a:xfrm>
            <a:off x="2888295" y="448315"/>
            <a:ext cx="3734348" cy="2433049"/>
            <a:chOff x="1017885" y="2820184"/>
            <a:chExt cx="3386040" cy="2926172"/>
          </a:xfrm>
        </p:grpSpPr>
        <p:pic>
          <p:nvPicPr>
            <p:cNvPr id="293" name="Google Shape;293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5"/>
          <p:cNvGrpSpPr/>
          <p:nvPr/>
        </p:nvGrpSpPr>
        <p:grpSpPr>
          <a:xfrm>
            <a:off x="7330698" y="3054688"/>
            <a:ext cx="4355024" cy="2921732"/>
            <a:chOff x="1017885" y="2820184"/>
            <a:chExt cx="3386040" cy="2926172"/>
          </a:xfrm>
        </p:grpSpPr>
        <p:pic>
          <p:nvPicPr>
            <p:cNvPr id="303" name="Google Shape;303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" name="Google Shape;307;p35"/>
          <p:cNvGrpSpPr/>
          <p:nvPr/>
        </p:nvGrpSpPr>
        <p:grpSpPr>
          <a:xfrm>
            <a:off x="2946337" y="3068231"/>
            <a:ext cx="3676307" cy="3379063"/>
            <a:chOff x="1017885" y="2820184"/>
            <a:chExt cx="3386040" cy="2926172"/>
          </a:xfrm>
        </p:grpSpPr>
        <p:pic>
          <p:nvPicPr>
            <p:cNvPr id="308" name="Google Shape;308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636264" y="1471668"/>
            <a:ext cx="2118000" cy="3594835"/>
          </a:xfrm>
          <a:prstGeom prst="rect">
            <a:avLst/>
          </a:prstGeom>
          <a:noFill/>
          <a:ln>
            <a:noFill/>
          </a:ln>
        </p:spPr>
        <p:txBody>
          <a:bodyPr spcFirstLastPara="1" vert="vert270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DJETINJSTVO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1"/>
          </p:nvPr>
        </p:nvSpPr>
        <p:spPr>
          <a:xfrm>
            <a:off x="3674700" y="568204"/>
            <a:ext cx="2215253" cy="76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NEURORAZVOJNI POREMEĆAJI</a:t>
            </a:r>
            <a:endParaRPr dirty="0"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2"/>
          </p:nvPr>
        </p:nvSpPr>
        <p:spPr>
          <a:xfrm>
            <a:off x="3318075" y="3273719"/>
            <a:ext cx="30602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ANKSIOZNI POREMEĆAJI</a:t>
            </a: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body" idx="13"/>
          </p:nvPr>
        </p:nvSpPr>
        <p:spPr>
          <a:xfrm>
            <a:off x="3221559" y="1405380"/>
            <a:ext cx="3058519" cy="131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hr-HR" sz="1600" dirty="0"/>
              <a:t>Poremećaj pozornosti</a:t>
            </a:r>
          </a:p>
          <a:p>
            <a:pPr marL="285750" indent="-285750"/>
            <a:r>
              <a:rPr lang="hr-HR" sz="1600" dirty="0"/>
              <a:t>Poremećaji iz autističnog spektra</a:t>
            </a:r>
          </a:p>
          <a:p>
            <a:pPr marL="285750" indent="-285750"/>
            <a:r>
              <a:rPr lang="hr-HR" sz="1600" dirty="0"/>
              <a:t>Intelektualne teškoće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3"/>
          </p:nvPr>
        </p:nvSpPr>
        <p:spPr>
          <a:xfrm>
            <a:off x="7900542" y="3479345"/>
            <a:ext cx="3240475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POREMEĆAJI PONAŠANJA</a:t>
            </a:r>
            <a:endParaRPr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15"/>
          </p:nvPr>
        </p:nvSpPr>
        <p:spPr>
          <a:xfrm>
            <a:off x="3187399" y="3880619"/>
            <a:ext cx="3154027" cy="165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Separacijski AP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Generalizirani AP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Selektivni </a:t>
            </a:r>
            <a:r>
              <a:rPr lang="hr-HR" sz="1600" dirty="0" err="1"/>
              <a:t>mutizam</a:t>
            </a:r>
            <a:endParaRPr lang="hr-HR" sz="1600" dirty="0"/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Specifične fobije/školska fobija</a:t>
            </a:r>
          </a:p>
          <a:p>
            <a:pPr marL="285750" indent="-285750">
              <a:spcAft>
                <a:spcPts val="2100"/>
              </a:spcAft>
            </a:pPr>
            <a:endParaRPr sz="1600" dirty="0"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4"/>
          </p:nvPr>
        </p:nvSpPr>
        <p:spPr>
          <a:xfrm>
            <a:off x="7937801" y="736089"/>
            <a:ext cx="3001218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DEPRESIVNI POREMEĆAJI</a:t>
            </a:r>
            <a:endParaRPr dirty="0"/>
          </a:p>
        </p:txBody>
      </p:sp>
      <p:sp>
        <p:nvSpPr>
          <p:cNvPr id="327" name="Google Shape;327;p35"/>
          <p:cNvSpPr txBox="1">
            <a:spLocks noGrp="1"/>
          </p:cNvSpPr>
          <p:nvPr>
            <p:ph type="body" idx="7"/>
          </p:nvPr>
        </p:nvSpPr>
        <p:spPr>
          <a:xfrm>
            <a:off x="8411743" y="1359648"/>
            <a:ext cx="2729275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Depresija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Distimija</a:t>
            </a:r>
          </a:p>
          <a:p>
            <a:pPr marL="0" indent="0">
              <a:spcAft>
                <a:spcPts val="2100"/>
              </a:spcAft>
              <a:buNone/>
            </a:pPr>
            <a:endParaRPr sz="1600" dirty="0"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14"/>
          </p:nvPr>
        </p:nvSpPr>
        <p:spPr>
          <a:xfrm>
            <a:off x="8109542" y="4048159"/>
            <a:ext cx="3576182" cy="175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PP s prkošenjem i suprotstavljanjem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Poremećaj ophođenja</a:t>
            </a:r>
            <a:endParaRPr sz="1600" dirty="0"/>
          </a:p>
        </p:txBody>
      </p:sp>
      <p:pic>
        <p:nvPicPr>
          <p:cNvPr id="330" name="Google Shape;330;p35" descr="A picture containing plan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28678" t="45968" r="60320" b="25889"/>
          <a:stretch/>
        </p:blipFill>
        <p:spPr>
          <a:xfrm rot="5916381">
            <a:off x="1122848" y="659935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31" name="Google Shape;331;p35" descr="A picture containing plan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28678" t="45968" r="60320" b="25889"/>
          <a:stretch/>
        </p:blipFill>
        <p:spPr>
          <a:xfrm rot="-7490234">
            <a:off x="797021" y="5454221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35"/>
          <p:cNvGrpSpPr/>
          <p:nvPr/>
        </p:nvGrpSpPr>
        <p:grpSpPr>
          <a:xfrm>
            <a:off x="5859288" y="637466"/>
            <a:ext cx="3755018" cy="2237297"/>
            <a:chOff x="1017885" y="2820184"/>
            <a:chExt cx="3386040" cy="2926172"/>
          </a:xfrm>
        </p:grpSpPr>
        <p:pic>
          <p:nvPicPr>
            <p:cNvPr id="288" name="Google Shape;28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35"/>
          <p:cNvGrpSpPr/>
          <p:nvPr/>
        </p:nvGrpSpPr>
        <p:grpSpPr>
          <a:xfrm>
            <a:off x="1946660" y="610165"/>
            <a:ext cx="3734348" cy="2433049"/>
            <a:chOff x="1017885" y="2820184"/>
            <a:chExt cx="3386040" cy="2926172"/>
          </a:xfrm>
        </p:grpSpPr>
        <p:pic>
          <p:nvPicPr>
            <p:cNvPr id="293" name="Google Shape;293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5"/>
          <p:cNvGrpSpPr/>
          <p:nvPr/>
        </p:nvGrpSpPr>
        <p:grpSpPr>
          <a:xfrm>
            <a:off x="5967746" y="3076694"/>
            <a:ext cx="3608321" cy="1634492"/>
            <a:chOff x="1017885" y="2820184"/>
            <a:chExt cx="3386040" cy="2926172"/>
          </a:xfrm>
        </p:grpSpPr>
        <p:pic>
          <p:nvPicPr>
            <p:cNvPr id="303" name="Google Shape;303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" name="Google Shape;307;p35"/>
          <p:cNvGrpSpPr/>
          <p:nvPr/>
        </p:nvGrpSpPr>
        <p:grpSpPr>
          <a:xfrm>
            <a:off x="2121716" y="3000934"/>
            <a:ext cx="3769033" cy="3673532"/>
            <a:chOff x="1017885" y="2820184"/>
            <a:chExt cx="3386040" cy="2926172"/>
          </a:xfrm>
        </p:grpSpPr>
        <p:pic>
          <p:nvPicPr>
            <p:cNvPr id="308" name="Google Shape;308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636264" y="1193369"/>
            <a:ext cx="2118000" cy="4575257"/>
          </a:xfrm>
          <a:prstGeom prst="rect">
            <a:avLst/>
          </a:prstGeom>
          <a:noFill/>
          <a:ln>
            <a:noFill/>
          </a:ln>
        </p:spPr>
        <p:txBody>
          <a:bodyPr spcFirstLastPara="1" vert="vert270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ADOLESCENCIJA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1"/>
          </p:nvPr>
        </p:nvSpPr>
        <p:spPr>
          <a:xfrm>
            <a:off x="2506845" y="710211"/>
            <a:ext cx="2215253" cy="76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NEURORAZVOJNI POREMEĆAJI</a:t>
            </a:r>
            <a:endParaRPr dirty="0"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2"/>
          </p:nvPr>
        </p:nvSpPr>
        <p:spPr>
          <a:xfrm>
            <a:off x="2398846" y="3273718"/>
            <a:ext cx="30602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ANKSIOZNI POREMEĆAJI</a:t>
            </a:r>
            <a:endParaRPr dirty="0"/>
          </a:p>
        </p:txBody>
      </p:sp>
      <p:sp>
        <p:nvSpPr>
          <p:cNvPr id="321" name="Google Shape;321;p35"/>
          <p:cNvSpPr txBox="1">
            <a:spLocks noGrp="1"/>
          </p:cNvSpPr>
          <p:nvPr>
            <p:ph type="body" idx="13"/>
          </p:nvPr>
        </p:nvSpPr>
        <p:spPr>
          <a:xfrm>
            <a:off x="2217010" y="1465345"/>
            <a:ext cx="3058519" cy="131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hr-HR" sz="1600" dirty="0"/>
              <a:t>Poremećaj pozornosti (pažnje) s hiperaktivnošću</a:t>
            </a: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3"/>
          </p:nvPr>
        </p:nvSpPr>
        <p:spPr>
          <a:xfrm>
            <a:off x="6182773" y="3277960"/>
            <a:ext cx="3240475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POREMEĆAJI PONAŠANJA</a:t>
            </a:r>
            <a:endParaRPr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15"/>
          </p:nvPr>
        </p:nvSpPr>
        <p:spPr>
          <a:xfrm>
            <a:off x="2477650" y="3764456"/>
            <a:ext cx="3154027" cy="266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Panični poremećaj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Generalizirani AP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Specifične fobije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Socijalni AP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OKP</a:t>
            </a:r>
          </a:p>
          <a:p>
            <a:pPr marL="285750" indent="-285750">
              <a:spcAft>
                <a:spcPts val="2100"/>
              </a:spcAft>
            </a:pPr>
            <a:endParaRPr sz="1600" dirty="0"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4"/>
          </p:nvPr>
        </p:nvSpPr>
        <p:spPr>
          <a:xfrm>
            <a:off x="6199530" y="797788"/>
            <a:ext cx="3001218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DEPRESIVNI POREMEĆAJI</a:t>
            </a:r>
            <a:endParaRPr dirty="0"/>
          </a:p>
        </p:txBody>
      </p:sp>
      <p:sp>
        <p:nvSpPr>
          <p:cNvPr id="327" name="Google Shape;327;p35"/>
          <p:cNvSpPr txBox="1">
            <a:spLocks noGrp="1"/>
          </p:cNvSpPr>
          <p:nvPr>
            <p:ph type="body" idx="7"/>
          </p:nvPr>
        </p:nvSpPr>
        <p:spPr>
          <a:xfrm>
            <a:off x="6345945" y="1573258"/>
            <a:ext cx="2729275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Depresija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Distimija</a:t>
            </a:r>
          </a:p>
          <a:p>
            <a:pPr marL="0" indent="0">
              <a:spcAft>
                <a:spcPts val="2100"/>
              </a:spcAft>
              <a:buNone/>
            </a:pPr>
            <a:endParaRPr sz="1600" dirty="0"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14"/>
          </p:nvPr>
        </p:nvSpPr>
        <p:spPr>
          <a:xfrm>
            <a:off x="6146001" y="3384698"/>
            <a:ext cx="3132791" cy="84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  <a:buNone/>
            </a:pPr>
            <a:endParaRPr lang="hr-HR" sz="1600" dirty="0"/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Poremećaj ophođenja</a:t>
            </a:r>
            <a:endParaRPr sz="1600" dirty="0"/>
          </a:p>
        </p:txBody>
      </p:sp>
      <p:pic>
        <p:nvPicPr>
          <p:cNvPr id="330" name="Google Shape;330;p35" descr="A picture containing plan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28678" t="45968" r="60320" b="25889"/>
          <a:stretch/>
        </p:blipFill>
        <p:spPr>
          <a:xfrm rot="5916381">
            <a:off x="1183268" y="335517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31" name="Google Shape;331;p35" descr="A picture containing plan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28678" t="45968" r="60320" b="25889"/>
          <a:stretch/>
        </p:blipFill>
        <p:spPr>
          <a:xfrm rot="12140204">
            <a:off x="902756" y="5919375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" name="Google Shape;320;p35"/>
          <p:cNvSpPr txBox="1">
            <a:spLocks noGrp="1"/>
          </p:cNvSpPr>
          <p:nvPr>
            <p:ph type="subTitle" idx="2"/>
          </p:nvPr>
        </p:nvSpPr>
        <p:spPr>
          <a:xfrm>
            <a:off x="5893309" y="4938400"/>
            <a:ext cx="30602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 POREMEĆAJI HRANJENJA</a:t>
            </a:r>
            <a:endParaRPr dirty="0"/>
          </a:p>
        </p:txBody>
      </p:sp>
      <p:sp>
        <p:nvSpPr>
          <p:cNvPr id="35" name="Google Shape;321;p35"/>
          <p:cNvSpPr txBox="1">
            <a:spLocks noGrp="1"/>
          </p:cNvSpPr>
          <p:nvPr>
            <p:ph type="body" idx="13"/>
          </p:nvPr>
        </p:nvSpPr>
        <p:spPr>
          <a:xfrm>
            <a:off x="9877917" y="2840068"/>
            <a:ext cx="1964484" cy="189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hr-HR" sz="1600" dirty="0"/>
              <a:t>Poremećaj prilagodbe</a:t>
            </a:r>
          </a:p>
          <a:p>
            <a:pPr marL="285750" indent="-285750"/>
            <a:r>
              <a:rPr lang="hr-HR" sz="1600" dirty="0"/>
              <a:t>Akutna stresna reakcija</a:t>
            </a:r>
          </a:p>
          <a:p>
            <a:pPr marL="285750" indent="-285750"/>
            <a:r>
              <a:rPr lang="hr-HR" sz="1600" dirty="0"/>
              <a:t>PTSP</a:t>
            </a:r>
          </a:p>
          <a:p>
            <a:pPr marL="0" indent="0">
              <a:buNone/>
            </a:pPr>
            <a:endParaRPr lang="hr-HR" sz="16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dirty="0"/>
          </a:p>
        </p:txBody>
      </p:sp>
      <p:grpSp>
        <p:nvGrpSpPr>
          <p:cNvPr id="37" name="Google Shape;312;p35"/>
          <p:cNvGrpSpPr/>
          <p:nvPr/>
        </p:nvGrpSpPr>
        <p:grpSpPr>
          <a:xfrm>
            <a:off x="5920353" y="4744740"/>
            <a:ext cx="3240736" cy="1680861"/>
            <a:chOff x="1017885" y="2820184"/>
            <a:chExt cx="3386040" cy="2926172"/>
          </a:xfrm>
        </p:grpSpPr>
        <p:pic>
          <p:nvPicPr>
            <p:cNvPr id="38" name="Google Shape;313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14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315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316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324;p35"/>
          <p:cNvSpPr txBox="1">
            <a:spLocks noGrp="1"/>
          </p:cNvSpPr>
          <p:nvPr>
            <p:ph type="subTitle" idx="4"/>
          </p:nvPr>
        </p:nvSpPr>
        <p:spPr>
          <a:xfrm>
            <a:off x="9818137" y="1825739"/>
            <a:ext cx="1901308" cy="89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dirty="0"/>
              <a:t>REAKCIJA NA           STRES</a:t>
            </a:r>
            <a:endParaRPr dirty="0"/>
          </a:p>
        </p:txBody>
      </p:sp>
      <p:sp>
        <p:nvSpPr>
          <p:cNvPr id="44" name="Google Shape;321;p35"/>
          <p:cNvSpPr txBox="1">
            <a:spLocks noGrp="1"/>
          </p:cNvSpPr>
          <p:nvPr>
            <p:ph type="body" idx="13"/>
          </p:nvPr>
        </p:nvSpPr>
        <p:spPr>
          <a:xfrm>
            <a:off x="6498345" y="5490296"/>
            <a:ext cx="2983582" cy="129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hr-HR" sz="1600" dirty="0"/>
              <a:t>Anoreksija</a:t>
            </a:r>
          </a:p>
          <a:p>
            <a:pPr marL="285750" indent="-285750"/>
            <a:r>
              <a:rPr lang="hr-HR" sz="1600" dirty="0"/>
              <a:t>Bulimija</a:t>
            </a:r>
          </a:p>
          <a:p>
            <a:pPr marL="0" indent="0">
              <a:buNone/>
            </a:pPr>
            <a:endParaRPr lang="hr-HR" sz="16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endParaRPr dirty="0"/>
          </a:p>
        </p:txBody>
      </p:sp>
      <p:grpSp>
        <p:nvGrpSpPr>
          <p:cNvPr id="45" name="Google Shape;297;p35"/>
          <p:cNvGrpSpPr/>
          <p:nvPr/>
        </p:nvGrpSpPr>
        <p:grpSpPr>
          <a:xfrm>
            <a:off x="9746225" y="1084882"/>
            <a:ext cx="2192759" cy="4029560"/>
            <a:chOff x="981020" y="2528798"/>
            <a:chExt cx="3422906" cy="3217558"/>
          </a:xfrm>
        </p:grpSpPr>
        <p:pic>
          <p:nvPicPr>
            <p:cNvPr id="46" name="Google Shape;298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99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 flipH="1">
              <a:off x="981020" y="2528798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300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301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8672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 idx="2"/>
          </p:nvPr>
        </p:nvSpPr>
        <p:spPr>
          <a:xfrm>
            <a:off x="3662312" y="771700"/>
            <a:ext cx="742361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3500" dirty="0"/>
              <a:t>UPOZORAVAJUĆI SIMPTOMI</a:t>
            </a:r>
            <a:endParaRPr sz="3500" dirty="0"/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25410" y="1675214"/>
            <a:ext cx="702525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Snažan osjećaj tuge ili povućenosti tijekom dužeg vremena</a:t>
            </a:r>
            <a:endParaRPr dirty="0"/>
          </a:p>
        </p:txBody>
      </p:sp>
      <p:pic>
        <p:nvPicPr>
          <p:cNvPr id="282" name="Google Shape;282;p34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-1682315">
            <a:off x="2232091" y="778285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6" name="Google Shape;880;p45"/>
          <p:cNvGrpSpPr/>
          <p:nvPr/>
        </p:nvGrpSpPr>
        <p:grpSpPr>
          <a:xfrm>
            <a:off x="598197" y="1803696"/>
            <a:ext cx="334400" cy="344208"/>
            <a:chOff x="2961350" y="1740750"/>
            <a:chExt cx="252950" cy="252500"/>
          </a:xfrm>
        </p:grpSpPr>
        <p:sp>
          <p:nvSpPr>
            <p:cNvPr id="17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880;p45"/>
          <p:cNvGrpSpPr/>
          <p:nvPr/>
        </p:nvGrpSpPr>
        <p:grpSpPr>
          <a:xfrm>
            <a:off x="600005" y="2308513"/>
            <a:ext cx="334400" cy="344208"/>
            <a:chOff x="2961350" y="1740750"/>
            <a:chExt cx="252950" cy="252500"/>
          </a:xfrm>
        </p:grpSpPr>
        <p:sp>
          <p:nvSpPr>
            <p:cNvPr id="24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69217" y="5328356"/>
            <a:ext cx="702525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Ozbiljne promjene raspoloženja</a:t>
            </a:r>
            <a:endParaRPr dirty="0"/>
          </a:p>
        </p:txBody>
      </p:sp>
      <p:sp>
        <p:nvSpPr>
          <p:cNvPr id="40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25411" y="1675214"/>
            <a:ext cx="702525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Snažan osjećaj tuge ili povućenosti tijekom dužeg vremena</a:t>
            </a:r>
            <a:endParaRPr dirty="0"/>
          </a:p>
        </p:txBody>
      </p:sp>
      <p:sp>
        <p:nvSpPr>
          <p:cNvPr id="41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25410" y="2171648"/>
            <a:ext cx="702525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Ozbiljno samoozljeđivanje ili pokušaj/najava suicida</a:t>
            </a:r>
            <a:endParaRPr dirty="0"/>
          </a:p>
        </p:txBody>
      </p:sp>
      <p:grpSp>
        <p:nvGrpSpPr>
          <p:cNvPr id="42" name="Google Shape;880;p45"/>
          <p:cNvGrpSpPr/>
          <p:nvPr/>
        </p:nvGrpSpPr>
        <p:grpSpPr>
          <a:xfrm>
            <a:off x="573145" y="2812418"/>
            <a:ext cx="334400" cy="344208"/>
            <a:chOff x="2961350" y="1740750"/>
            <a:chExt cx="252950" cy="252500"/>
          </a:xfrm>
        </p:grpSpPr>
        <p:sp>
          <p:nvSpPr>
            <p:cNvPr id="43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25410" y="2693391"/>
            <a:ext cx="9322030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Iznenadan osjećaj straha bez razloga , praćen ubrzanim disanjem i radom srca</a:t>
            </a:r>
            <a:endParaRPr dirty="0"/>
          </a:p>
        </p:txBody>
      </p:sp>
      <p:grpSp>
        <p:nvGrpSpPr>
          <p:cNvPr id="50" name="Google Shape;880;p45"/>
          <p:cNvGrpSpPr/>
          <p:nvPr/>
        </p:nvGrpSpPr>
        <p:grpSpPr>
          <a:xfrm>
            <a:off x="598180" y="3867782"/>
            <a:ext cx="334400" cy="344208"/>
            <a:chOff x="2961350" y="1740750"/>
            <a:chExt cx="252950" cy="252500"/>
          </a:xfrm>
        </p:grpSpPr>
        <p:sp>
          <p:nvSpPr>
            <p:cNvPr id="51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43603" y="3730917"/>
            <a:ext cx="9627719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Izbjegavanje hrane, izazivanje povraćanja ili upotreba laksativa radi mršavljenja</a:t>
            </a:r>
            <a:endParaRPr dirty="0"/>
          </a:p>
        </p:txBody>
      </p:sp>
      <p:sp>
        <p:nvSpPr>
          <p:cNvPr id="58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25410" y="3203156"/>
            <a:ext cx="9198754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Ponašanje koje je van kontrole, a kojim može povrijediti sebe ili drugog</a:t>
            </a:r>
            <a:endParaRPr dirty="0"/>
          </a:p>
        </p:txBody>
      </p:sp>
      <p:grpSp>
        <p:nvGrpSpPr>
          <p:cNvPr id="59" name="Google Shape;880;p45"/>
          <p:cNvGrpSpPr/>
          <p:nvPr/>
        </p:nvGrpSpPr>
        <p:grpSpPr>
          <a:xfrm>
            <a:off x="584464" y="3359333"/>
            <a:ext cx="334400" cy="344208"/>
            <a:chOff x="2961350" y="1740750"/>
            <a:chExt cx="252950" cy="252500"/>
          </a:xfrm>
        </p:grpSpPr>
        <p:sp>
          <p:nvSpPr>
            <p:cNvPr id="60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880;p45"/>
          <p:cNvGrpSpPr/>
          <p:nvPr/>
        </p:nvGrpSpPr>
        <p:grpSpPr>
          <a:xfrm>
            <a:off x="628462" y="4376231"/>
            <a:ext cx="334400" cy="344208"/>
            <a:chOff x="2961350" y="1740750"/>
            <a:chExt cx="252950" cy="252500"/>
          </a:xfrm>
        </p:grpSpPr>
        <p:sp>
          <p:nvSpPr>
            <p:cNvPr id="67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73885" y="4242865"/>
            <a:ext cx="9484679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Snažni osjećaji zabrinutosti ili straha koji remete svakodnevne aktivnosti</a:t>
            </a:r>
            <a:endParaRPr dirty="0"/>
          </a:p>
        </p:txBody>
      </p:sp>
      <p:grpSp>
        <p:nvGrpSpPr>
          <p:cNvPr id="74" name="Google Shape;880;p45"/>
          <p:cNvGrpSpPr/>
          <p:nvPr/>
        </p:nvGrpSpPr>
        <p:grpSpPr>
          <a:xfrm>
            <a:off x="623794" y="4884680"/>
            <a:ext cx="334400" cy="344208"/>
            <a:chOff x="2961350" y="1740750"/>
            <a:chExt cx="252950" cy="252500"/>
          </a:xfrm>
        </p:grpSpPr>
        <p:sp>
          <p:nvSpPr>
            <p:cNvPr id="75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69217" y="4803689"/>
            <a:ext cx="702525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Izrazite poteškoće s koncentracijom</a:t>
            </a:r>
            <a:endParaRPr dirty="0"/>
          </a:p>
        </p:txBody>
      </p:sp>
      <p:grpSp>
        <p:nvGrpSpPr>
          <p:cNvPr id="82" name="Google Shape;880;p45"/>
          <p:cNvGrpSpPr/>
          <p:nvPr/>
        </p:nvGrpSpPr>
        <p:grpSpPr>
          <a:xfrm>
            <a:off x="620992" y="5382426"/>
            <a:ext cx="334400" cy="344208"/>
            <a:chOff x="2961350" y="1740750"/>
            <a:chExt cx="252950" cy="252500"/>
          </a:xfrm>
        </p:grpSpPr>
        <p:sp>
          <p:nvSpPr>
            <p:cNvPr id="83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80;p45"/>
          <p:cNvGrpSpPr/>
          <p:nvPr/>
        </p:nvGrpSpPr>
        <p:grpSpPr>
          <a:xfrm>
            <a:off x="617068" y="5935363"/>
            <a:ext cx="334400" cy="344208"/>
            <a:chOff x="2961350" y="1740750"/>
            <a:chExt cx="252950" cy="252500"/>
          </a:xfrm>
        </p:grpSpPr>
        <p:sp>
          <p:nvSpPr>
            <p:cNvPr id="90" name="Google Shape;881;p45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2;p45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3;p45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4;p45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5;p45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6;p45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280;p34"/>
          <p:cNvSpPr txBox="1">
            <a:spLocks noGrp="1"/>
          </p:cNvSpPr>
          <p:nvPr>
            <p:ph type="body" idx="6"/>
          </p:nvPr>
        </p:nvSpPr>
        <p:spPr>
          <a:xfrm>
            <a:off x="1134942" y="5853023"/>
            <a:ext cx="7078115" cy="6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Drastične promjene u ponašanju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11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259" y="1771034"/>
            <a:ext cx="8561531" cy="208596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8"/>
          <p:cNvSpPr txBox="1">
            <a:spLocks noGrp="1"/>
          </p:cNvSpPr>
          <p:nvPr>
            <p:ph type="title"/>
          </p:nvPr>
        </p:nvSpPr>
        <p:spPr>
          <a:xfrm>
            <a:off x="449550" y="634582"/>
            <a:ext cx="113607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3200" dirty="0"/>
              <a:t>Pomoć pri odluci je li neko ponašanje znak problema</a:t>
            </a:r>
            <a:endParaRPr sz="3200" dirty="0"/>
          </a:p>
        </p:txBody>
      </p:sp>
      <p:sp>
        <p:nvSpPr>
          <p:cNvPr id="620" name="Google Shape;620;p38"/>
          <p:cNvSpPr txBox="1">
            <a:spLocks noGrp="1"/>
          </p:cNvSpPr>
          <p:nvPr>
            <p:ph type="body" idx="6"/>
          </p:nvPr>
        </p:nvSpPr>
        <p:spPr>
          <a:xfrm>
            <a:off x="2058137" y="4455903"/>
            <a:ext cx="10647890" cy="95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hr-HR" sz="2400" dirty="0">
                <a:latin typeface="Bradley Hand ITC" panose="03070402050302030203" pitchFamily="66" charset="0"/>
              </a:rPr>
              <a:t>Traje li uočeno ponašanje toliko dugo da se ne može opisati kao npr. prolazna faza ?</a:t>
            </a:r>
            <a:endParaRPr sz="2400" dirty="0">
              <a:latin typeface="Bradley Hand ITC" panose="03070402050302030203" pitchFamily="66" charset="0"/>
            </a:endParaRPr>
          </a:p>
        </p:txBody>
      </p:sp>
      <p:pic>
        <p:nvPicPr>
          <p:cNvPr id="647" name="Google Shape;647;p38" descr="A silhouette of a city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57740" y="5478152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620;p38"/>
          <p:cNvSpPr txBox="1">
            <a:spLocks noGrp="1"/>
          </p:cNvSpPr>
          <p:nvPr>
            <p:ph type="body" idx="6"/>
          </p:nvPr>
        </p:nvSpPr>
        <p:spPr>
          <a:xfrm>
            <a:off x="2352605" y="2143043"/>
            <a:ext cx="7176270" cy="71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hr-HR" sz="2400" dirty="0">
                <a:latin typeface="Bradley Hand ITC" panose="03070402050302030203" pitchFamily="66" charset="0"/>
              </a:rPr>
              <a:t>Je li uočeno ponašanje uobičajeno za tog učenika?</a:t>
            </a:r>
            <a:endParaRPr sz="2400" dirty="0">
              <a:latin typeface="Bradley Hand ITC" panose="03070402050302030203" pitchFamily="66" charset="0"/>
            </a:endParaRPr>
          </a:p>
        </p:txBody>
      </p:sp>
      <p:sp>
        <p:nvSpPr>
          <p:cNvPr id="50" name="Google Shape;620;p38"/>
          <p:cNvSpPr txBox="1">
            <a:spLocks noGrp="1"/>
          </p:cNvSpPr>
          <p:nvPr>
            <p:ph type="body" idx="6"/>
          </p:nvPr>
        </p:nvSpPr>
        <p:spPr>
          <a:xfrm>
            <a:off x="2228618" y="3001879"/>
            <a:ext cx="10647890" cy="71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hr-HR" sz="2400" dirty="0">
                <a:latin typeface="Bradley Hand ITC" panose="03070402050302030203" pitchFamily="66" charset="0"/>
              </a:rPr>
              <a:t>Je li to promjena u odnosu na učenikovo dosadašnje ponašanje  ?</a:t>
            </a:r>
            <a:endParaRPr sz="2400" dirty="0">
              <a:latin typeface="Bradley Hand ITC" panose="03070402050302030203" pitchFamily="66" charset="0"/>
            </a:endParaRPr>
          </a:p>
        </p:txBody>
      </p:sp>
      <p:sp>
        <p:nvSpPr>
          <p:cNvPr id="51" name="Google Shape;620;p38"/>
          <p:cNvSpPr txBox="1">
            <a:spLocks noGrp="1"/>
          </p:cNvSpPr>
          <p:nvPr>
            <p:ph type="body" idx="6"/>
          </p:nvPr>
        </p:nvSpPr>
        <p:spPr>
          <a:xfrm>
            <a:off x="2225480" y="3739342"/>
            <a:ext cx="10647890" cy="71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hr-HR" sz="2400" dirty="0">
                <a:latin typeface="Bradley Hand ITC" panose="03070402050302030203" pitchFamily="66" charset="0"/>
              </a:rPr>
              <a:t>Je li uočeno ponašanje učestalije nego prije ?</a:t>
            </a:r>
            <a:endParaRPr sz="2400" dirty="0">
              <a:latin typeface="Bradley Hand ITC" panose="03070402050302030203" pitchFamily="66" charset="0"/>
            </a:endParaRPr>
          </a:p>
        </p:txBody>
      </p:sp>
      <p:pic>
        <p:nvPicPr>
          <p:cNvPr id="52" name="Google Shape;242;p31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1"/>
          <a:stretch/>
        </p:blipFill>
        <p:spPr>
          <a:xfrm>
            <a:off x="977219" y="2143043"/>
            <a:ext cx="882023" cy="62918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3" name="Google Shape;242;p31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1"/>
          <a:stretch/>
        </p:blipFill>
        <p:spPr>
          <a:xfrm>
            <a:off x="1000602" y="3045566"/>
            <a:ext cx="882023" cy="62918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5" name="Google Shape;242;p31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1"/>
          <a:stretch/>
        </p:blipFill>
        <p:spPr>
          <a:xfrm>
            <a:off x="1046745" y="3838165"/>
            <a:ext cx="882023" cy="62918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6" name="Google Shape;242;p31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1"/>
          <a:stretch/>
        </p:blipFill>
        <p:spPr>
          <a:xfrm>
            <a:off x="1046744" y="4657588"/>
            <a:ext cx="882023" cy="62918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932509">
            <a:off x="859935" y="363627"/>
            <a:ext cx="5294535" cy="60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7119941" y="691376"/>
            <a:ext cx="5024400" cy="577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iritabilnost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tuga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DOSADA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plačljivost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somatske smetnje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smetnje apetita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anksioznost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strahovi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osjećaj krivnje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pad školskog uspjeha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otresitost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nisko samopoštovanje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lt1"/>
                </a:solidFill>
              </a:rPr>
              <a:t>suicidalne misli</a:t>
            </a:r>
          </a:p>
          <a:p>
            <a:pPr marL="0" lvl="0" indent="0">
              <a:buNone/>
            </a:pPr>
            <a:endParaRPr sz="36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676">
            <a:off x="1085645" y="1483537"/>
            <a:ext cx="4415937" cy="3449619"/>
          </a:xfrm>
          <a:prstGeom prst="rect">
            <a:avLst/>
          </a:prstGeom>
        </p:spPr>
      </p:pic>
      <p:sp>
        <p:nvSpPr>
          <p:cNvPr id="148" name="Google Shape;148;p25"/>
          <p:cNvSpPr/>
          <p:nvPr/>
        </p:nvSpPr>
        <p:spPr>
          <a:xfrm rot="8321483">
            <a:off x="358403" y="18306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 rot="8321483">
            <a:off x="4654503" y="4063665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1279749" y="689699"/>
            <a:ext cx="9356451" cy="11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4000"/>
            </a:pPr>
            <a:r>
              <a:rPr lang="hr-HR" sz="3600" b="1" dirty="0">
                <a:latin typeface="Coming Soon" panose="020B0604020202020204" charset="0"/>
              </a:rPr>
              <a:t>Razlike u depresiji između djevojaka i mladića</a:t>
            </a:r>
            <a:br>
              <a:rPr lang="hr-HR" sz="3600" b="1" dirty="0">
                <a:latin typeface="Coming Soon" panose="020B0604020202020204" charset="0"/>
              </a:rPr>
            </a:br>
            <a:endParaRPr sz="3600" b="1" dirty="0">
              <a:latin typeface="Coming Soon" panose="020B0604020202020204" charset="0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4"/>
          </p:nvPr>
        </p:nvSpPr>
        <p:spPr>
          <a:xfrm>
            <a:off x="6727516" y="2418844"/>
            <a:ext cx="3570300" cy="340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Osjećaj ljutnje, prijezira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Smetnje ponašanja u vidu: markiranja, bježanja od kuće, agresije, krađe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Zlouporaba sredstava ovisnosti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3"/>
          </p:nvPr>
        </p:nvSpPr>
        <p:spPr>
          <a:xfrm>
            <a:off x="1640890" y="2498053"/>
            <a:ext cx="3900444" cy="435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Osjećaj žalosti, praznine, anksioznosti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Više zabrinute vršnjačkim odnosima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Nižeg samopoštovanja u odnosu na mladiće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Manje zadovoljne izgledom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Češći su somatski simptomi</a:t>
            </a: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dirty="0"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1733914" y="2055253"/>
            <a:ext cx="3608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dirty="0"/>
              <a:t>DJEVOJKE</a:t>
            </a:r>
            <a:endParaRPr dirty="0"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2"/>
          </p:nvPr>
        </p:nvSpPr>
        <p:spPr>
          <a:xfrm>
            <a:off x="6418578" y="1976044"/>
            <a:ext cx="3608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hr-HR" dirty="0"/>
              <a:t>MLADIĆI</a:t>
            </a:r>
            <a:endParaRPr dirty="0"/>
          </a:p>
        </p:txBody>
      </p:sp>
      <p:grpSp>
        <p:nvGrpSpPr>
          <p:cNvPr id="194" name="Google Shape;194;p29"/>
          <p:cNvGrpSpPr/>
          <p:nvPr/>
        </p:nvGrpSpPr>
        <p:grpSpPr>
          <a:xfrm>
            <a:off x="1336523" y="1758032"/>
            <a:ext cx="4560657" cy="4642767"/>
            <a:chOff x="1017885" y="2820184"/>
            <a:chExt cx="3386040" cy="2926172"/>
          </a:xfrm>
        </p:grpSpPr>
        <p:pic>
          <p:nvPicPr>
            <p:cNvPr id="195" name="Google Shape;19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9"/>
          <p:cNvGrpSpPr/>
          <p:nvPr/>
        </p:nvGrpSpPr>
        <p:grpSpPr>
          <a:xfrm>
            <a:off x="6294620" y="1758031"/>
            <a:ext cx="4566667" cy="4524799"/>
            <a:chOff x="1017885" y="2820184"/>
            <a:chExt cx="3386040" cy="2926172"/>
          </a:xfrm>
        </p:grpSpPr>
        <p:pic>
          <p:nvPicPr>
            <p:cNvPr id="200" name="Google Shape;200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5006" y="1758033"/>
            <a:ext cx="7119229" cy="17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2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4653756" y="2618497"/>
            <a:ext cx="5402700" cy="371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200" dirty="0"/>
              <a:t>OZBILJNO SHVATITE SVE PRIJETNJE SAMOUBOJSTVOM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/>
              <a:t>POSLUŠAJTE ŠTO UČENIK IMA ZA REĆI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/>
              <a:t>NEMOJTE OBEĆAVATI DA ĆETE ČUVATI UČENIKOVU TAJNU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/>
              <a:t>ODMAH POTRAŽITE POMOĆ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ponašanju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hr-HR"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hr-HR"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problemi u svakodnevnom funkcioniranju</a:t>
            </a:r>
            <a:endParaRPr sz="2200"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418625" y="898175"/>
            <a:ext cx="7206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3200" dirty="0">
                <a:latin typeface="Coming Soon" panose="020B0604020202020204" charset="0"/>
              </a:rPr>
              <a:t>SUICIDALNE  MISLI</a:t>
            </a:r>
            <a:endParaRPr sz="3200" dirty="0">
              <a:latin typeface="Coming Soon" panose="020B0604020202020204" charset="0"/>
            </a:endParaRPr>
          </a:p>
        </p:txBody>
      </p:sp>
      <p:pic>
        <p:nvPicPr>
          <p:cNvPr id="157" name="Google Shape;157;p26" descr="A black and white outline of a city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3557845" y="2578440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8" name="Google Shape;158;p26" descr="A black and white outline of a city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>
            <a:off x="3577436" y="3520490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9" name="Google Shape;159;p26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>
            <a:off x="3584552" y="4491421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6296" y="2319934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3;p28" descr="A black and white outline of a city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l="36449" t="26820" r="45730" b="33970"/>
          <a:stretch/>
        </p:blipFill>
        <p:spPr>
          <a:xfrm>
            <a:off x="3584551" y="5425473"/>
            <a:ext cx="795633" cy="734942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7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>
            <a:spLocks noGrp="1"/>
          </p:cNvSpPr>
          <p:nvPr>
            <p:ph type="title"/>
          </p:nvPr>
        </p:nvSpPr>
        <p:spPr>
          <a:xfrm>
            <a:off x="4280586" y="1807076"/>
            <a:ext cx="5438445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hr-HR" dirty="0"/>
              <a:t>  Hvala </a:t>
            </a:r>
            <a:r>
              <a:rPr lang="en" dirty="0"/>
              <a:t>!</a:t>
            </a:r>
            <a:endParaRPr dirty="0"/>
          </a:p>
        </p:txBody>
      </p:sp>
      <p:pic>
        <p:nvPicPr>
          <p:cNvPr id="691" name="Google Shape;69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098667" y="5543905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2;p22"/>
          <p:cNvPicPr preferRelativeResize="0"/>
          <p:nvPr/>
        </p:nvPicPr>
        <p:blipFill rotWithShape="1">
          <a:blip r:embed="rId4">
            <a:alphaModFix/>
          </a:blip>
          <a:srcRect l="9066" t="6097" r="41499" b="10492"/>
          <a:stretch/>
        </p:blipFill>
        <p:spPr>
          <a:xfrm flipH="1">
            <a:off x="624463" y="1252968"/>
            <a:ext cx="2899322" cy="379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1;p22"/>
          <p:cNvPicPr preferRelativeResize="0"/>
          <p:nvPr/>
        </p:nvPicPr>
        <p:blipFill rotWithShape="1">
          <a:blip r:embed="rId5">
            <a:alphaModFix/>
          </a:blip>
          <a:srcRect l="45109" t="1545" r="4416" b="12565"/>
          <a:stretch/>
        </p:blipFill>
        <p:spPr>
          <a:xfrm flipH="1">
            <a:off x="8764857" y="1252968"/>
            <a:ext cx="2877015" cy="379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729" t="28697" r="52564" b="5339"/>
          <a:stretch/>
        </p:blipFill>
        <p:spPr>
          <a:xfrm>
            <a:off x="548200" y="2752697"/>
            <a:ext cx="1939592" cy="994644"/>
          </a:xfrm>
          <a:custGeom>
            <a:avLst/>
            <a:gdLst/>
            <a:ahLst/>
            <a:cxnLst/>
            <a:rect l="l" t="t" r="r" b="b"/>
            <a:pathLst>
              <a:path w="2524864" h="1913096" extrusionOk="0">
                <a:moveTo>
                  <a:pt x="1201877" y="0"/>
                </a:moveTo>
                <a:cubicBezTo>
                  <a:pt x="1372910" y="0"/>
                  <a:pt x="1529239" y="88225"/>
                  <a:pt x="1618239" y="229076"/>
                </a:cubicBezTo>
                <a:cubicBezTo>
                  <a:pt x="1677056" y="215146"/>
                  <a:pt x="1738968" y="212825"/>
                  <a:pt x="1801654" y="222112"/>
                </a:cubicBezTo>
                <a:cubicBezTo>
                  <a:pt x="1998226" y="249972"/>
                  <a:pt x="2187059" y="437258"/>
                  <a:pt x="2215694" y="633830"/>
                </a:cubicBezTo>
                <a:cubicBezTo>
                  <a:pt x="2224981" y="694968"/>
                  <a:pt x="2223433" y="755333"/>
                  <a:pt x="2211051" y="812602"/>
                </a:cubicBezTo>
                <a:cubicBezTo>
                  <a:pt x="2381310" y="892314"/>
                  <a:pt x="2495074" y="1064121"/>
                  <a:pt x="2495074" y="1259919"/>
                </a:cubicBezTo>
                <a:cubicBezTo>
                  <a:pt x="2495074" y="1308676"/>
                  <a:pt x="2488109" y="1355884"/>
                  <a:pt x="2474179" y="1401544"/>
                </a:cubicBezTo>
                <a:cubicBezTo>
                  <a:pt x="2523709" y="1489770"/>
                  <a:pt x="2537639" y="1584186"/>
                  <a:pt x="2512874" y="1666994"/>
                </a:cubicBezTo>
                <a:cubicBezTo>
                  <a:pt x="2482691" y="1766828"/>
                  <a:pt x="2395240" y="1848088"/>
                  <a:pt x="2280702" y="1883688"/>
                </a:cubicBezTo>
                <a:cubicBezTo>
                  <a:pt x="2210276" y="1905357"/>
                  <a:pt x="2141399" y="1908453"/>
                  <a:pt x="2083356" y="1908453"/>
                </a:cubicBezTo>
                <a:cubicBezTo>
                  <a:pt x="2063234" y="1908453"/>
                  <a:pt x="2043887" y="1907679"/>
                  <a:pt x="2025313" y="1907679"/>
                </a:cubicBezTo>
                <a:cubicBezTo>
                  <a:pt x="1797785" y="1903036"/>
                  <a:pt x="1566387" y="1900714"/>
                  <a:pt x="1338085" y="1900714"/>
                </a:cubicBezTo>
                <a:cubicBezTo>
                  <a:pt x="1043226" y="1900714"/>
                  <a:pt x="744498" y="1904583"/>
                  <a:pt x="450414" y="1912323"/>
                </a:cubicBezTo>
                <a:cubicBezTo>
                  <a:pt x="434935" y="1913096"/>
                  <a:pt x="419458" y="1913096"/>
                  <a:pt x="403979" y="1913096"/>
                </a:cubicBezTo>
                <a:cubicBezTo>
                  <a:pt x="349806" y="1913096"/>
                  <a:pt x="278607" y="1909227"/>
                  <a:pt x="211277" y="1876723"/>
                </a:cubicBezTo>
                <a:cubicBezTo>
                  <a:pt x="96739" y="1821002"/>
                  <a:pt x="36374" y="1696402"/>
                  <a:pt x="71974" y="1587282"/>
                </a:cubicBezTo>
                <a:cubicBezTo>
                  <a:pt x="76617" y="1571804"/>
                  <a:pt x="83582" y="1557874"/>
                  <a:pt x="91321" y="1545491"/>
                </a:cubicBezTo>
                <a:cubicBezTo>
                  <a:pt x="32504" y="1462683"/>
                  <a:pt x="0" y="1362849"/>
                  <a:pt x="0" y="1259919"/>
                </a:cubicBezTo>
                <a:cubicBezTo>
                  <a:pt x="0" y="1098947"/>
                  <a:pt x="77391" y="951905"/>
                  <a:pt x="201990" y="859810"/>
                </a:cubicBezTo>
                <a:cubicBezTo>
                  <a:pt x="186512" y="811828"/>
                  <a:pt x="178773" y="761524"/>
                  <a:pt x="178773" y="710446"/>
                </a:cubicBezTo>
                <a:cubicBezTo>
                  <a:pt x="178773" y="437258"/>
                  <a:pt x="400884" y="215920"/>
                  <a:pt x="673299" y="215920"/>
                </a:cubicBezTo>
                <a:cubicBezTo>
                  <a:pt x="711221" y="215920"/>
                  <a:pt x="748368" y="219789"/>
                  <a:pt x="784741" y="228303"/>
                </a:cubicBezTo>
                <a:cubicBezTo>
                  <a:pt x="874514" y="88225"/>
                  <a:pt x="1030843" y="0"/>
                  <a:pt x="120187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453490" y="2821184"/>
            <a:ext cx="2129012" cy="91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hr-HR" sz="2000" dirty="0">
                <a:solidFill>
                  <a:schemeClr val="tx1"/>
                </a:solidFill>
              </a:rPr>
              <a:t>Mentalno zdravlje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381786" y="5956250"/>
            <a:ext cx="11262014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900"/>
              <a:buNone/>
            </a:pPr>
            <a:r>
              <a:rPr lang="en" sz="1500" dirty="0"/>
              <a:t>.</a:t>
            </a:r>
            <a:endParaRPr sz="1500" dirty="0"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0485" y="3283212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0836" t="13182" r="25577" b="3720"/>
          <a:stretch/>
        </p:blipFill>
        <p:spPr>
          <a:xfrm>
            <a:off x="9572407" y="2632237"/>
            <a:ext cx="1904977" cy="1475406"/>
          </a:xfrm>
          <a:custGeom>
            <a:avLst/>
            <a:gdLst/>
            <a:ahLst/>
            <a:cxnLst/>
            <a:rect l="l" t="t" r="r" b="b"/>
            <a:pathLst>
              <a:path w="2410631" h="2410027" extrusionOk="0">
                <a:moveTo>
                  <a:pt x="1205317" y="0"/>
                </a:moveTo>
                <a:cubicBezTo>
                  <a:pt x="1342649" y="0"/>
                  <a:pt x="1479880" y="127343"/>
                  <a:pt x="1546074" y="382029"/>
                </a:cubicBezTo>
                <a:cubicBezTo>
                  <a:pt x="1999745" y="115638"/>
                  <a:pt x="2294389" y="410282"/>
                  <a:pt x="2027998" y="863953"/>
                </a:cubicBezTo>
                <a:cubicBezTo>
                  <a:pt x="2538176" y="996341"/>
                  <a:pt x="2538176" y="1412879"/>
                  <a:pt x="2027998" y="1546074"/>
                </a:cubicBezTo>
                <a:cubicBezTo>
                  <a:pt x="2294389" y="1999745"/>
                  <a:pt x="1999745" y="2294389"/>
                  <a:pt x="1546074" y="2027999"/>
                </a:cubicBezTo>
                <a:cubicBezTo>
                  <a:pt x="1412879" y="2537370"/>
                  <a:pt x="996341" y="2537370"/>
                  <a:pt x="863953" y="2027999"/>
                </a:cubicBezTo>
                <a:cubicBezTo>
                  <a:pt x="410282" y="2294389"/>
                  <a:pt x="115638" y="1999745"/>
                  <a:pt x="382029" y="1546074"/>
                </a:cubicBezTo>
                <a:cubicBezTo>
                  <a:pt x="-127343" y="1412879"/>
                  <a:pt x="-127343" y="996341"/>
                  <a:pt x="382029" y="863953"/>
                </a:cubicBezTo>
                <a:cubicBezTo>
                  <a:pt x="115638" y="410282"/>
                  <a:pt x="410282" y="115638"/>
                  <a:pt x="863953" y="382029"/>
                </a:cubicBezTo>
                <a:cubicBezTo>
                  <a:pt x="930551" y="127343"/>
                  <a:pt x="1067984" y="0"/>
                  <a:pt x="120531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2" name="Google Shape;252;p32" descr="A silhouett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4878" y="5053037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;p32"/>
          <p:cNvSpPr txBox="1">
            <a:spLocks/>
          </p:cNvSpPr>
          <p:nvPr/>
        </p:nvSpPr>
        <p:spPr>
          <a:xfrm>
            <a:off x="9553306" y="2821184"/>
            <a:ext cx="2129012" cy="91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Psihička </a:t>
            </a:r>
          </a:p>
          <a:p>
            <a:r>
              <a:rPr lang="hr-HR" sz="2000" dirty="0">
                <a:solidFill>
                  <a:schemeClr val="tx1"/>
                </a:solidFill>
              </a:rPr>
              <a:t>bolest</a:t>
            </a:r>
          </a:p>
        </p:txBody>
      </p:sp>
      <p:pic>
        <p:nvPicPr>
          <p:cNvPr id="11" name="Google Shape;183;p28" descr="A black and white outline of a city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36449" t="26820" r="45730" b="33970"/>
          <a:stretch/>
        </p:blipFill>
        <p:spPr>
          <a:xfrm>
            <a:off x="7684737" y="3074717"/>
            <a:ext cx="982419" cy="635325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Google Shape;183;p28" descr="A black and white outline of a city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36449" t="26820" r="45730" b="33970"/>
          <a:stretch/>
        </p:blipFill>
        <p:spPr>
          <a:xfrm rot="10800000">
            <a:off x="3241906" y="3048000"/>
            <a:ext cx="961634" cy="666801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51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4653756" y="2618497"/>
            <a:ext cx="5402700" cy="354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emocionalnom doživljavanju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mišljenju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ponašanju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hr-HR"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hr-HR"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200" dirty="0"/>
              <a:t>problemi u svakodnevnom funkcioniranju</a:t>
            </a:r>
            <a:endParaRPr sz="2200"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418625" y="898175"/>
            <a:ext cx="7206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3200" dirty="0">
                <a:latin typeface="Coming Soon" panose="020B0604020202020204" charset="0"/>
              </a:rPr>
              <a:t>Klinički kriteriji uključuju izrazite i dugotrajne smetnje u</a:t>
            </a:r>
            <a:endParaRPr sz="3200" dirty="0">
              <a:latin typeface="Coming Soon" panose="020B0604020202020204" charset="0"/>
            </a:endParaRPr>
          </a:p>
        </p:txBody>
      </p:sp>
      <p:pic>
        <p:nvPicPr>
          <p:cNvPr id="157" name="Google Shape;157;p26" descr="A black and white outline of a city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3557845" y="2578440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8" name="Google Shape;158;p26" descr="A black and white outline of a city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>
            <a:off x="3577436" y="3520490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9" name="Google Shape;159;p26" descr="A black and white outline of a city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>
            <a:off x="3584552" y="4491421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6296" y="2319934"/>
            <a:ext cx="7119229" cy="17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3;p28" descr="A black and white outline of a city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l="36449" t="26820" r="45730" b="33970"/>
          <a:stretch/>
        </p:blipFill>
        <p:spPr>
          <a:xfrm>
            <a:off x="3584551" y="5425473"/>
            <a:ext cx="795633" cy="734942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90603" y="1610510"/>
            <a:ext cx="3211579" cy="173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hr-HR" dirty="0"/>
              <a:t>5</a:t>
            </a: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2574658" y="367040"/>
            <a:ext cx="8243454" cy="16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hr-HR" sz="4000" dirty="0">
                <a:solidFill>
                  <a:schemeClr val="accent4"/>
                </a:solidFill>
                <a:latin typeface="Coming Soon" panose="020B0604020202020204" charset="0"/>
                <a:ea typeface="Chelsea Market"/>
                <a:cs typeface="Chelsea Market"/>
                <a:sym typeface="Chelsea Market"/>
              </a:rPr>
              <a:t>Razredni odjel od 25 učenika</a:t>
            </a:r>
            <a:endParaRPr sz="4000" dirty="0">
              <a:solidFill>
                <a:schemeClr val="accent4"/>
              </a:solidFill>
              <a:latin typeface="Coming Soon" panose="020B0604020202020204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3749740" y="1574702"/>
            <a:ext cx="5517900" cy="173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hr-HR" dirty="0"/>
              <a:t>učenika se suočava s problemima mentalnog zdravlja koji mogu otežati učenje i odnose s nastavnicima vršnjacima i roditeljima</a:t>
            </a:r>
            <a:endParaRPr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565328" y="994279"/>
            <a:ext cx="2576626" cy="26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2;p34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541789">
            <a:off x="4670341" y="2664977"/>
            <a:ext cx="1949838" cy="27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5;p27"/>
          <p:cNvSpPr txBox="1">
            <a:spLocks/>
          </p:cNvSpPr>
          <p:nvPr/>
        </p:nvSpPr>
        <p:spPr>
          <a:xfrm>
            <a:off x="4628953" y="3312192"/>
            <a:ext cx="2247243" cy="169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Google Shape;167;p27"/>
          <p:cNvSpPr txBox="1">
            <a:spLocks/>
          </p:cNvSpPr>
          <p:nvPr/>
        </p:nvSpPr>
        <p:spPr>
          <a:xfrm>
            <a:off x="7135091" y="3317762"/>
            <a:ext cx="4225636" cy="11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>
              <a:buFont typeface="Coming Soon"/>
              <a:buNone/>
            </a:pPr>
            <a:r>
              <a:rPr lang="hr-HR" sz="4000" dirty="0"/>
              <a:t>DOBIVA POMOĆ !</a:t>
            </a:r>
          </a:p>
        </p:txBody>
      </p:sp>
      <p:pic>
        <p:nvPicPr>
          <p:cNvPr id="10" name="Google Shape;27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564498">
            <a:off x="1397245" y="4869282"/>
            <a:ext cx="1829592" cy="185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564498">
            <a:off x="1397244" y="4841573"/>
            <a:ext cx="1829592" cy="185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564498">
            <a:off x="878990" y="4738834"/>
            <a:ext cx="2595969" cy="185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75;p34"/>
          <p:cNvSpPr txBox="1">
            <a:spLocks/>
          </p:cNvSpPr>
          <p:nvPr/>
        </p:nvSpPr>
        <p:spPr>
          <a:xfrm>
            <a:off x="1300469" y="4873452"/>
            <a:ext cx="2193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7000"/>
            </a:pPr>
            <a:r>
              <a:rPr lang="hr-HR" sz="3600" dirty="0">
                <a:solidFill>
                  <a:schemeClr val="bg1"/>
                </a:solidFill>
              </a:rPr>
              <a:t>10-20</a:t>
            </a:r>
            <a:r>
              <a:rPr lang="en" sz="36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Google Shape;167;p27"/>
          <p:cNvSpPr txBox="1">
            <a:spLocks/>
          </p:cNvSpPr>
          <p:nvPr/>
        </p:nvSpPr>
        <p:spPr>
          <a:xfrm>
            <a:off x="3494069" y="4901193"/>
            <a:ext cx="7090804" cy="173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>
              <a:buFont typeface="Coming Soon"/>
              <a:buNone/>
            </a:pPr>
            <a:r>
              <a:rPr lang="hr-HR" dirty="0"/>
              <a:t>najrašireniji problemi vezani uz anksiozne poremećaje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body" idx="3"/>
          </p:nvPr>
        </p:nvSpPr>
        <p:spPr>
          <a:xfrm>
            <a:off x="7997325" y="1807078"/>
            <a:ext cx="3013182" cy="196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2400" dirty="0"/>
              <a:t>         17 %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2400" dirty="0"/>
              <a:t>učenika doživljava povišene razine anksioznosti</a:t>
            </a:r>
            <a:endParaRPr sz="2400" dirty="0"/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4"/>
          </p:nvPr>
        </p:nvSpPr>
        <p:spPr>
          <a:xfrm>
            <a:off x="7749007" y="4225872"/>
            <a:ext cx="3663372" cy="151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2400" dirty="0"/>
              <a:t>           13 %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2400" dirty="0"/>
              <a:t>učenika ima psihosomatske teškoće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dirty="0"/>
          </a:p>
        </p:txBody>
      </p:sp>
      <p:sp>
        <p:nvSpPr>
          <p:cNvPr id="381" name="Google Shape;381;p37"/>
          <p:cNvSpPr txBox="1">
            <a:spLocks noGrp="1"/>
          </p:cNvSpPr>
          <p:nvPr>
            <p:ph type="title"/>
          </p:nvPr>
        </p:nvSpPr>
        <p:spPr>
          <a:xfrm>
            <a:off x="609011" y="633439"/>
            <a:ext cx="968977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Istraživanja RH (2016.)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382" name="Google Shape;382;p37"/>
          <p:cNvGrpSpPr/>
          <p:nvPr/>
        </p:nvGrpSpPr>
        <p:grpSpPr>
          <a:xfrm>
            <a:off x="247464" y="2221036"/>
            <a:ext cx="7300453" cy="3322634"/>
            <a:chOff x="275475" y="1342375"/>
            <a:chExt cx="7012250" cy="3021400"/>
          </a:xfrm>
        </p:grpSpPr>
        <p:sp>
          <p:nvSpPr>
            <p:cNvPr id="383" name="Google Shape;383;p37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37"/>
          <p:cNvGrpSpPr/>
          <p:nvPr/>
        </p:nvGrpSpPr>
        <p:grpSpPr>
          <a:xfrm>
            <a:off x="7633932" y="1522426"/>
            <a:ext cx="3739507" cy="2432118"/>
            <a:chOff x="1017885" y="2820184"/>
            <a:chExt cx="3386040" cy="2926172"/>
          </a:xfrm>
        </p:grpSpPr>
        <p:pic>
          <p:nvPicPr>
            <p:cNvPr id="595" name="Google Shape;59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p37"/>
          <p:cNvGrpSpPr/>
          <p:nvPr/>
        </p:nvGrpSpPr>
        <p:grpSpPr>
          <a:xfrm>
            <a:off x="7559890" y="3944558"/>
            <a:ext cx="3700228" cy="2185452"/>
            <a:chOff x="1017885" y="2820184"/>
            <a:chExt cx="3386040" cy="2926172"/>
          </a:xfrm>
        </p:grpSpPr>
        <p:pic>
          <p:nvPicPr>
            <p:cNvPr id="600" name="Google Shape;600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4" name="Google Shape;60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62" y="1465870"/>
            <a:ext cx="4384982" cy="10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7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13140235">
            <a:off x="3952175" y="3270698"/>
            <a:ext cx="1042454" cy="5714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2869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>
            <a:spLocks noGrp="1"/>
          </p:cNvSpPr>
          <p:nvPr>
            <p:ph type="subTitle" idx="1"/>
          </p:nvPr>
        </p:nvSpPr>
        <p:spPr>
          <a:xfrm>
            <a:off x="7186135" y="1636777"/>
            <a:ext cx="2804474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sz="2200" dirty="0"/>
              <a:t>       </a:t>
            </a:r>
            <a:r>
              <a:rPr lang="hr-HR" sz="2200" dirty="0">
                <a:solidFill>
                  <a:schemeClr val="bg1"/>
                </a:solidFill>
              </a:rPr>
              <a:t>50 %</a:t>
            </a:r>
            <a:endParaRPr sz="2200" dirty="0">
              <a:solidFill>
                <a:schemeClr val="bg1"/>
              </a:solidFill>
            </a:endParaRPr>
          </a:p>
        </p:txBody>
      </p:sp>
      <p:sp>
        <p:nvSpPr>
          <p:cNvPr id="378" name="Google Shape;378;p37"/>
          <p:cNvSpPr txBox="1">
            <a:spLocks noGrp="1"/>
          </p:cNvSpPr>
          <p:nvPr>
            <p:ph type="subTitle" idx="2"/>
          </p:nvPr>
        </p:nvSpPr>
        <p:spPr>
          <a:xfrm>
            <a:off x="7814056" y="5120240"/>
            <a:ext cx="35208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hr-HR" sz="2200" dirty="0"/>
              <a:t>ANKSIOZNI POREMEĆAJI</a:t>
            </a:r>
            <a:endParaRPr sz="2200" dirty="0"/>
          </a:p>
        </p:txBody>
      </p:sp>
      <p:sp>
        <p:nvSpPr>
          <p:cNvPr id="379" name="Google Shape;379;p37"/>
          <p:cNvSpPr txBox="1">
            <a:spLocks noGrp="1"/>
          </p:cNvSpPr>
          <p:nvPr>
            <p:ph type="body" idx="3"/>
          </p:nvPr>
        </p:nvSpPr>
        <p:spPr>
          <a:xfrm>
            <a:off x="6743521" y="2097536"/>
            <a:ext cx="3403034" cy="90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800" dirty="0"/>
              <a:t>svih mentalnih poremećaja se javlja do 14. godine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dirty="0"/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4"/>
          </p:nvPr>
        </p:nvSpPr>
        <p:spPr>
          <a:xfrm>
            <a:off x="7753786" y="5819258"/>
            <a:ext cx="3444714" cy="62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800" dirty="0"/>
              <a:t>Dijagnostika od 6. do 14. godine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dirty="0"/>
          </a:p>
        </p:txBody>
      </p:sp>
      <p:sp>
        <p:nvSpPr>
          <p:cNvPr id="381" name="Google Shape;381;p37"/>
          <p:cNvSpPr txBox="1">
            <a:spLocks noGrp="1"/>
          </p:cNvSpPr>
          <p:nvPr>
            <p:ph type="title"/>
          </p:nvPr>
        </p:nvSpPr>
        <p:spPr>
          <a:xfrm>
            <a:off x="817025" y="493556"/>
            <a:ext cx="968977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dirty="0"/>
              <a:t>Svjetska zdravstvena organizacija</a:t>
            </a:r>
          </a:p>
        </p:txBody>
      </p:sp>
      <p:grpSp>
        <p:nvGrpSpPr>
          <p:cNvPr id="382" name="Google Shape;382;p37"/>
          <p:cNvGrpSpPr/>
          <p:nvPr/>
        </p:nvGrpSpPr>
        <p:grpSpPr>
          <a:xfrm>
            <a:off x="-188877" y="2241009"/>
            <a:ext cx="7300453" cy="3322634"/>
            <a:chOff x="275475" y="1342375"/>
            <a:chExt cx="7012250" cy="3021400"/>
          </a:xfrm>
        </p:grpSpPr>
        <p:sp>
          <p:nvSpPr>
            <p:cNvPr id="383" name="Google Shape;383;p37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37"/>
          <p:cNvGrpSpPr/>
          <p:nvPr/>
        </p:nvGrpSpPr>
        <p:grpSpPr>
          <a:xfrm>
            <a:off x="6594764" y="1360697"/>
            <a:ext cx="3702595" cy="1490749"/>
            <a:chOff x="1017885" y="2820184"/>
            <a:chExt cx="3386040" cy="2926172"/>
          </a:xfrm>
        </p:grpSpPr>
        <p:pic>
          <p:nvPicPr>
            <p:cNvPr id="595" name="Google Shape;59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p37"/>
          <p:cNvGrpSpPr/>
          <p:nvPr/>
        </p:nvGrpSpPr>
        <p:grpSpPr>
          <a:xfrm>
            <a:off x="7308599" y="4711251"/>
            <a:ext cx="4120158" cy="1735969"/>
            <a:chOff x="1017885" y="2820184"/>
            <a:chExt cx="3386040" cy="2926172"/>
          </a:xfrm>
        </p:grpSpPr>
        <p:pic>
          <p:nvPicPr>
            <p:cNvPr id="600" name="Google Shape;600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4" name="Google Shape;60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62" y="1465870"/>
            <a:ext cx="4384982" cy="10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377;p37"/>
          <p:cNvSpPr txBox="1">
            <a:spLocks/>
          </p:cNvSpPr>
          <p:nvPr/>
        </p:nvSpPr>
        <p:spPr>
          <a:xfrm>
            <a:off x="9387526" y="2876121"/>
            <a:ext cx="2804474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hr-HR" sz="2200" dirty="0"/>
              <a:t> više od 70 %</a:t>
            </a:r>
          </a:p>
        </p:txBody>
      </p:sp>
      <p:sp>
        <p:nvSpPr>
          <p:cNvPr id="232" name="Google Shape;379;p37"/>
          <p:cNvSpPr txBox="1">
            <a:spLocks/>
          </p:cNvSpPr>
          <p:nvPr/>
        </p:nvSpPr>
        <p:spPr>
          <a:xfrm>
            <a:off x="9070589" y="3472592"/>
            <a:ext cx="3013419" cy="90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>
              <a:buFont typeface="Coming Soon"/>
              <a:buNone/>
            </a:pPr>
            <a:r>
              <a:rPr lang="hr-HR" sz="1800" dirty="0"/>
              <a:t>može se dijagnosticirati u dobi do 25 godine</a:t>
            </a:r>
            <a:endParaRPr lang="pt-BR" sz="1800" dirty="0"/>
          </a:p>
          <a:p>
            <a:pPr marL="0" indent="0">
              <a:buFont typeface="Coming Soon"/>
              <a:buNone/>
            </a:pPr>
            <a:endParaRPr lang="pt-BR" sz="1500" dirty="0"/>
          </a:p>
        </p:txBody>
      </p:sp>
      <p:grpSp>
        <p:nvGrpSpPr>
          <p:cNvPr id="233" name="Google Shape;594;p37"/>
          <p:cNvGrpSpPr/>
          <p:nvPr/>
        </p:nvGrpSpPr>
        <p:grpSpPr>
          <a:xfrm>
            <a:off x="8887110" y="2866109"/>
            <a:ext cx="3111391" cy="1473049"/>
            <a:chOff x="1017885" y="2820184"/>
            <a:chExt cx="3386040" cy="2926172"/>
          </a:xfrm>
        </p:grpSpPr>
        <p:pic>
          <p:nvPicPr>
            <p:cNvPr id="234" name="Google Shape;59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59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597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59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1066344" y="1157033"/>
            <a:ext cx="10011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 sz="3600" b="1" dirty="0">
                <a:latin typeface="Coming Soon" panose="020B0604020202020204" charset="0"/>
              </a:rPr>
              <a:t>Mentalno zdravlje djece i mladih podrazumijeva skladno funkcioniranje u krugu obitelji , škole, vršnjaka i zajednice te omogućavanje ostvarivanje djetetovih punih potencijala </a:t>
            </a:r>
            <a:endParaRPr sz="3600" b="1" dirty="0">
              <a:latin typeface="Coming Soon" panose="020B0604020202020204" charset="0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ubTitle" idx="1"/>
          </p:nvPr>
        </p:nvSpPr>
        <p:spPr>
          <a:xfrm>
            <a:off x="711725" y="5309875"/>
            <a:ext cx="10916237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hr-HR" dirty="0">
                <a:solidFill>
                  <a:schemeClr val="accent1"/>
                </a:solidFill>
              </a:rPr>
              <a:t>Školski uspjeh može biti okidač za pojavljivanje različitih mentalnih problema, ali i  obrnuto: narušeno mentalno zdravlje snažan je rizični faktor za slab školski uspjeh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11" name="Google Shape;211;p30"/>
          <p:cNvGrpSpPr/>
          <p:nvPr/>
        </p:nvGrpSpPr>
        <p:grpSpPr>
          <a:xfrm>
            <a:off x="483020" y="876424"/>
            <a:ext cx="11373646" cy="3689025"/>
            <a:chOff x="1017886" y="2820184"/>
            <a:chExt cx="3386040" cy="2900233"/>
          </a:xfrm>
        </p:grpSpPr>
        <p:pic>
          <p:nvPicPr>
            <p:cNvPr id="212" name="Google Shape;21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538245"/>
              <a:ext cx="3320027" cy="182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1279749" y="689699"/>
            <a:ext cx="9356451" cy="11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3600" b="1" dirty="0">
                <a:latin typeface="Coming Soon" panose="020B0604020202020204" charset="0"/>
              </a:rPr>
              <a:t>ČIMBENICI KOJI DJELUJU NA MENTALNO ZDRAVLJE  DJECE</a:t>
            </a:r>
            <a:endParaRPr sz="3600" b="1" dirty="0">
              <a:latin typeface="Coming Soon" panose="020B0604020202020204" charset="0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4"/>
          </p:nvPr>
        </p:nvSpPr>
        <p:spPr>
          <a:xfrm>
            <a:off x="6727516" y="3006059"/>
            <a:ext cx="35703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hr-HR" dirty="0"/>
              <a:t>Ako su prisutni povećavaju vjerojatnost da će dijete razviti probleme mentalnog zdravlja</a:t>
            </a:r>
            <a:endParaRPr dirty="0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3"/>
          </p:nvPr>
        </p:nvSpPr>
        <p:spPr>
          <a:xfrm>
            <a:off x="1769845" y="2947766"/>
            <a:ext cx="35700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hr-HR" dirty="0"/>
              <a:t>Pridonose zdravom razvoju djeteta i sprječavaju nastanak ili pogoršanje poremećaja</a:t>
            </a:r>
            <a:endParaRPr dirty="0"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2487201" y="2489368"/>
            <a:ext cx="3608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dirty="0"/>
              <a:t>ZAŠTITNI</a:t>
            </a:r>
            <a:endParaRPr dirty="0"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2"/>
          </p:nvPr>
        </p:nvSpPr>
        <p:spPr>
          <a:xfrm>
            <a:off x="7583529" y="2312988"/>
            <a:ext cx="3608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hr-HR" dirty="0"/>
              <a:t>RIZIČNI</a:t>
            </a:r>
            <a:endParaRPr dirty="0"/>
          </a:p>
        </p:txBody>
      </p:sp>
      <p:grpSp>
        <p:nvGrpSpPr>
          <p:cNvPr id="194" name="Google Shape;194;p29"/>
          <p:cNvGrpSpPr/>
          <p:nvPr/>
        </p:nvGrpSpPr>
        <p:grpSpPr>
          <a:xfrm>
            <a:off x="1336523" y="2029535"/>
            <a:ext cx="4560657" cy="3907610"/>
            <a:chOff x="1017885" y="2820184"/>
            <a:chExt cx="3386040" cy="2926172"/>
          </a:xfrm>
        </p:grpSpPr>
        <p:pic>
          <p:nvPicPr>
            <p:cNvPr id="195" name="Google Shape;19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9"/>
          <p:cNvGrpSpPr/>
          <p:nvPr/>
        </p:nvGrpSpPr>
        <p:grpSpPr>
          <a:xfrm>
            <a:off x="6294621" y="1953236"/>
            <a:ext cx="4341580" cy="3907610"/>
            <a:chOff x="1017885" y="2820184"/>
            <a:chExt cx="3386040" cy="2926172"/>
          </a:xfrm>
        </p:grpSpPr>
        <p:pic>
          <p:nvPicPr>
            <p:cNvPr id="200" name="Google Shape;200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5006" y="1758033"/>
            <a:ext cx="7119229" cy="17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6"/>
          <p:cNvGrpSpPr/>
          <p:nvPr/>
        </p:nvGrpSpPr>
        <p:grpSpPr>
          <a:xfrm>
            <a:off x="6924178" y="1668916"/>
            <a:ext cx="1605322" cy="1693501"/>
            <a:chOff x="2368762" y="841731"/>
            <a:chExt cx="3148926" cy="3321893"/>
          </a:xfrm>
        </p:grpSpPr>
        <p:sp>
          <p:nvSpPr>
            <p:cNvPr id="337" name="Google Shape;337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36"/>
          <p:cNvGrpSpPr/>
          <p:nvPr/>
        </p:nvGrpSpPr>
        <p:grpSpPr>
          <a:xfrm>
            <a:off x="3919491" y="1789095"/>
            <a:ext cx="1605322" cy="1693501"/>
            <a:chOff x="2368762" y="841731"/>
            <a:chExt cx="3148926" cy="3321893"/>
          </a:xfrm>
        </p:grpSpPr>
        <p:sp>
          <p:nvSpPr>
            <p:cNvPr id="340" name="Google Shape;340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36"/>
          <p:cNvGrpSpPr/>
          <p:nvPr/>
        </p:nvGrpSpPr>
        <p:grpSpPr>
          <a:xfrm>
            <a:off x="863338" y="1819726"/>
            <a:ext cx="1605322" cy="1693501"/>
            <a:chOff x="2368762" y="841731"/>
            <a:chExt cx="3148926" cy="3321893"/>
          </a:xfrm>
        </p:grpSpPr>
        <p:sp>
          <p:nvSpPr>
            <p:cNvPr id="343" name="Google Shape;343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1275630" y="451609"/>
            <a:ext cx="9718200" cy="8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4000" dirty="0"/>
              <a:t>ZAŠTITNI ČIMBENICI 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1"/>
          </p:nvPr>
        </p:nvSpPr>
        <p:spPr>
          <a:xfrm>
            <a:off x="-29740" y="3698507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POJEDINAC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2"/>
          </p:nvPr>
        </p:nvSpPr>
        <p:spPr>
          <a:xfrm>
            <a:off x="6344407" y="3384213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ŠKOLA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3"/>
          </p:nvPr>
        </p:nvSpPr>
        <p:spPr>
          <a:xfrm>
            <a:off x="9425100" y="3744117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ZAJEDNICA</a:t>
            </a:r>
            <a:endParaRPr sz="2800" b="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4"/>
          </p:nvPr>
        </p:nvSpPr>
        <p:spPr>
          <a:xfrm>
            <a:off x="322004" y="4223483"/>
            <a:ext cx="3070113" cy="219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en" sz="1600" dirty="0"/>
              <a:t>.</a:t>
            </a:r>
            <a:r>
              <a:rPr lang="hr-HR" sz="1600" dirty="0"/>
              <a:t>dobro tjelesno zdravlje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Uredna inteligencija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Visoko samopoštovanje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Dobri mehanizmi obrane</a:t>
            </a:r>
            <a:endParaRPr sz="1600" dirty="0"/>
          </a:p>
        </p:txBody>
      </p:sp>
      <p:sp>
        <p:nvSpPr>
          <p:cNvPr id="350" name="Google Shape;350;p36"/>
          <p:cNvSpPr txBox="1">
            <a:spLocks noGrp="1"/>
          </p:cNvSpPr>
          <p:nvPr>
            <p:ph type="body" idx="5"/>
          </p:nvPr>
        </p:nvSpPr>
        <p:spPr>
          <a:xfrm>
            <a:off x="6498393" y="3902692"/>
            <a:ext cx="3004915" cy="251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Pozitivno ozračje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Dosljedan pristup učenicima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Praćenje napretka učenika, motiviranje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Jasni standardi ponašanja</a:t>
            </a:r>
            <a:r>
              <a:rPr lang="en" sz="1600" dirty="0"/>
              <a:t>.</a:t>
            </a:r>
            <a:endParaRPr sz="1600" dirty="0"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6"/>
          </p:nvPr>
        </p:nvSpPr>
        <p:spPr>
          <a:xfrm>
            <a:off x="9298776" y="4275326"/>
            <a:ext cx="2767200" cy="2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spcAft>
                <a:spcPts val="2100"/>
              </a:spcAft>
            </a:pPr>
            <a:r>
              <a:rPr lang="hr-HR" sz="1600" dirty="0"/>
              <a:t>Koja usađuje pozitivne norme i vrijednosti i brine o mentalnom zdravlju</a:t>
            </a:r>
            <a:endParaRPr sz="1600" dirty="0"/>
          </a:p>
        </p:txBody>
      </p:sp>
      <p:sp>
        <p:nvSpPr>
          <p:cNvPr id="355" name="Google Shape;355;p36"/>
          <p:cNvSpPr/>
          <p:nvPr/>
        </p:nvSpPr>
        <p:spPr>
          <a:xfrm>
            <a:off x="7423982" y="1310277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/>
          <p:nvPr/>
        </p:nvSpPr>
        <p:spPr>
          <a:xfrm rot="-4145336">
            <a:off x="4984022" y="1293539"/>
            <a:ext cx="846390" cy="888282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42;p36"/>
          <p:cNvGrpSpPr/>
          <p:nvPr/>
        </p:nvGrpSpPr>
        <p:grpSpPr>
          <a:xfrm>
            <a:off x="9866120" y="1694140"/>
            <a:ext cx="1605322" cy="1693501"/>
            <a:chOff x="2368762" y="841731"/>
            <a:chExt cx="3148926" cy="3321893"/>
          </a:xfrm>
        </p:grpSpPr>
        <p:sp>
          <p:nvSpPr>
            <p:cNvPr id="40" name="Google Shape;343;p36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44;p36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349;p36"/>
          <p:cNvSpPr txBox="1">
            <a:spLocks/>
          </p:cNvSpPr>
          <p:nvPr/>
        </p:nvSpPr>
        <p:spPr>
          <a:xfrm>
            <a:off x="3665995" y="4056589"/>
            <a:ext cx="3070113" cy="219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285750" indent="-285750">
              <a:spcAft>
                <a:spcPts val="2100"/>
              </a:spcAft>
            </a:pPr>
            <a:r>
              <a:rPr lang="hr-HR" sz="1600" dirty="0"/>
              <a:t>privrženost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dobra komunikacija, povjerenje</a:t>
            </a:r>
          </a:p>
          <a:p>
            <a:pPr marL="285750" indent="-285750">
              <a:spcAft>
                <a:spcPts val="2100"/>
              </a:spcAft>
            </a:pPr>
            <a:r>
              <a:rPr lang="hr-HR" sz="1600" dirty="0"/>
              <a:t>dosljedan, topao roditeljski pristup uz primjerenu kontrolu i jasno postavljanje granica</a:t>
            </a:r>
          </a:p>
          <a:p>
            <a:pPr marL="285750" indent="-285750">
              <a:spcAft>
                <a:spcPts val="2100"/>
              </a:spcAft>
            </a:pPr>
            <a:endParaRPr lang="hr-HR" sz="1600" dirty="0"/>
          </a:p>
        </p:txBody>
      </p:sp>
      <p:sp>
        <p:nvSpPr>
          <p:cNvPr id="44" name="Google Shape;346;p36"/>
          <p:cNvSpPr txBox="1">
            <a:spLocks/>
          </p:cNvSpPr>
          <p:nvPr/>
        </p:nvSpPr>
        <p:spPr>
          <a:xfrm>
            <a:off x="3362774" y="3557068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800"/>
              <a:buFont typeface="Coming Soon"/>
              <a:buNone/>
              <a:defRPr sz="18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hr-HR" sz="2800" b="0" dirty="0">
                <a:latin typeface="Just Another Hand"/>
                <a:ea typeface="Just Another Hand"/>
                <a:cs typeface="Just Another Hand"/>
                <a:sym typeface="Just Another Hand"/>
              </a:rPr>
              <a:t>OBITELJ</a:t>
            </a:r>
          </a:p>
        </p:txBody>
      </p:sp>
      <p:pic>
        <p:nvPicPr>
          <p:cNvPr id="45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301016" y="4163968"/>
            <a:ext cx="224216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549" y="4029796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241" y="3831364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055" y="4259786"/>
            <a:ext cx="2242164" cy="1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0" y="1865729"/>
            <a:ext cx="792815" cy="16278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22" y="2069415"/>
            <a:ext cx="1570599" cy="11619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26" y="1969855"/>
            <a:ext cx="1625237" cy="10919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8" y="1656208"/>
            <a:ext cx="1787456" cy="1697989"/>
          </a:xfrm>
          <a:prstGeom prst="rect">
            <a:avLst/>
          </a:prstGeom>
        </p:spPr>
      </p:pic>
      <p:sp>
        <p:nvSpPr>
          <p:cNvPr id="42" name="Google Shape;357;p36"/>
          <p:cNvSpPr/>
          <p:nvPr/>
        </p:nvSpPr>
        <p:spPr>
          <a:xfrm>
            <a:off x="10873676" y="1109904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1764267" y="1212265"/>
            <a:ext cx="845569" cy="88788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638</Words>
  <Application>Microsoft Office PowerPoint</Application>
  <PresentationFormat>Widescreen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Abril Fatface</vt:lpstr>
      <vt:lpstr>Barlow Condensed</vt:lpstr>
      <vt:lpstr>Bradley Hand ITC</vt:lpstr>
      <vt:lpstr>Aldrich</vt:lpstr>
      <vt:lpstr>Coming Soon</vt:lpstr>
      <vt:lpstr>Wingdings</vt:lpstr>
      <vt:lpstr>Griffy</vt:lpstr>
      <vt:lpstr>Just Another Hand</vt:lpstr>
      <vt:lpstr>Chelsea Market</vt:lpstr>
      <vt:lpstr>Arial</vt:lpstr>
      <vt:lpstr>SlidesMania</vt:lpstr>
      <vt:lpstr>PROBLEMI MENTALNOG ZDRAVLJA KOD DJECE OSNOVNOŠKOLSKE DOBI</vt:lpstr>
      <vt:lpstr>Mentalno zdravlje</vt:lpstr>
      <vt:lpstr>Klinički kriteriji uključuju izrazite i dugotrajne smetnje u</vt:lpstr>
      <vt:lpstr>5</vt:lpstr>
      <vt:lpstr>Istraživanja RH (2016.).</vt:lpstr>
      <vt:lpstr>Svjetska zdravstvena organizacija</vt:lpstr>
      <vt:lpstr>Mentalno zdravlje djece i mladih podrazumijeva skladno funkcioniranje u krugu obitelji , škole, vršnjaka i zajednice te omogućavanje ostvarivanje djetetovih punih potencijala </vt:lpstr>
      <vt:lpstr>ČIMBENICI KOJI DJELUJU NA MENTALNO ZDRAVLJE  DJECE</vt:lpstr>
      <vt:lpstr>ZAŠTITNI ČIMBENICI !</vt:lpstr>
      <vt:lpstr>RIZIČNI ČIMBENICI !</vt:lpstr>
      <vt:lpstr>DJETINJSTVO</vt:lpstr>
      <vt:lpstr>ADOLESCENCIJA</vt:lpstr>
      <vt:lpstr>UPOZORAVAJUĆI SIMPTOMI</vt:lpstr>
      <vt:lpstr>Pomoć pri odluci je li neko ponašanje znak problema</vt:lpstr>
      <vt:lpstr>PowerPoint Presentation</vt:lpstr>
      <vt:lpstr>Razlike u depresiji između djevojaka i mladića </vt:lpstr>
      <vt:lpstr>SUICIDALNE  MISLI</vt:lpstr>
      <vt:lpstr>  Hvala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Mirjana</dc:creator>
  <cp:lastModifiedBy>mirjana skukan</cp:lastModifiedBy>
  <cp:revision>54</cp:revision>
  <cp:lastPrinted>2021-06-30T08:44:17Z</cp:lastPrinted>
  <dcterms:modified xsi:type="dcterms:W3CDTF">2024-09-15T14:23:05Z</dcterms:modified>
</cp:coreProperties>
</file>