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97" r:id="rId10"/>
    <p:sldId id="264" r:id="rId11"/>
    <p:sldId id="265" r:id="rId12"/>
    <p:sldId id="267" r:id="rId13"/>
    <p:sldId id="268" r:id="rId14"/>
    <p:sldId id="269" r:id="rId15"/>
    <p:sldId id="270" r:id="rId16"/>
    <p:sldId id="287" r:id="rId17"/>
    <p:sldId id="288" r:id="rId18"/>
    <p:sldId id="289" r:id="rId19"/>
    <p:sldId id="290" r:id="rId20"/>
    <p:sldId id="291" r:id="rId21"/>
    <p:sldId id="271" r:id="rId22"/>
    <p:sldId id="292" r:id="rId23"/>
    <p:sldId id="278" r:id="rId24"/>
    <p:sldId id="294" r:id="rId25"/>
    <p:sldId id="293" r:id="rId26"/>
    <p:sldId id="295" r:id="rId27"/>
    <p:sldId id="279" r:id="rId28"/>
    <p:sldId id="296" r:id="rId29"/>
    <p:sldId id="283" r:id="rId30"/>
    <p:sldId id="285" r:id="rId31"/>
    <p:sldId id="284" r:id="rId32"/>
    <p:sldId id="274" r:id="rId33"/>
    <p:sldId id="286" r:id="rId34"/>
    <p:sldId id="266" r:id="rId35"/>
    <p:sldId id="280" r:id="rId36"/>
    <p:sldId id="281" r:id="rId37"/>
  </p:sldIdLst>
  <p:sldSz cx="12192000" cy="6858000"/>
  <p:notesSz cx="6858000" cy="9144000"/>
  <p:defaultTextStyle>
    <a:defPPr>
      <a:defRPr lang="sr-Latn-R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rednji stil 2 - Isticanj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Srednji stil 2 - Isticanj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87" d="100"/>
          <a:sy n="87" d="100"/>
        </p:scale>
        <p:origin x="528" y="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viewProps" Target="viewProps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F7E1-AB02-4DFF-AAE7-7F89EED8D96E}" type="datetimeFigureOut">
              <a:rPr lang="hr-HR" smtClean="0"/>
              <a:t>16.9.2024.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5086-BB61-4887-82D5-34043D282E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5391782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F7E1-AB02-4DFF-AAE7-7F89EED8D96E}" type="datetimeFigureOut">
              <a:rPr lang="hr-HR" smtClean="0"/>
              <a:t>16.9.2024.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5086-BB61-4887-82D5-34043D282E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749512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F7E1-AB02-4DFF-AAE7-7F89EED8D96E}" type="datetimeFigureOut">
              <a:rPr lang="hr-HR" smtClean="0"/>
              <a:t>16.9.2024.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5086-BB61-4887-82D5-34043D282E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9380759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F7E1-AB02-4DFF-AAE7-7F89EED8D96E}" type="datetimeFigureOut">
              <a:rPr lang="hr-HR" smtClean="0"/>
              <a:t>16.9.2024.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5086-BB61-4887-82D5-34043D282E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69633901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sekcij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F7E1-AB02-4DFF-AAE7-7F89EED8D96E}" type="datetimeFigureOut">
              <a:rPr lang="hr-HR" smtClean="0"/>
              <a:t>16.9.2024.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5086-BB61-4887-82D5-34043D282E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1594612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F7E1-AB02-4DFF-AAE7-7F89EED8D96E}" type="datetimeFigureOut">
              <a:rPr lang="hr-HR" smtClean="0"/>
              <a:t>16.9.2024.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5086-BB61-4887-82D5-34043D282E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102791475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F7E1-AB02-4DFF-AAE7-7F89EED8D96E}" type="datetimeFigureOut">
              <a:rPr lang="hr-HR" smtClean="0"/>
              <a:t>16.9.2024.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5086-BB61-4887-82D5-34043D282E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697679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F7E1-AB02-4DFF-AAE7-7F89EED8D96E}" type="datetimeFigureOut">
              <a:rPr lang="hr-HR" smtClean="0"/>
              <a:t>16.9.2024.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5086-BB61-4887-82D5-34043D282E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83559375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F7E1-AB02-4DFF-AAE7-7F89EED8D96E}" type="datetimeFigureOut">
              <a:rPr lang="hr-HR" smtClean="0"/>
              <a:t>16.9.2024.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5086-BB61-4887-82D5-34043D282E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8372988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F7E1-AB02-4DFF-AAE7-7F89EED8D96E}" type="datetimeFigureOut">
              <a:rPr lang="hr-HR" smtClean="0"/>
              <a:t>16.9.2024.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5086-BB61-4887-82D5-34043D282E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25374916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hr-HR" smtClean="0"/>
              <a:t>Uredite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146F7E1-AB02-4DFF-AAE7-7F89EED8D96E}" type="datetimeFigureOut">
              <a:rPr lang="hr-HR" smtClean="0"/>
              <a:t>16.9.2024.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1A55086-BB61-4887-82D5-34043D282E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42153804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Uredite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Uredite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146F7E1-AB02-4DFF-AAE7-7F89EED8D96E}" type="datetimeFigureOut">
              <a:rPr lang="hr-HR" smtClean="0"/>
              <a:t>16.9.2024.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1A55086-BB61-4887-82D5-34043D282E53}" type="slidenum">
              <a:rPr lang="hr-HR" smtClean="0"/>
              <a:t>‹#›</a:t>
            </a:fld>
            <a:endParaRPr lang="hr-HR"/>
          </a:p>
        </p:txBody>
      </p:sp>
    </p:spTree>
    <p:extLst>
      <p:ext uri="{BB962C8B-B14F-4D97-AF65-F5344CB8AC3E}">
        <p14:creationId xmlns:p14="http://schemas.microsoft.com/office/powerpoint/2010/main" val="36429810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R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22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33.png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27355"/>
          </a:xfrm>
        </p:spPr>
        <p:txBody>
          <a:bodyPr>
            <a:normAutofit fontScale="90000"/>
          </a:bodyPr>
          <a:lstStyle/>
          <a:p>
            <a:r>
              <a:rPr lang="hr-HR" b="1" dirty="0" smtClean="0"/>
              <a:t>ČUDESNOST ŽIVOTA I SVIJETA </a:t>
            </a:r>
            <a:endParaRPr lang="hr-HR" b="1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734491" y="939668"/>
            <a:ext cx="9457509" cy="59183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91181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ični oblačić 2"/>
          <p:cNvSpPr/>
          <p:nvPr/>
        </p:nvSpPr>
        <p:spPr>
          <a:xfrm>
            <a:off x="304801" y="102199"/>
            <a:ext cx="3126377" cy="2351314"/>
          </a:xfrm>
          <a:prstGeom prst="cloudCallout">
            <a:avLst>
              <a:gd name="adj1" fmla="val 110922"/>
              <a:gd name="adj2" fmla="val 61444"/>
            </a:avLst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KAKO JE SVE NASTALO ?</a:t>
            </a:r>
            <a:endParaRPr lang="hr-HR" dirty="0">
              <a:solidFill>
                <a:schemeClr val="tx1"/>
              </a:solidFill>
            </a:endParaRP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250" y="2628900"/>
            <a:ext cx="3344218" cy="1872762"/>
          </a:xfrm>
          <a:prstGeom prst="rect">
            <a:avLst/>
          </a:prstGeom>
        </p:spPr>
      </p:pic>
      <p:sp>
        <p:nvSpPr>
          <p:cNvPr id="5" name="Obični oblačić 4"/>
          <p:cNvSpPr/>
          <p:nvPr/>
        </p:nvSpPr>
        <p:spPr>
          <a:xfrm>
            <a:off x="8597665" y="2217420"/>
            <a:ext cx="3056707" cy="2011680"/>
          </a:xfrm>
          <a:prstGeom prst="cloudCallout">
            <a:avLst>
              <a:gd name="adj1" fmla="val -114850"/>
              <a:gd name="adj2" fmla="val 59903"/>
            </a:avLst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ŠTO JE BILO NA POČETKU ?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6" name="Obični oblačić 5"/>
          <p:cNvSpPr/>
          <p:nvPr/>
        </p:nvSpPr>
        <p:spPr>
          <a:xfrm>
            <a:off x="304801" y="3309257"/>
            <a:ext cx="2690948" cy="2275985"/>
          </a:xfrm>
          <a:prstGeom prst="cloudCallout">
            <a:avLst>
              <a:gd name="adj1" fmla="val 142361"/>
              <a:gd name="adj2" fmla="val -1976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KAKO JE NASTAO ČOVJEK ?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177110595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5" grpId="0" animBg="1"/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>
                <a:solidFill>
                  <a:schemeClr val="bg1"/>
                </a:solidFill>
              </a:rPr>
              <a:t>KAKO JE  NASTAO  SVEMIR ?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6246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141028" y="365125"/>
            <a:ext cx="4212771" cy="4833892"/>
          </a:xfrm>
        </p:spPr>
        <p:txBody>
          <a:bodyPr/>
          <a:lstStyle/>
          <a:p>
            <a:r>
              <a:rPr lang="hr-HR" b="1" dirty="0" smtClean="0"/>
              <a:t>ZNANSTVENICI</a:t>
            </a:r>
            <a:r>
              <a:rPr lang="hr-HR" dirty="0" smtClean="0"/>
              <a:t>  </a:t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>STR.10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636" y="304165"/>
            <a:ext cx="5931172" cy="59311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023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2756647" y="338231"/>
            <a:ext cx="6835588" cy="1096122"/>
          </a:xfrm>
          <a:solidFill>
            <a:schemeClr val="tx1"/>
          </a:solidFill>
        </p:spPr>
        <p:txBody>
          <a:bodyPr/>
          <a:lstStyle/>
          <a:p>
            <a:r>
              <a:rPr lang="hr-HR" dirty="0" smtClean="0">
                <a:solidFill>
                  <a:schemeClr val="bg1"/>
                </a:solidFill>
              </a:rPr>
              <a:t>VELIKI PRASAK – BIG BANG 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04725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5704115" y="365125"/>
            <a:ext cx="5627274" cy="1472640"/>
          </a:xfrm>
        </p:spPr>
        <p:txBody>
          <a:bodyPr>
            <a:normAutofit fontScale="90000"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MILIJARDAMA GODINA POSLIJE NA ZEMLJI JE POČEO ŽIVOT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569950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5149362" cy="1138360"/>
          </a:xfrm>
        </p:spPr>
        <p:txBody>
          <a:bodyPr/>
          <a:lstStyle/>
          <a:p>
            <a:r>
              <a:rPr lang="hr-HR" b="1" dirty="0" smtClean="0"/>
              <a:t>SVE JE BOŽJI PLAN</a:t>
            </a:r>
            <a:endParaRPr lang="hr-HR" b="1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9" y="1846761"/>
            <a:ext cx="6667500" cy="4000500"/>
          </a:xfrm>
          <a:prstGeom prst="rect">
            <a:avLst/>
          </a:prstGeom>
        </p:spPr>
      </p:pic>
      <p:sp>
        <p:nvSpPr>
          <p:cNvPr id="4" name="Obični oblačić 3"/>
          <p:cNvSpPr/>
          <p:nvPr/>
        </p:nvSpPr>
        <p:spPr>
          <a:xfrm>
            <a:off x="7889966" y="52251"/>
            <a:ext cx="3492138" cy="1753471"/>
          </a:xfrm>
          <a:prstGeom prst="cloudCallout">
            <a:avLst>
              <a:gd name="adj1" fmla="val -73451"/>
              <a:gd name="adj2" fmla="val 93292"/>
            </a:avLst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hr-HR" sz="3200" b="1" dirty="0" smtClean="0"/>
              <a:t>BOG</a:t>
            </a:r>
            <a:endParaRPr lang="hr-HR" sz="3200" b="1" dirty="0"/>
          </a:p>
        </p:txBody>
      </p:sp>
      <p:sp>
        <p:nvSpPr>
          <p:cNvPr id="5" name="Elipsa 4"/>
          <p:cNvSpPr/>
          <p:nvPr/>
        </p:nvSpPr>
        <p:spPr>
          <a:xfrm>
            <a:off x="7524206" y="2638697"/>
            <a:ext cx="3283131" cy="1175657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3200" b="1" dirty="0" smtClean="0"/>
              <a:t>VJERA</a:t>
            </a:r>
            <a:r>
              <a:rPr lang="hr-HR" dirty="0" smtClean="0"/>
              <a:t> </a:t>
            </a:r>
            <a:endParaRPr lang="hr-HR" dirty="0"/>
          </a:p>
        </p:txBody>
      </p:sp>
      <p:sp>
        <p:nvSpPr>
          <p:cNvPr id="6" name="Dijagram toka: Postupak 5"/>
          <p:cNvSpPr/>
          <p:nvPr/>
        </p:nvSpPr>
        <p:spPr>
          <a:xfrm>
            <a:off x="7332617" y="5118296"/>
            <a:ext cx="3666308" cy="943574"/>
          </a:xfrm>
          <a:prstGeom prst="flowChartProcess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b="1" dirty="0" smtClean="0">
                <a:solidFill>
                  <a:schemeClr val="tx1"/>
                </a:solidFill>
              </a:rPr>
              <a:t>ZNANOST</a:t>
            </a:r>
            <a:endParaRPr lang="hr-HR" sz="2400" b="1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109063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pPr algn="ctr"/>
            <a:r>
              <a:rPr lang="hr-HR" b="1" dirty="0" smtClean="0"/>
              <a:t>Znate li na koje sve načine ljudi traže Boga ? </a:t>
            </a:r>
            <a:endParaRPr lang="hr-HR" b="1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21827" y="1690688"/>
            <a:ext cx="8572500" cy="4762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90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301654" cy="760289"/>
          </a:xfrm>
        </p:spPr>
        <p:txBody>
          <a:bodyPr>
            <a:normAutofit/>
          </a:bodyPr>
          <a:lstStyle/>
          <a:p>
            <a:pPr algn="ctr"/>
            <a:r>
              <a:rPr lang="hr-HR" b="1" dirty="0" smtClean="0"/>
              <a:t>Dive se ljepoti i zagonetnosti svijeta </a:t>
            </a:r>
            <a:endParaRPr lang="hr-HR" b="1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7360" y="1376545"/>
            <a:ext cx="11149818" cy="522647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590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13044"/>
          </a:xfrm>
        </p:spPr>
        <p:txBody>
          <a:bodyPr/>
          <a:lstStyle/>
          <a:p>
            <a:pPr algn="ctr"/>
            <a:r>
              <a:rPr lang="hr-HR" b="1" dirty="0" smtClean="0"/>
              <a:t>Raduju se životu </a:t>
            </a:r>
            <a:endParaRPr lang="hr-HR" b="1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66546" y="1178170"/>
            <a:ext cx="8724900" cy="5625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111234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57006"/>
          </a:xfrm>
        </p:spPr>
        <p:txBody>
          <a:bodyPr/>
          <a:lstStyle/>
          <a:p>
            <a:pPr algn="ctr"/>
            <a:r>
              <a:rPr lang="hr-HR" b="1" dirty="0" smtClean="0"/>
              <a:t>Boje se nesreće i neizvjesnost</a:t>
            </a:r>
            <a:r>
              <a:rPr lang="hr-HR" dirty="0" smtClean="0"/>
              <a:t>i 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60311" y="1448621"/>
            <a:ext cx="9504758" cy="53464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1419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00296" y="95794"/>
            <a:ext cx="11153503" cy="627017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ZAGRLJAJ RODITELJA 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6143" y="641816"/>
            <a:ext cx="9079070" cy="6050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17467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499829" y="224449"/>
            <a:ext cx="7675685" cy="1032852"/>
          </a:xfrm>
        </p:spPr>
        <p:txBody>
          <a:bodyPr>
            <a:normAutofit fontScale="90000"/>
          </a:bodyPr>
          <a:lstStyle/>
          <a:p>
            <a:pPr algn="ctr"/>
            <a:r>
              <a:rPr lang="hr-HR" b="1" dirty="0" smtClean="0"/>
              <a:t>Traže odgovore u raznim religijama </a:t>
            </a:r>
            <a:endParaRPr lang="hr-HR" b="1" dirty="0"/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8717" y="224449"/>
            <a:ext cx="4411112" cy="2919779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8623" y="2552772"/>
            <a:ext cx="6323301" cy="4213887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03385" y="3349423"/>
            <a:ext cx="4590317" cy="34172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999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940731"/>
          </a:xfrm>
          <a:prstGeom prst="rect">
            <a:avLst/>
          </a:prstGeom>
        </p:spPr>
      </p:pic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3544390" y="4685211"/>
            <a:ext cx="8429896" cy="1358538"/>
          </a:xfrm>
        </p:spPr>
        <p:txBody>
          <a:bodyPr>
            <a:normAutofit fontScale="90000"/>
          </a:bodyPr>
          <a:lstStyle/>
          <a:p>
            <a:r>
              <a:rPr lang="hr-HR" dirty="0" smtClean="0">
                <a:solidFill>
                  <a:schemeClr val="bg1"/>
                </a:solidFill>
              </a:rPr>
              <a:t>BOG</a:t>
            </a:r>
            <a:r>
              <a:rPr lang="hr-HR" dirty="0" smtClean="0"/>
              <a:t> </a:t>
            </a:r>
            <a:r>
              <a:rPr lang="hr-HR" dirty="0" smtClean="0">
                <a:solidFill>
                  <a:schemeClr val="bg1"/>
                </a:solidFill>
              </a:rPr>
              <a:t>JE SVE STVORIO SVOJOM MUDROŠĆU  I PREMA SVOJEM PLANU. </a:t>
            </a:r>
            <a:endParaRPr lang="hr-H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28510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365125"/>
            <a:ext cx="5416062" cy="6290652"/>
          </a:xfrm>
        </p:spPr>
        <p:txBody>
          <a:bodyPr>
            <a:normAutofit/>
          </a:bodyPr>
          <a:lstStyle/>
          <a:p>
            <a:r>
              <a:rPr lang="hr-HR" dirty="0" smtClean="0"/>
              <a:t>Bog je u svijet i prirodu ugradio </a:t>
            </a:r>
            <a:r>
              <a:rPr lang="hr-HR" b="1" dirty="0" smtClean="0"/>
              <a:t>zakone </a:t>
            </a:r>
            <a:r>
              <a:rPr lang="hr-HR" dirty="0" smtClean="0"/>
              <a:t>po kojima se sve ravna. </a:t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>Ljudi otkrivaju taj čudesan red oko nas.</a:t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>Može li i čovjek stvoriti nešto slično ?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01888" y="657347"/>
            <a:ext cx="5297756" cy="55831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0062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/>
          <a:lstStyle/>
          <a:p>
            <a:r>
              <a:rPr lang="hr-HR" b="1" dirty="0" smtClean="0"/>
              <a:t>R.B. </a:t>
            </a:r>
            <a:r>
              <a:rPr lang="hr-HR" dirty="0" smtClean="0"/>
              <a:t>str. 11. – 2. zadatak</a:t>
            </a:r>
            <a:endParaRPr lang="hr-HR" dirty="0"/>
          </a:p>
        </p:txBody>
      </p:sp>
      <p:sp>
        <p:nvSpPr>
          <p:cNvPr id="3" name="Elipsa 2"/>
          <p:cNvSpPr/>
          <p:nvPr/>
        </p:nvSpPr>
        <p:spPr>
          <a:xfrm>
            <a:off x="3115407" y="2435468"/>
            <a:ext cx="5439508" cy="3525717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4000" dirty="0" smtClean="0">
                <a:solidFill>
                  <a:schemeClr val="tx1"/>
                </a:solidFill>
              </a:rPr>
              <a:t>PRONAĐI PAROVE SLIČNOSTI ! </a:t>
            </a:r>
            <a:endParaRPr lang="hr-HR" sz="40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2855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ic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8221393"/>
              </p:ext>
            </p:extLst>
          </p:nvPr>
        </p:nvGraphicFramePr>
        <p:xfrm>
          <a:off x="298939" y="325316"/>
          <a:ext cx="11447584" cy="629734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861896">
                  <a:extLst>
                    <a:ext uri="{9D8B030D-6E8A-4147-A177-3AD203B41FA5}">
                      <a16:colId xmlns:a16="http://schemas.microsoft.com/office/drawing/2014/main" val="557023148"/>
                    </a:ext>
                  </a:extLst>
                </a:gridCol>
                <a:gridCol w="2861896">
                  <a:extLst>
                    <a:ext uri="{9D8B030D-6E8A-4147-A177-3AD203B41FA5}">
                      <a16:colId xmlns:a16="http://schemas.microsoft.com/office/drawing/2014/main" val="3815826138"/>
                    </a:ext>
                  </a:extLst>
                </a:gridCol>
                <a:gridCol w="2861896">
                  <a:extLst>
                    <a:ext uri="{9D8B030D-6E8A-4147-A177-3AD203B41FA5}">
                      <a16:colId xmlns:a16="http://schemas.microsoft.com/office/drawing/2014/main" val="975420556"/>
                    </a:ext>
                  </a:extLst>
                </a:gridCol>
                <a:gridCol w="2861896">
                  <a:extLst>
                    <a:ext uri="{9D8B030D-6E8A-4147-A177-3AD203B41FA5}">
                      <a16:colId xmlns:a16="http://schemas.microsoft.com/office/drawing/2014/main" val="2243638683"/>
                    </a:ext>
                  </a:extLst>
                </a:gridCol>
              </a:tblGrid>
              <a:tr h="1560635">
                <a:tc>
                  <a:txBody>
                    <a:bodyPr/>
                    <a:lstStyle/>
                    <a:p>
                      <a:r>
                        <a:rPr lang="hr-HR" sz="3600" dirty="0" smtClean="0">
                          <a:solidFill>
                            <a:schemeClr val="tx1"/>
                          </a:solidFill>
                        </a:rPr>
                        <a:t>A ŠTO TI MISLIŠ ? </a:t>
                      </a:r>
                      <a:endParaRPr lang="hr-HR" sz="3600" dirty="0">
                        <a:solidFill>
                          <a:schemeClr val="tx1"/>
                        </a:solidFill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3200" dirty="0" smtClean="0">
                          <a:solidFill>
                            <a:schemeClr val="tx1"/>
                          </a:solidFill>
                        </a:rPr>
                        <a:t>SLAŽEM SE </a:t>
                      </a:r>
                      <a:endParaRPr lang="hr-HR" sz="32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2800" dirty="0" smtClean="0">
                          <a:solidFill>
                            <a:schemeClr val="tx1"/>
                          </a:solidFill>
                        </a:rPr>
                        <a:t>NITI SE SLAŽEM</a:t>
                      </a:r>
                    </a:p>
                    <a:p>
                      <a:pPr algn="ctr"/>
                      <a:r>
                        <a:rPr lang="hr-HR" sz="2800" dirty="0" smtClean="0">
                          <a:solidFill>
                            <a:schemeClr val="tx1"/>
                          </a:solidFill>
                        </a:rPr>
                        <a:t>NITI  NE SLAŽEM</a:t>
                      </a:r>
                      <a:endParaRPr lang="hr-HR" sz="2800" dirty="0">
                        <a:solidFill>
                          <a:schemeClr val="tx1"/>
                        </a:solidFill>
                      </a:endParaRPr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hr-HR" sz="3200" dirty="0" smtClean="0"/>
                        <a:t>NE SLAŽEM SE </a:t>
                      </a:r>
                      <a:endParaRPr lang="hr-HR" sz="3200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46044319"/>
                  </a:ext>
                </a:extLst>
              </a:tr>
              <a:tr h="1560635"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U  ljepoti prirode</a:t>
                      </a:r>
                      <a:r>
                        <a:rPr lang="hr-HR" sz="2000" baseline="0" dirty="0" smtClean="0"/>
                        <a:t> svatko može pronaći Božje tragove.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13497933"/>
                  </a:ext>
                </a:extLst>
              </a:tr>
              <a:tr h="1560635"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Bog</a:t>
                      </a:r>
                      <a:r>
                        <a:rPr lang="hr-HR" sz="2000" baseline="0" dirty="0" smtClean="0"/>
                        <a:t> se kroz ljepotu prirode objavljuje svim ljudima. 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2321982"/>
                  </a:ext>
                </a:extLst>
              </a:tr>
              <a:tr h="1560635">
                <a:tc>
                  <a:txBody>
                    <a:bodyPr/>
                    <a:lstStyle/>
                    <a:p>
                      <a:r>
                        <a:rPr lang="hr-HR" sz="2000" dirty="0" smtClean="0"/>
                        <a:t>Bog je stvoritelj svakoga</a:t>
                      </a:r>
                      <a:r>
                        <a:rPr lang="hr-HR" sz="2000" baseline="0" dirty="0" smtClean="0"/>
                        <a:t> čovjeka i zato trebamo poštovati sve ljude, i one koji vjeruju drukčije, i one koji ne vjeruju u Boga.</a:t>
                      </a:r>
                      <a:endParaRPr lang="hr-HR" sz="20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lang="hr-HR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81138670"/>
                  </a:ext>
                </a:extLst>
              </a:tr>
            </a:tbl>
          </a:graphicData>
        </a:graphic>
      </p:graphicFrame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53481" y="5528957"/>
            <a:ext cx="2408129" cy="13290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1063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hr-HR" sz="5400" b="1" dirty="0" smtClean="0"/>
              <a:t>SKLAD ČOVJEKA I PRIRODE</a:t>
            </a:r>
            <a:endParaRPr lang="hr-HR" sz="5400" b="1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23592" y="2242039"/>
            <a:ext cx="4123592" cy="4615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46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657599" y="145317"/>
            <a:ext cx="5530362" cy="1103191"/>
          </a:xfrm>
        </p:spPr>
        <p:txBody>
          <a:bodyPr/>
          <a:lstStyle/>
          <a:p>
            <a:pPr algn="ctr"/>
            <a:r>
              <a:rPr lang="hr-HR" dirty="0" smtClean="0">
                <a:solidFill>
                  <a:srgbClr val="FF0000"/>
                </a:solidFill>
              </a:rPr>
              <a:t>Sklad</a:t>
            </a:r>
            <a:r>
              <a:rPr lang="hr-HR" dirty="0" smtClean="0"/>
              <a:t> </a:t>
            </a:r>
            <a:r>
              <a:rPr lang="hr-HR" dirty="0" smtClean="0">
                <a:solidFill>
                  <a:schemeClr val="accent4"/>
                </a:solidFill>
              </a:rPr>
              <a:t>svijeta</a:t>
            </a:r>
            <a:r>
              <a:rPr lang="hr-HR" dirty="0" smtClean="0"/>
              <a:t> </a:t>
            </a:r>
            <a:r>
              <a:rPr lang="hr-HR" dirty="0" smtClean="0">
                <a:solidFill>
                  <a:schemeClr val="accent6">
                    <a:lumMod val="75000"/>
                  </a:schemeClr>
                </a:solidFill>
              </a:rPr>
              <a:t>i </a:t>
            </a:r>
            <a:r>
              <a:rPr lang="hr-HR" dirty="0" smtClean="0">
                <a:solidFill>
                  <a:schemeClr val="accent1">
                    <a:lumMod val="75000"/>
                  </a:schemeClr>
                </a:solidFill>
              </a:rPr>
              <a:t>čovjeka</a:t>
            </a:r>
            <a:endParaRPr lang="hr-HR" dirty="0">
              <a:solidFill>
                <a:schemeClr val="accent1">
                  <a:lumMod val="75000"/>
                </a:schemeClr>
              </a:solidFill>
            </a:endParaRPr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934307"/>
            <a:ext cx="5041748" cy="3363791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25918" y="2285998"/>
            <a:ext cx="3787653" cy="4328746"/>
          </a:xfrm>
          <a:prstGeom prst="rect">
            <a:avLst/>
          </a:prstGeom>
        </p:spPr>
      </p:pic>
      <p:pic>
        <p:nvPicPr>
          <p:cNvPr id="5" name="Slika 4"/>
          <p:cNvPicPr>
            <a:picLocks noChangeAspect="1"/>
          </p:cNvPicPr>
          <p:nvPr/>
        </p:nvPicPr>
        <p:blipFill rotWithShape="1">
          <a:blip r:embed="rId4"/>
          <a:srcRect b="7163"/>
          <a:stretch/>
        </p:blipFill>
        <p:spPr>
          <a:xfrm>
            <a:off x="8913571" y="62279"/>
            <a:ext cx="3148116" cy="3156438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87089" y="244890"/>
            <a:ext cx="2133785" cy="14022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544601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72562" y="641838"/>
            <a:ext cx="11456375" cy="2224454"/>
          </a:xfrm>
          <a:solidFill>
            <a:schemeClr val="accent2">
              <a:lumMod val="75000"/>
            </a:schemeClr>
          </a:solidFill>
        </p:spPr>
        <p:txBody>
          <a:bodyPr>
            <a:noAutofit/>
          </a:bodyPr>
          <a:lstStyle/>
          <a:p>
            <a:pPr algn="ctr"/>
            <a:r>
              <a:rPr lang="hr-HR" sz="4800" b="1" dirty="0" smtClean="0">
                <a:solidFill>
                  <a:schemeClr val="bg1"/>
                </a:solidFill>
              </a:rPr>
              <a:t>ŠTO VI MOŽETE UČINITI DA SVIJET BUDE BOLJI I LJEPŠI ? </a:t>
            </a:r>
            <a:endParaRPr lang="hr-HR" sz="48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11925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hr-HR" b="1" dirty="0" smtClean="0"/>
              <a:t>Bog je stvorio svijet i povjerio ga čovjeku</a:t>
            </a:r>
            <a:endParaRPr lang="hr-HR" b="1" dirty="0"/>
          </a:p>
        </p:txBody>
      </p:sp>
      <p:sp>
        <p:nvSpPr>
          <p:cNvPr id="3" name="Pravokutnik 2"/>
          <p:cNvSpPr/>
          <p:nvPr/>
        </p:nvSpPr>
        <p:spPr>
          <a:xfrm>
            <a:off x="1397977" y="5451231"/>
            <a:ext cx="2769577" cy="1090246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ČUVAMO SVIJET </a:t>
            </a:r>
            <a:endParaRPr lang="hr-HR" dirty="0"/>
          </a:p>
        </p:txBody>
      </p:sp>
      <p:sp>
        <p:nvSpPr>
          <p:cNvPr id="4" name="Pravokutnik 3"/>
          <p:cNvSpPr/>
          <p:nvPr/>
        </p:nvSpPr>
        <p:spPr>
          <a:xfrm>
            <a:off x="7587762" y="5451231"/>
            <a:ext cx="3420207" cy="1055077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UNIŠTAVAMO SVIJET </a:t>
            </a:r>
            <a:endParaRPr lang="hr-HR" dirty="0"/>
          </a:p>
        </p:txBody>
      </p:sp>
      <p:pic>
        <p:nvPicPr>
          <p:cNvPr id="5" name="Slika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97977" y="1450730"/>
            <a:ext cx="9217709" cy="3840712"/>
          </a:xfrm>
          <a:prstGeom prst="rect">
            <a:avLst/>
          </a:prstGeom>
        </p:spPr>
      </p:pic>
      <p:pic>
        <p:nvPicPr>
          <p:cNvPr id="6" name="Slika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96965" y="1354015"/>
            <a:ext cx="1756996" cy="1756996"/>
          </a:xfrm>
          <a:prstGeom prst="rect">
            <a:avLst/>
          </a:prstGeom>
        </p:spPr>
      </p:pic>
      <p:pic>
        <p:nvPicPr>
          <p:cNvPr id="7" name="Slika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354015"/>
            <a:ext cx="2091276" cy="1762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9238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3991709" y="1099038"/>
            <a:ext cx="3147646" cy="2303586"/>
          </a:xfrm>
          <a:solidFill>
            <a:srgbClr val="00B050"/>
          </a:solidFill>
        </p:spPr>
        <p:txBody>
          <a:bodyPr>
            <a:normAutofit fontScale="90000"/>
          </a:bodyPr>
          <a:lstStyle/>
          <a:p>
            <a:r>
              <a:rPr lang="hr-HR" sz="3600" b="1" dirty="0" smtClean="0"/>
              <a:t>EKOLOGIJA</a:t>
            </a:r>
            <a:r>
              <a:rPr lang="hr-HR" sz="3600" dirty="0" smtClean="0"/>
              <a:t> – zaštita, čuvanje i briga za prirodu i okoliš. </a:t>
            </a:r>
            <a:r>
              <a:rPr lang="hr-HR" sz="4800" dirty="0" smtClean="0"/>
              <a:t/>
            </a:r>
            <a:br>
              <a:rPr lang="hr-HR" sz="4800" dirty="0" smtClean="0"/>
            </a:br>
            <a:endParaRPr lang="hr-HR" sz="4800" dirty="0"/>
          </a:p>
        </p:txBody>
      </p:sp>
      <p:sp>
        <p:nvSpPr>
          <p:cNvPr id="3" name="Strelica udesno 2"/>
          <p:cNvSpPr/>
          <p:nvPr/>
        </p:nvSpPr>
        <p:spPr>
          <a:xfrm>
            <a:off x="7332785" y="2039813"/>
            <a:ext cx="3323492" cy="1714502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>
                <a:solidFill>
                  <a:schemeClr val="tx1"/>
                </a:solidFill>
              </a:rPr>
              <a:t>Čovjek čuva prirodu kada </a:t>
            </a:r>
            <a:endParaRPr lang="hr-HR" dirty="0">
              <a:solidFill>
                <a:schemeClr val="tx1"/>
              </a:solidFill>
            </a:endParaRPr>
          </a:p>
        </p:txBody>
      </p:sp>
      <p:sp>
        <p:nvSpPr>
          <p:cNvPr id="4" name="Strelica ulijevo 3"/>
          <p:cNvSpPr/>
          <p:nvPr/>
        </p:nvSpPr>
        <p:spPr>
          <a:xfrm>
            <a:off x="369277" y="1881554"/>
            <a:ext cx="3499340" cy="1635369"/>
          </a:xfrm>
          <a:prstGeom prst="leftArrow">
            <a:avLst/>
          </a:prstGeom>
          <a:solidFill>
            <a:schemeClr val="accent2">
              <a:lumMod val="75000"/>
            </a:schemeClr>
          </a:solidFill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Čovjek uništava</a:t>
            </a:r>
          </a:p>
          <a:p>
            <a:pPr algn="ctr"/>
            <a:r>
              <a:rPr lang="hr-HR" dirty="0" smtClean="0"/>
              <a:t>prirodu kada </a:t>
            </a:r>
            <a:endParaRPr lang="hr-HR" dirty="0"/>
          </a:p>
        </p:txBody>
      </p:sp>
      <p:sp>
        <p:nvSpPr>
          <p:cNvPr id="5" name="Strelica dolje 4"/>
          <p:cNvSpPr/>
          <p:nvPr/>
        </p:nvSpPr>
        <p:spPr>
          <a:xfrm>
            <a:off x="5358385" y="3622431"/>
            <a:ext cx="484632" cy="97840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sp>
        <p:nvSpPr>
          <p:cNvPr id="6" name="Elipsa 5"/>
          <p:cNvSpPr/>
          <p:nvPr/>
        </p:nvSpPr>
        <p:spPr>
          <a:xfrm>
            <a:off x="4141177" y="4712677"/>
            <a:ext cx="3191608" cy="2057399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sz="2400" dirty="0">
                <a:solidFill>
                  <a:schemeClr val="tx1"/>
                </a:solidFill>
              </a:rPr>
              <a:t>Sv. Franjo Asiški je zaštitnik prirode</a:t>
            </a:r>
          </a:p>
        </p:txBody>
      </p:sp>
      <p:sp>
        <p:nvSpPr>
          <p:cNvPr id="7" name="Okomiti svitak 6"/>
          <p:cNvSpPr/>
          <p:nvPr/>
        </p:nvSpPr>
        <p:spPr>
          <a:xfrm>
            <a:off x="9926221" y="3622431"/>
            <a:ext cx="2022230" cy="3103685"/>
          </a:xfrm>
          <a:prstGeom prst="verticalScroll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hr-HR"/>
          </a:p>
        </p:txBody>
      </p:sp>
      <p:pic>
        <p:nvPicPr>
          <p:cNvPr id="8" name="Slika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3341" y="3516923"/>
            <a:ext cx="2036240" cy="31153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17187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91589" y="365125"/>
            <a:ext cx="11162211" cy="1333046"/>
          </a:xfrm>
        </p:spPr>
        <p:txBody>
          <a:bodyPr/>
          <a:lstStyle/>
          <a:p>
            <a:r>
              <a:rPr lang="hr-HR" dirty="0" smtClean="0"/>
              <a:t>U DRUŽENJU S PRIJATELJIMA OSJEĆAMO RADOST ŽIVOTA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328160" y="989666"/>
            <a:ext cx="7727632" cy="5788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09814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365125"/>
            <a:ext cx="10896600" cy="2606675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Sve što je Bog </a:t>
            </a:r>
            <a:r>
              <a:rPr lang="hr-HR" dirty="0" smtClean="0"/>
              <a:t>stvorio, </a:t>
            </a:r>
            <a:r>
              <a:rPr lang="hr-HR" dirty="0" smtClean="0"/>
              <a:t>stvorio je radi čovjeka, radi tebe i mene. </a:t>
            </a:r>
            <a:br>
              <a:rPr lang="hr-HR" dirty="0" smtClean="0"/>
            </a:br>
            <a:r>
              <a:rPr lang="hr-HR" dirty="0"/>
              <a:t/>
            </a:r>
            <a:br>
              <a:rPr lang="hr-HR" dirty="0"/>
            </a:br>
            <a:r>
              <a:rPr lang="hr-HR" dirty="0" smtClean="0"/>
              <a:t>Stoga budimo mu svaki dan zahvalni za naš život i naš svijet.  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30969" y="3098189"/>
            <a:ext cx="6629400" cy="36861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92072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263769" y="365125"/>
            <a:ext cx="4519246" cy="5288329"/>
          </a:xfrm>
        </p:spPr>
        <p:txBody>
          <a:bodyPr>
            <a:normAutofit/>
          </a:bodyPr>
          <a:lstStyle/>
          <a:p>
            <a:r>
              <a:rPr lang="hr-HR" dirty="0" smtClean="0"/>
              <a:t>Izrazimo Bogu zahvalnost uz stihove pjesme </a:t>
            </a:r>
            <a:br>
              <a:rPr lang="hr-HR" dirty="0" smtClean="0"/>
            </a:br>
            <a:r>
              <a:rPr lang="hr-HR" dirty="0" smtClean="0"/>
              <a:t/>
            </a:r>
            <a:br>
              <a:rPr lang="hr-HR" dirty="0" smtClean="0"/>
            </a:br>
            <a:r>
              <a:rPr lang="hr-HR" b="1" i="1" dirty="0" smtClean="0"/>
              <a:t>Vijek hvaljen budi </a:t>
            </a:r>
            <a:r>
              <a:rPr lang="hr-HR" dirty="0" smtClean="0"/>
              <a:t> 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93675" y="802297"/>
            <a:ext cx="5915026" cy="5915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218710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4581344"/>
          </a:xfrm>
        </p:spPr>
        <p:txBody>
          <a:bodyPr>
            <a:noAutofit/>
          </a:bodyPr>
          <a:lstStyle/>
          <a:p>
            <a:r>
              <a:rPr lang="hr-HR" sz="1800" b="1" dirty="0"/>
              <a:t/>
            </a:r>
            <a:br>
              <a:rPr lang="hr-HR" sz="1800" b="1" dirty="0"/>
            </a:br>
            <a:r>
              <a:rPr lang="hr-HR" sz="1800" b="1" dirty="0" smtClean="0"/>
              <a:t/>
            </a:r>
            <a:br>
              <a:rPr lang="hr-HR" sz="1800" b="1" dirty="0" smtClean="0"/>
            </a:br>
            <a:r>
              <a:rPr lang="hr-HR" sz="1800" b="1" dirty="0"/>
              <a:t/>
            </a:r>
            <a:br>
              <a:rPr lang="hr-HR" sz="1800" b="1" dirty="0"/>
            </a:br>
            <a:r>
              <a:rPr lang="hr-HR" sz="1800" b="1" dirty="0"/>
              <a:t/>
            </a:r>
            <a:br>
              <a:rPr lang="hr-HR" sz="1800" b="1" dirty="0"/>
            </a:br>
            <a:r>
              <a:rPr lang="hr-HR" sz="1800" b="1" dirty="0"/>
              <a:t> </a:t>
            </a:r>
            <a:br>
              <a:rPr lang="hr-HR" sz="1800" b="1" dirty="0"/>
            </a:br>
            <a:r>
              <a:rPr lang="hr-HR" sz="1800" b="1" dirty="0"/>
              <a:t/>
            </a:r>
            <a:br>
              <a:rPr lang="hr-HR" sz="1800" b="1" dirty="0"/>
            </a:br>
            <a:r>
              <a:rPr lang="hr-HR" sz="2400" b="1" dirty="0" err="1"/>
              <a:t>V’jek</a:t>
            </a:r>
            <a:r>
              <a:rPr lang="hr-HR" sz="2400" b="1" dirty="0"/>
              <a:t> hvaljen budi, o moj Gospodine,</a:t>
            </a:r>
            <a:br>
              <a:rPr lang="hr-HR" sz="2400" b="1" dirty="0"/>
            </a:br>
            <a:r>
              <a:rPr lang="hr-HR" sz="2400" b="1" dirty="0" err="1"/>
              <a:t>v’jek</a:t>
            </a:r>
            <a:r>
              <a:rPr lang="hr-HR" sz="2400" b="1" dirty="0"/>
              <a:t> slavljen budi o moj Gospodine,</a:t>
            </a:r>
            <a:br>
              <a:rPr lang="hr-HR" sz="2400" b="1" dirty="0"/>
            </a:br>
            <a:r>
              <a:rPr lang="hr-HR" sz="2400" b="1" dirty="0" err="1"/>
              <a:t>v’jek</a:t>
            </a:r>
            <a:r>
              <a:rPr lang="hr-HR" sz="2400" b="1" dirty="0"/>
              <a:t> čašćen budi, o moj Gospodine,</a:t>
            </a:r>
            <a:br>
              <a:rPr lang="hr-HR" sz="2400" b="1" dirty="0"/>
            </a:br>
            <a:r>
              <a:rPr lang="hr-HR" sz="2400" b="1" dirty="0" err="1"/>
              <a:t>Hosana</a:t>
            </a:r>
            <a:r>
              <a:rPr lang="hr-HR" sz="2400" b="1" dirty="0"/>
              <a:t> Tebi, o moj Gospodine</a:t>
            </a:r>
            <a:r>
              <a:rPr lang="hr-HR" sz="2400" b="1" dirty="0" smtClean="0"/>
              <a:t>!</a:t>
            </a:r>
            <a:br>
              <a:rPr lang="hr-HR" sz="2400" b="1" dirty="0" smtClean="0"/>
            </a:br>
            <a:r>
              <a:rPr lang="hr-HR" sz="2400" b="1" dirty="0"/>
              <a:t/>
            </a:r>
            <a:br>
              <a:rPr lang="hr-HR" sz="2400" b="1" dirty="0"/>
            </a:br>
            <a:r>
              <a:rPr lang="hr-HR" sz="2400" b="1" dirty="0"/>
              <a:t>Za stvorenja što si ih stvorio,</a:t>
            </a:r>
            <a:br>
              <a:rPr lang="hr-HR" sz="2400" b="1" dirty="0"/>
            </a:br>
            <a:r>
              <a:rPr lang="hr-HR" sz="2400" b="1" dirty="0"/>
              <a:t>što si sunce sjajno zapalio,</a:t>
            </a:r>
            <a:br>
              <a:rPr lang="hr-HR" sz="2400" b="1" dirty="0"/>
            </a:br>
            <a:r>
              <a:rPr lang="hr-HR" sz="2400" b="1" dirty="0"/>
              <a:t>što si zvijezde po nebu prosuo,</a:t>
            </a:r>
            <a:br>
              <a:rPr lang="hr-HR" sz="2400" b="1" dirty="0"/>
            </a:br>
            <a:r>
              <a:rPr lang="hr-HR" sz="2400" b="1" dirty="0"/>
              <a:t>što si zemlju u svemir smjestio</a:t>
            </a:r>
            <a:r>
              <a:rPr lang="hr-HR" sz="2400" b="1" dirty="0" smtClean="0"/>
              <a:t>!</a:t>
            </a:r>
            <a:br>
              <a:rPr lang="hr-HR" sz="2400" b="1" dirty="0" smtClean="0"/>
            </a:br>
            <a:r>
              <a:rPr lang="hr-HR" sz="2400" b="1" dirty="0"/>
              <a:t/>
            </a:r>
            <a:br>
              <a:rPr lang="hr-HR" sz="2400" b="1" dirty="0"/>
            </a:br>
            <a:r>
              <a:rPr lang="hr-HR" sz="2400" b="1" dirty="0"/>
              <a:t>Za svo cvijeće i zlatne plodove,</a:t>
            </a:r>
            <a:br>
              <a:rPr lang="hr-HR" sz="2400" b="1" dirty="0"/>
            </a:br>
            <a:r>
              <a:rPr lang="hr-HR" sz="2400" b="1" dirty="0"/>
              <a:t>vodu, vatru i trsa rodove,</a:t>
            </a:r>
            <a:br>
              <a:rPr lang="hr-HR" sz="2400" b="1" dirty="0"/>
            </a:br>
            <a:r>
              <a:rPr lang="hr-HR" sz="2400" b="1" dirty="0"/>
              <a:t>za šum mora i ptica pjevanje,</a:t>
            </a:r>
            <a:br>
              <a:rPr lang="hr-HR" sz="2400" b="1" dirty="0"/>
            </a:br>
            <a:r>
              <a:rPr lang="hr-HR" sz="2400" b="1" dirty="0"/>
              <a:t>vjetar, šume i snježne planine</a:t>
            </a:r>
            <a:r>
              <a:rPr lang="hr-HR" sz="2400" b="1" dirty="0" smtClean="0"/>
              <a:t>!</a:t>
            </a:r>
            <a:br>
              <a:rPr lang="hr-HR" sz="2400" b="1" dirty="0" smtClean="0"/>
            </a:br>
            <a:r>
              <a:rPr lang="hr-HR" sz="2400" b="1" dirty="0"/>
              <a:t/>
            </a:r>
            <a:br>
              <a:rPr lang="hr-HR" sz="2400" b="1" dirty="0"/>
            </a:br>
            <a:r>
              <a:rPr lang="hr-HR" sz="2400" b="1" dirty="0"/>
              <a:t>Za sve dane što meni daruješ,</a:t>
            </a:r>
            <a:br>
              <a:rPr lang="hr-HR" sz="2400" b="1" dirty="0"/>
            </a:br>
            <a:r>
              <a:rPr lang="hr-HR" sz="2400" b="1" dirty="0"/>
              <a:t>sreću žrtve što danas svetkujem,</a:t>
            </a:r>
            <a:br>
              <a:rPr lang="hr-HR" sz="2400" b="1" dirty="0"/>
            </a:br>
            <a:r>
              <a:rPr lang="hr-HR" sz="2400" b="1" dirty="0"/>
              <a:t>za mir duše, jer nama kraljuješ,</a:t>
            </a:r>
            <a:br>
              <a:rPr lang="hr-HR" sz="2400" b="1" dirty="0"/>
            </a:br>
            <a:r>
              <a:rPr lang="hr-HR" sz="2400" b="1" dirty="0"/>
              <a:t>i sve ljude Ti sreći pozivlješ!</a:t>
            </a:r>
          </a:p>
        </p:txBody>
      </p:sp>
      <p:pic>
        <p:nvPicPr>
          <p:cNvPr id="4" name="Slika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66139" y="792480"/>
            <a:ext cx="4915503" cy="4828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048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9131" y="365125"/>
            <a:ext cx="11816861" cy="4242044"/>
          </a:xfrm>
        </p:spPr>
        <p:txBody>
          <a:bodyPr>
            <a:noAutofit/>
          </a:bodyPr>
          <a:lstStyle/>
          <a:p>
            <a:pPr algn="ctr"/>
            <a:r>
              <a:rPr lang="hr-HR" sz="4800" b="1" dirty="0" smtClean="0"/>
              <a:t>D.Z. – Fotografiraj sliku iz prirode  te toj slici pridodaj određenu  sliku čovjekovog otkrića na način da je pronađeš na internetu . </a:t>
            </a:r>
            <a:br>
              <a:rPr lang="hr-HR" sz="4800" b="1" dirty="0" smtClean="0"/>
            </a:br>
            <a:r>
              <a:rPr lang="hr-HR" sz="4800" b="1" dirty="0"/>
              <a:t/>
            </a:r>
            <a:br>
              <a:rPr lang="hr-HR" sz="4800" b="1" dirty="0"/>
            </a:br>
            <a:r>
              <a:rPr lang="hr-HR" sz="4800" b="1" dirty="0" smtClean="0"/>
              <a:t>(prisjeti se zadatka iz R.B. str.11.,zadatak 2.)</a:t>
            </a:r>
            <a:endParaRPr lang="hr-HR" sz="4800" b="1" dirty="0"/>
          </a:p>
        </p:txBody>
      </p:sp>
    </p:spTree>
    <p:extLst>
      <p:ext uri="{BB962C8B-B14F-4D97-AF65-F5344CB8AC3E}">
        <p14:creationId xmlns:p14="http://schemas.microsoft.com/office/powerpoint/2010/main" val="31139135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87760" y="2192214"/>
            <a:ext cx="4604240" cy="460424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854170" cy="49088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3024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97299" y="195629"/>
            <a:ext cx="4200525" cy="6572250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7419192" cy="49538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33571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lika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5741" y="2787161"/>
            <a:ext cx="6106259" cy="4070839"/>
          </a:xfrm>
          <a:prstGeom prst="rect">
            <a:avLst/>
          </a:prstGeom>
        </p:spPr>
      </p:pic>
      <p:pic>
        <p:nvPicPr>
          <p:cNvPr id="3" name="Slika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6526824" cy="4895118"/>
          </a:xfrm>
          <a:prstGeom prst="rect">
            <a:avLst/>
          </a:prstGeom>
        </p:spPr>
      </p:pic>
      <p:pic>
        <p:nvPicPr>
          <p:cNvPr id="4" name="Slika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59945" y="195263"/>
            <a:ext cx="3726737" cy="22522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09375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0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65462" y="530588"/>
            <a:ext cx="11153503" cy="366395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ZVIJEZDE NOĆU SJAJE 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69623" y="959168"/>
            <a:ext cx="8723992" cy="58204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3382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958578"/>
          </a:xfrm>
        </p:spPr>
        <p:txBody>
          <a:bodyPr/>
          <a:lstStyle/>
          <a:p>
            <a:r>
              <a:rPr lang="hr-HR" dirty="0" smtClean="0"/>
              <a:t>ZLATNO ŽITO VJETAR NJIŠE </a:t>
            </a:r>
            <a:endParaRPr lang="hr-HR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7187" y="1254034"/>
            <a:ext cx="10587567" cy="560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0179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MORE SE TIHO PJENI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6304281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"/>
            <a:ext cx="12177848" cy="6858000"/>
          </a:xfrm>
          <a:prstGeom prst="rect">
            <a:avLst/>
          </a:prstGeom>
        </p:spPr>
      </p:pic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PČELE SLIJEĆU NA CVIJEĆE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824797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-1"/>
            <a:ext cx="12192000" cy="6940731"/>
          </a:xfrm>
          <a:prstGeom prst="rect">
            <a:avLst/>
          </a:prstGeom>
        </p:spPr>
      </p:pic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PTICA PJEVA NA GRANI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25214766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49469" y="360486"/>
            <a:ext cx="11816861" cy="1925514"/>
          </a:xfrm>
          <a:solidFill>
            <a:schemeClr val="accent6">
              <a:lumMod val="40000"/>
              <a:lumOff val="60000"/>
            </a:schemeClr>
          </a:solidFill>
        </p:spPr>
        <p:txBody>
          <a:bodyPr>
            <a:normAutofit/>
          </a:bodyPr>
          <a:lstStyle/>
          <a:p>
            <a:pPr algn="ctr"/>
            <a:r>
              <a:rPr lang="hr-HR" sz="7200" b="1" dirty="0" smtClean="0"/>
              <a:t>BOŽJE DJELO STVARANJA </a:t>
            </a:r>
            <a:endParaRPr lang="hr-HR" sz="7200" b="1" dirty="0"/>
          </a:p>
        </p:txBody>
      </p:sp>
      <p:pic>
        <p:nvPicPr>
          <p:cNvPr id="3" name="Slika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13336" y="2637691"/>
            <a:ext cx="4643602" cy="3446585"/>
          </a:xfrm>
          <a:prstGeom prst="rect">
            <a:avLst/>
          </a:prstGeom>
        </p:spPr>
      </p:pic>
      <p:sp>
        <p:nvSpPr>
          <p:cNvPr id="4" name="Pravokutnik 3"/>
          <p:cNvSpPr/>
          <p:nvPr/>
        </p:nvSpPr>
        <p:spPr>
          <a:xfrm>
            <a:off x="70338" y="105508"/>
            <a:ext cx="1960685" cy="54512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hr-HR" dirty="0" smtClean="0"/>
              <a:t>NASLOV: </a:t>
            </a:r>
            <a:endParaRPr lang="hr-HR" dirty="0"/>
          </a:p>
        </p:txBody>
      </p:sp>
    </p:spTree>
    <p:extLst>
      <p:ext uri="{BB962C8B-B14F-4D97-AF65-F5344CB8AC3E}">
        <p14:creationId xmlns:p14="http://schemas.microsoft.com/office/powerpoint/2010/main" val="953891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Tema sustava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721</TotalTime>
  <Words>310</Words>
  <Application>Microsoft Office PowerPoint</Application>
  <PresentationFormat>Široki zaslon</PresentationFormat>
  <Paragraphs>53</Paragraphs>
  <Slides>36</Slides>
  <Notes>0</Notes>
  <HiddenSlides>0</HiddenSlides>
  <MMClips>0</MMClips>
  <ScaleCrop>false</ScaleCrop>
  <HeadingPairs>
    <vt:vector size="6" baseType="variant">
      <vt:variant>
        <vt:lpstr>Korišteni fontovi</vt:lpstr>
      </vt:variant>
      <vt:variant>
        <vt:i4>3</vt:i4>
      </vt:variant>
      <vt:variant>
        <vt:lpstr>Tema</vt:lpstr>
      </vt:variant>
      <vt:variant>
        <vt:i4>1</vt:i4>
      </vt:variant>
      <vt:variant>
        <vt:lpstr>Naslovi slajdova</vt:lpstr>
      </vt:variant>
      <vt:variant>
        <vt:i4>36</vt:i4>
      </vt:variant>
    </vt:vector>
  </HeadingPairs>
  <TitlesOfParts>
    <vt:vector size="40" baseType="lpstr">
      <vt:lpstr>Arial</vt:lpstr>
      <vt:lpstr>Calibri</vt:lpstr>
      <vt:lpstr>Calibri Light</vt:lpstr>
      <vt:lpstr>Tema sustava Office</vt:lpstr>
      <vt:lpstr>ČUDESNOST ŽIVOTA I SVIJETA </vt:lpstr>
      <vt:lpstr>ZAGRLJAJ RODITELJA </vt:lpstr>
      <vt:lpstr>U DRUŽENJU S PRIJATELJIMA OSJEĆAMO RADOST ŽIVOTA</vt:lpstr>
      <vt:lpstr>ZVIJEZDE NOĆU SJAJE </vt:lpstr>
      <vt:lpstr>ZLATNO ŽITO VJETAR NJIŠE </vt:lpstr>
      <vt:lpstr>MORE SE TIHO PJENI </vt:lpstr>
      <vt:lpstr>PČELE SLIJEĆU NA CVIJEĆE</vt:lpstr>
      <vt:lpstr>PTICA PJEVA NA GRANI</vt:lpstr>
      <vt:lpstr>BOŽJE DJELO STVARANJA </vt:lpstr>
      <vt:lpstr>PowerPoint prezentacija</vt:lpstr>
      <vt:lpstr>KAKO JE  NASTAO  SVEMIR ?</vt:lpstr>
      <vt:lpstr>ZNANSTVENICI    STR.10</vt:lpstr>
      <vt:lpstr>VELIKI PRASAK – BIG BANG </vt:lpstr>
      <vt:lpstr>MILIJARDAMA GODINA POSLIJE NA ZEMLJI JE POČEO ŽIVOT</vt:lpstr>
      <vt:lpstr>SVE JE BOŽJI PLAN</vt:lpstr>
      <vt:lpstr>Znate li na koje sve načine ljudi traže Boga ? </vt:lpstr>
      <vt:lpstr>Dive se ljepoti i zagonetnosti svijeta </vt:lpstr>
      <vt:lpstr>Raduju se životu </vt:lpstr>
      <vt:lpstr>Boje se nesreće i neizvjesnosti </vt:lpstr>
      <vt:lpstr>Traže odgovore u raznim religijama </vt:lpstr>
      <vt:lpstr>BOG JE SVE STVORIO SVOJOM MUDROŠĆU  I PREMA SVOJEM PLANU. </vt:lpstr>
      <vt:lpstr>Bog je u svijet i prirodu ugradio zakone po kojima se sve ravna.   Ljudi otkrivaju taj čudesan red oko nas.  Može li i čovjek stvoriti nešto slično ?</vt:lpstr>
      <vt:lpstr>R.B. str. 11. – 2. zadatak</vt:lpstr>
      <vt:lpstr>PowerPoint prezentacija</vt:lpstr>
      <vt:lpstr>SKLAD ČOVJEKA I PRIRODE</vt:lpstr>
      <vt:lpstr>Sklad svijeta i čovjeka</vt:lpstr>
      <vt:lpstr>ŠTO VI MOŽETE UČINITI DA SVIJET BUDE BOLJI I LJEPŠI ? </vt:lpstr>
      <vt:lpstr>Bog je stvorio svijet i povjerio ga čovjeku</vt:lpstr>
      <vt:lpstr>EKOLOGIJA – zaštita, čuvanje i briga za prirodu i okoliš.  </vt:lpstr>
      <vt:lpstr>Sve što je Bog stvorio, stvorio je radi čovjeka, radi tebe i mene.   Stoga budimo mu svaki dan zahvalni za naš život i naš svijet.  </vt:lpstr>
      <vt:lpstr>Izrazimo Bogu zahvalnost uz stihove pjesme   Vijek hvaljen budi  </vt:lpstr>
      <vt:lpstr>       V’jek hvaljen budi, o moj Gospodine, v’jek slavljen budi o moj Gospodine, v’jek čašćen budi, o moj Gospodine, Hosana Tebi, o moj Gospodine!  Za stvorenja što si ih stvorio, što si sunce sjajno zapalio, što si zvijezde po nebu prosuo, što si zemlju u svemir smjestio!  Za svo cvijeće i zlatne plodove, vodu, vatru i trsa rodove, za šum mora i ptica pjevanje, vjetar, šume i snježne planine!  Za sve dane što meni daruješ, sreću žrtve što danas svetkujem, za mir duše, jer nama kraljuješ, i sve ljude Ti sreći pozivlješ!</vt:lpstr>
      <vt:lpstr>D.Z. – Fotografiraj sliku iz prirode  te toj slici pridodaj određenu  sliku čovjekovog otkrića na način da je pronađeš na internetu .   (prisjeti se zadatka iz R.B. str.11.,zadatak 2.)</vt:lpstr>
      <vt:lpstr>PowerPoint prezentacija</vt:lpstr>
      <vt:lpstr>PowerPoint prezentacija</vt:lpstr>
      <vt:lpstr>PowerPoint prezentacija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ČUDESNOST ŽIVOTA I SVIJETA</dc:title>
  <dc:creator>Korisnik</dc:creator>
  <cp:lastModifiedBy>Kristina Kobal</cp:lastModifiedBy>
  <cp:revision>35</cp:revision>
  <dcterms:created xsi:type="dcterms:W3CDTF">2022-08-31T07:59:55Z</dcterms:created>
  <dcterms:modified xsi:type="dcterms:W3CDTF">2024-09-16T13:38:10Z</dcterms:modified>
</cp:coreProperties>
</file>