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293" r:id="rId6"/>
    <p:sldId id="294" r:id="rId7"/>
    <p:sldId id="295" r:id="rId8"/>
    <p:sldId id="311" r:id="rId9"/>
    <p:sldId id="296" r:id="rId10"/>
    <p:sldId id="309" r:id="rId11"/>
    <p:sldId id="297" r:id="rId12"/>
    <p:sldId id="310" r:id="rId13"/>
    <p:sldId id="298" r:id="rId14"/>
    <p:sldId id="299" r:id="rId15"/>
    <p:sldId id="300" r:id="rId16"/>
    <p:sldId id="301" r:id="rId17"/>
    <p:sldId id="312" r:id="rId18"/>
    <p:sldId id="313" r:id="rId19"/>
    <p:sldId id="302" r:id="rId20"/>
    <p:sldId id="303" r:id="rId21"/>
    <p:sldId id="304" r:id="rId22"/>
    <p:sldId id="308" r:id="rId23"/>
    <p:sldId id="30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</a:blip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1" y="1999250"/>
            <a:ext cx="8933796" cy="2437232"/>
          </a:xfrm>
        </p:spPr>
        <p:txBody>
          <a:bodyPr>
            <a:normAutofit/>
          </a:bodyPr>
          <a:lstStyle/>
          <a:p>
            <a:r>
              <a:rPr lang="en-US" sz="3700" dirty="0" err="1"/>
              <a:t>Harmoniemusik</a:t>
            </a:r>
            <a:r>
              <a:rPr lang="en-US" sz="3700" dirty="0"/>
              <a:t> – </a:t>
            </a:r>
            <a:r>
              <a:rPr lang="en-US" sz="3700" dirty="0" err="1"/>
              <a:t>puhački</a:t>
            </a:r>
            <a:r>
              <a:rPr lang="en-US" sz="3700" dirty="0"/>
              <a:t> </a:t>
            </a:r>
            <a:r>
              <a:rPr lang="en-US" sz="3700" dirty="0" err="1"/>
              <a:t>ansambl</a:t>
            </a:r>
            <a:r>
              <a:rPr lang="en-US" sz="3700" dirty="0"/>
              <a:t> </a:t>
            </a:r>
            <a:r>
              <a:rPr lang="en-US" sz="3700" dirty="0" err="1"/>
              <a:t>oboa</a:t>
            </a:r>
            <a:r>
              <a:rPr lang="en-US" sz="3700" dirty="0"/>
              <a:t>, </a:t>
            </a:r>
            <a:r>
              <a:rPr lang="en-US" sz="3700" dirty="0" err="1"/>
              <a:t>klarineta</a:t>
            </a:r>
            <a:r>
              <a:rPr lang="en-US" sz="3700" dirty="0"/>
              <a:t>, </a:t>
            </a:r>
            <a:r>
              <a:rPr lang="en-US" sz="3700" dirty="0" err="1"/>
              <a:t>rogova</a:t>
            </a:r>
            <a:r>
              <a:rPr lang="en-US" sz="3700" dirty="0"/>
              <a:t> </a:t>
            </a:r>
            <a:r>
              <a:rPr lang="en-US" sz="3700" dirty="0" err="1"/>
              <a:t>i</a:t>
            </a:r>
            <a:r>
              <a:rPr lang="en-US" sz="3700" dirty="0"/>
              <a:t> </a:t>
            </a:r>
            <a:r>
              <a:rPr lang="en-US" sz="3700" dirty="0" err="1"/>
              <a:t>fagota</a:t>
            </a:r>
            <a:r>
              <a:rPr lang="en-US" sz="3700" dirty="0"/>
              <a:t>.</a:t>
            </a:r>
            <a:br>
              <a:rPr lang="en-US" sz="3700" dirty="0"/>
            </a:br>
            <a:r>
              <a:rPr lang="en-US" sz="3700" dirty="0" err="1"/>
              <a:t>Povijesni</a:t>
            </a:r>
            <a:r>
              <a:rPr lang="en-US" sz="3700" dirty="0"/>
              <a:t> </a:t>
            </a:r>
            <a:r>
              <a:rPr lang="en-US" sz="3700" dirty="0" err="1"/>
              <a:t>pregled</a:t>
            </a:r>
            <a:r>
              <a:rPr lang="en-US" sz="3700" dirty="0"/>
              <a:t> </a:t>
            </a:r>
            <a:r>
              <a:rPr lang="en-US" sz="3700" dirty="0" err="1"/>
              <a:t>i</a:t>
            </a:r>
            <a:r>
              <a:rPr lang="en-US" sz="3700" dirty="0"/>
              <a:t> </a:t>
            </a:r>
            <a:r>
              <a:rPr lang="en-US" sz="3700" dirty="0" err="1"/>
              <a:t>njegovo</a:t>
            </a:r>
            <a:r>
              <a:rPr lang="en-US" sz="3700" dirty="0"/>
              <a:t> </a:t>
            </a:r>
            <a:r>
              <a:rPr lang="en-US" sz="3700" dirty="0" err="1"/>
              <a:t>mjesto</a:t>
            </a:r>
            <a:r>
              <a:rPr lang="en-US" sz="3700" dirty="0"/>
              <a:t> </a:t>
            </a:r>
            <a:r>
              <a:rPr lang="en-US" sz="3700" dirty="0" err="1"/>
              <a:t>danas</a:t>
            </a:r>
            <a:r>
              <a:rPr lang="en-US" sz="37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37310"/>
            <a:ext cx="8936846" cy="4572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Mihael Paar, prof. savjetnik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Glazbena škola Ferdo Livadić, Samobor</a:t>
            </a:r>
            <a:endParaRPr lang="hr-H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0FF33-0DA7-404A-B610-A64A7419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 I KARAKTER ANSAMBLA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7B68D-6C4A-416B-A8F7-4C239468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glazba za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koncerte ("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Freiluftkonzerte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glazba za bankete, zabave, večere - pozadinska glazba (srodnost s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Tafelmusikom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prelazi u niže slojeve aristokracije i srednju klasu ("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House")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potražnja za ansamblom i repertoarom postaje velika (veliko tržište za glazbenike,  skladatelje i aranžere)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Najtraženiji komorni ansambl Europe na prijelazu iz 18. u 19. st.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65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F06B-A4FC-4BF5-B4D9-882E088E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REPERTOAR (18. i 19.st.)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20D4-F810-40DD-99CA-F473ABF3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početku djela "laganog karaktera" za izvedbe na otvorenom (kasacije,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dviretimenta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serenade)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 repertoara su aranžmani opera, baleta i simfonija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posebno mjesto zauzimaju opere (uvertira i najbolji brojevi)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vrhuncu ansambla nastaju djela značajne umjetničke vrijednosti (Mozart, Beethoven,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Krommer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omiljena forma je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parthia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(ciklička forma s jednim plesnim stavkom)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skladateljske produkcije do 1830-ih kreće se oko 12.000 djela (!)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otprilike pola od toga otpada na aranžmane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57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6CE1-699C-4A7B-8E34-1043FFB4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NAJVAŽNIJA DJELA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01E6-245A-4492-ACCA-9657EEC2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Mozart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Serenade K361, 375, K388, Otmica iz Saraja (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Donaueschingen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Harmoniemusik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Beethoven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Oktet,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103 (1792.)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Krommer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Mendelssohn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Uvertira za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Harmoniemusik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 (1825.-1837.)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Dvořák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Serenada,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44 (1878.)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Gounod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Petite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Symphonie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216 (1885.)</a:t>
            </a:r>
          </a:p>
        </p:txBody>
      </p:sp>
    </p:spTree>
    <p:extLst>
      <p:ext uri="{BB962C8B-B14F-4D97-AF65-F5344CB8AC3E}">
        <p14:creationId xmlns:p14="http://schemas.microsoft.com/office/powerpoint/2010/main" val="31769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2BE5-1734-4F6A-839A-CCAAE975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OSTALA DJELA (izbor)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A82F-C325-4236-9378-2CA4FE09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Parthie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Divertimenta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Nepomuk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Hummel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Partita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Josef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Mysliveček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Kasacija, Tri Okteta</a:t>
            </a:r>
          </a:p>
          <a:p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František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Antonin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Rössler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Maria von Weber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Adagio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Rondo</a:t>
            </a: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Franz Schubert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Oktet (djelomično sačuvan)</a:t>
            </a:r>
          </a:p>
          <a:p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Gaetano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Donizetti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Sinfonia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g-molu</a:t>
            </a: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Reinicke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Oktet,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216</a:t>
            </a: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Gouvy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Petite Suite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Gauloise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</a:p>
        </p:txBody>
      </p:sp>
    </p:spTree>
    <p:extLst>
      <p:ext uri="{BB962C8B-B14F-4D97-AF65-F5344CB8AC3E}">
        <p14:creationId xmlns:p14="http://schemas.microsoft.com/office/powerpoint/2010/main" val="20895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B9E9E-BF32-45AF-8077-34A783CC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8" b="4758"/>
          <a:stretch/>
        </p:blipFill>
        <p:spPr>
          <a:xfrm>
            <a:off x="1134641" y="390525"/>
            <a:ext cx="4756248" cy="607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6C932-739B-4BF7-8955-D2F299E4F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6" b="5696"/>
          <a:stretch/>
        </p:blipFill>
        <p:spPr>
          <a:xfrm>
            <a:off x="6095999" y="390526"/>
            <a:ext cx="4855779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6E440-5EF7-42A7-B630-6B624D7D3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9" b="4759"/>
          <a:stretch/>
        </p:blipFill>
        <p:spPr>
          <a:xfrm>
            <a:off x="1120679" y="390521"/>
            <a:ext cx="4756248" cy="6076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9A633-6699-4581-8E2D-C3F220562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6" b="5696"/>
          <a:stretch/>
        </p:blipFill>
        <p:spPr>
          <a:xfrm>
            <a:off x="6096000" y="390521"/>
            <a:ext cx="4855778" cy="60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0085-E14C-46CA-B869-99B9994F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SUVREMENI ARANŽMANI VELIKIH DJELA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5F92-832F-420F-9171-D88B379D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Mozartove kasne opere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Rossinije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opere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kasne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Haydnove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simfonije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Beethoven: Septet, Sonata (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13), Simfonija br. 7 </a:t>
            </a:r>
          </a:p>
        </p:txBody>
      </p:sp>
    </p:spTree>
    <p:extLst>
      <p:ext uri="{BB962C8B-B14F-4D97-AF65-F5344CB8AC3E}">
        <p14:creationId xmlns:p14="http://schemas.microsoft.com/office/powerpoint/2010/main" val="6505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FE3F-1C36-41C5-BB66-463FBC8B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ARANŽERI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9378-DF92-4FF6-BE20-BEA20367B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najbolji aranžeri redom članovi svojih ansambala: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oboisti 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Josef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Triebensee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(1772-1846) i 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Wendt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(1745-1801)</a:t>
            </a:r>
          </a:p>
          <a:p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Kaspar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(1754-1809), aranžer Mozartovih opera</a:t>
            </a:r>
          </a:p>
          <a:p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Starke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(1774-1835), aranžer Weberovih opera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klarinetist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Wenzel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Sedlak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(1776-1851), jedan od najuspješnijih aranžera s početka 19. st.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37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4DE1-5B61-48E7-8118-11C47AC3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HARMONIE U 20. i 21. ST.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32DA3-80C2-4D60-B527-9951A8C8A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r>
              <a:rPr lang="hr-H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ANSAMBLI:</a:t>
            </a:r>
          </a:p>
          <a:p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Bläserverein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Wien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Mainz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Bläserensemble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Wind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Soloists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Ensemble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Classicum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5BF547-467F-4668-AFDE-597EC3DB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3324" y="2014194"/>
            <a:ext cx="4663440" cy="3749040"/>
          </a:xfrm>
        </p:spPr>
        <p:txBody>
          <a:bodyPr/>
          <a:lstStyle/>
          <a:p>
            <a:pPr marL="274320" lvl="1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Ottetto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Italiano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Zürich Wind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Octet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Bläserensemble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Sabine Meyer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Boxwood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Brass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(povijesni instrumenti)</a:t>
            </a:r>
          </a:p>
          <a:p>
            <a:endParaRPr lang="en-GB" dirty="0"/>
          </a:p>
        </p:txBody>
      </p:sp>
      <p:pic>
        <p:nvPicPr>
          <p:cNvPr id="1026" name="Picture 2" descr="Bläserensemble Sabine Meyer: albums, songs, playlists | Listen on Deezer">
            <a:extLst>
              <a:ext uri="{FF2B5EF4-FFF2-40B4-BE49-F238E27FC236}">
                <a16:creationId xmlns:a16="http://schemas.microsoft.com/office/drawing/2014/main" id="{11F4F50B-C9B8-4164-9E28-27911410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6" y="2530316"/>
            <a:ext cx="2894648" cy="2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8C3F-D19E-44CB-B1DC-34F2325D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HARMONIE U 20. i 21. ST.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025D-BFAD-40F7-9DA9-8BACEBC58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014194"/>
            <a:ext cx="2939415" cy="3749040"/>
          </a:xfrm>
        </p:spPr>
        <p:txBody>
          <a:bodyPr/>
          <a:lstStyle/>
          <a:p>
            <a:r>
              <a:rPr lang="hr-H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ARANŽERI: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Andreas 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Campbell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Clements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022A-A17F-4BA4-A498-12EB2269B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746" y="2014194"/>
            <a:ext cx="2939415" cy="374904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GLAZBA: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Papandopulo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Bjelinski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Grgin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Dalibor Bukvić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Filip Horvat</a:t>
            </a:r>
          </a:p>
          <a:p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FE3ED0-4379-451B-949A-378CC1AE236A}"/>
              </a:ext>
            </a:extLst>
          </p:cNvPr>
          <p:cNvSpPr txBox="1">
            <a:spLocks/>
          </p:cNvSpPr>
          <p:nvPr/>
        </p:nvSpPr>
        <p:spPr>
          <a:xfrm>
            <a:off x="4626292" y="2014194"/>
            <a:ext cx="2939415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42EB80-8585-4F56-91A0-82A3ED6CB69C}"/>
              </a:ext>
            </a:extLst>
          </p:cNvPr>
          <p:cNvSpPr txBox="1">
            <a:spLocks/>
          </p:cNvSpPr>
          <p:nvPr/>
        </p:nvSpPr>
        <p:spPr>
          <a:xfrm>
            <a:off x="4626292" y="2014194"/>
            <a:ext cx="2939415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SKLADATELJI: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 Strauss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Francaix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Eugene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Bozza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Gordon Jacob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Pietro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17220" lvl="1" indent="-342900">
              <a:buFont typeface="+mj-lt"/>
              <a:buAutoNum type="arabicPeriod"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CB23C8-DC30-41FD-B1EA-A9E6737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B881-75AC-400E-8CB1-A1033095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279EE627-280E-4CF0-BDA3-40047767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23" y="818973"/>
            <a:ext cx="9078353" cy="52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4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6B1B-C72D-4DDA-8E27-CC2F8C83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HARMONIE U PRAKSI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8C1A-CF12-4B23-AC40-C5A3BA6BE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 ANSAMBLA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veličine zahtjevan za produkciju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usklađivanja termina, pronalaženja adekvatnog prostora, financiranja i dr.</a:t>
            </a:r>
          </a:p>
          <a:p>
            <a:endParaRPr lang="hr-H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B38B9-7F85-428D-8BEF-41C3B9577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03120"/>
            <a:ext cx="5029200" cy="3749040"/>
          </a:xfrm>
        </p:spPr>
        <p:txBody>
          <a:bodyPr/>
          <a:lstStyle/>
          <a:p>
            <a:r>
              <a:rPr lang="hr-H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SVIRAČKI ZAHTJEVI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kondicijski izrazito zahtjevan (ili "stalno se svira")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intonativni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problemi izrazito upadljivi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zahtjevi nekih djela na razini solističkih dionica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odsutnost dirigenta u nekim djelima pokazuje se velikom preprekom</a:t>
            </a:r>
          </a:p>
          <a:p>
            <a:endParaRPr lang="hr-H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037-879A-4CB6-AC04-AC549E8D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 ANSAMBLA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CEEDB-557E-4D2B-94FA-E219F023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polovica 20. st. svjedoči "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revival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ansambla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ipak, i dalje mali broj stalnih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ansambala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sporadični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koncerti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simfonijskih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opernih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pandemija (2020.-2022.) na kratko vrijeme vratila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prvi plan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nepoznavanja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nevidljivosti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ansambla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šire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javnosti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medija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koncertnih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organizatora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4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563C8C-E12B-48F3-A2C4-46C1264F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E870A-6572-4F58-975C-843BB86F8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TERMINOLOGIJA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Harmoniemusik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(njem.)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ponekad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Feldharmonie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(njem.)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ἁρμονία (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grč.)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setzen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(njem.)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puhački sekstet/oktet/ansambl (hrv.)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Band/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(eng.)</a:t>
            </a:r>
          </a:p>
          <a:p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79544-D24D-447E-938A-A3CE3C5E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9072" y="2103120"/>
            <a:ext cx="5503178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DENOTACIJE (ZNAČENJA)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18. st.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riječ koja označava puhače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značenja: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puhački ansambl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žanr glazbe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glazbena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sekcija unutar orkestra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172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E6E0-65DA-497B-8EC3-684233BD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OKOLNOSTI ZA RAZVOJ ANSAMBLA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F256B3-FD27-4AB8-A9F3-7B5D9EF6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oboa, fagota i posebno klarineta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društveno-političke okolnosti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 II. i Franjo II. veliki ljubitelji umjetnosti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6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B616-7E73-4C6A-A23E-53629B41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5D7BB8-1499-4A38-B298-5180B3C4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826"/>
          <a:stretch/>
        </p:blipFill>
        <p:spPr>
          <a:xfrm>
            <a:off x="2574108" y="436461"/>
            <a:ext cx="7043783" cy="5985078"/>
          </a:xfrm>
        </p:spPr>
      </p:pic>
    </p:spTree>
    <p:extLst>
      <p:ext uri="{BB962C8B-B14F-4D97-AF65-F5344CB8AC3E}">
        <p14:creationId xmlns:p14="http://schemas.microsoft.com/office/powerpoint/2010/main" val="10808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6E1-CCB8-485C-B954-E7768FF2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ANSAMBLA (1760.-1830.)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4668-B9B7-4A48-AA62-6114F9B23A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4-15 izvođača (gotovo isključivo puhači, bez udaraljki)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sastavi sredinom 18. st. (formacija 2-2-1, jednostavne forme)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standardizacija ansambla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oboe-rogovi-fagoti (J.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Haydn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J.C. Bach)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važna karakteristika ansambla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uloga roga kao ne-drvenog instrumenta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8EED3-4B45-4155-B4CA-A098D7557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59" y="2103120"/>
            <a:ext cx="4880157" cy="3749040"/>
          </a:xfrm>
        </p:spPr>
        <p:txBody>
          <a:bodyPr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Francuskoj u formaciji 2-2-2 preferira klarinete umjesto oboa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1.4.1782. utemeljen dvorski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(2-2-2-2) cara Josipa II., tzv. k. u. k.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čijim članovima postaju najbolji glazbenici Beča, članovi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Burgtheatra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Ansambl doživljava vrhunac standardizacijom i popularizacijom "punog" sastava koji postaje poznat u cijeloj Monarhiji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43E6-FA19-401B-8297-EB31589D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129CB-044D-486C-B144-DB269D9F3A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259" t="22591" r="26619" b="18202"/>
          <a:stretch/>
        </p:blipFill>
        <p:spPr>
          <a:xfrm>
            <a:off x="1951284" y="436247"/>
            <a:ext cx="8289432" cy="59855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A6D52-A0A3-4940-B6E8-3BAC09DDB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0F209-1149-4AB4-8AF9-05255DBC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ANSAMBLA (1760.-1830.)</a:t>
            </a:r>
            <a:endParaRPr lang="hr-HR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505A5-7457-473F-8DF4-93619F260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897772" cy="374904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izrazito homogen i uravnotežen zvuk, koloritan a ujedno i pokretljiv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dvorovi formiraju svoje ansamble po uzoru na Beč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centri: Beč, Prag, Budimpešta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proširenja: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kontrafagot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kontrabas,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basetni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rog, flauta, truba i trombon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basovski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instrument: varijacije od skladatelja do skladatelja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B60CC-B92E-49AC-96DD-261BF85780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Haydn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Harmoniemesse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B-duru (1802.)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1830-ih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iščezava (slabljenje aristokracije, uspostava modernih država)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ansambl kao takav i njegova tradicija padaju u zaborav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djelomičan povratak tradicije na inicijativu flautista Paula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Taffanela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krajem 19. st. 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 de musique de chambre pour instruments à vent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1879.)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38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43124-BCD4-4E92-9CD7-B50E3A3F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56F7C-9214-4A2F-8CD3-3F0DC7104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Content Placeholder 5" descr="A metal pipe with a brass tip&#10;&#10;Description automatically generated">
            <a:extLst>
              <a:ext uri="{FF2B5EF4-FFF2-40B4-BE49-F238E27FC236}">
                <a16:creationId xmlns:a16="http://schemas.microsoft.com/office/drawing/2014/main" id="{E2A88D72-73B7-4A24-9ED6-BDC7563260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0610" y="882398"/>
            <a:ext cx="3495500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Monochromatic horizon</Template>
  <TotalTime>512</TotalTime>
  <Words>941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Sagona Book</vt:lpstr>
      <vt:lpstr>Sagona ExtraLight</vt:lpstr>
      <vt:lpstr>Times New Roman</vt:lpstr>
      <vt:lpstr>SavonVTI</vt:lpstr>
      <vt:lpstr>Harmoniemusik – puhački ansambl oboa, klarineta, rogova i fagota. Povijesni pregled i njegovo mjesto danas.</vt:lpstr>
      <vt:lpstr>PowerPoint Presentation</vt:lpstr>
      <vt:lpstr>PowerPoint Presentation</vt:lpstr>
      <vt:lpstr>OKOLNOSTI ZA RAZVOJ ANSAMBLA</vt:lpstr>
      <vt:lpstr>PowerPoint Presentation</vt:lpstr>
      <vt:lpstr>RAZVOJ ANSAMBLA (1760.-1830.)</vt:lpstr>
      <vt:lpstr>PowerPoint Presentation</vt:lpstr>
      <vt:lpstr>RAZVOJ ANSAMBLA (1760.-1830.)</vt:lpstr>
      <vt:lpstr>SERPENT</vt:lpstr>
      <vt:lpstr>FUNKCIJA I KARAKTER ANSAMBLA</vt:lpstr>
      <vt:lpstr>REPERTOAR (18. i 19.st.)</vt:lpstr>
      <vt:lpstr>NAJVAŽNIJA DJELA</vt:lpstr>
      <vt:lpstr>OSTALA DJELA (izbor)</vt:lpstr>
      <vt:lpstr>PowerPoint Presentation</vt:lpstr>
      <vt:lpstr>PowerPoint Presentation</vt:lpstr>
      <vt:lpstr>SUVREMENI ARANŽMANI VELIKIH DJELA</vt:lpstr>
      <vt:lpstr>ARANŽERI</vt:lpstr>
      <vt:lpstr>HARMONIE U 20. i 21. ST.</vt:lpstr>
      <vt:lpstr>HARMONIE U 20. i 21. ST.</vt:lpstr>
      <vt:lpstr>HARMONIE U PRAKSI</vt:lpstr>
      <vt:lpstr>BUDUĆNOST ANSAMBLA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stručni skup stručnog vijeća nastavnika klarineta, saksofona, oboe i fagota Jastrebarsko, 2. travnja 2024.</dc:title>
  <dc:creator>Leopold Paar</dc:creator>
  <cp:lastModifiedBy>Leopold Paar</cp:lastModifiedBy>
  <cp:revision>52</cp:revision>
  <dcterms:created xsi:type="dcterms:W3CDTF">2024-04-01T11:32:44Z</dcterms:created>
  <dcterms:modified xsi:type="dcterms:W3CDTF">2024-09-18T21:20:48Z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