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97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57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88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47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19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8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88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39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73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4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3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65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20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0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3815-E7C4-40D0-A697-B3C33E9ED067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1BA0F4-66CF-4BB2-BD02-30678AF959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0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Vrste riječi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promjenjive</a:t>
            </a:r>
            <a:endParaRPr lang="hr-HR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0429" y="5780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Ljerka</a:t>
            </a:r>
            <a:endParaRPr lang="hr-HR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6445" y="877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Gramatički oblik riječi</a:t>
            </a:r>
            <a:br>
              <a:rPr lang="hr-HR" dirty="0" smtClean="0"/>
            </a:br>
            <a:r>
              <a:rPr lang="hr-HR" dirty="0" smtClean="0"/>
              <a:t>(riječ u morfologiji)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Gramatički oblik riječi: </a:t>
            </a:r>
            <a:r>
              <a:rPr lang="hr-HR" dirty="0" err="1" smtClean="0"/>
              <a:t>žen</a:t>
            </a:r>
            <a:r>
              <a:rPr lang="hr-HR" dirty="0" smtClean="0"/>
              <a:t> </a:t>
            </a:r>
            <a:r>
              <a:rPr lang="hr-HR" dirty="0" smtClean="0"/>
              <a:t>– a; </a:t>
            </a:r>
            <a:r>
              <a:rPr lang="hr-HR" dirty="0" err="1" smtClean="0"/>
              <a:t>sluš</a:t>
            </a:r>
            <a:r>
              <a:rPr lang="hr-HR" dirty="0" smtClean="0"/>
              <a:t> - am</a:t>
            </a:r>
          </a:p>
          <a:p>
            <a:pPr lvl="2"/>
            <a:r>
              <a:rPr lang="hr-HR" dirty="0" smtClean="0"/>
              <a:t>Osnova riječi: </a:t>
            </a:r>
            <a:r>
              <a:rPr lang="hr-HR" dirty="0" err="1" smtClean="0"/>
              <a:t>žen</a:t>
            </a:r>
            <a:r>
              <a:rPr lang="hr-HR" dirty="0" smtClean="0"/>
              <a:t>-; </a:t>
            </a:r>
            <a:r>
              <a:rPr lang="hr-HR" dirty="0" err="1" smtClean="0"/>
              <a:t>sluš</a:t>
            </a:r>
            <a:r>
              <a:rPr lang="hr-HR" dirty="0" smtClean="0"/>
              <a:t>-</a:t>
            </a:r>
          </a:p>
          <a:p>
            <a:pPr lvl="2"/>
            <a:r>
              <a:rPr lang="hr-HR" dirty="0" smtClean="0"/>
              <a:t>Nastavak: -a; -am</a:t>
            </a:r>
          </a:p>
          <a:p>
            <a:pPr lvl="1"/>
            <a:r>
              <a:rPr lang="hr-HR" dirty="0" smtClean="0"/>
              <a:t>Mijenjanjem oblika riječi dobivamo različita značenja</a:t>
            </a:r>
            <a:endParaRPr lang="hr-HR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7559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Imenske riječi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imenice, pridjevi, zamjenice, brojevi</a:t>
            </a:r>
          </a:p>
          <a:p>
            <a:pPr lvl="1"/>
            <a:r>
              <a:rPr lang="hr-HR" dirty="0" smtClean="0"/>
              <a:t>sklonidba (deklinacija)</a:t>
            </a:r>
          </a:p>
          <a:p>
            <a:pPr lvl="2"/>
            <a:r>
              <a:rPr lang="hr-HR" dirty="0"/>
              <a:t>padeži:  N tko? što?</a:t>
            </a:r>
          </a:p>
          <a:p>
            <a:pPr marL="1828800" lvl="4" indent="0">
              <a:buNone/>
            </a:pPr>
            <a:r>
              <a:rPr lang="hr-HR" sz="1400" dirty="0"/>
              <a:t>G koga? čega?</a:t>
            </a:r>
          </a:p>
          <a:p>
            <a:pPr marL="1828800" lvl="4" indent="0">
              <a:buNone/>
            </a:pPr>
            <a:r>
              <a:rPr lang="hr-HR" sz="1400" dirty="0"/>
              <a:t>D komu? čemu?</a:t>
            </a:r>
          </a:p>
          <a:p>
            <a:pPr marL="1828800" lvl="4" indent="0">
              <a:buNone/>
            </a:pPr>
            <a:r>
              <a:rPr lang="hr-HR" sz="1400" dirty="0"/>
              <a:t>A koga? što?</a:t>
            </a:r>
          </a:p>
          <a:p>
            <a:pPr marL="1828800" lvl="4" indent="0">
              <a:buNone/>
            </a:pPr>
            <a:r>
              <a:rPr lang="hr-HR" sz="1400" dirty="0"/>
              <a:t>V oj! ej!</a:t>
            </a:r>
          </a:p>
          <a:p>
            <a:pPr marL="1828800" lvl="4" indent="0">
              <a:buNone/>
            </a:pPr>
            <a:r>
              <a:rPr lang="hr-HR" sz="1400" dirty="0"/>
              <a:t>L o komu? o čemu?</a:t>
            </a:r>
          </a:p>
          <a:p>
            <a:pPr marL="1828800" lvl="4" indent="0">
              <a:buNone/>
            </a:pPr>
            <a:r>
              <a:rPr lang="hr-HR" sz="1400" dirty="0"/>
              <a:t>I s kim? s čim?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rod: m. r., ž. r., s. r.</a:t>
            </a:r>
          </a:p>
          <a:p>
            <a:pPr lvl="1"/>
            <a:r>
              <a:rPr lang="hr-HR" dirty="0" smtClean="0"/>
              <a:t>broj: </a:t>
            </a:r>
            <a:r>
              <a:rPr lang="hr-HR" dirty="0" err="1" smtClean="0"/>
              <a:t>jd</a:t>
            </a:r>
            <a:r>
              <a:rPr lang="hr-HR" dirty="0" smtClean="0"/>
              <a:t>., </a:t>
            </a:r>
            <a:r>
              <a:rPr lang="hr-HR" dirty="0" err="1" smtClean="0"/>
              <a:t>mn</a:t>
            </a:r>
            <a:r>
              <a:rPr lang="hr-HR" dirty="0" smtClean="0"/>
              <a:t>.</a:t>
            </a:r>
          </a:p>
          <a:p>
            <a:pPr marL="514350" lvl="1" indent="0">
              <a:buNone/>
            </a:pPr>
            <a:r>
              <a:rPr lang="hr-HR" sz="1800" dirty="0" smtClean="0"/>
              <a:t> </a:t>
            </a:r>
          </a:p>
          <a:p>
            <a:pPr marL="1828800" lvl="4" indent="0">
              <a:buNone/>
            </a:pPr>
            <a:endParaRPr lang="hr-HR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65169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1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Glagoli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sprezanje ili konjugacija</a:t>
            </a:r>
          </a:p>
          <a:p>
            <a:r>
              <a:rPr lang="hr-HR" dirty="0" smtClean="0"/>
              <a:t>lica: 1., 2. i 3.</a:t>
            </a:r>
          </a:p>
          <a:p>
            <a:r>
              <a:rPr lang="hr-HR" dirty="0" smtClean="0"/>
              <a:t>broj: </a:t>
            </a:r>
            <a:r>
              <a:rPr lang="hr-HR" dirty="0" err="1" smtClean="0"/>
              <a:t>jd</a:t>
            </a:r>
            <a:r>
              <a:rPr lang="hr-HR" dirty="0" smtClean="0"/>
              <a:t>. i </a:t>
            </a:r>
            <a:r>
              <a:rPr lang="hr-HR" dirty="0" err="1" smtClean="0"/>
              <a:t>mn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6983" y="782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IMENICE – </a:t>
            </a:r>
            <a:r>
              <a:rPr lang="hr-HR" sz="2800" dirty="0" smtClean="0"/>
              <a:t>imenuju bića, stvari i pojave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podjela:</a:t>
            </a:r>
          </a:p>
          <a:p>
            <a:pPr lvl="1"/>
            <a:r>
              <a:rPr lang="hr-HR" dirty="0" smtClean="0"/>
              <a:t>opće (grad)</a:t>
            </a:r>
          </a:p>
          <a:p>
            <a:pPr lvl="1"/>
            <a:r>
              <a:rPr lang="hr-HR" dirty="0" smtClean="0"/>
              <a:t>vlastite (Zagreb)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zbirne (djeca)</a:t>
            </a:r>
          </a:p>
          <a:p>
            <a:pPr lvl="1"/>
            <a:r>
              <a:rPr lang="hr-HR" dirty="0" err="1" smtClean="0"/>
              <a:t>gradivne</a:t>
            </a:r>
            <a:r>
              <a:rPr lang="hr-HR" dirty="0" smtClean="0"/>
              <a:t> (kamen)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stvarne (drvo)</a:t>
            </a:r>
          </a:p>
          <a:p>
            <a:pPr lvl="1"/>
            <a:r>
              <a:rPr lang="hr-HR" dirty="0" smtClean="0"/>
              <a:t>mislene (sreća)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gramatička obilježja:</a:t>
            </a:r>
          </a:p>
          <a:p>
            <a:pPr lvl="1"/>
            <a:r>
              <a:rPr lang="hr-HR" dirty="0" smtClean="0"/>
              <a:t>rod: m., ž. i s. r.</a:t>
            </a:r>
          </a:p>
          <a:p>
            <a:pPr lvl="1"/>
            <a:r>
              <a:rPr lang="hr-HR" dirty="0" smtClean="0"/>
              <a:t>broj: </a:t>
            </a:r>
            <a:r>
              <a:rPr lang="hr-HR" dirty="0" err="1" smtClean="0"/>
              <a:t>jd</a:t>
            </a:r>
            <a:r>
              <a:rPr lang="hr-HR" dirty="0" smtClean="0"/>
              <a:t>. i </a:t>
            </a:r>
            <a:r>
              <a:rPr lang="hr-HR" dirty="0" err="1" smtClean="0"/>
              <a:t>mn</a:t>
            </a:r>
            <a:r>
              <a:rPr lang="hr-HR" dirty="0" smtClean="0"/>
              <a:t>.</a:t>
            </a:r>
          </a:p>
          <a:p>
            <a:pPr lvl="1"/>
            <a:r>
              <a:rPr lang="hr-HR" dirty="0" smtClean="0"/>
              <a:t>padež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4149" y="127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6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PRIDJEVI – </a:t>
            </a:r>
            <a:r>
              <a:rPr lang="hr-HR" sz="2800" dirty="0" smtClean="0"/>
              <a:t>pobliže označavaju imenice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podjela:</a:t>
            </a:r>
          </a:p>
          <a:p>
            <a:pPr lvl="1"/>
            <a:r>
              <a:rPr lang="hr-HR" dirty="0" smtClean="0"/>
              <a:t>opisni: svojstvo, kakvo je što</a:t>
            </a:r>
          </a:p>
          <a:p>
            <a:pPr lvl="2"/>
            <a:r>
              <a:rPr lang="hr-HR" dirty="0" smtClean="0"/>
              <a:t>gladak, dobar, šumovit</a:t>
            </a:r>
          </a:p>
          <a:p>
            <a:pPr marL="914400" lvl="2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posvojni: pripadanje, čije je što</a:t>
            </a:r>
          </a:p>
          <a:p>
            <a:pPr lvl="2"/>
            <a:r>
              <a:rPr lang="hr-HR" dirty="0" smtClean="0"/>
              <a:t>hrvatski, majčin,  plemićki</a:t>
            </a:r>
          </a:p>
          <a:p>
            <a:pPr marL="914400" lvl="2" indent="0">
              <a:buNone/>
            </a:pPr>
            <a:endParaRPr lang="hr-HR" dirty="0" smtClean="0"/>
          </a:p>
          <a:p>
            <a:pPr lvl="1"/>
            <a:r>
              <a:rPr lang="hr-HR" dirty="0" err="1" smtClean="0"/>
              <a:t>gradivni</a:t>
            </a:r>
            <a:r>
              <a:rPr lang="hr-HR" dirty="0" smtClean="0"/>
              <a:t>: građa, od čega je što</a:t>
            </a:r>
          </a:p>
          <a:p>
            <a:pPr lvl="2"/>
            <a:r>
              <a:rPr lang="hr-HR" dirty="0" smtClean="0"/>
              <a:t>betonski, čelični, zlatni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gramatičke kategorije:</a:t>
            </a:r>
          </a:p>
          <a:p>
            <a:pPr lvl="1"/>
            <a:r>
              <a:rPr lang="hr-HR" dirty="0" smtClean="0"/>
              <a:t>rod: </a:t>
            </a:r>
            <a:r>
              <a:rPr lang="nn-NO" dirty="0"/>
              <a:t>m., ž. i s. r</a:t>
            </a:r>
            <a:r>
              <a:rPr lang="nn-NO" dirty="0" smtClean="0"/>
              <a:t>.</a:t>
            </a:r>
            <a:endParaRPr lang="hr-HR" dirty="0" smtClean="0"/>
          </a:p>
          <a:p>
            <a:pPr lvl="1"/>
            <a:r>
              <a:rPr lang="hr-HR" dirty="0"/>
              <a:t>broj: </a:t>
            </a:r>
            <a:r>
              <a:rPr lang="hr-HR" dirty="0" err="1"/>
              <a:t>jd</a:t>
            </a:r>
            <a:r>
              <a:rPr lang="hr-HR" dirty="0"/>
              <a:t>. i </a:t>
            </a:r>
            <a:r>
              <a:rPr lang="hr-HR" dirty="0" err="1"/>
              <a:t>mn</a:t>
            </a:r>
            <a:r>
              <a:rPr lang="hr-HR" dirty="0"/>
              <a:t>.</a:t>
            </a:r>
          </a:p>
          <a:p>
            <a:pPr lvl="1"/>
            <a:r>
              <a:rPr lang="hr-HR" dirty="0" smtClean="0"/>
              <a:t>padež</a:t>
            </a:r>
          </a:p>
          <a:p>
            <a:pPr lvl="1"/>
            <a:r>
              <a:rPr lang="hr-HR" dirty="0" smtClean="0"/>
              <a:t>vid: određeni i neodređeni</a:t>
            </a:r>
          </a:p>
          <a:p>
            <a:pPr lvl="1"/>
            <a:r>
              <a:rPr lang="hr-HR" dirty="0"/>
              <a:t>stupnjevanje ili </a:t>
            </a:r>
            <a:r>
              <a:rPr lang="hr-HR" dirty="0" smtClean="0"/>
              <a:t>komparacija</a:t>
            </a:r>
          </a:p>
          <a:p>
            <a:pPr lvl="2"/>
            <a:r>
              <a:rPr lang="hr-HR" dirty="0"/>
              <a:t>pozitiv (izriče svojstvo) - dobar</a:t>
            </a:r>
          </a:p>
          <a:p>
            <a:pPr lvl="2"/>
            <a:r>
              <a:rPr lang="hr-HR" dirty="0"/>
              <a:t>komparativ (jedan predmet ima više osobina od drugog)- bolji</a:t>
            </a:r>
          </a:p>
          <a:p>
            <a:pPr lvl="2"/>
            <a:r>
              <a:rPr lang="hr-HR" dirty="0"/>
              <a:t>superlativ (jedan predmet ima najviše osobina)- najbolji</a:t>
            </a:r>
          </a:p>
          <a:p>
            <a:pPr lvl="2"/>
            <a:endParaRPr lang="hr-HR" dirty="0"/>
          </a:p>
          <a:p>
            <a:pPr lvl="1"/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3753" y="11591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36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ZAMJENICE						BROJEVI</a:t>
            </a:r>
            <a:br>
              <a:rPr lang="hr-HR" dirty="0" smtClean="0"/>
            </a:br>
            <a:r>
              <a:rPr lang="hr-HR" sz="2400" dirty="0" smtClean="0"/>
              <a:t>(zamjenjuju neku drugu riječ)         (određuju koliko čega ima i  											 koje je po redu)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gramatičke kategorije</a:t>
            </a:r>
          </a:p>
          <a:p>
            <a:pPr lvl="1"/>
            <a:r>
              <a:rPr lang="hr-HR" dirty="0" smtClean="0"/>
              <a:t>rod, broj, padež</a:t>
            </a:r>
          </a:p>
          <a:p>
            <a:r>
              <a:rPr lang="hr-HR" dirty="0" smtClean="0"/>
              <a:t>vrste:</a:t>
            </a:r>
          </a:p>
          <a:p>
            <a:pPr lvl="1"/>
            <a:r>
              <a:rPr lang="hr-HR" dirty="0" smtClean="0"/>
              <a:t>osobne: ja, ti, on, ona, ono, mi, vi, oni</a:t>
            </a:r>
          </a:p>
          <a:p>
            <a:pPr lvl="1"/>
            <a:r>
              <a:rPr lang="hr-HR" dirty="0" smtClean="0"/>
              <a:t>povratna: sebe ili se</a:t>
            </a:r>
          </a:p>
          <a:p>
            <a:pPr lvl="1"/>
            <a:r>
              <a:rPr lang="hr-HR" dirty="0" smtClean="0"/>
              <a:t>posvojne: moj, tvoj, njegov, njezin, naš, vaš, njihov</a:t>
            </a:r>
          </a:p>
          <a:p>
            <a:pPr lvl="1"/>
            <a:r>
              <a:rPr lang="hr-HR" dirty="0" smtClean="0"/>
              <a:t>povratno-posvojna: svoj</a:t>
            </a:r>
          </a:p>
          <a:p>
            <a:pPr lvl="1"/>
            <a:r>
              <a:rPr lang="hr-HR" dirty="0" smtClean="0"/>
              <a:t>pokazne: ovaj, taj, onaj, ovakav, takav, onakav, ovolik, tolik, onolik</a:t>
            </a:r>
          </a:p>
          <a:p>
            <a:pPr lvl="1"/>
            <a:r>
              <a:rPr lang="hr-HR" dirty="0" smtClean="0"/>
              <a:t>upitne: tko, što, koji, čiji, kakav, </a:t>
            </a:r>
            <a:r>
              <a:rPr lang="hr-HR" dirty="0" err="1" smtClean="0"/>
              <a:t>kolik</a:t>
            </a:r>
            <a:endParaRPr lang="hr-HR" dirty="0" smtClean="0"/>
          </a:p>
          <a:p>
            <a:pPr lvl="1"/>
            <a:r>
              <a:rPr lang="hr-HR" dirty="0" smtClean="0"/>
              <a:t>odnosne</a:t>
            </a:r>
            <a:r>
              <a:rPr lang="hr-HR" dirty="0"/>
              <a:t>: tko, što, koji, čiji, kakav, </a:t>
            </a:r>
            <a:r>
              <a:rPr lang="hr-HR" dirty="0" err="1"/>
              <a:t>kolik</a:t>
            </a:r>
            <a:endParaRPr lang="hr-HR" dirty="0"/>
          </a:p>
          <a:p>
            <a:pPr lvl="1"/>
            <a:r>
              <a:rPr lang="hr-HR" dirty="0" smtClean="0"/>
              <a:t>neodređene: netko, nitko, svatko, itko itd.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glavni: koliko čega ima</a:t>
            </a:r>
          </a:p>
          <a:p>
            <a:pPr lvl="1"/>
            <a:r>
              <a:rPr lang="hr-HR" dirty="0" smtClean="0"/>
              <a:t>jedan, pet, devedeset (i) dva</a:t>
            </a:r>
          </a:p>
          <a:p>
            <a:pPr lvl="1"/>
            <a:endParaRPr lang="hr-HR" dirty="0"/>
          </a:p>
          <a:p>
            <a:r>
              <a:rPr lang="hr-HR" dirty="0" smtClean="0"/>
              <a:t>redni: koje je što po redu</a:t>
            </a:r>
          </a:p>
          <a:p>
            <a:pPr lvl="1"/>
            <a:r>
              <a:rPr lang="hr-HR" dirty="0" smtClean="0"/>
              <a:t>prvi, peti, devedeset (i) drugi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0320" y="102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53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548"/>
          </a:xfrm>
        </p:spPr>
        <p:txBody>
          <a:bodyPr/>
          <a:lstStyle/>
          <a:p>
            <a:r>
              <a:rPr lang="hr-HR" dirty="0" smtClean="0"/>
              <a:t>GLAGOLI – </a:t>
            </a:r>
            <a:r>
              <a:rPr lang="hr-HR" sz="2800" dirty="0" smtClean="0"/>
              <a:t>izriču radnju, stanje i zbivanje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1632247"/>
            <a:ext cx="4184035" cy="4409114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radnja (hotimično, svjesno djelovanje) – pospremati</a:t>
            </a:r>
          </a:p>
          <a:p>
            <a:r>
              <a:rPr lang="hr-HR" dirty="0" smtClean="0"/>
              <a:t>stanje (nedjelovanje) – šutjeti</a:t>
            </a:r>
          </a:p>
          <a:p>
            <a:r>
              <a:rPr lang="hr-HR" dirty="0" smtClean="0"/>
              <a:t>zbivanje (nenamjerno djelovanje kojem su uzrok prirodni zakoni) – rasti</a:t>
            </a:r>
          </a:p>
          <a:p>
            <a:endParaRPr lang="hr-HR" dirty="0"/>
          </a:p>
          <a:p>
            <a:r>
              <a:rPr lang="hr-HR" dirty="0" smtClean="0"/>
              <a:t>GRAMATIČKE KATEGORIJE:</a:t>
            </a:r>
          </a:p>
          <a:p>
            <a:r>
              <a:rPr lang="hr-HR" dirty="0" smtClean="0"/>
              <a:t>lice: 1., 2. i 3.</a:t>
            </a:r>
          </a:p>
          <a:p>
            <a:r>
              <a:rPr lang="hr-HR" dirty="0" smtClean="0"/>
              <a:t>broj: jednina (singular) i množina (plural)</a:t>
            </a:r>
          </a:p>
          <a:p>
            <a:pPr lvl="1"/>
            <a:r>
              <a:rPr lang="hr-HR" dirty="0" smtClean="0"/>
              <a:t>bezlični glagoli (dolaze samo u 3. l. </a:t>
            </a:r>
            <a:r>
              <a:rPr lang="hr-HR" dirty="0" err="1" smtClean="0"/>
              <a:t>jd</a:t>
            </a:r>
            <a:r>
              <a:rPr lang="hr-HR" dirty="0" smtClean="0"/>
              <a:t>.)</a:t>
            </a:r>
          </a:p>
          <a:p>
            <a:r>
              <a:rPr lang="hr-HR" dirty="0" smtClean="0"/>
              <a:t>vrijeme: prošlost, sadašnjost i budućnost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vid: nesvršeni (pjevati) i svršeni (zapjevati) glagoli</a:t>
            </a:r>
          </a:p>
          <a:p>
            <a:pPr lvl="1"/>
            <a:r>
              <a:rPr lang="hr-HR" dirty="0" smtClean="0"/>
              <a:t>dvovidni (ovisno o kontekstu): telefonirati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89970" y="1632247"/>
            <a:ext cx="4184034" cy="4409115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način – izražava način odvijanja radnje</a:t>
            </a:r>
          </a:p>
          <a:p>
            <a:pPr lvl="1"/>
            <a:r>
              <a:rPr lang="hr-HR" dirty="0" smtClean="0"/>
              <a:t>indikativ (izjavni) – Došao je.</a:t>
            </a:r>
          </a:p>
          <a:p>
            <a:pPr lvl="1"/>
            <a:r>
              <a:rPr lang="hr-HR" dirty="0" smtClean="0"/>
              <a:t>imperativ (zapovjedni) – Dođi!</a:t>
            </a:r>
          </a:p>
          <a:p>
            <a:pPr lvl="1"/>
            <a:r>
              <a:rPr lang="hr-HR" dirty="0" smtClean="0"/>
              <a:t>kondicional (pogodbeni) – Ako dođeš…</a:t>
            </a:r>
          </a:p>
          <a:p>
            <a:pPr lvl="1"/>
            <a:r>
              <a:rPr lang="hr-HR" dirty="0" smtClean="0"/>
              <a:t>optativ (željni) – </a:t>
            </a:r>
            <a:r>
              <a:rPr lang="hr-HR" dirty="0" smtClean="0"/>
              <a:t>Živjeli!</a:t>
            </a:r>
            <a:endParaRPr lang="hr-HR" dirty="0" smtClean="0"/>
          </a:p>
          <a:p>
            <a:r>
              <a:rPr lang="hr-HR" dirty="0" smtClean="0"/>
              <a:t>stanje – odnos subjekta i glagolske radnje</a:t>
            </a:r>
          </a:p>
          <a:p>
            <a:pPr lvl="1"/>
            <a:r>
              <a:rPr lang="hr-HR" dirty="0" smtClean="0"/>
              <a:t>aktiv (radno stanje) – Čovjek je izgradio kuću.</a:t>
            </a:r>
            <a:endParaRPr lang="hr-HR" dirty="0"/>
          </a:p>
          <a:p>
            <a:pPr lvl="1"/>
            <a:r>
              <a:rPr lang="hr-HR" dirty="0" smtClean="0"/>
              <a:t>pasiv (trpno stanje) – Kuća je izgrađena.</a:t>
            </a:r>
          </a:p>
          <a:p>
            <a:r>
              <a:rPr lang="hr-HR" dirty="0" smtClean="0"/>
              <a:t>prijelaznost</a:t>
            </a:r>
            <a:r>
              <a:rPr lang="hr-HR" dirty="0"/>
              <a:t> </a:t>
            </a:r>
            <a:r>
              <a:rPr lang="hr-HR" dirty="0" smtClean="0"/>
              <a:t>– odnos glagola i objekta </a:t>
            </a:r>
          </a:p>
          <a:p>
            <a:pPr lvl="1"/>
            <a:r>
              <a:rPr lang="hr-HR" dirty="0" smtClean="0"/>
              <a:t>prijelazni (uza se imaju imenicu u akuzativu) </a:t>
            </a:r>
          </a:p>
          <a:p>
            <a:pPr lvl="1"/>
            <a:r>
              <a:rPr lang="hr-HR" dirty="0" smtClean="0"/>
              <a:t>neprijelazni (nemaju imenicu u akuzativu)</a:t>
            </a:r>
          </a:p>
          <a:p>
            <a:pPr lvl="1"/>
            <a:r>
              <a:rPr lang="hr-HR" dirty="0" smtClean="0"/>
              <a:t>povratni (imaju povratnu zamjenicu se)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6718" y="6806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244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73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4" y="1239140"/>
            <a:ext cx="4184035" cy="4802221"/>
          </a:xfrm>
        </p:spPr>
        <p:txBody>
          <a:bodyPr/>
          <a:lstStyle/>
          <a:p>
            <a:r>
              <a:rPr lang="hr-HR" dirty="0" smtClean="0"/>
              <a:t>OBLICI:</a:t>
            </a:r>
          </a:p>
          <a:p>
            <a:r>
              <a:rPr lang="hr-HR" dirty="0" smtClean="0"/>
              <a:t>jednostavni:</a:t>
            </a:r>
          </a:p>
          <a:p>
            <a:pPr lvl="1"/>
            <a:r>
              <a:rPr lang="hr-HR" dirty="0" smtClean="0"/>
              <a:t>infinitiv: raditi, ići</a:t>
            </a:r>
          </a:p>
          <a:p>
            <a:pPr lvl="1"/>
            <a:r>
              <a:rPr lang="hr-HR" dirty="0" smtClean="0"/>
              <a:t>prezent: </a:t>
            </a:r>
            <a:r>
              <a:rPr lang="hr-HR" dirty="0" smtClean="0"/>
              <a:t>radim</a:t>
            </a:r>
            <a:endParaRPr lang="hr-HR" dirty="0" smtClean="0"/>
          </a:p>
          <a:p>
            <a:pPr lvl="1"/>
            <a:r>
              <a:rPr lang="hr-HR" dirty="0" smtClean="0"/>
              <a:t>aorist: odradih</a:t>
            </a:r>
          </a:p>
          <a:p>
            <a:pPr lvl="1"/>
            <a:r>
              <a:rPr lang="hr-HR" dirty="0" err="1" smtClean="0"/>
              <a:t>imeprfekt</a:t>
            </a:r>
            <a:r>
              <a:rPr lang="hr-HR" dirty="0" smtClean="0"/>
              <a:t>: </a:t>
            </a:r>
            <a:r>
              <a:rPr lang="hr-HR" dirty="0" err="1" smtClean="0"/>
              <a:t>radijah</a:t>
            </a:r>
            <a:endParaRPr lang="hr-HR" dirty="0" smtClean="0"/>
          </a:p>
          <a:p>
            <a:pPr lvl="1"/>
            <a:r>
              <a:rPr lang="hr-HR" dirty="0" smtClean="0"/>
              <a:t>imperativ: radi</a:t>
            </a:r>
          </a:p>
          <a:p>
            <a:pPr lvl="1"/>
            <a:r>
              <a:rPr lang="hr-HR" dirty="0" smtClean="0"/>
              <a:t>glagolski pridjev radni: radio</a:t>
            </a:r>
          </a:p>
          <a:p>
            <a:pPr lvl="1"/>
            <a:r>
              <a:rPr lang="hr-HR" dirty="0"/>
              <a:t>glagolski pridjev </a:t>
            </a:r>
            <a:r>
              <a:rPr lang="hr-HR" dirty="0" smtClean="0"/>
              <a:t>trpni: rađen</a:t>
            </a:r>
          </a:p>
          <a:p>
            <a:pPr lvl="1"/>
            <a:r>
              <a:rPr lang="hr-HR" dirty="0" smtClean="0"/>
              <a:t>glagolski prilog sadašnji: radeći</a:t>
            </a:r>
          </a:p>
          <a:p>
            <a:pPr lvl="1"/>
            <a:r>
              <a:rPr lang="hr-HR" dirty="0" smtClean="0"/>
              <a:t>glagolski prilog prošli: </a:t>
            </a:r>
            <a:r>
              <a:rPr lang="hr-HR" dirty="0" err="1" smtClean="0"/>
              <a:t>radivši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89970" y="1239141"/>
            <a:ext cx="4184034" cy="4802222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složeni:</a:t>
            </a:r>
          </a:p>
          <a:p>
            <a:pPr lvl="1"/>
            <a:r>
              <a:rPr lang="hr-HR" dirty="0" smtClean="0"/>
              <a:t>perfekt: radio sam</a:t>
            </a:r>
          </a:p>
          <a:p>
            <a:pPr lvl="1"/>
            <a:r>
              <a:rPr lang="hr-HR" dirty="0" smtClean="0"/>
              <a:t>pluskvamperfekt: bio sam radio / bijah radio / bjeh radio </a:t>
            </a:r>
          </a:p>
          <a:p>
            <a:pPr lvl="1"/>
            <a:r>
              <a:rPr lang="hr-HR" dirty="0" smtClean="0"/>
              <a:t>futur prvi: radit ću</a:t>
            </a:r>
          </a:p>
          <a:p>
            <a:pPr lvl="1"/>
            <a:r>
              <a:rPr lang="hr-HR" dirty="0" smtClean="0"/>
              <a:t>futur drugi: budem radio</a:t>
            </a:r>
          </a:p>
          <a:p>
            <a:pPr lvl="1"/>
            <a:r>
              <a:rPr lang="hr-HR" dirty="0" smtClean="0"/>
              <a:t>kondicional prvi: radio bih</a:t>
            </a:r>
          </a:p>
          <a:p>
            <a:pPr lvl="1"/>
            <a:r>
              <a:rPr lang="hr-HR" dirty="0" smtClean="0"/>
              <a:t>kondicional drugi: bio bih radio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7776" y="529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696</Words>
  <Application>Microsoft Office PowerPoint</Application>
  <PresentationFormat>Široki zaslon</PresentationFormat>
  <Paragraphs>124</Paragraphs>
  <Slides>10</Slides>
  <Notes>0</Notes>
  <HiddenSlides>0</HiddenSlides>
  <MMClips>10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Vrste riječi</vt:lpstr>
      <vt:lpstr>Gramatički oblik riječi (riječ u morfologiji)</vt:lpstr>
      <vt:lpstr>Imenske riječi</vt:lpstr>
      <vt:lpstr>Glagoli</vt:lpstr>
      <vt:lpstr>IMENICE – imenuju bića, stvari i pojave</vt:lpstr>
      <vt:lpstr>PRIDJEVI – pobliže označavaju imenice</vt:lpstr>
      <vt:lpstr>ZAMJENICE      BROJEVI (zamjenjuju neku drugu riječ)         (određuju koliko čega ima i              koje je po redu)</vt:lpstr>
      <vt:lpstr>GLAGOLI – izriču radnju, stanje i zbivanje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riječi</dc:title>
  <dc:creator>Korisnik</dc:creator>
  <cp:lastModifiedBy>Korisnik</cp:lastModifiedBy>
  <cp:revision>17</cp:revision>
  <dcterms:created xsi:type="dcterms:W3CDTF">2020-04-14T19:15:58Z</dcterms:created>
  <dcterms:modified xsi:type="dcterms:W3CDTF">2020-04-15T00:16:21Z</dcterms:modified>
</cp:coreProperties>
</file>