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59" r:id="rId5"/>
    <p:sldId id="261" r:id="rId6"/>
    <p:sldId id="263" r:id="rId7"/>
    <p:sldId id="264" r:id="rId8"/>
    <p:sldId id="295" r:id="rId9"/>
    <p:sldId id="265" r:id="rId10"/>
    <p:sldId id="292" r:id="rId11"/>
    <p:sldId id="293" r:id="rId12"/>
    <p:sldId id="266" r:id="rId13"/>
    <p:sldId id="267" r:id="rId14"/>
    <p:sldId id="277" r:id="rId15"/>
    <p:sldId id="268" r:id="rId16"/>
    <p:sldId id="276" r:id="rId17"/>
    <p:sldId id="294" r:id="rId18"/>
    <p:sldId id="269" r:id="rId19"/>
    <p:sldId id="271" r:id="rId20"/>
    <p:sldId id="273" r:id="rId21"/>
    <p:sldId id="272" r:id="rId22"/>
    <p:sldId id="274" r:id="rId23"/>
    <p:sldId id="275" r:id="rId24"/>
    <p:sldId id="278" r:id="rId25"/>
    <p:sldId id="279" r:id="rId26"/>
    <p:sldId id="280" r:id="rId27"/>
    <p:sldId id="282" r:id="rId28"/>
    <p:sldId id="281" r:id="rId29"/>
    <p:sldId id="283" r:id="rId30"/>
    <p:sldId id="284" r:id="rId31"/>
    <p:sldId id="286" r:id="rId32"/>
    <p:sldId id="285" r:id="rId33"/>
    <p:sldId id="287" r:id="rId34"/>
    <p:sldId id="288" r:id="rId35"/>
    <p:sldId id="296" r:id="rId36"/>
    <p:sldId id="289" r:id="rId37"/>
    <p:sldId id="290" r:id="rId38"/>
    <p:sldId id="291" r:id="rId3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A UJEVIĆ" initials="I" lastIdx="3" clrIdx="0">
    <p:extLst>
      <p:ext uri="{19B8F6BF-5375-455C-9EA6-DF929625EA0E}">
        <p15:presenceInfo xmlns:p15="http://schemas.microsoft.com/office/powerpoint/2012/main" userId="IVANA UJEVIĆ"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B"/>
    <a:srgbClr val="0FA553"/>
    <a:srgbClr val="219A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1DF95-15BA-44C2-8AF2-26669C72B80F}" v="3" dt="2024-09-23T10:10:36.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73569" autoAdjust="0"/>
  </p:normalViewPr>
  <p:slideViewPr>
    <p:cSldViewPr snapToGrid="0" showGuides="1">
      <p:cViewPr varScale="1">
        <p:scale>
          <a:sx n="78" d="100"/>
          <a:sy n="78" d="100"/>
        </p:scale>
        <p:origin x="996" y="9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B1589-9C54-4206-87AF-AD56B5F6A622}" type="datetimeFigureOut">
              <a:rPr lang="hr-HR" smtClean="0"/>
              <a:t>23.9.2024.</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B5438-9996-4303-8AC3-C4C4F5B12047}" type="slidenum">
              <a:rPr lang="hr-HR" smtClean="0"/>
              <a:t>‹#›</a:t>
            </a:fld>
            <a:endParaRPr lang="hr-HR"/>
          </a:p>
        </p:txBody>
      </p:sp>
    </p:spTree>
    <p:extLst>
      <p:ext uri="{BB962C8B-B14F-4D97-AF65-F5344CB8AC3E}">
        <p14:creationId xmlns:p14="http://schemas.microsoft.com/office/powerpoint/2010/main" val="336249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rnet.hr/projekt/brai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adlet.com/jajic_vanja/plan-lekcije-uvod-u-strojno-u-enje-za-6-razred-s9c0zqvx62jk9og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Pozdrav i predstavljanje.</a:t>
            </a:r>
          </a:p>
          <a:p>
            <a:endParaRPr lang="hr-HR" dirty="0"/>
          </a:p>
          <a:p>
            <a:r>
              <a:rPr lang="hr-HR" dirty="0"/>
              <a:t>Nekoliko riječi o projektu uz isticanje kako su upravo polaznici radionice prepoznali važnost vrijedne inicijative za edukaciju o tehnologiji koja će donijeti velike i temeljite promjene u odgojno-obrazovni sustav.</a:t>
            </a:r>
          </a:p>
          <a:p>
            <a:endParaRPr lang="hr-HR" dirty="0"/>
          </a:p>
          <a:p>
            <a:r>
              <a:rPr lang="hr-HR" sz="1800" dirty="0">
                <a:effectLst/>
                <a:latin typeface="Arial" panose="020B0604020202020204" pitchFamily="34" charset="0"/>
                <a:ea typeface="Times New Roman" panose="02020603050405020304" pitchFamily="18" charset="0"/>
              </a:rPr>
              <a:t>Radionica je dio </a:t>
            </a:r>
            <a:r>
              <a:rPr lang="hr-HR" sz="1800" dirty="0" err="1">
                <a:effectLst/>
                <a:latin typeface="Arial" panose="020B0604020202020204" pitchFamily="34" charset="0"/>
                <a:ea typeface="Times New Roman" panose="02020603050405020304" pitchFamily="18" charset="0"/>
              </a:rPr>
              <a:t>Carnetova</a:t>
            </a:r>
            <a:r>
              <a:rPr lang="hr-HR" sz="1800" dirty="0">
                <a:effectLst/>
                <a:latin typeface="Arial" panose="020B0604020202020204" pitchFamily="34" charset="0"/>
                <a:ea typeface="Times New Roman" panose="02020603050405020304" pitchFamily="18" charset="0"/>
              </a:rPr>
              <a:t> projekta Podrške primjeni digitalnih tehnologija u obrazovanju </a:t>
            </a:r>
            <a:r>
              <a:rPr lang="hr-HR" sz="1800" u="sng" dirty="0" err="1">
                <a:solidFill>
                  <a:srgbClr val="0563C1"/>
                </a:solidFill>
                <a:effectLst/>
                <a:latin typeface="Arial" panose="020B0604020202020204" pitchFamily="34" charset="0"/>
                <a:ea typeface="Times New Roman" panose="02020603050405020304" pitchFamily="18" charset="0"/>
                <a:hlinkClick r:id="rId3"/>
              </a:rPr>
              <a:t>BrAIn</a:t>
            </a:r>
            <a:r>
              <a:rPr lang="hr-HR" sz="1800" u="sng" dirty="0">
                <a:solidFill>
                  <a:srgbClr val="0563C1"/>
                </a:solidFill>
                <a:effectLst/>
                <a:latin typeface="Arial" panose="020B0604020202020204" pitchFamily="34" charset="0"/>
                <a:ea typeface="Times New Roman" panose="02020603050405020304" pitchFamily="18" charset="0"/>
              </a:rPr>
              <a:t>.</a:t>
            </a:r>
            <a:r>
              <a:rPr lang="hr-HR" sz="1800" u="none" dirty="0">
                <a:solidFill>
                  <a:srgbClr val="0563C1"/>
                </a:solidFill>
                <a:effectLst/>
                <a:latin typeface="Arial" panose="020B0604020202020204" pitchFamily="34" charset="0"/>
                <a:ea typeface="Times New Roman" panose="02020603050405020304" pitchFamily="18" charset="0"/>
              </a:rPr>
              <a:t> (</a:t>
            </a:r>
            <a:r>
              <a:rPr lang="hr-HR" sz="1800" u="none" dirty="0"/>
              <a:t>Više informacija o projektu može se pronaći na poveznici: https://www.carnet.hr/projekt/brain/ </a:t>
            </a:r>
            <a:r>
              <a:rPr lang="hr-HR" sz="1800" u="none" dirty="0">
                <a:solidFill>
                  <a:srgbClr val="0563C1"/>
                </a:solidFill>
                <a:effectLst/>
                <a:latin typeface="Arial" panose="020B0604020202020204" pitchFamily="34" charset="0"/>
                <a:ea typeface="Times New Roman" panose="02020603050405020304" pitchFamily="18" charset="0"/>
              </a:rPr>
              <a:t>)</a:t>
            </a:r>
          </a:p>
          <a:p>
            <a:endParaRPr lang="hr-HR" sz="1800" dirty="0"/>
          </a:p>
          <a:p>
            <a:r>
              <a:rPr lang="hr-HR" sz="1800" dirty="0">
                <a:effectLst/>
                <a:latin typeface="Arial" panose="020B0604020202020204" pitchFamily="34" charset="0"/>
                <a:ea typeface="Times New Roman" panose="02020603050405020304" pitchFamily="18" charset="0"/>
              </a:rPr>
              <a:t>Namijenjena je provoditeljima eksperimentalnog, izvannastavnog i fakultativnog kurikuluma </a:t>
            </a:r>
            <a:r>
              <a:rPr lang="hr-HR" sz="1800" i="1" dirty="0">
                <a:effectLst/>
                <a:latin typeface="Arial" panose="020B0604020202020204" pitchFamily="34" charset="0"/>
                <a:ea typeface="Times New Roman" panose="02020603050405020304" pitchFamily="18" charset="0"/>
              </a:rPr>
              <a:t>Umjetna inteligencija: od koncepta do primjene. </a:t>
            </a:r>
            <a:r>
              <a:rPr lang="hr-HR" sz="1800" i="0" dirty="0">
                <a:effectLst/>
                <a:latin typeface="Arial" panose="020B0604020202020204" pitchFamily="34" charset="0"/>
                <a:ea typeface="Times New Roman" panose="02020603050405020304" pitchFamily="18" charset="0"/>
              </a:rPr>
              <a:t>Svi materijali izrađeni u sklopu projekta bit će dostupni na </a:t>
            </a:r>
            <a:r>
              <a:rPr lang="hr-HR" sz="1800" i="0" dirty="0" err="1">
                <a:effectLst/>
                <a:latin typeface="Arial" panose="020B0604020202020204" pitchFamily="34" charset="0"/>
                <a:ea typeface="Times New Roman" panose="02020603050405020304" pitchFamily="18" charset="0"/>
              </a:rPr>
              <a:t>Carnetovim</a:t>
            </a:r>
            <a:r>
              <a:rPr lang="hr-HR" sz="1800" i="0" dirty="0">
                <a:effectLst/>
                <a:latin typeface="Arial" panose="020B0604020202020204" pitchFamily="34" charset="0"/>
                <a:ea typeface="Times New Roman" panose="02020603050405020304" pitchFamily="18" charset="0"/>
              </a:rPr>
              <a:t> mrežnim stranicama i moći ćete im pristupiti u bilo kojem trenutku.</a:t>
            </a:r>
          </a:p>
          <a:p>
            <a:endParaRPr lang="hr-HR" sz="1800" i="1" dirty="0">
              <a:effectLst/>
              <a:latin typeface="Arial" panose="020B0604020202020204" pitchFamily="34"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1</a:t>
            </a:fld>
            <a:endParaRPr lang="hr-HR"/>
          </a:p>
        </p:txBody>
      </p:sp>
    </p:spTree>
    <p:extLst>
      <p:ext uri="{BB962C8B-B14F-4D97-AF65-F5344CB8AC3E}">
        <p14:creationId xmlns:p14="http://schemas.microsoft.com/office/powerpoint/2010/main" val="259539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just" defTabSz="914400" rtl="0" eaLnBrk="1" fontAlgn="base" latinLnBrk="0" hangingPunct="1">
              <a:lnSpc>
                <a:spcPct val="115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Poveznica na alat nalazi se na ploči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Padlet</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kako bi se  polaznicima olakšao pristup i omogućila vremenska učinkovitost.   </a:t>
            </a:r>
          </a:p>
          <a:p>
            <a:pPr marL="457200" marR="0" lvl="0" indent="0" algn="just" defTabSz="914400" rtl="0" eaLnBrk="1" fontAlgn="base" latinLnBrk="0" hangingPunct="1">
              <a:lnSpc>
                <a:spcPct val="115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Polaznici će izraditi korisnički račun u alatu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MagicSchool</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ili se prijaviti u postojeći. </a:t>
            </a:r>
          </a:p>
          <a:p>
            <a:pPr marL="457200" marR="0" lvl="0" indent="0" algn="just" defTabSz="914400" rtl="0" eaLnBrk="1" fontAlgn="base" latinLnBrk="0" hangingPunct="1">
              <a:lnSpc>
                <a:spcPct val="115000"/>
              </a:lnSpc>
              <a:spcBef>
                <a:spcPts val="0"/>
              </a:spcBef>
              <a:spcAft>
                <a:spcPts val="0"/>
              </a:spcAft>
              <a:buClrTx/>
              <a:buSzTx/>
              <a:buFontTx/>
              <a:buNone/>
              <a:tabLst/>
              <a:defRPr/>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lvl="0" indent="0" algn="just" defTabSz="914400" rtl="0" eaLnBrk="1" fontAlgn="base" latinLnBrk="0" hangingPunct="1">
              <a:lnSpc>
                <a:spcPct val="115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će uputiti polaznike u to kako da se registriraju ili prijave u sustav.</a:t>
            </a:r>
          </a:p>
          <a:p>
            <a:pPr marL="457200" marR="0" lvl="0" indent="0" algn="just" defTabSz="914400" rtl="0" eaLnBrk="1" fontAlgn="base" latinLnBrk="0" hangingPunct="1">
              <a:lnSpc>
                <a:spcPct val="115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Neka odaberu način registracije koji njima najviše odgovara – putem e-pošte,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Googleova</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računa, Microsoftova računa.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Odabirom opcije „An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Educator</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potvrdit ćete svoju ulogu nastavnika.</a:t>
            </a:r>
          </a:p>
          <a:p>
            <a:pPr marL="457200" algn="just" fontAlgn="base">
              <a:lnSpc>
                <a:spcPct val="115000"/>
              </a:lnSpc>
            </a:pPr>
            <a:endPar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Alat će postaviti nekoliko pitanja kako bi </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prikupio detaljnije informacije o korisniku radi pružanja prilagođenoga korisničkog iskustva (</a:t>
            </a:r>
            <a:r>
              <a:rPr lang="hr-HR" sz="1800" i="1" dirty="0">
                <a:effectLst/>
                <a:latin typeface="Arial" panose="020B0604020202020204" pitchFamily="34" charset="0"/>
                <a:ea typeface="Times New Roman" panose="02020603050405020304" pitchFamily="18" charset="0"/>
                <a:cs typeface="Times New Roman" panose="02020603050405020304" pitchFamily="18" charset="0"/>
              </a:rPr>
              <a:t>U</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hr-HR" sz="1800" i="1" dirty="0">
                <a:effectLst/>
                <a:latin typeface="Arial" panose="020B0604020202020204" pitchFamily="34" charset="0"/>
                <a:ea typeface="Times New Roman" panose="02020603050405020304" pitchFamily="18" charset="0"/>
                <a:cs typeface="Times New Roman" panose="02020603050405020304" pitchFamily="18" charset="0"/>
              </a:rPr>
              <a:t>kojim razredima održavate nastavu?; Koji predmet / koje predmete predajete?</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2ACB5438-9996-4303-8AC3-C4C4F5B12047}" type="slidenum">
              <a:rPr lang="hr-HR" smtClean="0"/>
              <a:t>10</a:t>
            </a:fld>
            <a:endParaRPr lang="hr-HR"/>
          </a:p>
        </p:txBody>
      </p:sp>
    </p:spTree>
    <p:extLst>
      <p:ext uri="{BB962C8B-B14F-4D97-AF65-F5344CB8AC3E}">
        <p14:creationId xmlns:p14="http://schemas.microsoft.com/office/powerpoint/2010/main" val="1240877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Potrebno je obratiti pozornost na obavijest koja se pojavljuje pri registraciji, a ističe nekoliko važnih činjenica o uporabi alata umjetne inteligencije koje treba imati na umu: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7940"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uvijek dobro provjerite točnost podataka jer se mogu potkrasti pogreške u stvorenim sadržajima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7940"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koristite se alatima umjetne inteligencije za rad, ali svakako dodajte svoj način te provjerite postoji li pristranost i kolika je točnost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7940"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zaštitite privatnost: nemojte uključivati ​​osobne podatke učenika poput imena ili adresa.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794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794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 nastavku će se detaljnije raščlaniti i objasniti spomenuti rizici.</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11</a:t>
            </a:fld>
            <a:endParaRPr lang="hr-HR"/>
          </a:p>
        </p:txBody>
      </p:sp>
    </p:spTree>
    <p:extLst>
      <p:ext uri="{BB962C8B-B14F-4D97-AF65-F5344CB8AC3E}">
        <p14:creationId xmlns:p14="http://schemas.microsoft.com/office/powerpoint/2010/main" val="74652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će voditi polaznike tijekom praktičnog rada u alatu.</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Pronađite alat </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Chat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With</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Docs</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koji omogućuje učitavanje dokumenta u sustav te „razgovor“ s alatom umjetne inteligencije. U za to predviđeno polje (</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Insert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Document</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Chat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With</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klikom na ikonu spajalice </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učitajte dokument </a:t>
            </a:r>
            <a:r>
              <a:rPr lang="hr-HR" sz="1800" b="1" i="1" dirty="0">
                <a:effectLst/>
                <a:latin typeface="Arial" panose="020B0604020202020204" pitchFamily="34" charset="0"/>
                <a:ea typeface="Times New Roman" panose="02020603050405020304" pitchFamily="18" charset="0"/>
                <a:cs typeface="Arial" panose="020B0604020202020204" pitchFamily="34" charset="0"/>
              </a:rPr>
              <a:t>Etičke smjernice – skraćena inačica</a:t>
            </a:r>
            <a:r>
              <a:rPr lang="hr-HR" sz="1800" i="0" dirty="0">
                <a:effectLst/>
                <a:latin typeface="Arial" panose="020B0604020202020204" pitchFamily="34" charset="0"/>
                <a:ea typeface="Times New Roman" panose="02020603050405020304" pitchFamily="18" charset="0"/>
                <a:cs typeface="Arial" panose="020B0604020202020204" pitchFamily="34" charset="0"/>
              </a:rPr>
              <a:t>, koju su polaznici u prethodnom koraku preuzeli s predavačeve ploče.</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Radi upoznavanja alata, na početku postavite nekoliko pitanja vezanih za dokument (sam alat dat će prijedloge) kako biste stekli dojam o načinu rada. Primjerice, može se pitati koje su vještine potrebne suvremenom učitelju u radu s tehnologijom umjetne inteligencije u nastavi?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Zatim ostaviti vremena polaznicima da samostalno riješe sljedeći zadatak i u spomenutom dokumentu pronađu odgovore na sljedeća pitanja.</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Polaznicima je potrebno omogućiti dovoljno vremena za ovaj zadatak te ih potaknuti da postavljaju pitanja na različite načine kako bi dobili željene rezultate, a prema potrebi pružiti im individualnu potporu tijekom rješavanja. Predavač će potaknuti polaznike da rezultate svojih istraživanja objave u dogovorenom polju ploče </a:t>
            </a:r>
            <a:r>
              <a:rPr lang="hr-HR" sz="1800" dirty="0" err="1">
                <a:effectLst/>
                <a:latin typeface="Arial" panose="020B0604020202020204" pitchFamily="34" charset="0"/>
                <a:ea typeface="Times New Roman" panose="02020603050405020304" pitchFamily="18" charset="0"/>
                <a:cs typeface="Times New Roman" panose="02020603050405020304" pitchFamily="18" charset="0"/>
              </a:rPr>
              <a:t>Padlet</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a:t>
            </a: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12</a:t>
            </a:fld>
            <a:endParaRPr lang="hr-HR"/>
          </a:p>
        </p:txBody>
      </p:sp>
    </p:spTree>
    <p:extLst>
      <p:ext uri="{BB962C8B-B14F-4D97-AF65-F5344CB8AC3E}">
        <p14:creationId xmlns:p14="http://schemas.microsoft.com/office/powerpoint/2010/main" val="4080581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Predavač će moderirati proces dok se napokon ne dobije konačni popis elemenata na dvjema suprotstavljenim stranama rasprave.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r>
              <a:rPr lang="hr-HR" dirty="0"/>
              <a:t>Polaznici će samostalno generirati odgovore, a zadatak je predavača pratiti što polaznici upisuju na zajedničkome mjestu na ploči. Pokušajte potaknuti polaznike da istodobno otvore dokument na zaslonu i da ga pokušaju samostalno pregledati te dobiti odgovore na postavljena pitanja. Cilj je dovesti polaznike do </a:t>
            </a:r>
            <a:r>
              <a:rPr lang="hr-HR" dirty="0" err="1"/>
              <a:t>autorefleksije</a:t>
            </a:r>
            <a:r>
              <a:rPr lang="hr-HR" dirty="0"/>
              <a:t> o uporabi navedenog alata. </a:t>
            </a:r>
          </a:p>
          <a:p>
            <a:endParaRPr lang="hr-HR" dirty="0"/>
          </a:p>
          <a:p>
            <a:r>
              <a:rPr lang="hr-HR" dirty="0"/>
              <a:t>Razgovarati o prednostima i potencijalu alata umjetne inteligencije za rad u nastavi. Na kraju sažeti sve navedeno s pomoću ovoga slajda.</a:t>
            </a:r>
          </a:p>
          <a:p>
            <a:endParaRPr lang="hr-HR" dirty="0"/>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Personalizacija učenja: sustavi umjetne inteligencije mogu prilagoditi sadržaj i brzinu učenja individualnim potrebama i sposobnostima svakog učenika. To omogućuje učinkovitije i prilagođenije obrazovno iskustvo.</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Automatizacija administrativnih zadataka: umjetna inteligencija može preuzeti rutinske i dugotrajne zadatke oslobađajući nastavnicima više vremena za izravnu interakciju s učenicima i kreativno poučavanje.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Poboljšano ocjenjivanje: alati umjetne inteligencije mogu pomoći u automatskom ocjenjivanju i bodovanju pisanih radova učenika, pružajući brže i djelotvornije povratne informacije.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Rana identifikacija poteškoća u učenju: sustavi umjetne inteligencije mogu pomoći u ranom otkrivanju učenika kojima je možda potrebna dodatna potpora omogućujući pravodobne intervencije.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Potpora učenicima s posebnim potrebama: tehnologije umjetne inteligencije  mogu pružiti prilagođenu potporu učenicima s invaliditetom ili posebnim obrazovnim potrebama.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Poboljšana analitika učenja: umjetna inteligencija može analizirati podatke o učenju kako bi pružila uvide u napredak učenika i učinkovitost nastavnih metoda.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Interaktivna i poticajna okružja za učenje: umjetna inteligencija može stvoriti inovativna i interaktivna okružja za učenje koja potiču aktivno sudjelovanje učenika.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Poboljšano upravljanje resursima: umjetna inteligencija</a:t>
            </a:r>
            <a:r>
              <a:rPr lang="hr-HR" sz="18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može pomoći školama najbolje raspodijele resurse, uključujući stvaranje razrednih skupina i izradu rasporeda.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Neprekidno profesionalno usavršavanje: alati umjetne inteligencije mogu pružiti personalizirane preporuke za profesionalni razvoj nastavnika.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Poboljšana suradnja: sustavi umjetne inteligencije mogu poduprijeti suradničko učenje praćenjem interakcija među učenicima i pružanjem prijedloga za poboljšanje suradnje.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13</a:t>
            </a:fld>
            <a:endParaRPr lang="hr-HR"/>
          </a:p>
        </p:txBody>
      </p:sp>
    </p:spTree>
    <p:extLst>
      <p:ext uri="{BB962C8B-B14F-4D97-AF65-F5344CB8AC3E}">
        <p14:creationId xmlns:p14="http://schemas.microsoft.com/office/powerpoint/2010/main" val="749641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Mogućnosti primjene umjetne inteligencije krije se u različitim segmentima. Koju bi od ovih sastavnica obrazovanja polaznici najradije „prepustili” umjetnoj inteligenciji? </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Predavač može uputiti polaznike da samostalno istraže te teme. </a:t>
            </a:r>
          </a:p>
          <a:p>
            <a:r>
              <a:rPr lang="hr-HR" dirty="0"/>
              <a:t>Na ploči </a:t>
            </a:r>
            <a:r>
              <a:rPr lang="hr-HR" dirty="0" err="1"/>
              <a:t>Padlet</a:t>
            </a:r>
            <a:r>
              <a:rPr lang="hr-HR" dirty="0"/>
              <a:t> dostupan je zanimljiv videozapis u kojemu </a:t>
            </a:r>
            <a:r>
              <a:rPr lang="hr-HR" dirty="0" err="1"/>
              <a:t>Sal</a:t>
            </a:r>
            <a:r>
              <a:rPr lang="hr-HR" dirty="0"/>
              <a:t> Khan, vlasnik tvrtke </a:t>
            </a:r>
            <a:r>
              <a:rPr lang="hr-HR" dirty="0" err="1"/>
              <a:t>KhanAcademy</a:t>
            </a:r>
            <a:r>
              <a:rPr lang="hr-HR" dirty="0"/>
              <a:t>, predstavlja svoju viziju uloge umjetne inteligencije u procesu obrazovanja – prema njihovu mišljenju svaki bi učenik mogao dobiti </a:t>
            </a:r>
            <a:r>
              <a:rPr lang="hr-HR" dirty="0" err="1"/>
              <a:t>superpomoćnika</a:t>
            </a:r>
            <a:r>
              <a:rPr lang="hr-HR" dirty="0"/>
              <a:t> u nastavi uvježba li se umjetna inteligencija tako da postavlja metodički utemeljena pitanja ili moderira proces usvajanja znanja onako kako bi to učinio najbolji učitelj. </a:t>
            </a:r>
          </a:p>
        </p:txBody>
      </p:sp>
      <p:sp>
        <p:nvSpPr>
          <p:cNvPr id="4" name="Slide Number Placeholder 3"/>
          <p:cNvSpPr>
            <a:spLocks noGrp="1"/>
          </p:cNvSpPr>
          <p:nvPr>
            <p:ph type="sldNum" sz="quarter" idx="5"/>
          </p:nvPr>
        </p:nvSpPr>
        <p:spPr/>
        <p:txBody>
          <a:bodyPr/>
          <a:lstStyle/>
          <a:p>
            <a:fld id="{2ACB5438-9996-4303-8AC3-C4C4F5B12047}" type="slidenum">
              <a:rPr lang="hr-HR" smtClean="0"/>
              <a:t>14</a:t>
            </a:fld>
            <a:endParaRPr lang="hr-HR"/>
          </a:p>
        </p:txBody>
      </p:sp>
    </p:spTree>
    <p:extLst>
      <p:ext uri="{BB962C8B-B14F-4D97-AF65-F5344CB8AC3E}">
        <p14:creationId xmlns:p14="http://schemas.microsoft.com/office/powerpoint/2010/main" val="367256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Predavač će potaknuti polaznike da rezultate svojega istraživanja upišu u za to predviđeno polje na ploči </a:t>
            </a:r>
            <a:r>
              <a:rPr lang="hr-HR" dirty="0" err="1"/>
              <a:t>Padlet</a:t>
            </a:r>
            <a:r>
              <a:rPr lang="hr-HR" dirty="0"/>
              <a:t>. Zajedno s polaznicima izdvojit će najvažnije izazove vezane za uporabu umjetne inteligencije u obrazovanju. Kada je riječ o halucinacijama, može se prikazati idući slajd s primjerom očite pogreške.</a:t>
            </a:r>
          </a:p>
          <a:p>
            <a:endParaRPr lang="hr-HR" dirty="0"/>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Etička pitanja: Dokument ističe četiri ključna etička pitanja koja je potrebno razmotriti: ljudsko djelovanje, pravednost, ljudskost i opravdan izbor. Ta su pitanja veliki izazovi u primjeni umjetne inteligencije u obrazovanju.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Privatnost i zaštita podataka: Upotreba sustava umjetne inteligencije često uključuje prikupljanje i obradu velikih količina osobnih podataka učenika. Osiguravanje sigurnosti i privatnosti tih podataka je ključni izazov, posebno kad je riječ</a:t>
            </a:r>
            <a:r>
              <a:rPr lang="hr-HR" sz="18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usklađenosti s GDPR-om.</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Transparentnost i mogućnost objašnjenja: Često je teško razumjeti kako sustavi umjetne inteligencije donose odluke (problem „crne kutije“). To je izazov u osiguravanju transparentnosti i objašnjivosti sustava umjetne inteligencije u obrazovanju.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Rizik od pristranosti i diskriminacije: sustavi umjetne inteligencije mogu nenamjerno reproducirati ili pojačati postojeće društvene pristranosti, što je izazov za osiguravanje pravednosti i jednakosti u obrazovanju.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Održavanje ljudskog nadzora: Dokument ističe važnost održavanja ljudskog nadzora nad sustavima umjetne inteligencije. Izazov je pronaći pravu ravnotežu između automatizacije i ljudskog sudjelovanja.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Tehnička stabilnost i sigurnost: Osiguravanje da su sustavi umjetne inteligencije tehnički stabilni, sigurni i otporni na kibernetičke napade jest golem izazov.</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Kompetencije nastavnika: Potreba za razvojem novih kompetencija kod nastavnika za etičku upotrebu umjetne inteligencije i podataka u obrazovanju izazov je za profesionalni razvoj i obrazovanje nastavnika.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Inkluzivnost</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Osiguravanje da sustavi umjetne inteligencije budu jednako korisni i pristupačni svim učenicima, uključujući one s posebnim potrebama, jest važan izazov.</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Društveni i emocionalni utjecaj: Procjena i upravljanje utjecajem sustava umjetne inteligencije na društvenu i emocionalnu dobrobit učenika i nastavnika je složen izazov.</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Odgovornost: Utvrđivanje tko je odgovoran za odluke i rezultate sustava umjetne inteligencije u obrazovanju jest pravni i etički izazov.</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Nedostatak istraživanja: Dokument ističe da „istraživanja o utjecaju umjetne inteligencije na obrazovanje utemeljena na dokazima i dalje nema mnogo“, što je izazov u donošenju informiranih odluka o primjeni umjetne inteligencije.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15</a:t>
            </a:fld>
            <a:endParaRPr lang="hr-HR"/>
          </a:p>
        </p:txBody>
      </p:sp>
    </p:spTree>
    <p:extLst>
      <p:ext uri="{BB962C8B-B14F-4D97-AF65-F5344CB8AC3E}">
        <p14:creationId xmlns:p14="http://schemas.microsoft.com/office/powerpoint/2010/main" val="201937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Kada je riječ o izazovima u radu s alatima umjetne inteligencije svakako je potrebno napomenuti da su tzv. </a:t>
            </a:r>
            <a:r>
              <a:rPr lang="hr-HR" i="1" dirty="0"/>
              <a:t>halucinacije</a:t>
            </a:r>
            <a:r>
              <a:rPr lang="hr-HR" dirty="0"/>
              <a:t> u nekim alatima česte. Primjerice, pitate li alat </a:t>
            </a:r>
            <a:r>
              <a:rPr lang="hr-HR" dirty="0" err="1"/>
              <a:t>ChatGPT</a:t>
            </a:r>
            <a:r>
              <a:rPr lang="hr-HR" dirty="0"/>
              <a:t> o fakultativnom eksperimentalnom kurikulumu o umjetnoj inteligenciji, neće vam dati točan podatak nego će godinom njegova uvođenja proglasiti 2021./2022.</a:t>
            </a:r>
          </a:p>
        </p:txBody>
      </p:sp>
      <p:sp>
        <p:nvSpPr>
          <p:cNvPr id="4" name="Slide Number Placeholder 3"/>
          <p:cNvSpPr>
            <a:spLocks noGrp="1"/>
          </p:cNvSpPr>
          <p:nvPr>
            <p:ph type="sldNum" sz="quarter" idx="5"/>
          </p:nvPr>
        </p:nvSpPr>
        <p:spPr/>
        <p:txBody>
          <a:bodyPr/>
          <a:lstStyle/>
          <a:p>
            <a:fld id="{2ACB5438-9996-4303-8AC3-C4C4F5B12047}" type="slidenum">
              <a:rPr lang="hr-HR" smtClean="0"/>
              <a:t>16</a:t>
            </a:fld>
            <a:endParaRPr lang="hr-HR"/>
          </a:p>
        </p:txBody>
      </p:sp>
    </p:spTree>
    <p:extLst>
      <p:ext uri="{BB962C8B-B14F-4D97-AF65-F5344CB8AC3E}">
        <p14:creationId xmlns:p14="http://schemas.microsoft.com/office/powerpoint/2010/main" val="3659002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Prema dokumentu, postoje četiri </a:t>
            </a:r>
            <a:r>
              <a:rPr lang="hr-H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ključna etička pitanja </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vezana za uporabu umjetne inteligencije u obrazovanju, a ovako odgovore na pitanje o njima generira alat umjetne inteligencije. </a:t>
            </a:r>
            <a:r>
              <a:rPr lang="hr-HR" dirty="0"/>
              <a:t>Predavač će potaknuti polaznike da rezultate svojega istraživanja upišu u za to predviđeno polje na ploči </a:t>
            </a:r>
            <a:r>
              <a:rPr lang="hr-HR" dirty="0" err="1"/>
              <a:t>Padlet</a:t>
            </a:r>
            <a:r>
              <a:rPr lang="hr-HR" dirty="0"/>
              <a:t>. Potrebno je objasniti</a:t>
            </a:r>
            <a:r>
              <a:rPr lang="hr-HR" baseline="0" dirty="0"/>
              <a:t> </a:t>
            </a:r>
            <a:r>
              <a:rPr lang="hr-HR" dirty="0"/>
              <a:t>najvažnije stavke vezane za svaku od ovih natuknica.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Ljudsko djelovanje (</a:t>
            </a:r>
            <a:r>
              <a:rPr lang="hr-HR"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Human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Agency</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odnosi se na sposobnost pojedinca da postane sposoban član društva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uključuje mogućnost donošenja odluka o vlastitim životnim izborima i preuzimanje odgovornosti za svoje postupke</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podupire koncepte autonomije, samoodređenja i odgovornosti</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kad je riječ o umjetnoj inteligenciji u obrazovanju, to se pitanje odnosi na očuvanje uloge nastavnika i učenika u donošenju odluka i kontroli nad obrazovnim procesom.</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Pravednost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Fairness</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odnosi se na pravedno postupanje sa svima u društvenoj organizaciji</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zahtijeva jasne procese kako bi svi korisnici imali jednak pristup prilikama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obuhvaća pravednost, uključivanje, nediskriminaciju i pravednu raspodjelu prava i odgovornosti</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kad je riječ o umjetnoj inteligenciji, to se pitanje se bavi osiguravanjem da sustavi UI-ja ne diskriminiraju ili se nepravedno odnose prema određenim skupinama učenika.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Ljudskost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Humanity</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znači obzirnost prema ljudima, njihovu identitetu, integritetu i dostojanstvu</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uključuje brigu o dobrobiti, sigurnosti, društvenoj koheziji i važnom kontaktu među ljudima.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ističe važnost pristupa ljudima s poštovanjem njihove suštinske vrijednosti, a ne kao podatkovnim objektima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kad je riječ o umjetnoj inteligenciji u obrazovanju, to se pitanje odnosi na očuvanje ljudskih aspekata obrazovanja i izbjegavanje dehumanizacije procesa učenja.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tabLst>
                <a:tab pos="4572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Opravdan izbor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Justified</a:t>
            </a:r>
            <a:r>
              <a:rPr lang="hr-HR"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Choice</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povezan je s upotrebom znanja, činjenica i podataka za opravdanje nužnih ili primjerenih kolektivnih izbora u školskom okružju</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zahtijeva transparentnost u donošenju odluka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temelji se na participativnim i suradničkim modelima odlučivanja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ističe</a:t>
            </a:r>
            <a:r>
              <a:rPr lang="hr-HR" sz="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važnost mogućnosti objašnjenja odluka koje donosi umjetna inteligencija </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SzPts val="1000"/>
              <a:buFont typeface="Symbol" panose="05050102010706020507" pitchFamily="18" charset="2"/>
              <a:buChar char=""/>
              <a:tabLst>
                <a:tab pos="914400" algn="l"/>
              </a:tabLst>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kad je riječ o obrazovanju, to se pitanje odnosi na osiguravanje da odluke koje donosi sustav umjetne inteligencije budu transparentne, objašnjive i opravdane.</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Dokument ističe da su ta etička pitanja „suštinski vrijedna i treba im težiti u obrazovanju“. Ona služe kao smjernice za nastavno osoblje i ravnatelje u odlučivanju o upotrebi sustava umjetne inteligencije u obrazovanju osiguravajući da se tehnologija koristi na način koji poštuje etička načela i vrijednosti obrazovanja.</a:t>
            </a: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17</a:t>
            </a:fld>
            <a:endParaRPr lang="hr-HR"/>
          </a:p>
        </p:txBody>
      </p:sp>
    </p:spTree>
    <p:extLst>
      <p:ext uri="{BB962C8B-B14F-4D97-AF65-F5344CB8AC3E}">
        <p14:creationId xmlns:p14="http://schemas.microsoft.com/office/powerpoint/2010/main" val="580155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r-HR" sz="1200" dirty="0">
                <a:effectLst/>
                <a:latin typeface="Arial" panose="020B0604020202020204" pitchFamily="34" charset="0"/>
                <a:ea typeface="Times New Roman" panose="02020603050405020304" pitchFamily="18" charset="0"/>
                <a:cs typeface="Arial" panose="020B0604020202020204" pitchFamily="34" charset="0"/>
              </a:rPr>
              <a:t>Naposljetku, nakon što istraživanje rezultira pregledom potencijala s jedne strane i izazovima pri uporabi alata umjetne inteligencije u obrazovanju s druge, potrebno je potaknuti polaznike na </a:t>
            </a:r>
            <a:r>
              <a:rPr lang="hr-HR" sz="1200" dirty="0" err="1">
                <a:effectLst/>
                <a:latin typeface="Arial" panose="020B0604020202020204" pitchFamily="34" charset="0"/>
                <a:ea typeface="Times New Roman" panose="02020603050405020304" pitchFamily="18" charset="0"/>
                <a:cs typeface="Arial" panose="020B0604020202020204" pitchFamily="34" charset="0"/>
              </a:rPr>
              <a:t>autorefleksiju</a:t>
            </a:r>
            <a:r>
              <a:rPr lang="hr-HR" sz="1200" dirty="0">
                <a:effectLst/>
                <a:latin typeface="Arial" panose="020B0604020202020204" pitchFamily="34" charset="0"/>
                <a:ea typeface="Times New Roman" panose="02020603050405020304" pitchFamily="18" charset="0"/>
                <a:cs typeface="Arial" panose="020B0604020202020204" pitchFamily="34" charset="0"/>
              </a:rPr>
              <a:t> – kako ocjenjuju uporabu alata umjetne inteligencije </a:t>
            </a:r>
            <a:r>
              <a:rPr lang="hr-HR" sz="1200" i="1" dirty="0">
                <a:effectLst/>
                <a:latin typeface="Arial" panose="020B0604020202020204" pitchFamily="34" charset="0"/>
                <a:ea typeface="Times New Roman" panose="02020603050405020304" pitchFamily="18" charset="0"/>
                <a:cs typeface="Arial" panose="020B0604020202020204" pitchFamily="34" charset="0"/>
              </a:rPr>
              <a:t>Chat </a:t>
            </a:r>
            <a:r>
              <a:rPr lang="hr-HR" sz="1200" i="1" dirty="0" err="1">
                <a:effectLst/>
                <a:latin typeface="Arial" panose="020B0604020202020204" pitchFamily="34" charset="0"/>
                <a:ea typeface="Times New Roman" panose="02020603050405020304" pitchFamily="18" charset="0"/>
                <a:cs typeface="Arial" panose="020B0604020202020204" pitchFamily="34" charset="0"/>
              </a:rPr>
              <a:t>with</a:t>
            </a:r>
            <a:r>
              <a:rPr lang="hr-HR" sz="1200" i="1" dirty="0">
                <a:effectLst/>
                <a:latin typeface="Arial" panose="020B0604020202020204" pitchFamily="34" charset="0"/>
                <a:ea typeface="Times New Roman" panose="02020603050405020304" pitchFamily="18" charset="0"/>
                <a:cs typeface="Arial" panose="020B0604020202020204" pitchFamily="34" charset="0"/>
              </a:rPr>
              <a:t> </a:t>
            </a:r>
            <a:r>
              <a:rPr lang="hr-HR" sz="1200" i="1" dirty="0" err="1">
                <a:effectLst/>
                <a:latin typeface="Arial" panose="020B0604020202020204" pitchFamily="34" charset="0"/>
                <a:ea typeface="Times New Roman" panose="02020603050405020304" pitchFamily="18" charset="0"/>
                <a:cs typeface="Arial" panose="020B0604020202020204" pitchFamily="34" charset="0"/>
              </a:rPr>
              <a:t>Docs</a:t>
            </a:r>
            <a:r>
              <a:rPr lang="hr-HR" sz="1200" dirty="0">
                <a:effectLst/>
                <a:latin typeface="Arial" panose="020B0604020202020204" pitchFamily="34" charset="0"/>
                <a:ea typeface="Times New Roman" panose="02020603050405020304" pitchFamily="18" charset="0"/>
                <a:cs typeface="Arial" panose="020B0604020202020204" pitchFamily="34" charset="0"/>
              </a:rPr>
              <a:t> pri rješavanju ovog zadatka?</a:t>
            </a:r>
          </a:p>
          <a:p>
            <a:pPr algn="just">
              <a:lnSpc>
                <a:spcPct val="115000"/>
              </a:lnSpc>
            </a:pPr>
            <a:endParaRPr lang="hr-HR" sz="12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hr-HR" sz="1200" dirty="0">
                <a:effectLst/>
                <a:latin typeface="Arial" panose="020B0604020202020204" pitchFamily="34" charset="0"/>
                <a:ea typeface="Times New Roman" panose="02020603050405020304" pitchFamily="18" charset="0"/>
                <a:cs typeface="Arial" panose="020B0604020202020204" pitchFamily="34" charset="0"/>
              </a:rPr>
              <a:t>Predavač može potaknuti </a:t>
            </a:r>
            <a:r>
              <a:rPr lang="hr-HR" sz="1200" dirty="0" err="1">
                <a:effectLst/>
                <a:latin typeface="Arial" panose="020B0604020202020204" pitchFamily="34" charset="0"/>
                <a:ea typeface="Times New Roman" panose="02020603050405020304" pitchFamily="18" charset="0"/>
                <a:cs typeface="Arial" panose="020B0604020202020204" pitchFamily="34" charset="0"/>
              </a:rPr>
              <a:t>autorefleksiju</a:t>
            </a:r>
            <a:r>
              <a:rPr lang="hr-HR" sz="1200" dirty="0">
                <a:effectLst/>
                <a:latin typeface="Arial" panose="020B0604020202020204" pitchFamily="34" charset="0"/>
                <a:ea typeface="Times New Roman" panose="02020603050405020304" pitchFamily="18" charset="0"/>
                <a:cs typeface="Arial" panose="020B0604020202020204" pitchFamily="34" charset="0"/>
              </a:rPr>
              <a:t> pitanjima:</a:t>
            </a:r>
          </a:p>
          <a:p>
            <a:pPr marL="342900" lvl="0" indent="-342900">
              <a:lnSpc>
                <a:spcPct val="115000"/>
              </a:lnSpc>
              <a:buFont typeface="Symbol" panose="05050102010706020507" pitchFamily="18" charset="2"/>
              <a:buChar char=""/>
            </a:pPr>
            <a:r>
              <a:rPr lang="hr-HR" sz="1800" dirty="0">
                <a:effectLst/>
                <a:latin typeface="Arial" panose="020B0604020202020204" pitchFamily="34" charset="0"/>
                <a:ea typeface="Times New Roman" panose="02020603050405020304" pitchFamily="18" charset="0"/>
                <a:cs typeface="Arial" panose="020B0604020202020204" pitchFamily="34" charset="0"/>
              </a:rPr>
              <a:t>Smatrate li da su alati poput ovoga, smišljeni kao pomoć u otkrivanju informacija u tekstu, potrebni, korisni i učinkoviti ili potpuno nepotrebni, možda čak i štetni za sposobnost kognitivne interakcije s pisanim tekstom?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1800" dirty="0">
                <a:effectLst/>
                <a:latin typeface="Arial" panose="020B0604020202020204" pitchFamily="34" charset="0"/>
                <a:ea typeface="Times New Roman" panose="02020603050405020304" pitchFamily="18" charset="0"/>
                <a:cs typeface="Arial" panose="020B0604020202020204" pitchFamily="34" charset="0"/>
              </a:rPr>
              <a:t>Smanjuju li se misaone mogućnosti čovjeka (pretjeranim) oslanjanjem na tehnologiju?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1800" dirty="0">
                <a:effectLst/>
                <a:latin typeface="Arial" panose="020B0604020202020204" pitchFamily="34" charset="0"/>
                <a:ea typeface="Times New Roman" panose="02020603050405020304" pitchFamily="18" charset="0"/>
                <a:cs typeface="Arial" panose="020B0604020202020204" pitchFamily="34" charset="0"/>
              </a:rPr>
              <a:t>Kakvo je bilo vaše iskustvo interakcije s ovim alatom pri „razgovoru” s dokumentom? Usporedite ga s rješavanjem istoga zadatka, ali bez uporabe alata umjetne inteligencije.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1800" dirty="0">
                <a:effectLst/>
                <a:latin typeface="Arial" panose="020B0604020202020204" pitchFamily="34" charset="0"/>
                <a:ea typeface="Times New Roman" panose="02020603050405020304" pitchFamily="18" charset="0"/>
                <a:cs typeface="Arial" panose="020B0604020202020204" pitchFamily="34" charset="0"/>
              </a:rPr>
              <a:t>Koja etička pitanja polaznici smatraju ključnim za budući razvoj i primjenu tehnologije u odgojno-obrazovnom sustavu?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1800" dirty="0">
                <a:effectLst/>
                <a:latin typeface="Arial" panose="020B0604020202020204" pitchFamily="34" charset="0"/>
                <a:ea typeface="Times New Roman" panose="02020603050405020304" pitchFamily="18" charset="0"/>
                <a:cs typeface="Arial" panose="020B0604020202020204" pitchFamily="34" charset="0"/>
              </a:rPr>
              <a:t>Kakav je odnos između alata umjetne inteligencije i autorskih prava?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endParaRPr lang="hr-HR" sz="12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endPar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endPar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18</a:t>
            </a:fld>
            <a:endParaRPr lang="hr-HR"/>
          </a:p>
        </p:txBody>
      </p:sp>
    </p:spTree>
    <p:extLst>
      <p:ext uri="{BB962C8B-B14F-4D97-AF65-F5344CB8AC3E}">
        <p14:creationId xmlns:p14="http://schemas.microsoft.com/office/powerpoint/2010/main" val="231186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Arial" panose="020B0604020202020204" pitchFamily="34" charset="0"/>
                <a:ea typeface="Times New Roman" panose="02020603050405020304" pitchFamily="18" charset="0"/>
              </a:rPr>
              <a:t>Paradigmatsku promjenu moguće je prikazati dvjema slikama. Suvremeni pristupi nastavi upućuju na odmak od tradicionalnih pristupa nastavi poput frontalnog rada prikazanog na fotografiji lijevo u situacijama kada je to opravdano i svrsishodno. Dakako, sustavno isticanje važnosti osuvremenjivanja nastavnih praksi ne podrazumijeva isključivanje tradicionalnih metoda rada nego omogućuje odabir najučinkovitijih kombinacija rada ovisno o različitim elementima i čimbenicima kojima se nastava pri planiranju prilagođava (dob i sposobnosti učenika, raspoloživo vrijeme, sadržaj učenja, odgojno-obrazovni ishodi i dr.). U suvremenoj nastavi učitelj postaje vješti voditelj procesa koji se nalazi iza kulisa, moderira, upravlja i stvara prigode za usvajanje znanja.</a:t>
            </a:r>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19</a:t>
            </a:fld>
            <a:endParaRPr lang="hr-HR"/>
          </a:p>
        </p:txBody>
      </p:sp>
    </p:spTree>
    <p:extLst>
      <p:ext uri="{BB962C8B-B14F-4D97-AF65-F5344CB8AC3E}">
        <p14:creationId xmlns:p14="http://schemas.microsoft.com/office/powerpoint/2010/main" val="14433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40815" indent="-540385" algn="l">
              <a:lnSpc>
                <a:spcPct val="115000"/>
              </a:lnSpc>
              <a:spcBef>
                <a:spcPts val="600"/>
              </a:spcBef>
              <a:spcAft>
                <a:spcPts val="600"/>
              </a:spcAft>
              <a:tabLst>
                <a:tab pos="1980565" algn="l"/>
              </a:tabLst>
            </a:pPr>
            <a:r>
              <a:rPr lang="hr-HR" sz="1800" dirty="0">
                <a:effectLst/>
                <a:latin typeface="Arial" panose="020B0604020202020204" pitchFamily="34" charset="0"/>
                <a:ea typeface="Times New Roman" panose="02020603050405020304" pitchFamily="18" charset="0"/>
              </a:rPr>
              <a:t>Predavač će kratko predstaviti ciljeve.</a:t>
            </a:r>
          </a:p>
          <a:p>
            <a:pPr marL="1440815" indent="-540385" algn="l">
              <a:lnSpc>
                <a:spcPct val="115000"/>
              </a:lnSpc>
              <a:spcBef>
                <a:spcPts val="600"/>
              </a:spcBef>
              <a:spcAft>
                <a:spcPts val="600"/>
              </a:spcAft>
              <a:buFont typeface="Arial" panose="020B0604020202020204" pitchFamily="34" charset="0"/>
              <a:buChar char="•"/>
              <a:tabLst>
                <a:tab pos="1980565" algn="l"/>
              </a:tabLst>
            </a:pPr>
            <a:r>
              <a:rPr lang="hr-HR" sz="1800" dirty="0">
                <a:effectLst/>
                <a:latin typeface="Arial" panose="020B0604020202020204" pitchFamily="34" charset="0"/>
                <a:ea typeface="Times New Roman" panose="02020603050405020304" pitchFamily="18" charset="0"/>
              </a:rPr>
              <a:t>upoznati funkcionalnosti odabranih alata umjetne inteligencije za planiranje i organizaciju nastavnog procesa </a:t>
            </a:r>
          </a:p>
          <a:p>
            <a:pPr marL="900430" indent="0" algn="l">
              <a:lnSpc>
                <a:spcPct val="115000"/>
              </a:lnSpc>
              <a:spcBef>
                <a:spcPts val="600"/>
              </a:spcBef>
              <a:spcAft>
                <a:spcPts val="600"/>
              </a:spcAft>
              <a:buFont typeface="Arial" panose="020B0604020202020204" pitchFamily="34" charset="0"/>
              <a:buNone/>
              <a:tabLst>
                <a:tab pos="1980565" algn="l"/>
              </a:tabLst>
            </a:pPr>
            <a:r>
              <a:rPr lang="hr-HR" sz="1800" i="1" dirty="0" err="1">
                <a:effectLst/>
                <a:latin typeface="Arial" panose="020B0604020202020204" pitchFamily="34" charset="0"/>
                <a:ea typeface="Times New Roman" panose="02020603050405020304" pitchFamily="18" charset="0"/>
                <a:cs typeface="Arial" panose="020B0604020202020204" pitchFamily="34" charset="0"/>
              </a:rPr>
              <a:t>MagicSchool</a:t>
            </a:r>
            <a:r>
              <a:rPr lang="hr-HR" sz="1800" dirty="0">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Padlet</a:t>
            </a:r>
            <a:r>
              <a:rPr lang="hr-HR" sz="1800" dirty="0">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Perplexity</a:t>
            </a:r>
            <a:r>
              <a:rPr lang="hr-HR" sz="1800" dirty="0">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ChatGPT</a:t>
            </a:r>
            <a:r>
              <a:rPr lang="hr-HR" sz="1800" dirty="0">
                <a:effectLst/>
                <a:latin typeface="Arial" panose="020B0604020202020204" pitchFamily="34" charset="0"/>
                <a:ea typeface="Times New Roman" panose="02020603050405020304" pitchFamily="18" charset="0"/>
                <a:cs typeface="Arial" panose="020B0604020202020204" pitchFamily="34" charset="0"/>
              </a:rPr>
              <a:t> i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Curipod</a:t>
            </a:r>
            <a:r>
              <a:rPr lang="hr-HR" sz="1800" i="1" dirty="0">
                <a:effectLst/>
                <a:latin typeface="Arial" panose="020B0604020202020204" pitchFamily="34" charset="0"/>
                <a:ea typeface="Times New Roman" panose="02020603050405020304" pitchFamily="18" charset="0"/>
                <a:cs typeface="Arial" panose="020B0604020202020204" pitchFamily="34" charset="0"/>
              </a:rPr>
              <a:t> </a:t>
            </a:r>
            <a:r>
              <a:rPr lang="hr-HR" sz="1800" dirty="0">
                <a:effectLst/>
                <a:latin typeface="Arial" panose="020B0604020202020204" pitchFamily="34" charset="0"/>
                <a:ea typeface="Times New Roman" panose="02020603050405020304" pitchFamily="18" charset="0"/>
                <a:cs typeface="Arial" panose="020B0604020202020204" pitchFamily="34" charset="0"/>
              </a:rPr>
              <a:t>alati su koji mogu </a:t>
            </a:r>
            <a:r>
              <a:rPr lang="hr-HR"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pridonijeti </a:t>
            </a:r>
            <a:r>
              <a:rPr lang="hr-HR" sz="1800" dirty="0">
                <a:effectLst/>
                <a:latin typeface="Arial" panose="020B0604020202020204" pitchFamily="34" charset="0"/>
                <a:ea typeface="Times New Roman" panose="02020603050405020304" pitchFamily="18" charset="0"/>
                <a:cs typeface="Arial" panose="020B0604020202020204" pitchFamily="34" charset="0"/>
              </a:rPr>
              <a:t>kvaliteti nastave</a:t>
            </a:r>
            <a:endParaRPr lang="hr-HR" sz="1800" dirty="0">
              <a:effectLst/>
              <a:latin typeface="Arial" panose="020B0604020202020204" pitchFamily="34" charset="0"/>
              <a:ea typeface="Times New Roman" panose="02020603050405020304" pitchFamily="18" charset="0"/>
            </a:endParaRPr>
          </a:p>
          <a:p>
            <a:pPr marL="1440815" indent="-540385" algn="l">
              <a:lnSpc>
                <a:spcPct val="115000"/>
              </a:lnSpc>
              <a:spcBef>
                <a:spcPts val="600"/>
              </a:spcBef>
              <a:spcAft>
                <a:spcPts val="600"/>
              </a:spcAft>
              <a:buFont typeface="Arial" panose="020B0604020202020204" pitchFamily="34" charset="0"/>
              <a:buChar char="•"/>
              <a:tabLst>
                <a:tab pos="1980565" algn="l"/>
              </a:tabLst>
            </a:pPr>
            <a:r>
              <a:rPr lang="hr-HR" sz="1800" dirty="0">
                <a:effectLst/>
                <a:latin typeface="Arial" panose="020B0604020202020204" pitchFamily="34" charset="0"/>
                <a:ea typeface="Times New Roman" panose="02020603050405020304" pitchFamily="18" charset="0"/>
              </a:rPr>
              <a:t>osvijestiti potencijal i izazove pri uporabi alata umjetne inteligencije u obrazovanju</a:t>
            </a:r>
          </a:p>
          <a:p>
            <a:pPr marL="900430" indent="0" algn="l">
              <a:lnSpc>
                <a:spcPct val="115000"/>
              </a:lnSpc>
              <a:spcBef>
                <a:spcPts val="600"/>
              </a:spcBef>
              <a:spcAft>
                <a:spcPts val="600"/>
              </a:spcAft>
              <a:buFont typeface="Arial" panose="020B0604020202020204" pitchFamily="34" charset="0"/>
              <a:buNone/>
              <a:tabLst>
                <a:tab pos="1980565" algn="l"/>
              </a:tabLst>
            </a:pPr>
            <a:r>
              <a:rPr lang="hr-HR" sz="1800" dirty="0">
                <a:effectLst/>
                <a:latin typeface="Arial" panose="020B0604020202020204" pitchFamily="34" charset="0"/>
                <a:ea typeface="Times New Roman" panose="02020603050405020304" pitchFamily="18" charset="0"/>
                <a:cs typeface="Arial" panose="020B0604020202020204" pitchFamily="34" charset="0"/>
              </a:rPr>
              <a:t>Namjera je ove radionice otvoriti pitanja i potaknuti promišljanje o prednostima i nedostatcima, potencijalu i prijetnjama koje krije primjena alata umjetne inteligencije u obrazovni sustav.</a:t>
            </a:r>
            <a:endParaRPr lang="hr-HR" sz="1800" dirty="0">
              <a:effectLst/>
              <a:latin typeface="Arial" panose="020B0604020202020204" pitchFamily="34" charset="0"/>
              <a:ea typeface="Times New Roman" panose="02020603050405020304" pitchFamily="18" charset="0"/>
            </a:endParaRPr>
          </a:p>
          <a:p>
            <a:pPr marL="1440815" indent="-540385" algn="l">
              <a:lnSpc>
                <a:spcPct val="115000"/>
              </a:lnSpc>
              <a:spcBef>
                <a:spcPts val="600"/>
              </a:spcBef>
              <a:spcAft>
                <a:spcPts val="600"/>
              </a:spcAft>
              <a:buFont typeface="Arial" panose="020B0604020202020204" pitchFamily="34" charset="0"/>
              <a:buChar char="•"/>
              <a:tabLst>
                <a:tab pos="1980565" algn="l"/>
              </a:tabLst>
            </a:pPr>
            <a:r>
              <a:rPr lang="hr-HR" sz="1800" dirty="0">
                <a:effectLst/>
                <a:latin typeface="Arial" panose="020B0604020202020204" pitchFamily="34" charset="0"/>
                <a:ea typeface="Times New Roman" panose="02020603050405020304" pitchFamily="18" charset="0"/>
              </a:rPr>
              <a:t>samostalno se koristiti odabranim alatima umjetne inteligencije.</a:t>
            </a:r>
          </a:p>
          <a:p>
            <a:pPr marL="1440815" indent="-540385" algn="just">
              <a:lnSpc>
                <a:spcPct val="115000"/>
              </a:lnSpc>
              <a:spcBef>
                <a:spcPts val="600"/>
              </a:spcBef>
              <a:spcAft>
                <a:spcPts val="600"/>
              </a:spcAft>
              <a:tabLst>
                <a:tab pos="1980565" algn="l"/>
              </a:tabLst>
            </a:pPr>
            <a:r>
              <a:rPr lang="hr-HR" sz="1800" dirty="0">
                <a:effectLst/>
                <a:latin typeface="Arial" panose="020B0604020202020204" pitchFamily="34" charset="0"/>
                <a:ea typeface="Times New Roman" panose="02020603050405020304" pitchFamily="18" charset="0"/>
              </a:rPr>
              <a:t> </a:t>
            </a:r>
          </a:p>
          <a:p>
            <a:pPr algn="just">
              <a:lnSpc>
                <a:spcPct val="115000"/>
              </a:lnSpc>
            </a:pPr>
            <a:r>
              <a:rPr lang="hr-HR" sz="1800" dirty="0">
                <a:effectLst/>
                <a:latin typeface="Arial" panose="020B0604020202020204" pitchFamily="34" charset="0"/>
                <a:ea typeface="Times New Roman" panose="02020603050405020304" pitchFamily="18" charset="0"/>
                <a:cs typeface="Arial" panose="020B0604020202020204" pitchFamily="34" charset="0"/>
              </a:rPr>
              <a:t>Priručnik </a:t>
            </a:r>
            <a:r>
              <a:rPr lang="hr-HR" sz="1800" i="1" dirty="0">
                <a:effectLst/>
                <a:latin typeface="Arial" panose="020B0604020202020204" pitchFamily="34" charset="0"/>
                <a:ea typeface="Times New Roman" panose="02020603050405020304" pitchFamily="18" charset="0"/>
                <a:cs typeface="Arial" panose="020B0604020202020204" pitchFamily="34" charset="0"/>
              </a:rPr>
              <a:t>Umjetna inteligencija u učionici – alati, primjena i strategije poučavanja</a:t>
            </a:r>
            <a:r>
              <a:rPr lang="hr-HR" sz="1800" dirty="0">
                <a:effectLst/>
                <a:latin typeface="Arial" panose="020B0604020202020204" pitchFamily="34" charset="0"/>
                <a:ea typeface="Times New Roman" panose="02020603050405020304" pitchFamily="18" charset="0"/>
                <a:cs typeface="Arial" panose="020B0604020202020204" pitchFamily="34" charset="0"/>
              </a:rPr>
              <a:t> donosi pregled odabranih tehnologija i alata umjetne inteligencije koji se mogu primijeniti u planiranju nastavnog procesa, osobito praktičnih strategija za njihovu integraciju u nastavni plan i program. Sadržava </a:t>
            </a:r>
            <a:r>
              <a:rPr lang="hr-HR" sz="1800" b="1" dirty="0">
                <a:effectLst/>
                <a:latin typeface="Arial" panose="020B0604020202020204" pitchFamily="34" charset="0"/>
                <a:ea typeface="Times New Roman" panose="02020603050405020304" pitchFamily="18" charset="0"/>
                <a:cs typeface="Arial" panose="020B0604020202020204" pitchFamily="34" charset="0"/>
              </a:rPr>
              <a:t>upute za izradu raznolikih materijala za stvarne scenarije </a:t>
            </a:r>
            <a:r>
              <a:rPr lang="hr-HR" sz="1800" dirty="0">
                <a:effectLst/>
                <a:latin typeface="Arial" panose="020B0604020202020204" pitchFamily="34" charset="0"/>
                <a:ea typeface="Times New Roman" panose="02020603050405020304" pitchFamily="18" charset="0"/>
                <a:cs typeface="Arial" panose="020B0604020202020204" pitchFamily="34" charset="0"/>
              </a:rPr>
              <a:t>temeljene na izvannastavnom i fakultativnom eksperimentalnom kurikulumu </a:t>
            </a:r>
            <a:r>
              <a:rPr lang="hr-HR" sz="1800" i="1" dirty="0">
                <a:effectLst/>
                <a:latin typeface="Arial" panose="020B0604020202020204" pitchFamily="34" charset="0"/>
                <a:ea typeface="Times New Roman" panose="02020603050405020304" pitchFamily="18" charset="0"/>
                <a:cs typeface="Arial" panose="020B0604020202020204" pitchFamily="34" charset="0"/>
              </a:rPr>
              <a:t>Umjetna inteligencija: od koncepta do primjene</a:t>
            </a:r>
            <a:r>
              <a:rPr lang="hr-HR" sz="18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endParaRPr lang="hr-HR" sz="1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br>
              <a:rPr lang="hr-HR" sz="1800" dirty="0">
                <a:effectLst/>
                <a:latin typeface="Arial" panose="020B0604020202020204" pitchFamily="34" charset="0"/>
                <a:ea typeface="Times New Roman" panose="02020603050405020304" pitchFamily="18" charset="0"/>
              </a:rPr>
            </a:br>
            <a:r>
              <a:rPr lang="hr-HR" sz="1800" b="1" dirty="0">
                <a:solidFill>
                  <a:srgbClr val="E5097F"/>
                </a:solidFill>
                <a:effectLst/>
                <a:latin typeface="Arial" panose="020B0604020202020204" pitchFamily="34" charset="0"/>
                <a:ea typeface="MS Gothic" panose="020B0609070205080204" pitchFamily="49" charset="-128"/>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a:t>
            </a:fld>
            <a:endParaRPr lang="hr-HR"/>
          </a:p>
        </p:txBody>
      </p:sp>
    </p:spTree>
    <p:extLst>
      <p:ext uri="{BB962C8B-B14F-4D97-AF65-F5344CB8AC3E}">
        <p14:creationId xmlns:p14="http://schemas.microsoft.com/office/powerpoint/2010/main" val="1166439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Arial" panose="020B0604020202020204" pitchFamily="34" charset="0"/>
                <a:ea typeface="Times New Roman" panose="02020603050405020304" pitchFamily="18" charset="0"/>
              </a:rPr>
              <a:t>Analizirajući temeljna načela nacionalnog kurikuluma i smjernice za uvođenje paradigmatske promjene u odgojno-obrazovni proces, vidljivo je nekoliko glavnih točaka prema kojima je potrebno planirati nastavu: poticati aktivno učenje, organizirati suradničko učenje te primjenjivati suvremene tehnologije u svrhu uspješnijeg usvajanja znanja i razvoja određenih vještina. </a:t>
            </a:r>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20</a:t>
            </a:fld>
            <a:endParaRPr lang="hr-HR"/>
          </a:p>
        </p:txBody>
      </p:sp>
    </p:spTree>
    <p:extLst>
      <p:ext uri="{BB962C8B-B14F-4D97-AF65-F5344CB8AC3E}">
        <p14:creationId xmlns:p14="http://schemas.microsoft.com/office/powerpoint/2010/main" val="3344013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hr-HR" sz="1800" b="1" dirty="0">
                <a:solidFill>
                  <a:srgbClr val="000000"/>
                </a:solidFill>
                <a:effectLst/>
                <a:latin typeface="Arial" panose="020B0604020202020204" pitchFamily="34" charset="0"/>
                <a:ea typeface="MS Gothic" panose="020B0609070205080204" pitchFamily="49" charset="-128"/>
              </a:rPr>
              <a:t>Obrnuta učionica</a:t>
            </a: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Obrnuta učionica (eng. </a:t>
            </a:r>
            <a:r>
              <a:rPr lang="hr-HR" sz="1800" i="1" dirty="0" err="1">
                <a:effectLst/>
                <a:latin typeface="Arial" panose="020B0604020202020204" pitchFamily="34" charset="0"/>
                <a:ea typeface="MS Mincho" panose="02020609040205080304" pitchFamily="49" charset="-128"/>
                <a:cs typeface="Times New Roman" panose="02020603050405020304" pitchFamily="18" charset="0"/>
              </a:rPr>
              <a:t>flipped</a:t>
            </a:r>
            <a:r>
              <a:rPr lang="hr-HR" sz="1800" i="1" dirty="0">
                <a:effectLst/>
                <a:latin typeface="Arial" panose="020B0604020202020204" pitchFamily="34" charset="0"/>
                <a:ea typeface="MS Mincho" panose="02020609040205080304" pitchFamily="49" charset="-128"/>
                <a:cs typeface="Times New Roman" panose="02020603050405020304" pitchFamily="18" charset="0"/>
              </a:rPr>
              <a:t> </a:t>
            </a:r>
            <a:r>
              <a:rPr lang="hr-HR" sz="1800" i="1" dirty="0" err="1">
                <a:effectLst/>
                <a:latin typeface="Arial" panose="020B0604020202020204" pitchFamily="34" charset="0"/>
                <a:ea typeface="MS Mincho" panose="02020609040205080304" pitchFamily="49" charset="-128"/>
                <a:cs typeface="Times New Roman" panose="02020603050405020304" pitchFamily="18" charset="0"/>
              </a:rPr>
              <a:t>classroom</a:t>
            </a:r>
            <a:r>
              <a:rPr lang="hr-HR" sz="1800" dirty="0">
                <a:effectLst/>
                <a:latin typeface="Arial" panose="020B0604020202020204" pitchFamily="34" charset="0"/>
                <a:ea typeface="MS Mincho" panose="02020609040205080304" pitchFamily="49" charset="-128"/>
                <a:cs typeface="Times New Roman" panose="02020603050405020304" pitchFamily="18" charset="0"/>
              </a:rPr>
              <a:t>) obrazovni je model koji tradicionalne nastavne aktivnosti premješta iz učionice u izvannastavno okružje, a u učionici se usredotočuje na primjenu stečenog znanja te postavlja učenika u aktivnu ulogu tijekom cijeloga procesa. Zadatak je učenika najprije samostalno proučiti zadane nastavne materijale  kao što su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videolekcije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ili tekstovi, a zatim u učionici analizirati, raspravljati i primjenjivati znanje na osnovi zadataka koje moderira učitelj.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Predavač će objasniti primjer kako alati umjetne inteligencije mogu pomoći.</a:t>
            </a:r>
          </a:p>
          <a:p>
            <a:pPr algn="just">
              <a:lnSpc>
                <a:spcPct val="115000"/>
              </a:lnSpc>
            </a:pPr>
            <a:endParaRPr lang="hr-HR" sz="1800" dirty="0">
              <a:effectLst/>
              <a:latin typeface="Arial" panose="020B0604020202020204" pitchFamily="34" charset="0"/>
              <a:ea typeface="MS Mincho" panose="02020609040205080304" pitchFamily="49" charset="-128"/>
              <a:cs typeface="Times New Roman" panose="02020603050405020304" pitchFamily="18" charset="0"/>
            </a:endParaRPr>
          </a:p>
          <a:p>
            <a:pPr algn="just">
              <a:lnSpc>
                <a:spcPct val="115000"/>
              </a:lnSpc>
              <a:spcBef>
                <a:spcPts val="600"/>
              </a:spcBef>
              <a:spcAft>
                <a:spcPts val="600"/>
              </a:spcAft>
            </a:pPr>
            <a:r>
              <a:rPr lang="hr-HR" sz="1800" b="1" dirty="0">
                <a:solidFill>
                  <a:srgbClr val="000000"/>
                </a:solidFill>
                <a:effectLst/>
                <a:latin typeface="Arial" panose="020B0604020202020204" pitchFamily="34" charset="0"/>
                <a:ea typeface="MS Gothic" panose="020B0609070205080204" pitchFamily="49" charset="-128"/>
              </a:rPr>
              <a:t>Problemska nastava</a:t>
            </a: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Problemska nastava u središte učenja postavlja relevantan, izazovan i precizno definiran problem kako bi učenici stekli dojmljivo iskustvo na osnovi stvarnih okolnosti. Učenici mogu raditi u skupinama kako bi razmjenjivali ideje i strategije za rješavanje problema. Suradnja među učenicima može dodatno obogatiti proces učenja i iznjedriti različite perspektive problema. Nastavnik u cijelom procesu ima ulogu vodiča i moderatora pružajući potporu i postavljajući dodatna pitanja koja će otvoriti dublje razmišljanje i analizu. Posljednji korak procesa jedan je od ključnih dijelova, a podrazumijeva osvrt učenika na uspješnost istraživanja i rješavanja problema, na dinamiku i uspješnost suradnje s drugim učenicima i na procjenu količine i kvalitete usvojenog znanja.</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Alati umjetne inteligencije mogu pomoći učitelju pri osmišljavanju aktivnosti za problemsku nastavu na temelju izvannastavnog kurikuluma </a:t>
            </a:r>
            <a:r>
              <a:rPr lang="hr-HR" sz="1800" i="1" dirty="0">
                <a:effectLst/>
                <a:latin typeface="Arial" panose="020B0604020202020204" pitchFamily="34" charset="0"/>
                <a:ea typeface="MS Mincho" panose="02020609040205080304" pitchFamily="49" charset="-128"/>
                <a:cs typeface="Times New Roman" panose="02020603050405020304" pitchFamily="18" charset="0"/>
              </a:rPr>
              <a:t>Umjetna inteligencija: od koncepta do primjene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Slijedi primjer dobiven s pomoću alata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Perplexity</a:t>
            </a:r>
            <a:r>
              <a:rPr lang="hr-HR" sz="1800" dirty="0">
                <a:effectLst/>
                <a:latin typeface="Arial" panose="020B0604020202020204" pitchFamily="34" charset="0"/>
                <a:ea typeface="MS Mincho" panose="02020609040205080304" pitchFamily="49" charset="-128"/>
                <a:cs typeface="Times New Roman" panose="02020603050405020304" pitchFamily="18" charset="0"/>
              </a:rPr>
              <a:t>.</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spcBef>
                <a:spcPts val="600"/>
              </a:spcBef>
              <a:spcAft>
                <a:spcPts val="600"/>
              </a:spcAft>
            </a:pPr>
            <a:r>
              <a:rPr lang="hr-HR" sz="1800" b="1" dirty="0">
                <a:solidFill>
                  <a:srgbClr val="000000"/>
                </a:solidFill>
                <a:effectLst/>
                <a:latin typeface="Arial" panose="020B0604020202020204" pitchFamily="34" charset="0"/>
                <a:ea typeface="MS Gothic" panose="020B0609070205080204" pitchFamily="49" charset="-128"/>
              </a:rPr>
              <a:t>Istraživačko učenje</a:t>
            </a: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Istraživačko učenje zajednički je nazivnik gotovo svih suvremenih pristupa poučavanju upravo zbog aktivnosti koju zahtijeva od učenika. Koordinacija, suradnja, kritičko razmišljanje, sposobnosti organizacije, praćenje tijeka rada, usredotočenost na temu – vrijedne su i važne odrednice tog načina rada koji u praksi zahtijeva poprilično složenu organizaciju učitelja.</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21</a:t>
            </a:fld>
            <a:endParaRPr lang="hr-HR"/>
          </a:p>
        </p:txBody>
      </p:sp>
    </p:spTree>
    <p:extLst>
      <p:ext uri="{BB962C8B-B14F-4D97-AF65-F5344CB8AC3E}">
        <p14:creationId xmlns:p14="http://schemas.microsoft.com/office/powerpoint/2010/main" val="565362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hr-HR" sz="1800" b="1" dirty="0">
                <a:solidFill>
                  <a:srgbClr val="000000"/>
                </a:solidFill>
                <a:effectLst/>
                <a:latin typeface="Arial" panose="020B0604020202020204" pitchFamily="34" charset="0"/>
                <a:ea typeface="MS Gothic" panose="020B0609070205080204" pitchFamily="49" charset="-128"/>
              </a:rPr>
              <a:t>Suradničko učenje</a:t>
            </a: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Suradničko učenje podrazumijeva zajednički rad učenika kao osnovnu strategiju za rješavanje problema i interakciju sa sadržajima učenja. Preporučuje se rješavati složenije zadatke povezane sa stvarnošću, a ključan element dinamike tog načina rada činjenica je da ostvarenje cilja ovisi o radu svakog člana skupine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Pecko</a:t>
            </a:r>
            <a:r>
              <a:rPr lang="hr-HR" sz="1800" dirty="0">
                <a:effectLst/>
                <a:latin typeface="Arial" panose="020B0604020202020204" pitchFamily="34" charset="0"/>
                <a:ea typeface="MS Mincho" panose="02020609040205080304" pitchFamily="49" charset="-128"/>
                <a:cs typeface="Times New Roman" panose="02020603050405020304" pitchFamily="18" charset="0"/>
              </a:rPr>
              <a:t>, 2019.).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dirty="0"/>
          </a:p>
          <a:p>
            <a:pPr algn="just">
              <a:lnSpc>
                <a:spcPct val="115000"/>
              </a:lnSpc>
              <a:spcBef>
                <a:spcPts val="600"/>
              </a:spcBef>
              <a:spcAft>
                <a:spcPts val="600"/>
              </a:spcAft>
            </a:pPr>
            <a:r>
              <a:rPr lang="hr-HR" sz="1800" b="1" dirty="0">
                <a:solidFill>
                  <a:srgbClr val="000000"/>
                </a:solidFill>
                <a:effectLst/>
                <a:latin typeface="Arial" panose="020B0604020202020204" pitchFamily="34" charset="0"/>
                <a:ea typeface="MS Gothic" panose="020B0609070205080204" pitchFamily="49" charset="-128"/>
              </a:rPr>
              <a:t>Projektna nastava</a:t>
            </a: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Slično problemskoj nastavi, projektna nastava uključuje vođeni istraživački rad učenika. Može se temeljiti na suradničkom učenju i interdisciplinarnom pristupu. Projekt je zaokružena cjelina koja uključuje različite faze i istraživački rad.</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Alat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ChatGPT</a:t>
            </a:r>
            <a:r>
              <a:rPr lang="hr-HR" sz="1800" dirty="0">
                <a:effectLst/>
                <a:latin typeface="Arial" panose="020B0604020202020204" pitchFamily="34" charset="0"/>
                <a:ea typeface="MS Mincho" panose="02020609040205080304" pitchFamily="49" charset="-128"/>
                <a:cs typeface="Times New Roman" panose="02020603050405020304" pitchFamily="18" charset="0"/>
              </a:rPr>
              <a:t> ponudio je razradu za aktivnosti učenika na istraživačkom projektu na temelju izvannastavnog kurikuluma </a:t>
            </a:r>
            <a:r>
              <a:rPr lang="hr-HR" sz="1800" i="1" dirty="0">
                <a:effectLst/>
                <a:latin typeface="Arial" panose="020B0604020202020204" pitchFamily="34" charset="0"/>
                <a:ea typeface="MS Mincho" panose="02020609040205080304" pitchFamily="49" charset="-128"/>
                <a:cs typeface="Times New Roman" panose="02020603050405020304" pitchFamily="18" charset="0"/>
              </a:rPr>
              <a:t>Umjetna inteligencija: od koncepta do primjene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o temi autonomnih vozila.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spcBef>
                <a:spcPts val="600"/>
              </a:spcBef>
              <a:spcAft>
                <a:spcPts val="600"/>
              </a:spcAft>
            </a:pPr>
            <a:endParaRPr lang="hr-HR" sz="1800" b="1" dirty="0">
              <a:solidFill>
                <a:srgbClr val="000000"/>
              </a:solidFill>
              <a:effectLst/>
              <a:latin typeface="Arial" panose="020B0604020202020204" pitchFamily="34" charset="0"/>
              <a:ea typeface="MS Gothic" panose="020B0609070205080204" pitchFamily="49" charset="-128"/>
            </a:endParaRPr>
          </a:p>
          <a:p>
            <a:pPr algn="just">
              <a:lnSpc>
                <a:spcPct val="115000"/>
              </a:lnSpc>
              <a:spcBef>
                <a:spcPts val="600"/>
              </a:spcBef>
              <a:spcAft>
                <a:spcPts val="600"/>
              </a:spcAft>
            </a:pPr>
            <a:r>
              <a:rPr lang="hr-HR" sz="1800" b="1" dirty="0">
                <a:solidFill>
                  <a:srgbClr val="000000"/>
                </a:solidFill>
                <a:effectLst/>
                <a:latin typeface="Arial" panose="020B0604020202020204" pitchFamily="34" charset="0"/>
                <a:ea typeface="MS Gothic" panose="020B0609070205080204" pitchFamily="49" charset="-128"/>
              </a:rPr>
              <a:t>Učenje kroz igru</a:t>
            </a:r>
          </a:p>
          <a:p>
            <a:pPr algn="just">
              <a:lnSpc>
                <a:spcPct val="115000"/>
              </a:lnSpc>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Učenje kroz široko je područje istraživanja i igru je obrazovni pristup koji se temelji na ideji da djeca uspješnije usvajaju znanje kad proces ima obilježja igre. Primjena </a:t>
            </a:r>
            <a:r>
              <a:rPr lang="hr-HR" sz="1800" dirty="0" err="1">
                <a:effectLst/>
                <a:latin typeface="Arial" panose="020B0604020202020204" pitchFamily="34" charset="0"/>
                <a:ea typeface="Times New Roman" panose="02020603050405020304" pitchFamily="18" charset="0"/>
                <a:cs typeface="Times New Roman" panose="02020603050405020304" pitchFamily="18" charset="0"/>
              </a:rPr>
              <a:t>igrifikacije</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 u nastavi može znatno pridonijeti motiviranosti učenika, a često i stvoriti emotivnu vezu prema sadržajima učenja. U literaturi se razlikuju varijante učenja kroz igru poput učenja temeljenog na igri (igra je jedini način podučavanja), primjene odabranih elemenata </a:t>
            </a:r>
            <a:r>
              <a:rPr lang="hr-HR" sz="1800" dirty="0" err="1">
                <a:effectLst/>
                <a:latin typeface="Arial" panose="020B0604020202020204" pitchFamily="34" charset="0"/>
                <a:ea typeface="Times New Roman" panose="02020603050405020304" pitchFamily="18" charset="0"/>
                <a:cs typeface="Times New Roman" panose="02020603050405020304" pitchFamily="18" charset="0"/>
              </a:rPr>
              <a:t>igrifikacije</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 u tijek poduke do simulatora koji oponašaju određene sustave koje učenici ne bi mogli isprobati na drugi način. Bilježe se mnogobrojne dobrobiti učenja kroz igru – povećanje motivacije i angažmana, razvoj vještina za strateško razmišljanje, razvoj i poboljšanje pamćenja, koordinacija određenih pokreta te razvoj kritičkog razmišljanja. No, uvijek je važno imati na umu to da zabavni aspekt igre ne prevagne nad usvajanjem znanja.</a:t>
            </a:r>
          </a:p>
          <a:p>
            <a:pPr algn="just">
              <a:lnSpc>
                <a:spcPct val="115000"/>
              </a:lnSpc>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15000"/>
              </a:lnSpc>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Alati umjetne inteligencije mogu pomoći pri osmišljavanju nastave s elementom </a:t>
            </a:r>
            <a:r>
              <a:rPr lang="hr-HR" sz="1800" dirty="0" err="1">
                <a:effectLst/>
                <a:latin typeface="Arial" panose="020B0604020202020204" pitchFamily="34" charset="0"/>
                <a:ea typeface="Times New Roman" panose="02020603050405020304" pitchFamily="18" charset="0"/>
                <a:cs typeface="Times New Roman" panose="02020603050405020304" pitchFamily="18" charset="0"/>
              </a:rPr>
              <a:t>igrifikacije</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hr-HR" sz="1800" dirty="0">
                <a:effectLst/>
                <a:latin typeface="Arial" panose="020B0604020202020204" pitchFamily="34" charset="0"/>
                <a:ea typeface="Times New Roman" panose="02020603050405020304" pitchFamily="18" charset="0"/>
                <a:cs typeface="Arial" panose="020B0604020202020204" pitchFamily="34" charset="0"/>
              </a:rPr>
              <a:t>na temelju izvannastavnog kurikuluma </a:t>
            </a:r>
            <a:r>
              <a:rPr lang="hr-HR" sz="1800" i="1" dirty="0">
                <a:effectLst/>
                <a:latin typeface="Arial" panose="020B0604020202020204" pitchFamily="34" charset="0"/>
                <a:ea typeface="Times New Roman" panose="02020603050405020304" pitchFamily="18" charset="0"/>
                <a:cs typeface="Arial" panose="020B0604020202020204" pitchFamily="34" charset="0"/>
              </a:rPr>
              <a:t>Umjetna inteligencija: od koncepta do primjene</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a:t>
            </a: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22</a:t>
            </a:fld>
            <a:endParaRPr lang="hr-HR"/>
          </a:p>
        </p:txBody>
      </p:sp>
    </p:spTree>
    <p:extLst>
      <p:ext uri="{BB962C8B-B14F-4D97-AF65-F5344CB8AC3E}">
        <p14:creationId xmlns:p14="http://schemas.microsoft.com/office/powerpoint/2010/main" val="1985329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će ukratko predstaviti korisne alate za stvaranje prijedloga nastavnih aktivnosti i objasniti njihovu specifičnu primjenu kako bi polaznici dobili osnovne informacije.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Aktivnosti za nastavni sat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plan</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izrada prijedloga učeničkih aktivnosti prema zadanoj temi, odgojno-obrazovnim ishodima i specifičnim uputama koje učitelj zadaje sustavu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Tematsko planiranje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Unit</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Plan Generator</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izrada scenarija poučavanja prema zadanom broju sati, stečenim znanjima i vještinama učenika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Model planiranja 5E (</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5E Model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Plan</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model je primjeren za zadatke iz znanstvenog područja (</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5E Model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Plan</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Generate</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5E model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plan for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your</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science</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Engage</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Explore</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Explain</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Elaborate,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Evaluate</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Generator zadataka za rad u skupini (</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Group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Work</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Generator</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izrada prijedloga aktivnosti za rad u skupinama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Projektna nastava (</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Project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Based</a:t>
            </a:r>
            <a:r>
              <a:rPr lang="hr-HR"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Learning</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izrada prijedloga projektnih aktivnosti s razradom hodograma i mogućnosti stvaranja rubrike za vrednovanje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će podsjetiti polaznike na veliku vrijednost mogućnosti da se navedu specifične osobitosti učenika kojima će alat prema njima prilagoditi materijal (prilagodba prema načinima učenja, prema određenim teškoćama i sl.).</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23</a:t>
            </a:fld>
            <a:endParaRPr lang="hr-HR"/>
          </a:p>
        </p:txBody>
      </p:sp>
    </p:spTree>
    <p:extLst>
      <p:ext uri="{BB962C8B-B14F-4D97-AF65-F5344CB8AC3E}">
        <p14:creationId xmlns:p14="http://schemas.microsoft.com/office/powerpoint/2010/main" val="3328935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Polaznici će odabrati jednu temu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fakultativnog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kurikuluma </a:t>
            </a:r>
            <a:r>
              <a:rPr lang="hr-HR" sz="1800" i="1" dirty="0">
                <a:effectLst/>
                <a:latin typeface="Arial" panose="020B0604020202020204" pitchFamily="34" charset="0"/>
                <a:ea typeface="Times New Roman" panose="02020603050405020304" pitchFamily="18" charset="0"/>
                <a:cs typeface="Arial" panose="020B0604020202020204" pitchFamily="34" charset="0"/>
              </a:rPr>
              <a:t>Umjetna inteligencija: od koncepta do primjene</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 te odlučiti o pristupu kojim će odabranu temu obraditi u nastavi pa s pomoću alata umjetne inteligencije izraditi prijedlog aktivnosti za rad s učenicima. Pritom će predavač za praktični rad odabrati jedan od alata iz ponude alata </a:t>
            </a:r>
            <a:r>
              <a:rPr lang="hr-HR" sz="1800" dirty="0" err="1">
                <a:effectLst/>
                <a:latin typeface="Arial" panose="020B0604020202020204" pitchFamily="34" charset="0"/>
                <a:ea typeface="Times New Roman" panose="02020603050405020304" pitchFamily="18" charset="0"/>
                <a:cs typeface="Times New Roman" panose="02020603050405020304" pitchFamily="18" charset="0"/>
              </a:rPr>
              <a:t>MagicSchool</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 (može se raditi i u više njih, ovisno o učinkovitosti i brzini, prema procjeni predavača). </a:t>
            </a:r>
          </a:p>
          <a:p>
            <a:endParaRPr lang="hr-HR" dirty="0"/>
          </a:p>
          <a:p>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odabire primjer ovisno o tome jesu li polaznici učitelji osnovne ili srednje škole. </a:t>
            </a:r>
            <a:endParaRPr lang="hr-H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Primjeri:</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ct val="115000"/>
              </a:lnSpc>
              <a:buFont typeface="+mj-lt"/>
              <a:buAutoNum type="arabicPeriod"/>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Osnovna škola: U obliku organizirane rasprave ili debate obraditi temu </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Prednosti i nedostatci uporabe alata temeljenih na umjetnoj inteligenciji u procesu učenja</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ct val="115000"/>
              </a:lnSpc>
              <a:buFont typeface="+mj-lt"/>
              <a:buAutoNum type="arabicPeriod"/>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Srednja škola: U obliku istraživačkog projekta istražiti etička pitanja te pitanja sigurnosti autonomnih vozila.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algn="just" fontAlgn="base">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Predavač pokazuje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postupak rada u alatu </a:t>
            </a:r>
            <a:r>
              <a:rPr lang="hr-HR" sz="1800" i="1" dirty="0">
                <a:effectLst/>
                <a:latin typeface="Arial" panose="020B0604020202020204" pitchFamily="34" charset="0"/>
                <a:ea typeface="Arial" panose="020B0604020202020204" pitchFamily="34" charset="0"/>
                <a:cs typeface="Arial" panose="020B0604020202020204" pitchFamily="34" charset="0"/>
              </a:rPr>
              <a:t>Project </a:t>
            </a:r>
            <a:r>
              <a:rPr lang="hr-HR" sz="1800" i="1" dirty="0" err="1">
                <a:effectLst/>
                <a:latin typeface="Arial" panose="020B0604020202020204" pitchFamily="34" charset="0"/>
                <a:ea typeface="Arial" panose="020B0604020202020204" pitchFamily="34" charset="0"/>
                <a:cs typeface="Arial" panose="020B0604020202020204" pitchFamily="34" charset="0"/>
              </a:rPr>
              <a:t>Based</a:t>
            </a:r>
            <a:r>
              <a:rPr lang="hr-HR" sz="1800" i="1" dirty="0">
                <a:effectLst/>
                <a:latin typeface="Arial" panose="020B0604020202020204" pitchFamily="34" charset="0"/>
                <a:ea typeface="Arial" panose="020B0604020202020204" pitchFamily="34" charset="0"/>
                <a:cs typeface="Arial" panose="020B0604020202020204" pitchFamily="34" charset="0"/>
              </a:rPr>
              <a:t> </a:t>
            </a:r>
            <a:r>
              <a:rPr lang="hr-HR" sz="1800" i="1" dirty="0" err="1">
                <a:effectLst/>
                <a:latin typeface="Arial" panose="020B0604020202020204" pitchFamily="34" charset="0"/>
                <a:ea typeface="Arial" panose="020B0604020202020204" pitchFamily="34" charset="0"/>
                <a:cs typeface="Arial" panose="020B0604020202020204" pitchFamily="34" charset="0"/>
              </a:rPr>
              <a:t>Learning</a:t>
            </a:r>
            <a:r>
              <a:rPr lang="hr-HR" sz="1800" i="1" dirty="0">
                <a:effectLst/>
                <a:latin typeface="Arial" panose="020B0604020202020204" pitchFamily="34" charset="0"/>
                <a:ea typeface="Arial" panose="020B0604020202020204" pitchFamily="34" charset="0"/>
                <a:cs typeface="Arial" panose="020B0604020202020204" pitchFamily="34" charset="0"/>
              </a:rPr>
              <a:t> (PBL)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vodi polaznike kako bi izradili prijedlog aktivnosti.</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fontAlgn="base">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Upisati razred, naziv teme i definiciju projekta te što detaljnije navesti kakve rezultate žele vidjeti. Predavač će ih uputiti kako napisati učinkovitu i detaljnu uputu (definirati koji su ciljevi projekta, što učenici trebaju istražiti, na koji način trebaju prikazati temu, na koji će se način vrednovati njihov rad).</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fontAlgn="base">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U posljednje polje upisuju se odgojno-obrazovni ishodi.</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24</a:t>
            </a:fld>
            <a:endParaRPr lang="hr-HR"/>
          </a:p>
        </p:txBody>
      </p:sp>
    </p:spTree>
    <p:extLst>
      <p:ext uri="{BB962C8B-B14F-4D97-AF65-F5344CB8AC3E}">
        <p14:creationId xmlns:p14="http://schemas.microsoft.com/office/powerpoint/2010/main" val="1911769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Na temelju kurikuluma </a:t>
            </a:r>
            <a:r>
              <a:rPr lang="hr-HR" sz="1800" i="1" dirty="0">
                <a:effectLst/>
                <a:latin typeface="Arial" panose="020B0604020202020204" pitchFamily="34" charset="0"/>
                <a:ea typeface="MS Mincho" panose="02020609040205080304" pitchFamily="49" charset="-128"/>
                <a:cs typeface="Times New Roman" panose="02020603050405020304" pitchFamily="18" charset="0"/>
              </a:rPr>
              <a:t>Umjetna inteligencija: od koncepta do primjene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za osnovnu ili za srednju školu izradite rubriku za ocjenjivanje razumijevanja koncepata umjetne inteligencije i tehnologija u nastajanju koja će pomoći vrednovati usvojenost ishoda jedne domene prve godine učenja.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U za to predviđena polja upišite odgojno-obrazovne ishode i njihovu razradu te prema potrebi dodajte posebnu napomenu.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25</a:t>
            </a:fld>
            <a:endParaRPr lang="hr-HR"/>
          </a:p>
        </p:txBody>
      </p:sp>
    </p:spTree>
    <p:extLst>
      <p:ext uri="{BB962C8B-B14F-4D97-AF65-F5344CB8AC3E}">
        <p14:creationId xmlns:p14="http://schemas.microsoft.com/office/powerpoint/2010/main" val="398791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će ukratko podsjetiti polaznike na funkcionalnosti alata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Padlet</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ili ih, ako se nisu susreli s alatom, informirati o njegovim mogućnostima.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Padlet</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je alat ponajprije namijenjen izradi višenamjenskih </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virtualnih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ploča za dijeljenje sadržaja. No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Padlet</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je svoj sustav dogradio mogućnostima umjetne inteligencije te tako proširio svoje mogućnosti.</a:t>
            </a:r>
            <a:endParaRPr lang="hr-H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endParaRPr lang="hr-H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Polaznici će izraditi korisnički račun u alatu ili se prijaviti u postojeći račun. Polaznici će uz vodstvo predavača istražiti funkcionalnosti koje je omogućila dogradnja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Padleta</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sustavom umjetne inteligencije. Mogu se prikazati opcije koje se pojavljuju klikom na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Create</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26</a:t>
            </a:fld>
            <a:endParaRPr lang="hr-HR"/>
          </a:p>
        </p:txBody>
      </p:sp>
    </p:spTree>
    <p:extLst>
      <p:ext uri="{BB962C8B-B14F-4D97-AF65-F5344CB8AC3E}">
        <p14:creationId xmlns:p14="http://schemas.microsoft.com/office/powerpoint/2010/main" val="3903850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će predstaviti alate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a:t>
            </a:r>
            <a:r>
              <a:rPr lang="hr-HR"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plan</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a:t>
            </a:r>
            <a:r>
              <a:rPr lang="hr-HR"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activity</a:t>
            </a:r>
            <a:r>
              <a:rPr lang="hr-HR"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creator</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Ideas</a:t>
            </a:r>
            <a:r>
              <a:rPr lang="hr-HR"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for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a:t>
            </a:r>
            <a:r>
              <a:rPr lang="hr-HR"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2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activities</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koji omogućuju pomoć za razradu prijedloga aktivnosti za nastavni sat te prikazati </a:t>
            </a:r>
            <a:r>
              <a:rPr lang="hr-HR" sz="12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primjer</a:t>
            </a:r>
            <a:r>
              <a:rPr lang="hr-H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hr-HR"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Ovisno o odabranom alatu, potrebno je u za to predviđena polja upisati naziv predmeta, razred i naziv teme </a:t>
            </a:r>
            <a:r>
              <a:rPr lang="hr-HR" sz="1800" dirty="0">
                <a:solidFill>
                  <a:srgbClr val="000000"/>
                </a:solidFill>
                <a:effectLst/>
                <a:latin typeface="Arial" panose="020B0604020202020204" pitchFamily="34" charset="0"/>
                <a:ea typeface="Times New Roman" panose="02020603050405020304" pitchFamily="18" charset="0"/>
              </a:rPr>
              <a:t>te odgojno-obrazovne ishode</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Potrebno je napomenuti da je riječ o beta verziji programa, što označuje mogućnost nesavršenosti. </a:t>
            </a:r>
            <a:r>
              <a:rPr lang="hr-HR" sz="1800" dirty="0">
                <a:solidFill>
                  <a:srgbClr val="000000"/>
                </a:solidFill>
                <a:effectLst/>
                <a:latin typeface="Arial" panose="020B0604020202020204" pitchFamily="34" charset="0"/>
                <a:ea typeface="Times New Roman" panose="02020603050405020304" pitchFamily="18" charset="0"/>
              </a:rPr>
              <a:t>Moguće je definirati i alate i sredstva koji su dostupni u razredu te navesti pojedinosti koje mogu pridonijeti iskoristivosti rezultata.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27</a:t>
            </a:fld>
            <a:endParaRPr lang="hr-HR"/>
          </a:p>
        </p:txBody>
      </p:sp>
    </p:spTree>
    <p:extLst>
      <p:ext uri="{BB962C8B-B14F-4D97-AF65-F5344CB8AC3E}">
        <p14:creationId xmlns:p14="http://schemas.microsoft.com/office/powerpoint/2010/main" val="3663806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će voditi polaznike kroz zadatak – izraditi pripremu i prijedlog aktivnosti za nastavni sat </a:t>
            </a:r>
            <a:r>
              <a:rPr lang="hr-HR"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Uvod u strojno učenje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za učenike sedmoga razreda osnovne škole u eksperimentalnoj izvannastavnoj aktivnosti. Napomenut će polaznicima kako će napisati što učinkovitiju uputu te uputiti na polja u koja treba kopirati ishode i razradu ishoda prema kurikulumu.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Potrebno je u za to predviđena polja upisati naziv predmeta, razred i naziv</a:t>
            </a:r>
            <a:r>
              <a:rPr lang="hr-HR" sz="18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teme te odgojno-obrazovne ishode. Potrebno je napomenuti da je riječ o beta verziji programa, što označuje mogućnost nesavršenosti.</a:t>
            </a:r>
            <a:endParaRPr lang="hr-H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Moguće je definirati i alate i sredstva koji su dostupni u razredu te navesti pojedinosti koje mogu pridonijeti iskoristivosti rezultata.</a:t>
            </a:r>
            <a:endParaRPr lang="hr-H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28</a:t>
            </a:fld>
            <a:endParaRPr lang="hr-HR"/>
          </a:p>
        </p:txBody>
      </p:sp>
    </p:spTree>
    <p:extLst>
      <p:ext uri="{BB962C8B-B14F-4D97-AF65-F5344CB8AC3E}">
        <p14:creationId xmlns:p14="http://schemas.microsoft.com/office/powerpoint/2010/main" val="1233501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Uz vodstvo predavača polaznici će odabrati aktivnost iz prije stvorene pripreme za nastavni sat i s pomoću alata </a:t>
            </a:r>
            <a:r>
              <a:rPr lang="hr-HR"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Rubric</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izraditi rubriku za vrednovanje.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Arial" panose="020B0604020202020204" pitchFamily="34" charset="0"/>
                <a:cs typeface="Arial" panose="020B0604020202020204" pitchFamily="34" charset="0"/>
              </a:rPr>
              <a:t>Nakon što izrade prijedlog projektnog zadatka polaznici će komentirati rezultate koje su dobili – smatraju li ih zadovoljavajućima, jesu li rezultati inovativni, primjereni, specifični, korisni i detaljni.</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29</a:t>
            </a:fld>
            <a:endParaRPr lang="hr-HR"/>
          </a:p>
        </p:txBody>
      </p:sp>
    </p:spTree>
    <p:extLst>
      <p:ext uri="{BB962C8B-B14F-4D97-AF65-F5344CB8AC3E}">
        <p14:creationId xmlns:p14="http://schemas.microsoft.com/office/powerpoint/2010/main" val="149405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Predavač će opširnije najaviti sadržaj i ishode radionice.</a:t>
            </a:r>
          </a:p>
        </p:txBody>
      </p:sp>
      <p:sp>
        <p:nvSpPr>
          <p:cNvPr id="4" name="Slide Number Placeholder 3"/>
          <p:cNvSpPr>
            <a:spLocks noGrp="1"/>
          </p:cNvSpPr>
          <p:nvPr>
            <p:ph type="sldNum" sz="quarter" idx="5"/>
          </p:nvPr>
        </p:nvSpPr>
        <p:spPr/>
        <p:txBody>
          <a:bodyPr/>
          <a:lstStyle/>
          <a:p>
            <a:fld id="{2ACB5438-9996-4303-8AC3-C4C4F5B12047}" type="slidenum">
              <a:rPr lang="hr-HR" smtClean="0"/>
              <a:t>3</a:t>
            </a:fld>
            <a:endParaRPr lang="hr-HR"/>
          </a:p>
        </p:txBody>
      </p:sp>
    </p:spTree>
    <p:extLst>
      <p:ext uri="{BB962C8B-B14F-4D97-AF65-F5344CB8AC3E}">
        <p14:creationId xmlns:p14="http://schemas.microsoft.com/office/powerpoint/2010/main" val="3871382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err="1">
                <a:effectLst/>
                <a:latin typeface="Arial" panose="020B0604020202020204" pitchFamily="34" charset="0"/>
                <a:ea typeface="Times New Roman" panose="02020603050405020304" pitchFamily="18" charset="0"/>
                <a:cs typeface="Arial" panose="020B0604020202020204" pitchFamily="34" charset="0"/>
              </a:rPr>
              <a:t>ChatGPT</a:t>
            </a:r>
            <a:r>
              <a:rPr lang="hr-HR" sz="1800" dirty="0">
                <a:effectLst/>
                <a:latin typeface="Arial" panose="020B0604020202020204" pitchFamily="34" charset="0"/>
                <a:ea typeface="Times New Roman" panose="02020603050405020304" pitchFamily="18" charset="0"/>
                <a:cs typeface="Arial" panose="020B0604020202020204" pitchFamily="34" charset="0"/>
              </a:rPr>
              <a:t>, kao i drugi veliki jezični modeli, upotrebljava tehnologiju poznatu kao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Generative</a:t>
            </a:r>
            <a:r>
              <a:rPr lang="hr-HR" sz="1800" i="1" dirty="0">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Pre-trained</a:t>
            </a:r>
            <a:r>
              <a:rPr lang="hr-HR" sz="1800" i="1" dirty="0">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Transformer</a:t>
            </a:r>
            <a:r>
              <a:rPr lang="hr-HR" sz="1800" dirty="0">
                <a:effectLst/>
                <a:latin typeface="Arial" panose="020B0604020202020204" pitchFamily="34" charset="0"/>
                <a:ea typeface="Times New Roman" panose="02020603050405020304" pitchFamily="18" charset="0"/>
                <a:cs typeface="Arial" panose="020B0604020202020204" pitchFamily="34" charset="0"/>
              </a:rPr>
              <a:t>. Treniran je na golemom korpusu teksta kako bi razumio jezik i stvorio relevantne tekstualne odgovore na osnovi unesenog ulaznog teksta (</a:t>
            </a:r>
            <a:r>
              <a:rPr lang="hr-HR" sz="18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OpenAI</a:t>
            </a:r>
            <a:r>
              <a:rPr lang="hr-HR" sz="18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2024.</a:t>
            </a:r>
            <a:r>
              <a:rPr lang="hr-HR" sz="1800" dirty="0">
                <a:effectLst/>
                <a:latin typeface="Arial" panose="020B0604020202020204" pitchFamily="34" charset="0"/>
                <a:ea typeface="Times New Roman" panose="02020603050405020304" pitchFamily="18" charset="0"/>
                <a:cs typeface="Arial" panose="020B0604020202020204" pitchFamily="34" charset="0"/>
              </a:rPr>
              <a:t>) Vrlo je važno napomenuti kako, suprotno bojažljivim nagađanjima zbog kojih je prouzročio mnoge kontroverzije, nije riječ o umjetnoj inteligenciji koja se odlikuje kognitivnim mogućnostima čovjeka – on ne misli i ne osjeća. Međutim, može se pomalo kolokvijalno ustvrditi da ga odlikuje fantastično pamćenje – zato se upravo tu njegovu vještinu može smatrati najvećim mogućim saveznikom.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Arial" panose="020B0604020202020204" pitchFamily="34" charset="0"/>
                <a:cs typeface="Arial" panose="020B0604020202020204" pitchFamily="34" charset="0"/>
              </a:rPr>
              <a:t>Može se pretpostaviti da je većina polaznika upoznata s mogućnostima alata </a:t>
            </a:r>
            <a:r>
              <a:rPr lang="hr-HR" sz="1800" dirty="0" err="1">
                <a:effectLst/>
                <a:latin typeface="Arial" panose="020B0604020202020204" pitchFamily="34" charset="0"/>
                <a:ea typeface="Arial" panose="020B0604020202020204" pitchFamily="34" charset="0"/>
                <a:cs typeface="Arial" panose="020B0604020202020204" pitchFamily="34" charset="0"/>
              </a:rPr>
              <a:t>ChatGPT</a:t>
            </a:r>
            <a:r>
              <a:rPr lang="hr-HR" sz="1800" dirty="0">
                <a:effectLst/>
                <a:latin typeface="Arial" panose="020B0604020202020204" pitchFamily="34" charset="0"/>
                <a:ea typeface="Arial" panose="020B0604020202020204" pitchFamily="34" charset="0"/>
                <a:cs typeface="Arial" panose="020B0604020202020204" pitchFamily="34" charset="0"/>
              </a:rPr>
              <a:t>, zato će se u ovoj radionici podsjetiti na njegov potencijal te navesti samo jedan primjer. Potrebno je podsjetiti na prednosti i nedostatke alata (posebno obratiti pozornost na „halucinacije“ te na tom važnom elementu graditi daljnju usporedbu s alatom </a:t>
            </a:r>
            <a:r>
              <a:rPr lang="hr-HR" sz="1800" dirty="0" err="1">
                <a:effectLst/>
                <a:latin typeface="Arial" panose="020B0604020202020204" pitchFamily="34" charset="0"/>
                <a:ea typeface="Arial" panose="020B0604020202020204" pitchFamily="34" charset="0"/>
                <a:cs typeface="Arial" panose="020B0604020202020204" pitchFamily="34" charset="0"/>
              </a:rPr>
              <a:t>Perplexity</a:t>
            </a:r>
            <a:r>
              <a:rPr lang="hr-HR" sz="1800" dirty="0">
                <a:effectLst/>
                <a:latin typeface="Arial" panose="020B0604020202020204" pitchFamily="34" charset="0"/>
                <a:ea typeface="Arial" panose="020B0604020202020204" pitchFamily="34"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Polaznici će odabrati odgojno-obrazovni ishod i pristup njegovu ostvarivanju te s pomoću alata </a:t>
            </a:r>
            <a:r>
              <a:rPr lang="hr-HR" sz="1800" dirty="0" err="1">
                <a:effectLst/>
                <a:latin typeface="Arial" panose="020B0604020202020204" pitchFamily="34" charset="0"/>
                <a:ea typeface="Arial" panose="020B0604020202020204" pitchFamily="34" charset="0"/>
                <a:cs typeface="Arial" panose="020B0604020202020204" pitchFamily="34" charset="0"/>
              </a:rPr>
              <a:t>ChatGPT</a:t>
            </a:r>
            <a:r>
              <a:rPr lang="hr-HR" sz="1800" dirty="0">
                <a:effectLst/>
                <a:latin typeface="Arial" panose="020B0604020202020204" pitchFamily="34" charset="0"/>
                <a:ea typeface="Arial" panose="020B0604020202020204" pitchFamily="34" charset="0"/>
                <a:cs typeface="Arial" panose="020B0604020202020204" pitchFamily="34" charset="0"/>
              </a:rPr>
              <a:t> ponuditi prijedloge aktivnosti za rad s učenicima.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Primjer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b="1" dirty="0">
                <a:effectLst/>
                <a:latin typeface="Arial" panose="020B0604020202020204" pitchFamily="34" charset="0"/>
                <a:ea typeface="Arial" panose="020B0604020202020204" pitchFamily="34" charset="0"/>
                <a:cs typeface="Arial" panose="020B0604020202020204" pitchFamily="34" charset="0"/>
              </a:rPr>
              <a:t>Uputa: </a:t>
            </a:r>
            <a:r>
              <a:rPr lang="hr-HR" sz="1800" dirty="0">
                <a:effectLst/>
                <a:latin typeface="Arial" panose="020B0604020202020204" pitchFamily="34" charset="0"/>
                <a:ea typeface="Arial" panose="020B0604020202020204" pitchFamily="34" charset="0"/>
                <a:cs typeface="Arial" panose="020B0604020202020204" pitchFamily="34" charset="0"/>
              </a:rPr>
              <a:t>Možeš li izraditi prijedlog aktivnosti za rad s učenicima na osnovi ovih ishoda? Riječ je o učenicima sedmog razreda, a molim i detaljniju razradu o temi strojnog učenja.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b="1" dirty="0">
                <a:effectLst/>
                <a:latin typeface="Arial" panose="020B0604020202020204" pitchFamily="34" charset="0"/>
                <a:ea typeface="Arial" panose="020B0604020202020204" pitchFamily="34" charset="0"/>
                <a:cs typeface="Arial" panose="020B0604020202020204" pitchFamily="34" charset="0"/>
              </a:rPr>
              <a:t>Ishodi</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OŠ. A.1.1. Učenik prepoznaje koncepte umjetne inteligencije i tehnologija u nastajanju.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OŠ. A.1.2. Učenik prepoznaje alate temeljene na umjetnoj inteligenciji.</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b="1" dirty="0">
                <a:effectLst/>
                <a:latin typeface="Arial" panose="020B0604020202020204" pitchFamily="34" charset="0"/>
                <a:ea typeface="Arial" panose="020B0604020202020204" pitchFamily="34" charset="0"/>
                <a:cs typeface="Arial" panose="020B0604020202020204" pitchFamily="34" charset="0"/>
              </a:rPr>
              <a:t>Razrada ishoda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Opisuje razvoj i napredak umjetne inteligencije i tehnologija u nastajanju.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Prepoznaje primjenu umjetne inteligencije i tehnologija u nastajanju u svakodnevnom životu, školi, industriji, zdravstvu i drugim područjima.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pPr>
            <a:r>
              <a:rPr lang="hr-HR" sz="1800" b="1" dirty="0">
                <a:effectLst/>
                <a:latin typeface="Arial" panose="020B0604020202020204" pitchFamily="34" charset="0"/>
                <a:ea typeface="Arial" panose="020B0604020202020204" pitchFamily="34" charset="0"/>
                <a:cs typeface="Arial" panose="020B0604020202020204" pitchFamily="34" charset="0"/>
              </a:rPr>
              <a:t>Tema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Strojno učenje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 </a:t>
            </a:r>
          </a:p>
          <a:p>
            <a:pPr>
              <a:lnSpc>
                <a:spcPct val="115000"/>
              </a:lnSpc>
            </a:pPr>
            <a:r>
              <a:rPr lang="hr-HR" sz="1800" b="1" dirty="0">
                <a:solidFill>
                  <a:srgbClr val="44546A"/>
                </a:solidFill>
                <a:effectLst/>
                <a:latin typeface="Arial" panose="020B0604020202020204" pitchFamily="34" charset="0"/>
                <a:ea typeface="Arial" panose="020B0604020202020204" pitchFamily="34" charset="0"/>
                <a:cs typeface="Arial" panose="020B0604020202020204" pitchFamily="34" charset="0"/>
              </a:rPr>
              <a:t>Dodati upit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pPr>
            <a:r>
              <a:rPr lang="hr-HR" sz="1800" b="1" dirty="0">
                <a:solidFill>
                  <a:srgbClr val="44546A"/>
                </a:solidFill>
                <a:effectLst/>
                <a:latin typeface="Arial" panose="020B0604020202020204" pitchFamily="34" charset="0"/>
                <a:ea typeface="Arial" panose="020B0604020202020204" pitchFamily="34" charset="0"/>
                <a:cs typeface="Arial" panose="020B0604020202020204" pitchFamily="34" charset="0"/>
              </a:rPr>
              <a:t>Koja je posljednja inovacija u području strojnog učenja?</a:t>
            </a:r>
          </a:p>
          <a:p>
            <a:pPr marL="0" marR="0" lvl="0" indent="0" algn="l" defTabSz="914400" rtl="0" eaLnBrk="1" fontAlgn="auto" latinLnBrk="0" hangingPunct="1">
              <a:lnSpc>
                <a:spcPct val="115000"/>
              </a:lnSpc>
              <a:spcBef>
                <a:spcPts val="0"/>
              </a:spcBef>
              <a:spcAft>
                <a:spcPts val="0"/>
              </a:spcAft>
              <a:buClrTx/>
              <a:buSzTx/>
              <a:buFontTx/>
              <a:buNone/>
              <a:tabLst/>
              <a:defRPr/>
            </a:pPr>
            <a:r>
              <a:rPr lang="hr-HR" sz="1800" b="1" dirty="0">
                <a:solidFill>
                  <a:srgbClr val="44546A"/>
                </a:solidFill>
                <a:effectLst/>
                <a:latin typeface="Arial" panose="020B0604020202020204" pitchFamily="34" charset="0"/>
                <a:ea typeface="Times New Roman" panose="02020603050405020304" pitchFamily="18" charset="0"/>
                <a:cs typeface="Arial" panose="020B0604020202020204" pitchFamily="34" charset="0"/>
              </a:rPr>
              <a:t>CHATGPT: „</a:t>
            </a:r>
            <a:r>
              <a:rPr lang="hr-HR" sz="1800" dirty="0">
                <a:solidFill>
                  <a:srgbClr val="44546A"/>
                </a:solidFill>
                <a:effectLst/>
                <a:latin typeface="Arial" panose="020B0604020202020204" pitchFamily="34" charset="0"/>
                <a:ea typeface="Arial" panose="020B0604020202020204" pitchFamily="34" charset="0"/>
                <a:cs typeface="Arial" panose="020B0604020202020204" pitchFamily="34" charset="0"/>
              </a:rPr>
              <a:t>Podaci kojima raspolažem sežu do listopada 2023. godine. Ako imate pitanja ili trebate informacije u tom rasponu, slobodno pitajte!”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pPr>
            <a:endParaRPr lang="hr-HR" sz="1800" b="1"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pPr>
            <a:endParaRPr lang="hr-HR" sz="1800" b="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Smisao je vježbe ispitati potencijal alata </a:t>
            </a:r>
            <a:r>
              <a:rPr lang="hr-HR" sz="1800" dirty="0" err="1">
                <a:effectLst/>
                <a:latin typeface="Arial" panose="020B0604020202020204" pitchFamily="34" charset="0"/>
                <a:ea typeface="Arial" panose="020B0604020202020204" pitchFamily="34" charset="0"/>
                <a:cs typeface="Arial" panose="020B0604020202020204" pitchFamily="34" charset="0"/>
              </a:rPr>
              <a:t>ChatGPT</a:t>
            </a:r>
            <a:r>
              <a:rPr lang="hr-HR" sz="1800" dirty="0">
                <a:effectLst/>
                <a:latin typeface="Arial" panose="020B0604020202020204" pitchFamily="34" charset="0"/>
                <a:ea typeface="Arial" panose="020B0604020202020204" pitchFamily="34" charset="0"/>
                <a:cs typeface="Arial" panose="020B0604020202020204" pitchFamily="34" charset="0"/>
              </a:rPr>
              <a:t> s obzirom na navedene opasnosti i izazove te ga prepoznati kao alat koji može biti višestruko koristan za nastanak ideja, nadahnuće i stvaranje svojevrsnog polazišta za daljnji rad, ali ne i kao pouzdan izvor aktualnih podataka. </a:t>
            </a:r>
          </a:p>
          <a:p>
            <a:pPr algn="just">
              <a:lnSpc>
                <a:spcPct val="115000"/>
              </a:lnSpc>
            </a:pPr>
            <a:endParaRPr lang="hr-HR"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Savjet: </a:t>
            </a:r>
            <a:r>
              <a:rPr lang="hr-HR" sz="1800" dirty="0">
                <a:effectLst/>
                <a:latin typeface="Arial" panose="020B0604020202020204" pitchFamily="34" charset="0"/>
                <a:ea typeface="Arial" panose="020B0604020202020204" pitchFamily="34" charset="0"/>
                <a:cs typeface="Arial" panose="020B0604020202020204" pitchFamily="34" charset="0"/>
              </a:rPr>
              <a:t>Izazovima alata </a:t>
            </a:r>
            <a:r>
              <a:rPr lang="hr-HR" sz="1800" dirty="0" err="1">
                <a:effectLst/>
                <a:latin typeface="Arial" panose="020B0604020202020204" pitchFamily="34" charset="0"/>
                <a:ea typeface="Arial" panose="020B0604020202020204" pitchFamily="34" charset="0"/>
                <a:cs typeface="Arial" panose="020B0604020202020204" pitchFamily="34" charset="0"/>
              </a:rPr>
              <a:t>ChatGPT</a:t>
            </a:r>
            <a:r>
              <a:rPr lang="hr-HR" sz="1800" dirty="0">
                <a:effectLst/>
                <a:latin typeface="Arial" panose="020B0604020202020204" pitchFamily="34" charset="0"/>
                <a:ea typeface="Arial" panose="020B0604020202020204" pitchFamily="34" charset="0"/>
                <a:cs typeface="Arial" panose="020B0604020202020204" pitchFamily="34" charset="0"/>
              </a:rPr>
              <a:t> može se doskočiti uporabom alata </a:t>
            </a:r>
            <a:r>
              <a:rPr lang="hr-HR" sz="1800" dirty="0" err="1">
                <a:effectLst/>
                <a:latin typeface="Arial" panose="020B0604020202020204" pitchFamily="34" charset="0"/>
                <a:ea typeface="Arial" panose="020B0604020202020204" pitchFamily="34" charset="0"/>
                <a:cs typeface="Arial" panose="020B0604020202020204" pitchFamily="34" charset="0"/>
              </a:rPr>
              <a:t>Peplexity</a:t>
            </a:r>
            <a:r>
              <a:rPr lang="hr-HR" sz="1800" dirty="0">
                <a:effectLst/>
                <a:latin typeface="Arial" panose="020B0604020202020204" pitchFamily="34" charset="0"/>
                <a:ea typeface="Arial" panose="020B0604020202020204" pitchFamily="34" charset="0"/>
                <a:cs typeface="Arial" panose="020B0604020202020204" pitchFamily="34" charset="0"/>
              </a:rPr>
              <a:t> koji će biti predstavljen u nastavku.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30</a:t>
            </a:fld>
            <a:endParaRPr lang="hr-HR"/>
          </a:p>
        </p:txBody>
      </p:sp>
    </p:spTree>
    <p:extLst>
      <p:ext uri="{BB962C8B-B14F-4D97-AF65-F5344CB8AC3E}">
        <p14:creationId xmlns:p14="http://schemas.microsoft.com/office/powerpoint/2010/main" val="1184340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r-HR" sz="1800" dirty="0" err="1">
                <a:effectLst/>
                <a:latin typeface="Arial" panose="020B0604020202020204" pitchFamily="34" charset="0"/>
                <a:ea typeface="Arial" panose="020B0604020202020204" pitchFamily="34" charset="0"/>
                <a:cs typeface="Arial" panose="020B0604020202020204" pitchFamily="34" charset="0"/>
              </a:rPr>
              <a:t>Perplexity</a:t>
            </a:r>
            <a:r>
              <a:rPr lang="hr-HR" sz="1800" dirty="0">
                <a:effectLst/>
                <a:latin typeface="Arial" panose="020B0604020202020204" pitchFamily="34" charset="0"/>
                <a:ea typeface="Arial" panose="020B0604020202020204" pitchFamily="34" charset="0"/>
                <a:cs typeface="Arial" panose="020B0604020202020204" pitchFamily="34" charset="0"/>
              </a:rPr>
              <a:t> je napredni alat za pretraživanje koji se koristi umjetnom inteligencijom, posebno generativnim modelima poput GPT-4, kako bi korisnicima pružio brze i točne odgovore na postavljena pitanja. Taj alat omogućuje pretraživanje informacija putem teksta ili glasa, a rezultati uključuju citirane izvore. Uz to, </a:t>
            </a:r>
            <a:r>
              <a:rPr lang="hr-HR" sz="1800" dirty="0" err="1">
                <a:effectLst/>
                <a:latin typeface="Arial" panose="020B0604020202020204" pitchFamily="34" charset="0"/>
                <a:ea typeface="Arial" panose="020B0604020202020204" pitchFamily="34" charset="0"/>
                <a:cs typeface="Arial" panose="020B0604020202020204" pitchFamily="34" charset="0"/>
              </a:rPr>
              <a:t>Perplexity</a:t>
            </a:r>
            <a:r>
              <a:rPr lang="hr-HR" sz="1800" dirty="0">
                <a:effectLst/>
                <a:latin typeface="Arial" panose="020B0604020202020204" pitchFamily="34" charset="0"/>
                <a:ea typeface="Arial" panose="020B0604020202020204" pitchFamily="34" charset="0"/>
                <a:cs typeface="Arial" panose="020B0604020202020204" pitchFamily="34" charset="0"/>
              </a:rPr>
              <a:t> nudi mogućnost nastavka dijaloga za dublje istraživanje tema, čime se potiče aktivno učenje i istraživanje.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Izradite korisnički račun i prijavite se u alat </a:t>
            </a:r>
            <a:r>
              <a:rPr lang="hr-HR" sz="1800" dirty="0" err="1">
                <a:effectLst/>
                <a:latin typeface="Arial" panose="020B0604020202020204" pitchFamily="34" charset="0"/>
                <a:ea typeface="Arial" panose="020B0604020202020204" pitchFamily="34" charset="0"/>
                <a:cs typeface="Arial" panose="020B0604020202020204" pitchFamily="34" charset="0"/>
              </a:rPr>
              <a:t>Perplexity</a:t>
            </a:r>
            <a:r>
              <a:rPr lang="hr-HR" sz="1800" dirty="0">
                <a:effectLst/>
                <a:latin typeface="Arial" panose="020B0604020202020204" pitchFamily="34" charset="0"/>
                <a:ea typeface="Arial" panose="020B0604020202020204" pitchFamily="34"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Arial" panose="020B0604020202020204" pitchFamily="34" charset="0"/>
                <a:cs typeface="Arial" panose="020B0604020202020204" pitchFamily="34" charset="0"/>
              </a:rPr>
              <a:t>Polaznici će alatima zadati istu uputu – primjerice: </a:t>
            </a:r>
            <a:r>
              <a:rPr lang="hr-HR" sz="1800" i="1" dirty="0">
                <a:effectLst/>
                <a:latin typeface="Arial" panose="020B0604020202020204" pitchFamily="34" charset="0"/>
                <a:ea typeface="Arial" panose="020B0604020202020204" pitchFamily="34" charset="0"/>
                <a:cs typeface="Arial" panose="020B0604020202020204" pitchFamily="34" charset="0"/>
              </a:rPr>
              <a:t>Koje su najnovije inovacije u svijetu umjetne inteligencije u obrazovanju?</a:t>
            </a:r>
            <a:r>
              <a:rPr lang="hr-HR" sz="1800" dirty="0">
                <a:effectLst/>
                <a:latin typeface="Arial" panose="020B0604020202020204" pitchFamily="34" charset="0"/>
                <a:ea typeface="Arial" panose="020B0604020202020204" pitchFamily="34" charset="0"/>
                <a:cs typeface="Arial" panose="020B0604020202020204" pitchFamily="34" charset="0"/>
              </a:rPr>
              <a:t> </a:t>
            </a:r>
            <a:r>
              <a:rPr lang="hr-HR" sz="1800" i="1" dirty="0">
                <a:effectLst/>
                <a:latin typeface="Arial" panose="020B0604020202020204" pitchFamily="34" charset="0"/>
                <a:ea typeface="Arial" panose="020B0604020202020204" pitchFamily="34" charset="0"/>
                <a:cs typeface="Arial" panose="020B0604020202020204" pitchFamily="34" charset="0"/>
              </a:rPr>
              <a:t>Kakva je situacija u Republici Hrvatskoj 2024. kad je riječ o uvođenju alata umjetne inteligencije u obrazovni sustav? </a:t>
            </a:r>
            <a:r>
              <a:rPr lang="hr-HR" sz="1800" dirty="0">
                <a:effectLst/>
                <a:latin typeface="Arial" panose="020B0604020202020204" pitchFamily="34" charset="0"/>
                <a:ea typeface="Arial" panose="020B0604020202020204" pitchFamily="34"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Na osnovi dobivenih rezultata i korisničkog iskustva polaznici će usporediti funkcionalnosti i svojstva alata te iznijeti svoje zaključke. Polaznici će istražiti važnost i aktualnost izvora koje alati navode kao izvore informacija.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Predavač će pratiti navedene zaključke te na pripremljenoj prezentaciji pokazati primjere.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dirty="0">
                <a:effectLst/>
                <a:latin typeface="Arial" panose="020B0604020202020204" pitchFamily="34" charset="0"/>
                <a:ea typeface="Arial" panose="020B0604020202020204" pitchFamily="34" charset="0"/>
                <a:cs typeface="Arial" panose="020B0604020202020204" pitchFamily="34" charset="0"/>
              </a:rPr>
              <a:t>Važno je objasniti da </a:t>
            </a:r>
            <a:r>
              <a:rPr lang="hr-HR" sz="1800" i="1" dirty="0" err="1">
                <a:effectLst/>
                <a:latin typeface="Arial" panose="020B0604020202020204" pitchFamily="34" charset="0"/>
                <a:ea typeface="Arial" panose="020B0604020202020204" pitchFamily="34" charset="0"/>
                <a:cs typeface="Arial" panose="020B0604020202020204" pitchFamily="34" charset="0"/>
              </a:rPr>
              <a:t>Perplexity</a:t>
            </a:r>
            <a:r>
              <a:rPr lang="hr-HR" sz="1800" dirty="0">
                <a:effectLst/>
                <a:latin typeface="Arial" panose="020B0604020202020204" pitchFamily="34" charset="0"/>
                <a:ea typeface="Arial" panose="020B0604020202020204" pitchFamily="34" charset="0"/>
                <a:cs typeface="Arial" panose="020B0604020202020204" pitchFamily="34" charset="0"/>
              </a:rPr>
              <a:t> pretražuje aktualne internetske izvore pa može poslužiti kao alat za provjeru rezultata koje stvara </a:t>
            </a:r>
            <a:r>
              <a:rPr lang="hr-HR" sz="1800" i="1" dirty="0" err="1">
                <a:effectLst/>
                <a:latin typeface="Arial" panose="020B0604020202020204" pitchFamily="34" charset="0"/>
                <a:ea typeface="Arial" panose="020B0604020202020204" pitchFamily="34" charset="0"/>
                <a:cs typeface="Arial" panose="020B0604020202020204" pitchFamily="34" charset="0"/>
              </a:rPr>
              <a:t>ChatGPT</a:t>
            </a:r>
            <a:r>
              <a:rPr lang="hr-HR" sz="1800" dirty="0">
                <a:effectLst/>
                <a:latin typeface="Arial" panose="020B0604020202020204" pitchFamily="34" charset="0"/>
                <a:ea typeface="Arial" panose="020B0604020202020204" pitchFamily="34" charset="0"/>
                <a:cs typeface="Arial" panose="020B0604020202020204" pitchFamily="34" charset="0"/>
              </a:rPr>
              <a: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hr-HR" sz="1800" i="1" dirty="0" err="1">
                <a:effectLst/>
                <a:latin typeface="Arial" panose="020B0604020202020204" pitchFamily="34" charset="0"/>
                <a:ea typeface="Arial" panose="020B0604020202020204" pitchFamily="34" charset="0"/>
                <a:cs typeface="Arial" panose="020B0604020202020204" pitchFamily="34" charset="0"/>
              </a:rPr>
              <a:t>Perplexity</a:t>
            </a:r>
            <a:r>
              <a:rPr lang="hr-HR" sz="1800" dirty="0">
                <a:effectLst/>
                <a:latin typeface="Arial" panose="020B0604020202020204" pitchFamily="34" charset="0"/>
                <a:ea typeface="Arial" panose="020B0604020202020204" pitchFamily="34" charset="0"/>
                <a:cs typeface="Arial" panose="020B0604020202020204" pitchFamily="34" charset="0"/>
              </a:rPr>
              <a:t> pri elaboriranju odgovora naznačuje izvor u obliku fusnota koje su izravna poveznica s dostupnim sadržajem.</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31</a:t>
            </a:fld>
            <a:endParaRPr lang="hr-HR"/>
          </a:p>
        </p:txBody>
      </p:sp>
    </p:spTree>
    <p:extLst>
      <p:ext uri="{BB962C8B-B14F-4D97-AF65-F5344CB8AC3E}">
        <p14:creationId xmlns:p14="http://schemas.microsoft.com/office/powerpoint/2010/main" val="1034547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Na temelju prije stvorenih aktivnosti polaznici će izraditi individualizirane inačice za učenike s posebnim odgojno-obrazovnim potrebama koristeći se alatom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Perplexity</a:t>
            </a:r>
            <a:r>
              <a:rPr lang="hr-HR" sz="1800" dirty="0">
                <a:effectLst/>
                <a:latin typeface="Arial" panose="020B0604020202020204" pitchFamily="34" charset="0"/>
                <a:ea typeface="MS Mincho" panose="02020609040205080304" pitchFamily="49" charset="-128"/>
                <a:cs typeface="Times New Roman" panose="02020603050405020304" pitchFamily="18" charset="0"/>
              </a:rPr>
              <a:t>.</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Na temelju vlastita iskustva procijenite uporabljivost, korisnost i suvislost prijedloga. Je li prijedlog alata za način prilagodbe sadržaja relevantan? Je li stvoreni prijedlog iskoristiv u nastavi? Kako biste vi prilagodili sadržaje za učenike s disleksijom? Kojim biste se digitalnim alatima mogli koristiti kako biste te sadržaje dalje obradili?</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Tekst za prilagodbu</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Bespilotne letjelice</a:t>
            </a:r>
            <a:r>
              <a:rPr lang="hr-HR" sz="1800" baseline="0" dirty="0">
                <a:effectLst/>
                <a:latin typeface="Arial" panose="020B0604020202020204" pitchFamily="34" charset="0"/>
                <a:ea typeface="MS Mincho" panose="02020609040205080304" pitchFamily="49" charset="-128"/>
                <a:cs typeface="Times New Roman" panose="02020603050405020304" pitchFamily="18" charset="0"/>
              </a:rPr>
              <a:t> </a:t>
            </a:r>
            <a:r>
              <a:rPr lang="hr-HR" sz="1800" dirty="0">
                <a:effectLst/>
                <a:latin typeface="Arial" panose="020B0604020202020204" pitchFamily="34" charset="0"/>
                <a:ea typeface="MS Mincho" panose="02020609040205080304" pitchFamily="49" charset="-128"/>
                <a:cs typeface="Times New Roman" panose="02020603050405020304" pitchFamily="18" charset="0"/>
              </a:rPr>
              <a:t>su posebne vrste vozila kojima ljudi upravljaju s pomoću daljinskog upravljača ili aplikacije na mobitelu, a mogu se kretati i samostalno, prema unaprijed programiranu planu gibanja. Takva su vozila bespilotna jer za njihovo kretanje po prostoru nije nužno da pilot bude u vozilu. Bespilotne letjelice imaju kamere, senzore i baterije koji im pomažu da se kreću te snimaju fotografije i videozapise. Mogu biti različitih oblika i veličina, a obično se dijele u kategorije prema broju propelera koji ih pokreću. Bespilotne letjelice pojavile su se početkom 20. stoljeća, a najsličnije dronovima kakve danas poznajemo nastale su sedamdesetih godina.</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Dalia Kager, ulomak iz teksta </a:t>
            </a:r>
            <a:r>
              <a:rPr lang="hr-HR" sz="1800" i="1" dirty="0">
                <a:effectLst/>
                <a:latin typeface="Arial" panose="020B0604020202020204" pitchFamily="34" charset="0"/>
                <a:ea typeface="MS Mincho" panose="02020609040205080304" pitchFamily="49" charset="-128"/>
                <a:cs typeface="Times New Roman" panose="02020603050405020304" pitchFamily="18" charset="0"/>
              </a:rPr>
              <a:t>Mala vozila, velike pustolovine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Modra lasta 2, listopad 2024.</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Uputa za alat:</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Možeš li mi pomoći s prilagodbom ovog teksta učenicima s disleksijom?</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Rezultat:</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Prilagodba teksta za učenike s disleksijom može uključivati pojednostavljivanje jezika, korištenje kraćih rečenica, dodavanje vizualnih elemenata i jasno strukturiranje informacija. Evo kako bi taj tekst mogao izgledati:</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Dronovi</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Što su dronovi?</a:t>
            </a:r>
            <a:br>
              <a:rPr lang="hr-HR" sz="1800" dirty="0">
                <a:effectLst/>
                <a:latin typeface="Arial" panose="020B0604020202020204" pitchFamily="34" charset="0"/>
                <a:ea typeface="MS Mincho" panose="02020609040205080304" pitchFamily="49" charset="-128"/>
                <a:cs typeface="Times New Roman" panose="02020603050405020304" pitchFamily="18" charset="0"/>
              </a:rPr>
            </a:br>
            <a:r>
              <a:rPr lang="hr-HR" sz="1800" dirty="0">
                <a:effectLst/>
                <a:latin typeface="Arial" panose="020B0604020202020204" pitchFamily="34" charset="0"/>
                <a:ea typeface="MS Mincho" panose="02020609040205080304" pitchFamily="49" charset="-128"/>
                <a:cs typeface="Times New Roman" panose="02020603050405020304" pitchFamily="18" charset="0"/>
              </a:rPr>
              <a:t>Dronovi su posebna vozila. Ljudi njima upravljaju pomoću daljinskog upravljača ili aplikacije na mobitelu. Dronovi se mogu kretati i sami, prema unaprijed postavljenom planu.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Zašto su dronovi posebni?</a:t>
            </a:r>
            <a:br>
              <a:rPr lang="hr-HR" sz="1800" dirty="0">
                <a:effectLst/>
                <a:latin typeface="Arial" panose="020B0604020202020204" pitchFamily="34" charset="0"/>
                <a:ea typeface="MS Mincho" panose="02020609040205080304" pitchFamily="49" charset="-128"/>
                <a:cs typeface="Times New Roman" panose="02020603050405020304" pitchFamily="18" charset="0"/>
              </a:rPr>
            </a:br>
            <a:r>
              <a:rPr lang="hr-HR" sz="1800" dirty="0">
                <a:effectLst/>
                <a:latin typeface="Arial" panose="020B0604020202020204" pitchFamily="34" charset="0"/>
                <a:ea typeface="MS Mincho" panose="02020609040205080304" pitchFamily="49" charset="-128"/>
                <a:cs typeface="Times New Roman" panose="02020603050405020304" pitchFamily="18" charset="0"/>
              </a:rPr>
              <a:t>Ova vozila su bespilotna. To znači da pilot ne mora biti unutar drona dok se on kreće.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Kako dronovi rade?</a:t>
            </a:r>
            <a:br>
              <a:rPr lang="hr-HR" sz="1800" dirty="0">
                <a:effectLst/>
                <a:latin typeface="Arial" panose="020B0604020202020204" pitchFamily="34" charset="0"/>
                <a:ea typeface="MS Mincho" panose="02020609040205080304" pitchFamily="49" charset="-128"/>
                <a:cs typeface="Times New Roman" panose="02020603050405020304" pitchFamily="18" charset="0"/>
              </a:rPr>
            </a:br>
            <a:r>
              <a:rPr lang="hr-HR" sz="1800" dirty="0">
                <a:effectLst/>
                <a:latin typeface="Arial" panose="020B0604020202020204" pitchFamily="34" charset="0"/>
                <a:ea typeface="MS Mincho" panose="02020609040205080304" pitchFamily="49" charset="-128"/>
                <a:cs typeface="Times New Roman" panose="02020603050405020304" pitchFamily="18" charset="0"/>
              </a:rPr>
              <a:t>Dronovi imaju:</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Kamere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za snimanje fotografija i videa.</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Senzore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za pomoć u kretanju.</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Baterije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koje im daju energiju.</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Oblici i veličine</a:t>
            </a:r>
            <a:br>
              <a:rPr lang="hr-HR" sz="1800" dirty="0">
                <a:effectLst/>
                <a:latin typeface="Arial" panose="020B0604020202020204" pitchFamily="34" charset="0"/>
                <a:ea typeface="MS Mincho" panose="02020609040205080304" pitchFamily="49" charset="-128"/>
                <a:cs typeface="Times New Roman" panose="02020603050405020304" pitchFamily="18" charset="0"/>
              </a:rPr>
            </a:br>
            <a:r>
              <a:rPr lang="hr-HR" sz="1800" dirty="0">
                <a:effectLst/>
                <a:latin typeface="Arial" panose="020B0604020202020204" pitchFamily="34" charset="0"/>
                <a:ea typeface="MS Mincho" panose="02020609040205080304" pitchFamily="49" charset="-128"/>
                <a:cs typeface="Times New Roman" panose="02020603050405020304" pitchFamily="18" charset="0"/>
              </a:rPr>
              <a:t>Dronovi dolaze u različitim oblicima i veličinama. Obično se dijele prema broju propelera koje imaju.</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Povijest dronova</a:t>
            </a:r>
            <a:br>
              <a:rPr lang="hr-HR" sz="1800" dirty="0">
                <a:effectLst/>
                <a:latin typeface="Arial" panose="020B0604020202020204" pitchFamily="34" charset="0"/>
                <a:ea typeface="MS Mincho" panose="02020609040205080304" pitchFamily="49" charset="-128"/>
                <a:cs typeface="Times New Roman" panose="02020603050405020304" pitchFamily="18" charset="0"/>
              </a:rPr>
            </a:br>
            <a:r>
              <a:rPr lang="hr-HR" sz="1800" dirty="0">
                <a:effectLst/>
                <a:latin typeface="Arial" panose="020B0604020202020204" pitchFamily="34" charset="0"/>
                <a:ea typeface="MS Mincho" panose="02020609040205080304" pitchFamily="49" charset="-128"/>
                <a:cs typeface="Times New Roman" panose="02020603050405020304" pitchFamily="18" charset="0"/>
              </a:rPr>
              <a:t>Bespilotne letjelice pojavile su se početkom 20. stoljeća. Dronovi slični onima koje danas poznajemo razvijeni su 1970-ih godina.</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Savjeti za prilagodbu</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mj-lt"/>
              <a:buAutoNum type="arabicPeriod"/>
              <a:tabLst>
                <a:tab pos="457200" algn="l"/>
              </a:tabLst>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Kratke rečenice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Koristite kraće rečenice kako bi tekst bio lakši za čitanje.</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mj-lt"/>
              <a:buAutoNum type="arabicPeriod"/>
              <a:tabLst>
                <a:tab pos="457200" algn="l"/>
              </a:tabLst>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Jednostavan jezik</a:t>
            </a:r>
            <a:r>
              <a:rPr lang="hr-HR" sz="1800" dirty="0">
                <a:effectLst/>
                <a:latin typeface="Arial" panose="020B0604020202020204" pitchFamily="34" charset="0"/>
                <a:ea typeface="MS Mincho" panose="02020609040205080304" pitchFamily="49" charset="-128"/>
                <a:cs typeface="Times New Roman" panose="02020603050405020304" pitchFamily="18" charset="0"/>
              </a:rPr>
              <a:t>: Izbjegavajte složene riječi i fraze.</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mj-lt"/>
              <a:buAutoNum type="arabicPeriod"/>
              <a:tabLst>
                <a:tab pos="457200" algn="l"/>
              </a:tabLst>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Vizualni elementi</a:t>
            </a:r>
            <a:r>
              <a:rPr lang="hr-HR" sz="1800" dirty="0">
                <a:effectLst/>
                <a:latin typeface="Arial" panose="020B0604020202020204" pitchFamily="34" charset="0"/>
                <a:ea typeface="MS Mincho" panose="02020609040205080304" pitchFamily="49" charset="-128"/>
                <a:cs typeface="Times New Roman" panose="02020603050405020304" pitchFamily="18" charset="0"/>
              </a:rPr>
              <a:t>: Dodajte slike dronova ili dijagrame koji objašnjavaju kako dronovi rade.</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mj-lt"/>
              <a:buAutoNum type="arabicPeriod"/>
              <a:tabLst>
                <a:tab pos="457200" algn="l"/>
              </a:tabLst>
            </a:pPr>
            <a:r>
              <a:rPr lang="hr-HR" sz="1800" b="1" dirty="0">
                <a:effectLst/>
                <a:latin typeface="Arial" panose="020B0604020202020204" pitchFamily="34" charset="0"/>
                <a:ea typeface="MS Mincho" panose="02020609040205080304" pitchFamily="49" charset="-128"/>
                <a:cs typeface="Times New Roman" panose="02020603050405020304" pitchFamily="18" charset="0"/>
              </a:rPr>
              <a:t>Formatiranje</a:t>
            </a:r>
            <a:r>
              <a:rPr lang="hr-HR" sz="1800" dirty="0">
                <a:effectLst/>
                <a:latin typeface="Arial" panose="020B0604020202020204" pitchFamily="34" charset="0"/>
                <a:ea typeface="MS Mincho" panose="02020609040205080304" pitchFamily="49" charset="-128"/>
                <a:cs typeface="Times New Roman" panose="02020603050405020304" pitchFamily="18" charset="0"/>
              </a:rPr>
              <a:t>: Koristite podebljane naslove i popise kako bi se informacije lakše uočile.</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Ove prilagodbe mogu pomoći učenicima s disleksijom da bolje razumiju i upamte informacije o dronovima.</a:t>
            </a:r>
          </a:p>
          <a:p>
            <a:pPr>
              <a:lnSpc>
                <a:spcPct val="115000"/>
              </a:lnSpc>
            </a:pPr>
            <a:endParaRPr lang="hr-HR" sz="1800" dirty="0">
              <a:effectLst/>
              <a:latin typeface="Arial" panose="020B0604020202020204" pitchFamily="34" charset="0"/>
              <a:ea typeface="MS Mincho" panose="02020609040205080304" pitchFamily="49" charset="-128"/>
              <a:cs typeface="Times New Roman" panose="02020603050405020304" pitchFamily="18" charset="0"/>
            </a:endParaRPr>
          </a:p>
          <a:p>
            <a:pPr>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Nakon rješavanja zadatka s polaznicima komentirati: </a:t>
            </a:r>
          </a:p>
          <a:p>
            <a:pPr marL="0" marR="0" lvl="0" indent="0" algn="l" defTabSz="914400" rtl="0" eaLnBrk="1" fontAlgn="auto" latinLnBrk="0" hangingPunct="1">
              <a:lnSpc>
                <a:spcPct val="115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Na temelju vlastita iskustva procijenite uporabljivost, korisnost i suvislost prijedloga. Je li prijedlog alata za način prilagodbe sadržaja relevantan? Je li generirani prijedlog iskoristiv u nastavi? Kako biste Vi prilagodili sadržaje za učenike s disleksijom? Kojim biste se digitalnim alatima mogli koristiti kako biste ove sadržaje dalje obradili?</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pP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32</a:t>
            </a:fld>
            <a:endParaRPr lang="hr-HR"/>
          </a:p>
        </p:txBody>
      </p:sp>
    </p:spTree>
    <p:extLst>
      <p:ext uri="{BB962C8B-B14F-4D97-AF65-F5344CB8AC3E}">
        <p14:creationId xmlns:p14="http://schemas.microsoft.com/office/powerpoint/2010/main" val="318738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effectLst/>
                <a:latin typeface="Arial" panose="020B0604020202020204" pitchFamily="34" charset="0"/>
                <a:ea typeface="MS Mincho" panose="02020609040205080304" pitchFamily="49" charset="-128"/>
                <a:cs typeface="Times New Roman" panose="02020603050405020304" pitchFamily="18" charset="0"/>
              </a:rPr>
              <a:t>Predavač će omogućiti prikaz specifičnih teškoća u učenju s kojima se učitelji susreću u svakodnevnom radu kako bi polaznici što uspješnije stvorili upute za alat. To su: disleksija, </a:t>
            </a:r>
            <a:r>
              <a:rPr lang="hr-HR" sz="1200" dirty="0" err="1">
                <a:effectLst/>
                <a:latin typeface="Arial" panose="020B0604020202020204" pitchFamily="34" charset="0"/>
                <a:ea typeface="MS Mincho" panose="02020609040205080304" pitchFamily="49" charset="-128"/>
                <a:cs typeface="Times New Roman" panose="02020603050405020304" pitchFamily="18" charset="0"/>
              </a:rPr>
              <a:t>diskalkulija</a:t>
            </a:r>
            <a:r>
              <a:rPr lang="hr-HR" sz="1200" dirty="0">
                <a:effectLst/>
                <a:latin typeface="Arial" panose="020B0604020202020204" pitchFamily="34" charset="0"/>
                <a:ea typeface="MS Mincho" panose="02020609040205080304" pitchFamily="49" charset="-128"/>
                <a:cs typeface="Times New Roman" panose="02020603050405020304" pitchFamily="18" charset="0"/>
              </a:rPr>
              <a:t>, disgrafija, dispraksija, manjak pozornosti / hiperaktivni poremećaj (ADHD), poremećaji iz autističnog spektra i Aspergerov sindrom, opsesivno-kompulzivni poremećaj, teškoće vezane za organizacijske vještine učenika te polaganje ispita i provjeru znanja (Hudson, 2018.).</a:t>
            </a:r>
            <a:endParaRPr lang="hr-HR"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a:p>
            <a:r>
              <a:rPr lang="hr-HR" dirty="0"/>
              <a:t>Ukratko opisati preporuke za prilagodbu materijala prema navedenim teškoćama. Koristit će se službeni dokument Smjernice za rad s učenicima s teškoćama (Ministarstvo znanosti i obrazovanja), polaznicima dostupan na zajedničkoj ploči </a:t>
            </a:r>
            <a:r>
              <a:rPr lang="hr-HR" dirty="0" err="1"/>
              <a:t>Padlet</a:t>
            </a:r>
            <a:r>
              <a:rPr lang="hr-HR" dirty="0"/>
              <a:t>.</a:t>
            </a:r>
          </a:p>
          <a:p>
            <a:endParaRPr lang="hr-HR" dirty="0"/>
          </a:p>
          <a:p>
            <a:r>
              <a:rPr lang="hr-HR" dirty="0"/>
              <a:t>Razgovor o rezultatima koje je stvorio alat umjetne inteligencije može se pratiti i s pomoću sljedećih natuknica, koje su izrađene s pomoću alata </a:t>
            </a:r>
            <a:r>
              <a:rPr lang="hr-HR" dirty="0" err="1"/>
              <a:t>ChatGPT</a:t>
            </a:r>
            <a:r>
              <a:rPr lang="hr-HR" dirty="0"/>
              <a:t>.</a:t>
            </a:r>
          </a:p>
          <a:p>
            <a:r>
              <a:rPr lang="hr-HR" dirty="0"/>
              <a:t>Na temelju dokumenta, evo preporuka za prilagodbu nastave prema teškoćama u učenju.</a:t>
            </a:r>
          </a:p>
          <a:p>
            <a:pPr>
              <a:buFont typeface="+mj-lt"/>
              <a:buAutoNum type="arabicPeriod"/>
            </a:pPr>
            <a:r>
              <a:rPr lang="hr-HR" b="1" dirty="0"/>
              <a:t> Disleksija</a:t>
            </a:r>
            <a:endParaRPr lang="hr-HR" dirty="0"/>
          </a:p>
          <a:p>
            <a:pPr marL="742950" lvl="1" indent="-285750">
              <a:buFont typeface="+mj-lt"/>
              <a:buAutoNum type="arabicPeriod"/>
            </a:pPr>
            <a:r>
              <a:rPr lang="hr-HR" dirty="0"/>
              <a:t>Povećati font i osigurati kontrastne materijale.</a:t>
            </a:r>
          </a:p>
          <a:p>
            <a:pPr marL="742950" lvl="1" indent="-285750">
              <a:buFont typeface="+mj-lt"/>
              <a:buAutoNum type="arabicPeriod"/>
            </a:pPr>
            <a:r>
              <a:rPr lang="hr-HR" dirty="0"/>
              <a:t>Upotreba </a:t>
            </a:r>
            <a:r>
              <a:rPr lang="hr-HR" dirty="0" err="1"/>
              <a:t>audioknjiga</a:t>
            </a:r>
            <a:r>
              <a:rPr lang="hr-HR" dirty="0"/>
              <a:t> i govorne tehnologije.</a:t>
            </a:r>
          </a:p>
          <a:p>
            <a:pPr marL="742950" lvl="1" indent="-285750">
              <a:buFont typeface="+mj-lt"/>
              <a:buAutoNum type="arabicPeriod"/>
            </a:pPr>
            <a:r>
              <a:rPr lang="hr-HR" dirty="0"/>
              <a:t>Produljiti vrijeme za čitanje i pisanje zadataka.</a:t>
            </a:r>
          </a:p>
          <a:p>
            <a:pPr>
              <a:buFont typeface="+mj-lt"/>
              <a:buAutoNum type="arabicPeriod"/>
            </a:pPr>
            <a:r>
              <a:rPr lang="hr-HR" b="1" dirty="0"/>
              <a:t> </a:t>
            </a:r>
            <a:r>
              <a:rPr lang="hr-HR" b="1" dirty="0" err="1"/>
              <a:t>Diskalkulija</a:t>
            </a:r>
            <a:endParaRPr lang="hr-HR" dirty="0"/>
          </a:p>
          <a:p>
            <a:pPr marL="742950" lvl="1" indent="-285750">
              <a:buFont typeface="+mj-lt"/>
              <a:buAutoNum type="arabicPeriod"/>
            </a:pPr>
            <a:r>
              <a:rPr lang="hr-HR" dirty="0"/>
              <a:t>Koristiti se vizualnim prikazima brojeva i simbola.</a:t>
            </a:r>
          </a:p>
          <a:p>
            <a:pPr marL="742950" lvl="1" indent="-285750">
              <a:buFont typeface="+mj-lt"/>
              <a:buAutoNum type="arabicPeriod"/>
            </a:pPr>
            <a:r>
              <a:rPr lang="hr-HR" dirty="0"/>
              <a:t>Praktični zadatci za razumijevanje matematičkih pojmova.</a:t>
            </a:r>
          </a:p>
          <a:p>
            <a:pPr marL="742950" lvl="1" indent="-285750">
              <a:buFont typeface="+mj-lt"/>
              <a:buAutoNum type="arabicPeriod"/>
            </a:pPr>
            <a:r>
              <a:rPr lang="hr-HR" dirty="0"/>
              <a:t>Omogućiti računanje s pomoću alata (npr. džepnog računala) ​(Smjernice za rad s učenicima…).</a:t>
            </a:r>
          </a:p>
          <a:p>
            <a:pPr>
              <a:buFont typeface="+mj-lt"/>
              <a:buAutoNum type="arabicPeriod"/>
            </a:pPr>
            <a:r>
              <a:rPr lang="hr-HR" b="1" dirty="0"/>
              <a:t> Disgrafij</a:t>
            </a:r>
            <a:r>
              <a:rPr lang="hr-HR" b="0" dirty="0"/>
              <a:t>a</a:t>
            </a:r>
            <a:endParaRPr lang="hr-HR" dirty="0"/>
          </a:p>
          <a:p>
            <a:pPr marL="742950" lvl="1" indent="-285750">
              <a:buFont typeface="+mj-lt"/>
              <a:buAutoNum type="arabicPeriod"/>
            </a:pPr>
            <a:r>
              <a:rPr lang="hr-HR" dirty="0"/>
              <a:t>Osigurati više vremena za pisanje.</a:t>
            </a:r>
          </a:p>
          <a:p>
            <a:pPr marL="742950" lvl="1" indent="-285750">
              <a:buFont typeface="+mj-lt"/>
              <a:buAutoNum type="arabicPeriod"/>
            </a:pPr>
            <a:r>
              <a:rPr lang="hr-HR" dirty="0"/>
              <a:t>Koristiti se tipkanjem umjesto pisanja rukom.</a:t>
            </a:r>
          </a:p>
          <a:p>
            <a:pPr marL="742950" lvl="1" indent="-285750">
              <a:buFont typeface="+mj-lt"/>
              <a:buAutoNum type="arabicPeriod"/>
            </a:pPr>
            <a:r>
              <a:rPr lang="hr-HR" dirty="0"/>
              <a:t>Omogućiti upotrebu </a:t>
            </a:r>
            <a:r>
              <a:rPr lang="hr-HR" dirty="0" err="1"/>
              <a:t>asistivne</a:t>
            </a:r>
            <a:r>
              <a:rPr lang="hr-HR" dirty="0"/>
              <a:t> tehnologije ​(Smjernice za rad s učenicima…).</a:t>
            </a:r>
          </a:p>
          <a:p>
            <a:pPr>
              <a:buFont typeface="+mj-lt"/>
              <a:buAutoNum type="arabicPeriod"/>
            </a:pPr>
            <a:r>
              <a:rPr lang="hr-HR" b="1" dirty="0"/>
              <a:t> Dispraksija</a:t>
            </a:r>
            <a:endParaRPr lang="hr-HR" dirty="0"/>
          </a:p>
          <a:p>
            <a:pPr marL="742950" lvl="1" indent="-285750">
              <a:buFont typeface="+mj-lt"/>
              <a:buAutoNum type="arabicPeriod"/>
            </a:pPr>
            <a:r>
              <a:rPr lang="hr-HR" dirty="0"/>
              <a:t>Omogućiti kratke stanke zbog zamora.</a:t>
            </a:r>
          </a:p>
          <a:p>
            <a:pPr marL="742950" lvl="1" indent="-285750">
              <a:buFont typeface="+mj-lt"/>
              <a:buAutoNum type="arabicPeriod"/>
            </a:pPr>
            <a:r>
              <a:rPr lang="hr-HR" dirty="0"/>
              <a:t>Raditi na razvijanju fine motorike putem</a:t>
            </a:r>
            <a:r>
              <a:rPr lang="hr-HR" baseline="0" dirty="0"/>
              <a:t> </a:t>
            </a:r>
            <a:r>
              <a:rPr lang="hr-HR" dirty="0"/>
              <a:t>praktičnih aktivnosti.</a:t>
            </a:r>
          </a:p>
          <a:p>
            <a:pPr marL="742950" lvl="1" indent="-285750">
              <a:buFont typeface="+mj-lt"/>
              <a:buAutoNum type="arabicPeriod"/>
            </a:pPr>
            <a:r>
              <a:rPr lang="hr-HR" dirty="0"/>
              <a:t>Osigurati strukturiranu okolinu i smanjiti zahtjev za brze promjene ​(Smjernice za rad s učenicima…).</a:t>
            </a:r>
          </a:p>
          <a:p>
            <a:pPr>
              <a:buFont typeface="+mj-lt"/>
              <a:buAutoNum type="arabicPeriod"/>
            </a:pPr>
            <a:r>
              <a:rPr lang="hr-HR" b="1" dirty="0"/>
              <a:t> Manjak pozornosti</a:t>
            </a:r>
            <a:r>
              <a:rPr lang="hr-HR" b="1" baseline="0" dirty="0"/>
              <a:t> </a:t>
            </a:r>
            <a:r>
              <a:rPr lang="hr-HR" b="1" dirty="0"/>
              <a:t>/ hiperaktivni poremećaj (ADHD)</a:t>
            </a:r>
            <a:endParaRPr lang="hr-HR" dirty="0"/>
          </a:p>
          <a:p>
            <a:pPr marL="742950" lvl="1" indent="-285750">
              <a:buFont typeface="+mj-lt"/>
              <a:buAutoNum type="arabicPeriod"/>
            </a:pPr>
            <a:r>
              <a:rPr lang="hr-HR" dirty="0"/>
              <a:t>Osigurati kraće zadatke i podijeliti ih na manje dijelove.</a:t>
            </a:r>
          </a:p>
          <a:p>
            <a:pPr marL="742950" lvl="1" indent="-285750">
              <a:buFont typeface="+mj-lt"/>
              <a:buAutoNum type="arabicPeriod"/>
            </a:pPr>
            <a:r>
              <a:rPr lang="hr-HR" dirty="0"/>
              <a:t>Omogućiti redovite kratke stanke tijekom nastave.</a:t>
            </a:r>
          </a:p>
          <a:p>
            <a:pPr marL="742950" lvl="1" indent="-285750">
              <a:buFont typeface="+mj-lt"/>
              <a:buAutoNum type="arabicPeriod"/>
            </a:pPr>
            <a:r>
              <a:rPr lang="hr-HR" dirty="0"/>
              <a:t>Razvijati motivacijske planove za povećanje fokusa ​(Smjernice za rad s učenicima…).</a:t>
            </a:r>
          </a:p>
          <a:p>
            <a:pPr>
              <a:buFont typeface="+mj-lt"/>
              <a:buAutoNum type="arabicPeriod"/>
            </a:pPr>
            <a:r>
              <a:rPr lang="hr-HR" b="1" dirty="0"/>
              <a:t> Poremećaji iz autističnog spektra i </a:t>
            </a:r>
            <a:r>
              <a:rPr lang="hr-HR" b="1" dirty="0" err="1"/>
              <a:t>Aspergerov</a:t>
            </a:r>
            <a:r>
              <a:rPr lang="hr-HR" b="1" dirty="0"/>
              <a:t> sindrom</a:t>
            </a:r>
            <a:endParaRPr lang="hr-HR" dirty="0"/>
          </a:p>
          <a:p>
            <a:pPr marL="742950" lvl="1" indent="-285750">
              <a:buFont typeface="+mj-lt"/>
              <a:buAutoNum type="arabicPeriod"/>
            </a:pPr>
            <a:r>
              <a:rPr lang="hr-HR" dirty="0"/>
              <a:t>Strukturirati rutinu i osigurati jasne upute.</a:t>
            </a:r>
          </a:p>
          <a:p>
            <a:pPr marL="742950" lvl="1" indent="-285750">
              <a:buFont typeface="+mj-lt"/>
              <a:buAutoNum type="arabicPeriod"/>
            </a:pPr>
            <a:r>
              <a:rPr lang="hr-HR" dirty="0"/>
              <a:t>Koristiti se vizualnim poticajima za bolje razumijevanje.</a:t>
            </a:r>
          </a:p>
          <a:p>
            <a:pPr marL="742950" lvl="1" indent="-285750">
              <a:buFont typeface="+mj-lt"/>
              <a:buAutoNum type="arabicPeriod"/>
            </a:pPr>
            <a:r>
              <a:rPr lang="hr-HR" dirty="0"/>
              <a:t>Omogućiti dodatno vrijeme za zadatke i rabiti socijalne priče za bolju interakciju ​(Smjernice za rad s učenicima…).</a:t>
            </a:r>
          </a:p>
          <a:p>
            <a:pPr>
              <a:buFont typeface="+mj-lt"/>
              <a:buAutoNum type="arabicPeriod"/>
            </a:pPr>
            <a:r>
              <a:rPr lang="hr-HR" b="1" dirty="0"/>
              <a:t> Opsesivno-</a:t>
            </a:r>
            <a:r>
              <a:rPr lang="hr-HR" b="1" dirty="0" err="1"/>
              <a:t>kompulzivni</a:t>
            </a:r>
            <a:r>
              <a:rPr lang="hr-HR" b="1" dirty="0"/>
              <a:t> poremećaj</a:t>
            </a:r>
            <a:r>
              <a:rPr lang="hr-HR" dirty="0"/>
              <a:t>:</a:t>
            </a:r>
          </a:p>
          <a:p>
            <a:pPr marL="742950" lvl="1" indent="-285750">
              <a:buFont typeface="+mj-lt"/>
              <a:buAutoNum type="arabicPeriod"/>
            </a:pPr>
            <a:r>
              <a:rPr lang="hr-HR" dirty="0"/>
              <a:t>Omogućiti prilagodljivost u organizaciji zadataka.</a:t>
            </a:r>
          </a:p>
          <a:p>
            <a:pPr marL="742950" lvl="1" indent="-285750">
              <a:buFont typeface="+mj-lt"/>
              <a:buAutoNum type="arabicPeriod"/>
            </a:pPr>
            <a:r>
              <a:rPr lang="hr-HR" dirty="0"/>
              <a:t>Razvijati strategije upravljanja stresom i anksioznošću.</a:t>
            </a:r>
          </a:p>
          <a:p>
            <a:pPr marL="742950" lvl="1" indent="-285750">
              <a:buFont typeface="+mj-lt"/>
              <a:buAutoNum type="arabicPeriod"/>
            </a:pPr>
            <a:r>
              <a:rPr lang="hr-HR" dirty="0"/>
              <a:t>Raditi u mirnom i predvidivom okružju​ (Smjernice za rad s učenicima…).</a:t>
            </a:r>
          </a:p>
          <a:p>
            <a:pPr>
              <a:buFont typeface="+mj-lt"/>
              <a:buAutoNum type="arabicPeriod"/>
            </a:pPr>
            <a:r>
              <a:rPr lang="hr-HR" b="1" dirty="0"/>
              <a:t> Teškoće vezane za organizacijske vještine</a:t>
            </a:r>
            <a:endParaRPr lang="hr-HR" dirty="0"/>
          </a:p>
          <a:p>
            <a:pPr marL="742950" lvl="1" indent="-285750">
              <a:buFont typeface="+mj-lt"/>
              <a:buAutoNum type="arabicPeriod"/>
            </a:pPr>
            <a:r>
              <a:rPr lang="hr-HR" dirty="0"/>
              <a:t>Voditi učenike u planiranju zadataka i aktivnosti.</a:t>
            </a:r>
          </a:p>
          <a:p>
            <a:pPr marL="742950" lvl="1" indent="-285750">
              <a:buFont typeface="+mj-lt"/>
              <a:buAutoNum type="arabicPeriod"/>
            </a:pPr>
            <a:r>
              <a:rPr lang="hr-HR" dirty="0"/>
              <a:t>Omogućiti izradu planova rada s preglednim uputama.</a:t>
            </a:r>
          </a:p>
          <a:p>
            <a:pPr marL="742950" lvl="1" indent="-285750">
              <a:buFont typeface="+mj-lt"/>
              <a:buAutoNum type="arabicPeriod"/>
            </a:pPr>
            <a:r>
              <a:rPr lang="hr-HR" dirty="0"/>
              <a:t>Podučavati tehnike organizacije vremena i prostora ​(Smjernice za rad s učenicima…).</a:t>
            </a:r>
          </a:p>
          <a:p>
            <a:pPr>
              <a:buFont typeface="+mj-lt"/>
              <a:buAutoNum type="arabicPeriod"/>
            </a:pPr>
            <a:r>
              <a:rPr lang="hr-HR" b="1" dirty="0"/>
              <a:t> Polaganje ispita i provjera znanja</a:t>
            </a:r>
            <a:endParaRPr lang="hr-HR" dirty="0"/>
          </a:p>
          <a:p>
            <a:pPr marL="742950" lvl="1" indent="-285750">
              <a:buFont typeface="+mj-lt"/>
              <a:buAutoNum type="arabicPeriod"/>
            </a:pPr>
            <a:r>
              <a:rPr lang="hr-HR" dirty="0"/>
              <a:t>Produljiti</a:t>
            </a:r>
            <a:r>
              <a:rPr lang="hr-HR" baseline="0" dirty="0"/>
              <a:t> </a:t>
            </a:r>
            <a:r>
              <a:rPr lang="hr-HR" dirty="0"/>
              <a:t>vrijeme za pisanje ispita.</a:t>
            </a:r>
          </a:p>
          <a:p>
            <a:pPr marL="742950" lvl="1" indent="-285750">
              <a:buFont typeface="+mj-lt"/>
              <a:buAutoNum type="arabicPeriod"/>
            </a:pPr>
            <a:r>
              <a:rPr lang="hr-HR" dirty="0"/>
              <a:t>Omogućiti usmeno ispitivanje kao alternativu pisanju.</a:t>
            </a:r>
          </a:p>
          <a:p>
            <a:pPr marL="742950" lvl="1" indent="-285750">
              <a:buFont typeface="+mj-lt"/>
              <a:buAutoNum type="arabicPeriod"/>
            </a:pPr>
            <a:r>
              <a:rPr lang="hr-HR" dirty="0"/>
              <a:t>Koristiti se dodatnim metodama za provjeru razumijevanja, poput potpitanja ​(Smjernice za rad s učenicima…).</a:t>
            </a:r>
          </a:p>
          <a:p>
            <a:r>
              <a:rPr lang="hr-HR" dirty="0"/>
              <a:t>Te prilagodbe omogućuju individualizirani pristup učenicima s različitim teškoćama</a:t>
            </a:r>
            <a:r>
              <a:rPr lang="hr-HR" baseline="0" dirty="0"/>
              <a:t> </a:t>
            </a:r>
            <a:r>
              <a:rPr lang="hr-HR" dirty="0"/>
              <a:t>pružajući im potporu koja je prilagođena njihovim specifičnim potrebama.</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Predavač će voditi polaznike u daljnji razgovor i komentar na dobivene rezultate.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Na osnovi vlastita iskustva procijenite uporabljivost, korisnost i suvislost prijedloga. Je li prijedlog alata za način prilagodbe sadržaja relevantan? Je li generirani prijedlog iskoristiv u nastavi? Kako biste vi prilagodili sadržaje za učenike s disleksijom? Kojim biste se digitalnim alatima mogli koristiti kako biste te sadržaje dalje obradili?</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33</a:t>
            </a:fld>
            <a:endParaRPr lang="hr-HR"/>
          </a:p>
        </p:txBody>
      </p:sp>
    </p:spTree>
    <p:extLst>
      <p:ext uri="{BB962C8B-B14F-4D97-AF65-F5344CB8AC3E}">
        <p14:creationId xmlns:p14="http://schemas.microsoft.com/office/powerpoint/2010/main" val="4129229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Predavač će ukratko predstaviti funkcionalnosti alata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Curipod</a:t>
            </a:r>
            <a:r>
              <a:rPr lang="hr-HR" sz="1800" dirty="0">
                <a:effectLst/>
                <a:latin typeface="Arial" panose="020B0604020202020204" pitchFamily="34" charset="0"/>
                <a:ea typeface="MS Mincho" panose="02020609040205080304" pitchFamily="49" charset="-128"/>
                <a:cs typeface="Times New Roman" panose="02020603050405020304" pitchFamily="18" charset="0"/>
              </a:rPr>
              <a:t>.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Curipod</a:t>
            </a:r>
            <a:r>
              <a:rPr lang="hr-HR" sz="1800" dirty="0">
                <a:effectLst/>
                <a:latin typeface="Arial" panose="020B0604020202020204" pitchFamily="34" charset="0"/>
                <a:ea typeface="MS Mincho" panose="02020609040205080304" pitchFamily="49" charset="-128"/>
                <a:cs typeface="Times New Roman" panose="02020603050405020304" pitchFamily="18" charset="0"/>
              </a:rPr>
              <a:t> je digitalni alat za izradu scenarija poučavanja, ponuda prijedloga aktivnosti, prilagodba materijala određenim oblicima učenja, izradu ili doradu prezentacija u PowerPointu, izradu anketa i kvizova, rasprava i sl.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U kontekstu ove radionice zanimljivo je istaknuti mogućnosti alata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Curipod</a:t>
            </a:r>
            <a:r>
              <a:rPr lang="hr-HR" sz="1800" dirty="0">
                <a:effectLst/>
                <a:latin typeface="Arial" panose="020B0604020202020204" pitchFamily="34" charset="0"/>
                <a:ea typeface="MS Mincho" panose="02020609040205080304" pitchFamily="49" charset="-128"/>
                <a:cs typeface="Times New Roman" panose="02020603050405020304" pitchFamily="18" charset="0"/>
              </a:rPr>
              <a:t> za analizu uspjeha i interpretaciju podataka o učenju što može pomoći u donošenju valjanih odluka o poučavanju i potpori učenicima. U drugoj radionici više će se govoriti o </a:t>
            </a:r>
            <a:r>
              <a:rPr lang="hr-HR" sz="1800" dirty="0" err="1">
                <a:effectLst/>
                <a:latin typeface="Arial" panose="020B0604020202020204" pitchFamily="34" charset="0"/>
                <a:ea typeface="MS Mincho" panose="02020609040205080304" pitchFamily="49" charset="-128"/>
                <a:cs typeface="Times New Roman" panose="02020603050405020304" pitchFamily="18" charset="0"/>
              </a:rPr>
              <a:t>Curipodu</a:t>
            </a:r>
            <a:r>
              <a:rPr lang="hr-HR" sz="1800" dirty="0">
                <a:effectLst/>
                <a:latin typeface="Arial" panose="020B0604020202020204" pitchFamily="34" charset="0"/>
                <a:ea typeface="MS Mincho" panose="02020609040205080304" pitchFamily="49" charset="-128"/>
                <a:cs typeface="Times New Roman" panose="02020603050405020304" pitchFamily="18" charset="0"/>
              </a:rPr>
              <a:t> kao alatu za izradu interaktivnih materijala.</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Predavač će ukratko opisati osnovno sučelje alata i objasniti kako funkcionira interakcija s izrađenim materijalima. S obzirom na to da se znanja uvijek učinkovitije usvajaju na temelju vlastitog iskustva, predavač će s učenicima podijeliti jednu kratku prezentaciju izrađenu u alatu te na osnovi njihovih odgovora pokazati prikaz rezultata i razredne rezultate i mogućnost stvaranja povratne informacije na temelju alata umjetne inteligencije. Predavač će najprije pozvati sudionike da se pridruže prezentaciji, što može učiniti na dva načina (detaljnije opisana u priručniku).</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Napomena: svaki predavač mora </a:t>
            </a:r>
            <a:r>
              <a:rPr lang="hr-HR" sz="1800" b="1" dirty="0">
                <a:effectLst/>
                <a:latin typeface="Arial" panose="020B0604020202020204" pitchFamily="34" charset="0"/>
                <a:ea typeface="MS Mincho" panose="02020609040205080304" pitchFamily="49" charset="-128"/>
                <a:cs typeface="Times New Roman" panose="02020603050405020304" pitchFamily="18" charset="0"/>
              </a:rPr>
              <a:t>u svojemu korisničkom računu </a:t>
            </a:r>
            <a:r>
              <a:rPr lang="hr-HR" sz="1800" dirty="0">
                <a:effectLst/>
                <a:latin typeface="Arial" panose="020B0604020202020204" pitchFamily="34" charset="0"/>
                <a:ea typeface="MS Mincho" panose="02020609040205080304" pitchFamily="49" charset="-128"/>
                <a:cs typeface="Times New Roman" panose="02020603050405020304" pitchFamily="18" charset="0"/>
              </a:rPr>
              <a:t>izraditi pripremu i podijeliti svoju poveznicu s učenicima kako bi mogao prikazati sudjelovanje uživo. </a:t>
            </a:r>
            <a:r>
              <a:rPr lang="hr-HR" dirty="0"/>
              <a:t>Materijali za izradu prezentacije za demonstraciju nalaze se u priručniku.</a:t>
            </a:r>
          </a:p>
        </p:txBody>
      </p:sp>
      <p:sp>
        <p:nvSpPr>
          <p:cNvPr id="4" name="Slide Number Placeholder 3"/>
          <p:cNvSpPr>
            <a:spLocks noGrp="1"/>
          </p:cNvSpPr>
          <p:nvPr>
            <p:ph type="sldNum" sz="quarter" idx="5"/>
          </p:nvPr>
        </p:nvSpPr>
        <p:spPr/>
        <p:txBody>
          <a:bodyPr/>
          <a:lstStyle/>
          <a:p>
            <a:fld id="{2ACB5438-9996-4303-8AC3-C4C4F5B12047}" type="slidenum">
              <a:rPr lang="hr-HR" smtClean="0"/>
              <a:t>34</a:t>
            </a:fld>
            <a:endParaRPr lang="hr-HR"/>
          </a:p>
        </p:txBody>
      </p:sp>
    </p:spTree>
    <p:extLst>
      <p:ext uri="{BB962C8B-B14F-4D97-AF65-F5344CB8AC3E}">
        <p14:creationId xmlns:p14="http://schemas.microsoft.com/office/powerpoint/2010/main" val="3267063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Napomena: svaki predavač mora u svojemu korisničkom računu izraditi pripremu i podijeliti svoju poveznicu s učenicima kako bi mogao prikazati sudjelovanje uživo. </a:t>
            </a:r>
            <a:r>
              <a:rPr lang="hr-HR" dirty="0"/>
              <a:t>Materijali za izradu prezentacije za demonstraciju nalaze se u priručniku.</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Predavač će tijekom demonstracije:</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1. uputiti polaznike da pristupe stranici </a:t>
            </a:r>
            <a:r>
              <a:rPr lang="hr-HR" dirty="0" err="1"/>
              <a:t>curi.live</a:t>
            </a:r>
            <a:r>
              <a:rPr lang="hr-HR" dirty="0"/>
              <a:t>, gdje je potrebno upisati kod koji će s njima podijeliti predavač (poveznica na </a:t>
            </a:r>
            <a:r>
              <a:rPr lang="hr-HR" dirty="0" err="1"/>
              <a:t>Padlet</a:t>
            </a:r>
            <a:r>
              <a:rPr lang="hr-HR" dirty="0"/>
              <a:t> ploči)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2. na svojemu sučelju alata </a:t>
            </a:r>
            <a:r>
              <a:rPr lang="hr-HR" dirty="0" err="1"/>
              <a:t>Curipod</a:t>
            </a:r>
            <a:r>
              <a:rPr lang="hr-HR" dirty="0"/>
              <a:t>, u polju My </a:t>
            </a:r>
            <a:r>
              <a:rPr lang="hr-HR" dirty="0" err="1"/>
              <a:t>Lessons</a:t>
            </a:r>
            <a:r>
              <a:rPr lang="hr-HR" dirty="0"/>
              <a:t> pronaći izrađenu prezentaciju pod nazivom, primjerice, Završna anketa i pokrenuti prezentaciju (</a:t>
            </a:r>
            <a:r>
              <a:rPr lang="hr-HR" dirty="0" err="1"/>
              <a:t>Present</a:t>
            </a:r>
            <a:r>
              <a:rPr lang="hr-HR" dirty="0"/>
              <a:t> ili </a:t>
            </a:r>
            <a:r>
              <a:rPr lang="hr-HR" dirty="0" err="1"/>
              <a:t>Present</a:t>
            </a:r>
            <a:r>
              <a:rPr lang="hr-HR" dirty="0"/>
              <a:t> </a:t>
            </a:r>
            <a:r>
              <a:rPr lang="hr-HR" dirty="0" err="1"/>
              <a:t>With</a:t>
            </a:r>
            <a:r>
              <a:rPr lang="hr-HR" dirty="0"/>
              <a:t> </a:t>
            </a:r>
            <a:r>
              <a:rPr lang="hr-HR" dirty="0" err="1"/>
              <a:t>Moderation</a:t>
            </a:r>
            <a:r>
              <a:rPr lang="hr-HR" dirty="0"/>
              <a:t> ako želite pregled rezultata u prikazu za predavača).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algn="just">
              <a:lnSpc>
                <a:spcPct val="115000"/>
              </a:lnSpc>
            </a:pPr>
            <a:r>
              <a:rPr lang="hr-HR" sz="1800" dirty="0">
                <a:effectLst/>
                <a:latin typeface="Arial" panose="020B0604020202020204" pitchFamily="34" charset="0"/>
                <a:ea typeface="MS Mincho" panose="02020609040205080304" pitchFamily="49" charset="-128"/>
                <a:cs typeface="Times New Roman" panose="02020603050405020304" pitchFamily="18" charset="0"/>
              </a:rPr>
              <a:t>Dva su načina na koje je moguće uključiti sudionike u prezentaciju uživo. Na početnom zaslonu prezentacije nalazi se kôd za pristup dijeljenju uživo koji sudionici trebaju upisati na za to predviđeno mjesto. Druga opcija za pristup nalazi se na donjoj alatnoj traci na sučelju prezentiranja kod ikonice </a:t>
            </a:r>
            <a:r>
              <a:rPr lang="hr-HR" sz="1800" i="1" dirty="0" err="1">
                <a:effectLst/>
                <a:latin typeface="Arial" panose="020B0604020202020204" pitchFamily="34" charset="0"/>
                <a:ea typeface="MS Mincho" panose="02020609040205080304" pitchFamily="49" charset="-128"/>
                <a:cs typeface="Times New Roman" panose="02020603050405020304" pitchFamily="18" charset="0"/>
              </a:rPr>
              <a:t>Participants</a:t>
            </a:r>
            <a:r>
              <a:rPr lang="hr-HR" sz="1800" dirty="0">
                <a:effectLst/>
                <a:latin typeface="Arial" panose="020B0604020202020204" pitchFamily="34" charset="0"/>
                <a:ea typeface="MS Mincho" panose="02020609040205080304" pitchFamily="49" charset="-128"/>
                <a:cs typeface="Times New Roman" panose="02020603050405020304" pitchFamily="18" charset="0"/>
              </a:rPr>
              <a:t>. Klikom na ikonu pojavljuje se QR kod koji polaznici mogu skenirati. Predavač u postavkama određuje detalje poput zahtjeva da sudionici upišu prava imena i sl.</a:t>
            </a:r>
          </a:p>
          <a:p>
            <a:pPr algn="just">
              <a:lnSpc>
                <a:spcPct val="115000"/>
              </a:lnSpc>
            </a:pPr>
            <a:endParaRPr lang="hr-HR" sz="1800" dirty="0">
              <a:effectLst/>
              <a:latin typeface="Arial" panose="020B0604020202020204" pitchFamily="34" charset="0"/>
              <a:ea typeface="MS Mincho" panose="02020609040205080304" pitchFamily="49" charset="-128"/>
              <a:cs typeface="Times New Roman" panose="02020603050405020304" pitchFamily="18" charset="0"/>
            </a:endParaRPr>
          </a:p>
          <a:p>
            <a:pPr algn="just">
              <a:spcBef>
                <a:spcPts val="600"/>
              </a:spcBef>
            </a:pPr>
            <a:r>
              <a:rPr lang="hr-HR" sz="1800" dirty="0">
                <a:solidFill>
                  <a:srgbClr val="000000"/>
                </a:solidFill>
                <a:effectLst/>
                <a:latin typeface="Arial" panose="020B0604020202020204" pitchFamily="34" charset="0"/>
                <a:ea typeface="Times New Roman" panose="02020603050405020304" pitchFamily="18" charset="0"/>
              </a:rPr>
              <a:t>Predavač će pokrenuti prezentaciju uživo i voditi polaznike tijekom odgovaranja na pitanja. Postavljena je mogućnost glasovanja i odabira najboljeg odgovora i najsimpatičnijeg </a:t>
            </a:r>
            <a:r>
              <a:rPr lang="hr-HR" sz="1800" dirty="0" err="1">
                <a:solidFill>
                  <a:srgbClr val="000000"/>
                </a:solidFill>
                <a:effectLst/>
                <a:latin typeface="Arial" panose="020B0604020202020204" pitchFamily="34" charset="0"/>
                <a:ea typeface="Times New Roman" panose="02020603050405020304" pitchFamily="18" charset="0"/>
              </a:rPr>
              <a:t>emotikona</a:t>
            </a:r>
            <a:r>
              <a:rPr lang="hr-HR" sz="1800" dirty="0">
                <a:solidFill>
                  <a:srgbClr val="000000"/>
                </a:solidFill>
                <a:effectLst/>
                <a:latin typeface="Arial" panose="020B0604020202020204" pitchFamily="34" charset="0"/>
                <a:ea typeface="Times New Roman" panose="02020603050405020304" pitchFamily="18" charset="0"/>
              </a:rPr>
              <a:t> pa je potrebno dodatno objasniti tijekom izvedbe. </a:t>
            </a:r>
          </a:p>
          <a:p>
            <a:pPr algn="just"/>
            <a:r>
              <a:rPr lang="hr-HR" sz="1800" dirty="0">
                <a:solidFill>
                  <a:srgbClr val="000000"/>
                </a:solidFill>
                <a:effectLst/>
                <a:latin typeface="Arial" panose="020B0604020202020204" pitchFamily="34" charset="0"/>
                <a:ea typeface="Times New Roman" panose="02020603050405020304" pitchFamily="18" charset="0"/>
              </a:rPr>
              <a:t> </a:t>
            </a:r>
          </a:p>
          <a:p>
            <a:pPr algn="just"/>
            <a:r>
              <a:rPr lang="hr-HR" sz="1800" dirty="0">
                <a:solidFill>
                  <a:srgbClr val="000000"/>
                </a:solidFill>
                <a:effectLst/>
                <a:latin typeface="Arial" panose="020B0604020202020204" pitchFamily="34" charset="0"/>
                <a:ea typeface="Times New Roman" panose="02020603050405020304" pitchFamily="18" charset="0"/>
              </a:rPr>
              <a:t>Nakon što predavač utvrdi da su svi polaznici riješili zadatke prekida projekciju i pokazuje na svojemu </a:t>
            </a:r>
            <a:r>
              <a:rPr lang="hr-HR" sz="1800" dirty="0" err="1">
                <a:solidFill>
                  <a:srgbClr val="000000"/>
                </a:solidFill>
                <a:effectLst/>
                <a:latin typeface="Arial" panose="020B0604020202020204" pitchFamily="34" charset="0"/>
                <a:ea typeface="Times New Roman" panose="02020603050405020304" pitchFamily="18" charset="0"/>
              </a:rPr>
              <a:t>zslonu</a:t>
            </a:r>
            <a:r>
              <a:rPr lang="hr-HR" sz="1800" dirty="0">
                <a:solidFill>
                  <a:srgbClr val="000000"/>
                </a:solidFill>
                <a:effectLst/>
                <a:latin typeface="Arial" panose="020B0604020202020204" pitchFamily="34" charset="0"/>
                <a:ea typeface="Times New Roman" panose="02020603050405020304" pitchFamily="18" charset="0"/>
              </a:rPr>
              <a:t> mogućnosti pregleda uspjeha učenika.</a:t>
            </a:r>
          </a:p>
          <a:p>
            <a:pPr algn="just"/>
            <a:r>
              <a:rPr lang="hr-HR" sz="1800" dirty="0">
                <a:solidFill>
                  <a:srgbClr val="000000"/>
                </a:solidFill>
                <a:effectLst/>
                <a:latin typeface="Arial" panose="020B0604020202020204" pitchFamily="34" charset="0"/>
                <a:ea typeface="Times New Roman" panose="02020603050405020304" pitchFamily="18" charset="0"/>
              </a:rPr>
              <a:t> </a:t>
            </a:r>
          </a:p>
          <a:p>
            <a:pPr algn="just"/>
            <a:r>
              <a:rPr lang="hr-HR" sz="1800" dirty="0">
                <a:solidFill>
                  <a:srgbClr val="000000"/>
                </a:solidFill>
                <a:effectLst/>
                <a:latin typeface="Arial" panose="020B0604020202020204" pitchFamily="34" charset="0"/>
                <a:ea typeface="Times New Roman" panose="02020603050405020304" pitchFamily="18" charset="0"/>
              </a:rPr>
              <a:t>Opcija Summary omogućuje pregled zadanih ishoda učenja i sažetak glavnih značajki, poput „definicija umjetne inteligencije kod većine je učenika oskudna i nepotpuna“ i sl. Alat će istaknuti što su učenici većinom usvojili, a koje bi točke trebalo ponovno obraditi. </a:t>
            </a:r>
          </a:p>
          <a:p>
            <a:pPr algn="just"/>
            <a:r>
              <a:rPr lang="hr-HR" sz="1800" dirty="0">
                <a:solidFill>
                  <a:srgbClr val="000000"/>
                </a:solidFill>
                <a:effectLst/>
                <a:latin typeface="Arial" panose="020B0604020202020204" pitchFamily="34" charset="0"/>
                <a:ea typeface="Times New Roman" panose="02020603050405020304" pitchFamily="18" charset="0"/>
              </a:rPr>
              <a:t> </a:t>
            </a:r>
          </a:p>
          <a:p>
            <a:pPr algn="just">
              <a:spcAft>
                <a:spcPts val="600"/>
              </a:spcAft>
            </a:pPr>
            <a:r>
              <a:rPr lang="hr-HR" sz="1800" dirty="0">
                <a:solidFill>
                  <a:srgbClr val="000000"/>
                </a:solidFill>
                <a:effectLst/>
                <a:latin typeface="Arial" panose="020B0604020202020204" pitchFamily="34" charset="0"/>
                <a:ea typeface="Times New Roman" panose="02020603050405020304" pitchFamily="18" charset="0"/>
              </a:rPr>
              <a:t>U rubrici </a:t>
            </a:r>
            <a:r>
              <a:rPr lang="hr-HR" sz="1800" dirty="0" err="1">
                <a:solidFill>
                  <a:srgbClr val="000000"/>
                </a:solidFill>
                <a:effectLst/>
                <a:latin typeface="Arial" panose="020B0604020202020204" pitchFamily="34" charset="0"/>
                <a:ea typeface="Times New Roman" panose="02020603050405020304" pitchFamily="18" charset="0"/>
              </a:rPr>
              <a:t>Students</a:t>
            </a:r>
            <a:r>
              <a:rPr lang="hr-HR" sz="1800" dirty="0">
                <a:solidFill>
                  <a:srgbClr val="000000"/>
                </a:solidFill>
                <a:effectLst/>
                <a:latin typeface="Arial" panose="020B0604020202020204" pitchFamily="34" charset="0"/>
                <a:ea typeface="Times New Roman" panose="02020603050405020304" pitchFamily="18" charset="0"/>
              </a:rPr>
              <a:t> nalaze se podatci o sudjelovanju pojedinoga učenika i detaljni rezultati i odgovori. Generiranje individualne bilješke za formativno vrednovanje funkcionalnost je rezervirana za plaćenu inačicu alata.</a:t>
            </a:r>
          </a:p>
          <a:p>
            <a:pPr algn="just">
              <a:spcAft>
                <a:spcPts val="600"/>
              </a:spcAft>
            </a:pPr>
            <a:endParaRPr lang="hr-HR" sz="1800" dirty="0">
              <a:solidFill>
                <a:srgbClr val="000000"/>
              </a:solidFill>
              <a:effectLst/>
              <a:latin typeface="Arial" panose="020B0604020202020204" pitchFamily="34"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Polaznici će komentirati dobivene rezultate te na osnovi vlastita iskustva procijeniti uporabljivost, korisnost i suvislost prijedloga. Je li sučelje jednostavno i intuitivno za uporabu?</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spcAft>
                <a:spcPts val="600"/>
              </a:spcAft>
            </a:pPr>
            <a:endParaRPr lang="hr-HR" sz="1800" dirty="0">
              <a:solidFill>
                <a:srgbClr val="000000"/>
              </a:solidFill>
              <a:effectLst/>
              <a:latin typeface="Arial" panose="020B0604020202020204" pitchFamily="34" charset="0"/>
              <a:ea typeface="Times New Roman" panose="02020603050405020304" pitchFamily="18" charset="0"/>
            </a:endParaRPr>
          </a:p>
          <a:p>
            <a:pPr algn="just">
              <a:lnSpc>
                <a:spcPct val="115000"/>
              </a:lnSpc>
            </a:pPr>
            <a:endParaRPr lang="hr-HR" sz="1800" dirty="0">
              <a:effectLst/>
              <a:latin typeface="Arial" panose="020B0604020202020204" pitchFamily="34" charset="0"/>
              <a:ea typeface="MS Mincho" panose="02020609040205080304" pitchFamily="49" charset="-128"/>
              <a:cs typeface="Times New Roman" panose="02020603050405020304" pitchFamily="18" charset="0"/>
            </a:endParaRPr>
          </a:p>
          <a:p>
            <a:pPr algn="just">
              <a:lnSpc>
                <a:spcPct val="115000"/>
              </a:lnSpc>
            </a:pP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CB5438-9996-4303-8AC3-C4C4F5B12047}" type="slidenum">
              <a:rPr lang="hr-HR" smtClean="0"/>
              <a:t>35</a:t>
            </a:fld>
            <a:endParaRPr lang="hr-HR"/>
          </a:p>
        </p:txBody>
      </p:sp>
    </p:spTree>
    <p:extLst>
      <p:ext uri="{BB962C8B-B14F-4D97-AF65-F5344CB8AC3E}">
        <p14:creationId xmlns:p14="http://schemas.microsoft.com/office/powerpoint/2010/main" val="2937195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Predavač će voditi polaznike voditi  tijekom postupka izrade korisničkog računa i prijave u sustav. Polaznici će taj alat detaljnije upoznati u sklopu priručnika druge teme, na kojoj će se istaknuti njegov potencijal za izradu kvalitetnih interaktivnih obrazovnih sadržaja.  </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MS Mincho" panose="02020609040205080304" pitchFamily="49" charset="-128"/>
                <a:cs typeface="Times New Roman" panose="02020603050405020304" pitchFamily="18" charset="0"/>
              </a:rPr>
              <a:t>Polaznici će se okušati u izradi pripreme za nastavu u alatu </a:t>
            </a:r>
            <a:r>
              <a:rPr lang="hr-HR" sz="1800" i="1" dirty="0" err="1">
                <a:effectLst/>
                <a:latin typeface="Arial" panose="020B0604020202020204" pitchFamily="34" charset="0"/>
                <a:ea typeface="MS Mincho" panose="02020609040205080304" pitchFamily="49" charset="-128"/>
                <a:cs typeface="Times New Roman" panose="02020603050405020304" pitchFamily="18" charset="0"/>
              </a:rPr>
              <a:t>Full</a:t>
            </a:r>
            <a:r>
              <a:rPr lang="hr-HR" sz="1800" i="1" dirty="0">
                <a:effectLst/>
                <a:latin typeface="Arial" panose="020B0604020202020204" pitchFamily="34" charset="0"/>
                <a:ea typeface="MS Mincho" panose="02020609040205080304" pitchFamily="49" charset="-128"/>
                <a:cs typeface="Times New Roman" panose="02020603050405020304" pitchFamily="18" charset="0"/>
              </a:rPr>
              <a:t> </a:t>
            </a:r>
            <a:r>
              <a:rPr lang="hr-HR" sz="1800" i="1" dirty="0" err="1">
                <a:effectLst/>
                <a:latin typeface="Arial" panose="020B0604020202020204" pitchFamily="34" charset="0"/>
                <a:ea typeface="MS Mincho" panose="02020609040205080304" pitchFamily="49" charset="-128"/>
                <a:cs typeface="Times New Roman" panose="02020603050405020304" pitchFamily="18" charset="0"/>
              </a:rPr>
              <a:t>lesson</a:t>
            </a:r>
            <a:r>
              <a:rPr lang="hr-HR" sz="1800" dirty="0">
                <a:effectLst/>
                <a:latin typeface="Arial" panose="020B0604020202020204" pitchFamily="34" charset="0"/>
                <a:ea typeface="MS Mincho" panose="02020609040205080304" pitchFamily="49" charset="-128"/>
                <a:cs typeface="Times New Roman" panose="02020603050405020304" pitchFamily="18" charset="0"/>
              </a:rPr>
              <a:t>. Predavač će voditi polaznike do pronalaska te opcije te odabrati primjer teme ovisno o tome jesu li polaznici učitelji u osnovnoj ili u srednjoj školi. (Mogu i samostalno odabrati na temelju kurikuluma.)</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a:p>
            <a:pPr algn="just">
              <a:lnSpc>
                <a:spcPct val="115000"/>
              </a:lnSpc>
            </a:pPr>
            <a:r>
              <a:rPr lang="hr-HR" sz="1800" dirty="0">
                <a:solidFill>
                  <a:srgbClr val="44546A"/>
                </a:solidFill>
                <a:effectLst/>
                <a:latin typeface="Arial" panose="020B0604020202020204" pitchFamily="34" charset="0"/>
                <a:ea typeface="MS Mincho" panose="02020609040205080304" pitchFamily="49" charset="-128"/>
                <a:cs typeface="Times New Roman" panose="02020603050405020304" pitchFamily="18" charset="0"/>
              </a:rPr>
              <a:t>Primjer:</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hr-HR" sz="1800" dirty="0">
                <a:solidFill>
                  <a:srgbClr val="44546A"/>
                </a:solidFill>
                <a:effectLst/>
                <a:latin typeface="Arial" panose="020B0604020202020204" pitchFamily="34" charset="0"/>
                <a:ea typeface="MS Mincho" panose="02020609040205080304" pitchFamily="49" charset="-128"/>
                <a:cs typeface="Times New Roman" panose="02020603050405020304" pitchFamily="18" charset="0"/>
              </a:rPr>
              <a:t>Izrada pripreme za nastavni sat od 40 minuta na temelju ishoda OŠ B. 1. 1. izvannastavnoga kurikuluma za osnovnu školu – utjecaj umjetne inteligencije na društvo (OŠ. B.1.1. Učenik prepoznaje utjecaj umjetne inteligencije i tehnologija u nastajanju na svakodnevni život) i razrade pripadajućeg ishoda.</a:t>
            </a:r>
            <a:endParaRPr lang="hr-HR"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36</a:t>
            </a:fld>
            <a:endParaRPr lang="hr-HR"/>
          </a:p>
        </p:txBody>
      </p:sp>
    </p:spTree>
    <p:extLst>
      <p:ext uri="{BB962C8B-B14F-4D97-AF65-F5344CB8AC3E}">
        <p14:creationId xmlns:p14="http://schemas.microsoft.com/office/powerpoint/2010/main" val="2813575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 samom kraju radionice predavač će ukratko (preporučuje se u dijalogu s polaznicima) ponoviti sve što su danas naučili i isprobali. </a:t>
            </a:r>
          </a:p>
          <a:p>
            <a:r>
              <a:rPr lang="hr-HR" dirty="0"/>
              <a:t>Navesti potencijale uporabe alata umjetne inteligencije u nastavi, ali napomenuti da je potrebno raditi s velikim oprezom i osviješteno – zbog nedostataka koje bilježimo u radu s alatima UI-ja.</a:t>
            </a:r>
          </a:p>
          <a:p>
            <a:r>
              <a:rPr lang="hr-HR" dirty="0"/>
              <a:t>Pitati polaznike kako se osjećaju s obzirom na budućnost uvođenja umjetne inteligencije u nastavni proces. </a:t>
            </a:r>
          </a:p>
          <a:p>
            <a:r>
              <a:rPr lang="hr-HR" dirty="0"/>
              <a:t>Ponoviti sve što su tijekom radionice doživjeli:</a:t>
            </a:r>
          </a:p>
          <a:p>
            <a:r>
              <a:rPr lang="hr-HR" dirty="0"/>
              <a:t>- „razgovarali” su s dokumentom </a:t>
            </a:r>
            <a:r>
              <a:rPr lang="hr-HR" i="1" dirty="0"/>
              <a:t>Etičke smjernice </a:t>
            </a:r>
            <a:r>
              <a:rPr lang="hr-HR" i="0" dirty="0"/>
              <a:t>Europske komisije te na temelju dokumenta naveli popis prednosti i nedostataka uporabe umjetne inteligencije u obrazovanju i najvažnija etička pitanja </a:t>
            </a:r>
            <a:r>
              <a:rPr lang="hr-HR" dirty="0"/>
              <a:t>- o</a:t>
            </a:r>
            <a:r>
              <a:rPr lang="hr-HR" i="0" dirty="0"/>
              <a:t>svrnuli su se na iskustvo uporabe alata u svrhu „čitanja” dokumenta</a:t>
            </a:r>
          </a:p>
          <a:p>
            <a:pPr marL="171450" indent="-171450">
              <a:buFontTx/>
              <a:buChar char="-"/>
            </a:pPr>
            <a:r>
              <a:rPr lang="hr-HR" dirty="0"/>
              <a:t>izradili su prijedlog aktivnosti u alatu </a:t>
            </a:r>
            <a:r>
              <a:rPr lang="hr-HR" dirty="0" err="1"/>
              <a:t>MagicSchool</a:t>
            </a:r>
            <a:endParaRPr lang="hr-HR" dirty="0"/>
          </a:p>
          <a:p>
            <a:pPr marL="171450" indent="-171450">
              <a:buFontTx/>
              <a:buChar char="-"/>
            </a:pPr>
            <a:r>
              <a:rPr lang="hr-HR" dirty="0"/>
              <a:t>izradili su prijedlog aktivnosti i rubriku za vrednovanje u alatu </a:t>
            </a:r>
            <a:r>
              <a:rPr lang="hr-HR" dirty="0" err="1"/>
              <a:t>Padlet</a:t>
            </a:r>
            <a:endParaRPr lang="hr-HR" dirty="0"/>
          </a:p>
          <a:p>
            <a:pPr marL="171450" indent="-171450">
              <a:buFontTx/>
              <a:buChar char="-"/>
            </a:pPr>
            <a:r>
              <a:rPr lang="hr-HR" dirty="0"/>
              <a:t>izradili su prijedlog aktivnosti u alatu </a:t>
            </a:r>
            <a:r>
              <a:rPr lang="hr-HR" dirty="0" err="1"/>
              <a:t>ChatGPT</a:t>
            </a:r>
            <a:r>
              <a:rPr lang="hr-HR" dirty="0"/>
              <a:t> i osvijestili činjenicu da </a:t>
            </a:r>
            <a:r>
              <a:rPr lang="hr-HR" dirty="0" err="1"/>
              <a:t>ChatGPT</a:t>
            </a:r>
            <a:r>
              <a:rPr lang="hr-HR" dirty="0"/>
              <a:t> ne raspolaže aktualnim podatcima</a:t>
            </a:r>
          </a:p>
          <a:p>
            <a:pPr marL="171450" indent="-171450">
              <a:buFontTx/>
              <a:buChar char="-"/>
            </a:pPr>
            <a:r>
              <a:rPr lang="hr-HR" dirty="0"/>
              <a:t>usporedili su obilježja alata </a:t>
            </a:r>
            <a:r>
              <a:rPr lang="hr-HR" dirty="0" err="1"/>
              <a:t>ChatGPT</a:t>
            </a:r>
            <a:r>
              <a:rPr lang="hr-HR" dirty="0"/>
              <a:t> i </a:t>
            </a:r>
            <a:r>
              <a:rPr lang="hr-HR" dirty="0" err="1"/>
              <a:t>Perplexity</a:t>
            </a:r>
            <a:r>
              <a:rPr lang="hr-HR" dirty="0"/>
              <a:t>, čija je glavna značajka upravo pretraživanje i referenciranje aktualnih mrežnih izvora</a:t>
            </a:r>
          </a:p>
          <a:p>
            <a:pPr marL="171450" indent="-171450">
              <a:buFontTx/>
              <a:buChar char="-"/>
            </a:pPr>
            <a:r>
              <a:rPr lang="hr-HR" dirty="0"/>
              <a:t>izradili su prijedlog aktivnosti prilagođen prema specifičnoj teškoći u učenju u alatu </a:t>
            </a:r>
            <a:r>
              <a:rPr lang="hr-HR" dirty="0" err="1"/>
              <a:t>Perplexity</a:t>
            </a:r>
            <a:endParaRPr lang="hr-HR" dirty="0"/>
          </a:p>
          <a:p>
            <a:pPr marL="171450" indent="-171450">
              <a:buFontTx/>
              <a:buChar char="-"/>
            </a:pPr>
            <a:r>
              <a:rPr lang="hr-HR" dirty="0"/>
              <a:t>sudjelovali su prezentaciji uživo u alatu </a:t>
            </a:r>
            <a:r>
              <a:rPr lang="hr-HR" dirty="0" err="1"/>
              <a:t>Curipod</a:t>
            </a:r>
            <a:r>
              <a:rPr lang="hr-HR" dirty="0"/>
              <a:t> te promotrili mogućnosti analitike i izrade povratne informacije tog alata</a:t>
            </a:r>
          </a:p>
          <a:p>
            <a:pPr marL="171450" indent="-171450">
              <a:buFontTx/>
              <a:buChar char="-"/>
            </a:pPr>
            <a:r>
              <a:rPr lang="hr-HR" dirty="0"/>
              <a:t>izradili su prijedlog aktivnosti u alatu </a:t>
            </a:r>
            <a:r>
              <a:rPr lang="hr-HR" dirty="0" err="1"/>
              <a:t>Curipod</a:t>
            </a:r>
            <a:endParaRPr lang="hr-HR" dirty="0"/>
          </a:p>
          <a:p>
            <a:pPr marL="171450" indent="-171450">
              <a:buFontTx/>
              <a:buChar char="-"/>
            </a:pPr>
            <a:r>
              <a:rPr lang="hr-HR" dirty="0"/>
              <a:t>tijekom svake aktivnosti kritički su i </a:t>
            </a:r>
            <a:r>
              <a:rPr lang="hr-HR" dirty="0" err="1"/>
              <a:t>autorefleksivno</a:t>
            </a:r>
            <a:r>
              <a:rPr lang="hr-HR" dirty="0"/>
              <a:t> promišljali o uporabi alata umjetne inteligencije.</a:t>
            </a:r>
          </a:p>
          <a:p>
            <a:pPr marL="0" indent="0">
              <a:buFontTx/>
              <a:buNone/>
            </a:pPr>
            <a:endParaRPr lang="hr-HR" dirty="0"/>
          </a:p>
          <a:p>
            <a:pPr marL="0" indent="0">
              <a:buFontTx/>
              <a:buNone/>
            </a:pPr>
            <a:r>
              <a:rPr lang="hr-HR" dirty="0"/>
              <a:t>Predavač će na kraju radionice podsjetiti na mogućnost preuzimanja materijala radionice, pozvati na prijavu na sljedeću radionicu te pozdraviti uz zahvalu na sudjelovanju.</a:t>
            </a:r>
          </a:p>
        </p:txBody>
      </p:sp>
      <p:sp>
        <p:nvSpPr>
          <p:cNvPr id="4" name="Slide Number Placeholder 3"/>
          <p:cNvSpPr>
            <a:spLocks noGrp="1"/>
          </p:cNvSpPr>
          <p:nvPr>
            <p:ph type="sldNum" sz="quarter" idx="5"/>
          </p:nvPr>
        </p:nvSpPr>
        <p:spPr/>
        <p:txBody>
          <a:bodyPr/>
          <a:lstStyle/>
          <a:p>
            <a:fld id="{2ACB5438-9996-4303-8AC3-C4C4F5B12047}" type="slidenum">
              <a:rPr lang="hr-HR" smtClean="0"/>
              <a:t>37</a:t>
            </a:fld>
            <a:endParaRPr lang="hr-HR"/>
          </a:p>
        </p:txBody>
      </p:sp>
    </p:spTree>
    <p:extLst>
      <p:ext uri="{BB962C8B-B14F-4D97-AF65-F5344CB8AC3E}">
        <p14:creationId xmlns:p14="http://schemas.microsoft.com/office/powerpoint/2010/main" val="208499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Predavač će opširnije najaviti sadržaj i hodogram radionice. Predviđeno je da radionica traje 180 minuta. Radionica je podijeljena u dva dulja dijela, s predviđenom stankom od 10 do 15 minuta.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Naravno, predavač može prilagoditi vrijeme stanke prema dinamici pojedine skupine.</a:t>
            </a: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4</a:t>
            </a:fld>
            <a:endParaRPr lang="hr-HR"/>
          </a:p>
        </p:txBody>
      </p:sp>
    </p:spTree>
    <p:extLst>
      <p:ext uri="{BB962C8B-B14F-4D97-AF65-F5344CB8AC3E}">
        <p14:creationId xmlns:p14="http://schemas.microsoft.com/office/powerpoint/2010/main" val="10035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Predavač će opširnije najaviti sadržaj i hodogram radionice.</a:t>
            </a: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5</a:t>
            </a:fld>
            <a:endParaRPr lang="hr-HR"/>
          </a:p>
        </p:txBody>
      </p:sp>
    </p:spTree>
    <p:extLst>
      <p:ext uri="{BB962C8B-B14F-4D97-AF65-F5344CB8AC3E}">
        <p14:creationId xmlns:p14="http://schemas.microsoft.com/office/powerpoint/2010/main" val="310757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Na samom početku radionice predavač će pokazati zanimanje za upoznavanje publike i motivirati polaznike da podijele svoja iskustva o uporabi umjetne inteligencije u nastavnom procesu. Tijekom vođenoga razgovora utvrdit će koji su temeljni nastavni predmeti koje učitelji svaki dan predaju, a zatim i ispitati njihove navike uporabe digitalne tehnologije u nastavi. Razgovor vodi prema ispitivanju o poznavanju funkcionalnosti alata umjetne inteligencije. Polaznike je potrebno potaknuti na sudjelovanje ispunjavanjem motivacijskog anketnog upitnika o uporabi alata umjetne inteligencije u nastavi s pomoću alata </a:t>
            </a:r>
            <a:r>
              <a:rPr lang="hr-HR" sz="1800" dirty="0" err="1">
                <a:effectLst/>
                <a:latin typeface="Arial" panose="020B0604020202020204" pitchFamily="34" charset="0"/>
                <a:ea typeface="Times New Roman" panose="02020603050405020304" pitchFamily="18" charset="0"/>
                <a:cs typeface="Times New Roman" panose="02020603050405020304" pitchFamily="18" charset="0"/>
              </a:rPr>
              <a:t>Mentimeter</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Bef>
                <a:spcPts val="1200"/>
              </a:spcBef>
              <a:spcAft>
                <a:spcPts val="600"/>
              </a:spcAft>
            </a:pPr>
            <a:r>
              <a:rPr lang="hr-HR" sz="1800" b="0"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Na poveznici je primjer obrasca izrađena u aplikaciji </a:t>
            </a:r>
            <a:r>
              <a:rPr lang="hr-HR" sz="1800" b="0" u="none" dirty="0" err="1">
                <a:solidFill>
                  <a:srgbClr val="00AE4D"/>
                </a:solidFill>
                <a:effectLst/>
                <a:latin typeface="Arial" panose="020B0604020202020204" pitchFamily="34" charset="0"/>
                <a:ea typeface="Times New Roman" panose="02020603050405020304" pitchFamily="18" charset="0"/>
                <a:cs typeface="Calibri" panose="020F0502020204030204" pitchFamily="34" charset="0"/>
              </a:rPr>
              <a:t>Mentimeter</a:t>
            </a:r>
            <a:r>
              <a:rPr lang="hr-HR" sz="1800" b="0"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 https://www.menti.com/alu19snikhsy.  </a:t>
            </a:r>
            <a:endParaRPr lang="hr-HR" sz="1800" b="1" u="none" dirty="0">
              <a:solidFill>
                <a:srgbClr val="00AE4D"/>
              </a:solidFill>
              <a:effectLst/>
              <a:latin typeface="Calibri" panose="020F0502020204030204" pitchFamily="34" charset="0"/>
              <a:ea typeface="MS Gothic" panose="020B0609070205080204" pitchFamily="49" charset="-128"/>
              <a:cs typeface="Calibri" panose="020F0502020204030204" pitchFamily="34" charset="0"/>
            </a:endParaRPr>
          </a:p>
          <a:p>
            <a:pPr algn="just">
              <a:lnSpc>
                <a:spcPct val="115000"/>
              </a:lnSpc>
              <a:spcBef>
                <a:spcPts val="1200"/>
              </a:spcBef>
              <a:spcAft>
                <a:spcPts val="600"/>
              </a:spcAft>
            </a:pPr>
            <a:r>
              <a:rPr lang="hr-HR" sz="1800" b="1"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Predavač će potaknuti dijeljenje uživo te tako prikupiti odgovore na pitanje.</a:t>
            </a:r>
          </a:p>
          <a:p>
            <a:pPr algn="just">
              <a:lnSpc>
                <a:spcPct val="115000"/>
              </a:lnSpc>
              <a:spcBef>
                <a:spcPts val="1200"/>
              </a:spcBef>
              <a:spcAft>
                <a:spcPts val="600"/>
              </a:spcAft>
            </a:pPr>
            <a:endParaRPr lang="hr-HR" sz="1800" b="1"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endParaRPr>
          </a:p>
          <a:p>
            <a:pPr algn="just">
              <a:lnSpc>
                <a:spcPct val="115000"/>
              </a:lnSpc>
              <a:spcBef>
                <a:spcPts val="1200"/>
              </a:spcBef>
              <a:spcAft>
                <a:spcPts val="600"/>
              </a:spcAft>
            </a:pPr>
            <a:r>
              <a:rPr lang="hr-HR" sz="1800" b="1"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Zadatak koji se prikazuje na slajdu</a:t>
            </a:r>
            <a:endParaRPr lang="hr-HR" sz="1800" b="1" u="none" dirty="0">
              <a:solidFill>
                <a:srgbClr val="00AE4D"/>
              </a:solidFill>
              <a:effectLst/>
              <a:latin typeface="Calibri" panose="020F0502020204030204" pitchFamily="34" charset="0"/>
              <a:ea typeface="MS Gothic" panose="020B0609070205080204" pitchFamily="49" charset="-128"/>
              <a:cs typeface="Calibri" panose="020F0502020204030204" pitchFamily="34" charset="0"/>
            </a:endParaRPr>
          </a:p>
          <a:p>
            <a:pPr algn="just">
              <a:lnSpc>
                <a:spcPct val="115000"/>
              </a:lnSpc>
              <a:spcBef>
                <a:spcPts val="1200"/>
              </a:spcBef>
              <a:spcAft>
                <a:spcPts val="600"/>
              </a:spcAft>
            </a:pPr>
            <a:r>
              <a:rPr lang="hr-HR" sz="1800" b="0"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Označite za što najčešće upotrebljavate alate umjetne inteligencije. </a:t>
            </a:r>
            <a:endParaRPr lang="hr-HR" sz="1800" b="1" u="none" dirty="0">
              <a:solidFill>
                <a:srgbClr val="00AE4D"/>
              </a:solidFill>
              <a:effectLst/>
              <a:latin typeface="Calibri" panose="020F0502020204030204" pitchFamily="34" charset="0"/>
              <a:ea typeface="MS Gothic" panose="020B0609070205080204" pitchFamily="49" charset="-128"/>
              <a:cs typeface="Calibri" panose="020F0502020204030204" pitchFamily="34" charset="0"/>
            </a:endParaRPr>
          </a:p>
          <a:p>
            <a:pPr algn="just">
              <a:lnSpc>
                <a:spcPct val="115000"/>
              </a:lnSpc>
              <a:spcBef>
                <a:spcPts val="1200"/>
              </a:spcBef>
              <a:spcAft>
                <a:spcPts val="600"/>
              </a:spcAft>
            </a:pPr>
            <a:r>
              <a:rPr lang="hr-HR" sz="1800" b="1"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Ponuđeni odgovori:</a:t>
            </a:r>
            <a:endParaRPr lang="hr-HR" sz="1800" b="1" u="none" dirty="0">
              <a:solidFill>
                <a:srgbClr val="00AE4D"/>
              </a:solidFill>
              <a:effectLst/>
              <a:latin typeface="Calibri" panose="020F0502020204030204" pitchFamily="34" charset="0"/>
              <a:ea typeface="MS Gothic" panose="020B0609070205080204" pitchFamily="49" charset="-128"/>
              <a:cs typeface="Calibri" panose="020F0502020204030204" pitchFamily="34" charset="0"/>
            </a:endParaRPr>
          </a:p>
          <a:p>
            <a:pPr algn="just">
              <a:lnSpc>
                <a:spcPct val="115000"/>
              </a:lnSpc>
              <a:spcBef>
                <a:spcPts val="1200"/>
              </a:spcBef>
              <a:spcAft>
                <a:spcPts val="600"/>
              </a:spcAft>
            </a:pPr>
            <a:r>
              <a:rPr lang="hr-HR" sz="1800" b="0"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za izradu godišnjih izvedbenih planova</a:t>
            </a:r>
            <a:endParaRPr lang="hr-HR" sz="1800" b="1" u="none" dirty="0">
              <a:solidFill>
                <a:srgbClr val="00AE4D"/>
              </a:solidFill>
              <a:effectLst/>
              <a:latin typeface="Calibri" panose="020F0502020204030204" pitchFamily="34" charset="0"/>
              <a:ea typeface="MS Gothic" panose="020B0609070205080204" pitchFamily="49" charset="-128"/>
              <a:cs typeface="Calibri" panose="020F0502020204030204" pitchFamily="34" charset="0"/>
            </a:endParaRPr>
          </a:p>
          <a:p>
            <a:pPr algn="just">
              <a:lnSpc>
                <a:spcPct val="115000"/>
              </a:lnSpc>
              <a:spcBef>
                <a:spcPts val="1200"/>
              </a:spcBef>
              <a:spcAft>
                <a:spcPts val="600"/>
              </a:spcAft>
            </a:pPr>
            <a:r>
              <a:rPr lang="hr-HR" sz="1800" b="0"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za izradu scenarija poučavanja</a:t>
            </a:r>
            <a:endParaRPr lang="hr-HR" sz="1800" b="1" u="none" dirty="0">
              <a:solidFill>
                <a:srgbClr val="00AE4D"/>
              </a:solidFill>
              <a:effectLst/>
              <a:latin typeface="Calibri" panose="020F0502020204030204" pitchFamily="34" charset="0"/>
              <a:ea typeface="MS Gothic" panose="020B0609070205080204" pitchFamily="49" charset="-128"/>
              <a:cs typeface="Calibri" panose="020F0502020204030204" pitchFamily="34" charset="0"/>
            </a:endParaRPr>
          </a:p>
          <a:p>
            <a:pPr algn="just">
              <a:lnSpc>
                <a:spcPct val="115000"/>
              </a:lnSpc>
              <a:spcBef>
                <a:spcPts val="1200"/>
              </a:spcBef>
              <a:spcAft>
                <a:spcPts val="600"/>
              </a:spcAft>
            </a:pPr>
            <a:r>
              <a:rPr lang="hr-HR" sz="1800" b="0"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za izradu nastavnih sadržaja i materijala</a:t>
            </a:r>
            <a:endParaRPr lang="hr-HR" sz="1800" b="1" u="none" dirty="0">
              <a:solidFill>
                <a:srgbClr val="00AE4D"/>
              </a:solidFill>
              <a:effectLst/>
              <a:latin typeface="Calibri" panose="020F0502020204030204" pitchFamily="34" charset="0"/>
              <a:ea typeface="MS Gothic" panose="020B0609070205080204" pitchFamily="49" charset="-128"/>
              <a:cs typeface="Calibri" panose="020F0502020204030204" pitchFamily="34" charset="0"/>
            </a:endParaRPr>
          </a:p>
          <a:p>
            <a:pPr algn="just">
              <a:lnSpc>
                <a:spcPct val="115000"/>
              </a:lnSpc>
              <a:spcBef>
                <a:spcPts val="1200"/>
              </a:spcBef>
              <a:spcAft>
                <a:spcPts val="600"/>
              </a:spcAft>
            </a:pPr>
            <a:r>
              <a:rPr lang="hr-HR" sz="1800" b="0" u="none" dirty="0">
                <a:solidFill>
                  <a:srgbClr val="00AE4D"/>
                </a:solidFill>
                <a:effectLst/>
                <a:latin typeface="Arial" panose="020B0604020202020204" pitchFamily="34" charset="0"/>
                <a:ea typeface="Times New Roman" panose="02020603050405020304" pitchFamily="18" charset="0"/>
                <a:cs typeface="Calibri" panose="020F0502020204030204" pitchFamily="34" charset="0"/>
              </a:rPr>
              <a:t>za izradu zadataka za vrednovanje.</a:t>
            </a:r>
          </a:p>
          <a:p>
            <a:pPr algn="just">
              <a:lnSpc>
                <a:spcPct val="115000"/>
              </a:lnSpc>
              <a:spcBef>
                <a:spcPts val="1200"/>
              </a:spcBef>
              <a:spcAft>
                <a:spcPts val="600"/>
              </a:spcAft>
            </a:pPr>
            <a:endParaRPr lang="hr-HR" sz="1800" b="0" u="sng" dirty="0">
              <a:solidFill>
                <a:srgbClr val="00AE4D"/>
              </a:solidFill>
              <a:effectLst/>
              <a:latin typeface="Arial" panose="020B0604020202020204" pitchFamily="34" charset="0"/>
              <a:ea typeface="MS Gothic" panose="020B0609070205080204" pitchFamily="49" charset="-128"/>
              <a:cs typeface="Calibri" panose="020F0502020204030204" pitchFamily="34" charset="0"/>
            </a:endParaRPr>
          </a:p>
          <a:p>
            <a:pPr algn="just">
              <a:lnSpc>
                <a:spcPct val="115000"/>
              </a:lnSpc>
              <a:spcBef>
                <a:spcPts val="1200"/>
              </a:spcBef>
              <a:spcAft>
                <a:spcPts val="600"/>
              </a:spcAft>
            </a:pPr>
            <a:r>
              <a:rPr lang="hr-HR" sz="1800" dirty="0">
                <a:effectLst/>
                <a:latin typeface="Arial" panose="020B0604020202020204" pitchFamily="34" charset="0"/>
                <a:ea typeface="Times New Roman" panose="02020603050405020304" pitchFamily="18" charset="0"/>
              </a:rPr>
              <a:t>Predavač vodi razgovor pitanjima:</a:t>
            </a:r>
          </a:p>
          <a:p>
            <a:pPr algn="just">
              <a:lnSpc>
                <a:spcPct val="115000"/>
              </a:lnSpc>
              <a:spcBef>
                <a:spcPts val="1200"/>
              </a:spcBef>
              <a:spcAft>
                <a:spcPts val="600"/>
              </a:spcAft>
            </a:pPr>
            <a:r>
              <a:rPr lang="hr-HR" sz="1800" dirty="0">
                <a:effectLst/>
                <a:latin typeface="Arial" panose="020B0604020202020204" pitchFamily="34" charset="0"/>
                <a:ea typeface="Times New Roman" panose="02020603050405020304" pitchFamily="18" charset="0"/>
              </a:rPr>
              <a:t>Promislite o tome koliko poznajete funkcionalnosti i mogućnosti alata umjetne inteligencije. Koje su mogućnosti njihove primjene u vašoj svakodnevici? Na koji bi način alati umjetne inteligencije mogli obogatiti vašu nastavu ili pripremu za nastavu?</a:t>
            </a:r>
            <a:endParaRPr lang="hr-HR" sz="1800" b="1" dirty="0">
              <a:solidFill>
                <a:srgbClr val="00AE4D"/>
              </a:solidFill>
              <a:effectLst/>
              <a:latin typeface="Calibri" panose="020F0502020204030204" pitchFamily="34" charset="0"/>
              <a:ea typeface="MS Gothic" panose="020B0609070205080204" pitchFamily="49" charset="-128"/>
              <a:cs typeface="Calibri" panose="020F0502020204030204" pitchFamily="34"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Arial" panose="020B0604020202020204" pitchFamily="34" charset="0"/>
              </a:rPr>
              <a:t>Na osnovi dobivenih rezultata potrebno je utvrditi koliko polaznici poznaju mogućnosti uporabe alata umjetne inteligencije za planiranje i organizaciju nastave, izradu prijedloga aktivnosti, povećanje inovativnosti u smišljanju zadataka za učenike, izradu rubrika za vrednovanje ili pak zapisivanje bilježaka za formativno vrednovanje.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6</a:t>
            </a:fld>
            <a:endParaRPr lang="hr-HR"/>
          </a:p>
        </p:txBody>
      </p:sp>
    </p:spTree>
    <p:extLst>
      <p:ext uri="{BB962C8B-B14F-4D97-AF65-F5344CB8AC3E}">
        <p14:creationId xmlns:p14="http://schemas.microsoft.com/office/powerpoint/2010/main" val="844363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Arial" panose="020B0604020202020204" pitchFamily="34" charset="0"/>
              </a:rPr>
              <a:t>Nakon što smo utvrdili za koje svrhe polaznici najčešće upotrebljavaju alate umjetne inteligencije nastavlja se razgovor o prednostima i nedostatcima alata umjetne inteligencije te o tome kako se na tu problematiku reagira i djeluje na institucionalnoj razini.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Arial" panose="020B0604020202020204" pitchFamily="34" charset="0"/>
              </a:rPr>
              <a:t>U ovoj će se radionici na osnovi dokumenta Europske komisije </a:t>
            </a:r>
            <a:r>
              <a:rPr lang="hr-HR" sz="1800" i="1" dirty="0">
                <a:effectLst/>
                <a:latin typeface="Arial" panose="020B0604020202020204" pitchFamily="34" charset="0"/>
                <a:ea typeface="Times New Roman" panose="02020603050405020304" pitchFamily="18" charset="0"/>
                <a:cs typeface="Arial" panose="020B0604020202020204" pitchFamily="34" charset="0"/>
              </a:rPr>
              <a:t>Etičke smjernice namijenjene nastavnom osoblju za upotrebu umjetne inteligencije u poučavanju i učenju </a:t>
            </a:r>
            <a:r>
              <a:rPr lang="hr-HR" sz="1800" dirty="0">
                <a:effectLst/>
                <a:latin typeface="Arial" panose="020B0604020202020204" pitchFamily="34" charset="0"/>
                <a:ea typeface="Times New Roman" panose="02020603050405020304" pitchFamily="18" charset="0"/>
                <a:cs typeface="Arial" panose="020B0604020202020204" pitchFamily="34" charset="0"/>
              </a:rPr>
              <a:t>(2022.) potaknuti razmišljanje o prednostima i nedostatcima, odnosno izazovima uporabe alata umjetne inteligencije. Pritom će polaznici detaljnije upoznati jednu od aplikacija alata </a:t>
            </a:r>
            <a:r>
              <a:rPr lang="hr-HR" sz="1800" dirty="0" err="1">
                <a:effectLst/>
                <a:latin typeface="Arial" panose="020B0604020202020204" pitchFamily="34" charset="0"/>
                <a:ea typeface="Times New Roman" panose="02020603050405020304" pitchFamily="18" charset="0"/>
                <a:cs typeface="Arial" panose="020B0604020202020204" pitchFamily="34" charset="0"/>
              </a:rPr>
              <a:t>MagicSchool</a:t>
            </a:r>
            <a:r>
              <a:rPr lang="hr-HR" sz="1800" dirty="0">
                <a:effectLst/>
                <a:latin typeface="Arial" panose="020B0604020202020204" pitchFamily="34" charset="0"/>
                <a:ea typeface="Times New Roman" panose="02020603050405020304" pitchFamily="18" charset="0"/>
                <a:cs typeface="Arial" panose="020B0604020202020204" pitchFamily="34" charset="0"/>
              </a:rPr>
              <a:t> </a:t>
            </a:r>
            <a:r>
              <a:rPr lang="hr-HR" sz="1800" i="1" dirty="0">
                <a:effectLst/>
                <a:latin typeface="Arial" panose="020B0604020202020204" pitchFamily="34" charset="0"/>
                <a:ea typeface="Times New Roman" panose="02020603050405020304" pitchFamily="18" charset="0"/>
                <a:cs typeface="Arial" panose="020B0604020202020204" pitchFamily="34" charset="0"/>
              </a:rPr>
              <a:t>Chat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With</a:t>
            </a:r>
            <a:r>
              <a:rPr lang="hr-HR" sz="1800" i="1" dirty="0">
                <a:effectLst/>
                <a:latin typeface="Arial" panose="020B0604020202020204" pitchFamily="34" charset="0"/>
                <a:ea typeface="Times New Roman" panose="02020603050405020304" pitchFamily="18" charset="0"/>
                <a:cs typeface="Arial" panose="020B0604020202020204" pitchFamily="34" charset="0"/>
              </a:rPr>
              <a:t>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Docs</a:t>
            </a:r>
            <a:r>
              <a:rPr lang="hr-HR" sz="1800" dirty="0">
                <a:effectLst/>
                <a:latin typeface="Arial" panose="020B0604020202020204" pitchFamily="34" charset="0"/>
                <a:ea typeface="Times New Roman" panose="02020603050405020304" pitchFamily="18"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Arial" panose="020B0604020202020204" pitchFamily="34" charset="0"/>
                <a:ea typeface="Times New Roman" panose="02020603050405020304" pitchFamily="18" charset="0"/>
                <a:cs typeface="Arial" panose="020B0604020202020204" pitchFamily="34" charset="0"/>
              </a:rPr>
              <a:t>Predavač će omogućiti polaznicima pristup dokumentu </a:t>
            </a:r>
            <a:r>
              <a:rPr lang="hr-HR" sz="1800" i="1" dirty="0">
                <a:effectLst/>
                <a:latin typeface="Arial" panose="020B0604020202020204" pitchFamily="34" charset="0"/>
                <a:ea typeface="Times New Roman" panose="02020603050405020304" pitchFamily="18" charset="0"/>
                <a:cs typeface="Arial" panose="020B0604020202020204" pitchFamily="34" charset="0"/>
              </a:rPr>
              <a:t>Etičke smjernice. </a:t>
            </a:r>
            <a:r>
              <a:rPr lang="hr-HR" sz="1800" i="0" dirty="0">
                <a:effectLst/>
                <a:latin typeface="Arial" panose="020B0604020202020204" pitchFamily="34" charset="0"/>
                <a:ea typeface="Times New Roman" panose="02020603050405020304" pitchFamily="18" charset="0"/>
                <a:cs typeface="Arial" panose="020B0604020202020204" pitchFamily="34" charset="0"/>
              </a:rPr>
              <a:t>Najjednostavniji način dijeljenja na radionici vjerojatno je s pomoću </a:t>
            </a:r>
            <a:r>
              <a:rPr lang="hr-HR" sz="1800" dirty="0">
                <a:effectLst/>
                <a:latin typeface="Arial" panose="020B0604020202020204" pitchFamily="34" charset="0"/>
                <a:ea typeface="Times New Roman" panose="02020603050405020304" pitchFamily="18" charset="0"/>
                <a:cs typeface="Arial" panose="020B0604020202020204" pitchFamily="34" charset="0"/>
              </a:rPr>
              <a:t>alata </a:t>
            </a:r>
            <a:r>
              <a:rPr lang="hr-HR" sz="1800" i="1" dirty="0" err="1">
                <a:effectLst/>
                <a:latin typeface="Arial" panose="020B0604020202020204" pitchFamily="34" charset="0"/>
                <a:ea typeface="Times New Roman" panose="02020603050405020304" pitchFamily="18" charset="0"/>
                <a:cs typeface="Arial" panose="020B0604020202020204" pitchFamily="34" charset="0"/>
              </a:rPr>
              <a:t>Padlet</a:t>
            </a:r>
            <a:r>
              <a:rPr lang="hr-HR" sz="1800" dirty="0">
                <a:effectLst/>
                <a:latin typeface="Arial" panose="020B0604020202020204" pitchFamily="34" charset="0"/>
                <a:ea typeface="Times New Roman" panose="02020603050405020304" pitchFamily="18" charset="0"/>
                <a:cs typeface="Arial" panose="020B0604020202020204" pitchFamily="34" charset="0"/>
              </a:rPr>
              <a:t>, u kojemu je izrađena</a:t>
            </a:r>
            <a:r>
              <a:rPr lang="hr-HR" sz="1800" baseline="0" dirty="0">
                <a:effectLst/>
                <a:latin typeface="Arial" panose="020B0604020202020204" pitchFamily="34" charset="0"/>
                <a:ea typeface="Times New Roman" panose="02020603050405020304" pitchFamily="18" charset="0"/>
                <a:cs typeface="Arial" panose="020B0604020202020204" pitchFamily="34" charset="0"/>
              </a:rPr>
              <a:t> </a:t>
            </a:r>
            <a:r>
              <a:rPr lang="hr-HR" sz="1800" dirty="0">
                <a:effectLst/>
                <a:latin typeface="Arial" panose="020B0604020202020204" pitchFamily="34" charset="0"/>
                <a:ea typeface="Times New Roman" panose="02020603050405020304" pitchFamily="18" charset="0"/>
                <a:cs typeface="Arial" panose="020B0604020202020204" pitchFamily="34" charset="0"/>
              </a:rPr>
              <a:t>interaktivna virtualna ploča. Slobodno podsjetite polaznike na jednostavnost tog alata, koji je također obogatio svoj sustav sustavom umjetne inteligencije. Polaznici će s pomoću kratke poveznice i/ili QR koda prikazanog na slajdu pristupiti predavačevoj ploči te preuzeti dokument.</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Poveznica na kojoj se nalazi ploča </a:t>
            </a:r>
            <a:r>
              <a:rPr lang="hr-HR" dirty="0" err="1"/>
              <a:t>Padlet</a:t>
            </a:r>
            <a:r>
              <a:rPr lang="hr-HR" dirty="0"/>
              <a:t>: </a:t>
            </a:r>
            <a:r>
              <a:rPr lang="hr-HR" sz="1200" dirty="0"/>
              <a:t>https://padlet.com/jajic_vanja/umjetna-inteligencija-u-u-ionici-alati-primjena-i-strategije-yxpfej13wmwaeqkl.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r>
              <a:rPr lang="hr-HR" dirty="0"/>
              <a:t>U ovom dijelu radionice potrebno je uputiti polaznike radionice da ploči </a:t>
            </a:r>
            <a:r>
              <a:rPr lang="hr-HR" dirty="0" err="1"/>
              <a:t>Padlet</a:t>
            </a:r>
            <a:r>
              <a:rPr lang="hr-HR" dirty="0"/>
              <a:t> mogu pristupiti i nakon radionice ako budu imali potrebu vratiti se nekim materijalima. Na njoj će se nalaziti materijali potrebni za rad na radionici. </a:t>
            </a:r>
          </a:p>
          <a:p>
            <a:r>
              <a:rPr lang="hr-HR" dirty="0"/>
              <a:t>Prvi je korak preuzeti dokument Etičke smjernice – skraćeno. Izvorni je</a:t>
            </a:r>
            <a:r>
              <a:rPr lang="hr-HR" baseline="0" dirty="0"/>
              <a:t> </a:t>
            </a:r>
            <a:r>
              <a:rPr lang="hr-HR" dirty="0"/>
              <a:t>dokument malo skraćen za potrebe rada u alatu </a:t>
            </a:r>
            <a:r>
              <a:rPr lang="hr-HR" dirty="0" err="1"/>
              <a:t>Magicschool</a:t>
            </a:r>
            <a:r>
              <a:rPr lang="hr-HR" dirty="0"/>
              <a:t>.</a:t>
            </a: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7</a:t>
            </a:fld>
            <a:endParaRPr lang="hr-HR"/>
          </a:p>
        </p:txBody>
      </p:sp>
    </p:spTree>
    <p:extLst>
      <p:ext uri="{BB962C8B-B14F-4D97-AF65-F5344CB8AC3E}">
        <p14:creationId xmlns:p14="http://schemas.microsoft.com/office/powerpoint/2010/main" val="206752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dirty="0">
                <a:effectLst/>
                <a:latin typeface="Arial" panose="020B0604020202020204" pitchFamily="34" charset="0"/>
                <a:ea typeface="Times New Roman" panose="02020603050405020304" pitchFamily="18" charset="0"/>
                <a:cs typeface="Arial" panose="020B0604020202020204" pitchFamily="34" charset="0"/>
              </a:rPr>
              <a:t>Zanimljivo je istaknuti misao dokumenta Europske komisije </a:t>
            </a:r>
            <a:r>
              <a:rPr lang="hr-HR" sz="1200" i="1" dirty="0">
                <a:effectLst/>
                <a:latin typeface="Arial" panose="020B0604020202020204" pitchFamily="34" charset="0"/>
                <a:ea typeface="Times New Roman" panose="02020603050405020304" pitchFamily="18" charset="0"/>
                <a:cs typeface="Arial" panose="020B0604020202020204" pitchFamily="34" charset="0"/>
              </a:rPr>
              <a:t>Etičke smjernice namijenjene nastavnom osoblju za upotrebu umjetne inteligencije u poučavanju i učenju </a:t>
            </a:r>
            <a:r>
              <a:rPr lang="hr-HR" sz="1200" dirty="0">
                <a:effectLst/>
                <a:latin typeface="Arial" panose="020B0604020202020204" pitchFamily="34" charset="0"/>
                <a:ea typeface="Times New Roman" panose="02020603050405020304" pitchFamily="18" charset="0"/>
                <a:cs typeface="Arial" panose="020B0604020202020204" pitchFamily="34" charset="0"/>
              </a:rPr>
              <a:t>(2022.) koja govori o stalnoj potrebi za učenjem i dogradnjom.</a:t>
            </a:r>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8</a:t>
            </a:fld>
            <a:endParaRPr lang="hr-HR"/>
          </a:p>
        </p:txBody>
      </p:sp>
    </p:spTree>
    <p:extLst>
      <p:ext uri="{BB962C8B-B14F-4D97-AF65-F5344CB8AC3E}">
        <p14:creationId xmlns:p14="http://schemas.microsoft.com/office/powerpoint/2010/main" val="266057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just" defTabSz="914400" rtl="0" eaLnBrk="1" fontAlgn="base" latinLnBrk="0" hangingPunct="1">
              <a:lnSpc>
                <a:spcPct val="115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Prije nastavka rada ukratko će se predstaviti funkcionalnosti platforme </a:t>
            </a:r>
            <a:r>
              <a:rPr lang="hr-HR"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MagicSchool</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Potrebno je pitati polaznike jesu li im poznate njezine funkcionalnosti. Koriste li se nekim alatima platforme?</a:t>
            </a:r>
          </a:p>
          <a:p>
            <a:pPr marL="457200" marR="0" lvl="0" indent="0" algn="just" defTabSz="914400" rtl="0" eaLnBrk="1" fontAlgn="base" latinLnBrk="0" hangingPunct="1">
              <a:lnSpc>
                <a:spcPct val="115000"/>
              </a:lnSpc>
              <a:spcBef>
                <a:spcPts val="0"/>
              </a:spcBef>
              <a:spcAft>
                <a:spcPts val="0"/>
              </a:spcAft>
              <a:buClrTx/>
              <a:buSzTx/>
              <a:buFontTx/>
              <a:buNone/>
              <a:tabLst/>
              <a:defRPr/>
            </a:pPr>
            <a:endPar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lvl="0" indent="0" algn="just" defTabSz="914400" rtl="0" eaLnBrk="1" fontAlgn="base" latinLnBrk="0" hangingPunct="1">
              <a:lnSpc>
                <a:spcPct val="115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Riječ je o obrazovnoj platformi koja se koristi umjetnom inteligencijom kako bi pomogla učiteljima u stvaranju nastavnih materijala, prilagođavanju potrebama učenika i komunikaciji s roditeljima i zajednicom. </a:t>
            </a:r>
            <a:endParaRPr lang="hr-HR"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 sklopu platforme učiteljima je na raspolaganju </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više od šezdeset alata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koji pomažu u </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različitim područjima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nastavničkoga posla uključujući planiranje nastave i organizaciju nastavnih sadržaja, pisanje priprema za nastavu, izradu individualiziranih sadržaja prilagođenih posebnim odgojno-obrazovnim potrebama, prilagodbu razine tekstova prema složenosti, matematičkih zadataka riječima, izradu</a:t>
            </a:r>
            <a:r>
              <a:rPr lang="hr-HR" sz="18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rubrika za vrednovanje učeničkih postignuća, pisanje e-poruka, pomoć za izradu interaktivnih videozapisa na osnovi videozapisa s YouTubea, izradu prezentacija, slika, pa čak i osmišljavanje viceva! </a:t>
            </a:r>
          </a:p>
          <a:p>
            <a:pPr marL="457200" algn="just" fontAlgn="base">
              <a:lnSpc>
                <a:spcPct val="115000"/>
              </a:lnSpc>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Predavač može prema vlastitom nahođenju odabrati koje će alate istaknuti ako prepozna mogućnost prilagodbe publici. Možda je najjednostavniji način za prikazivanje bogatstva alata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MagicShool</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prikazati zaslon na svojemu računalu i kretati se kroz platformu te nabrajati i isticati određene alate. </a:t>
            </a:r>
          </a:p>
          <a:p>
            <a:pPr marL="457200" algn="just" fontAlgn="base">
              <a:lnSpc>
                <a:spcPct val="115000"/>
              </a:lnSpc>
            </a:pPr>
            <a:endPar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 samom početku nekoliko riječi o sučelju platforme: s lijeve se strane nalazi glavni izbornik, pri čemu je najvažnije za osposobljavanje korisnika za buduću samostalnu uporabu prepoznati opcije dostupne u izborniku: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hr-HR"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Magic</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Tools</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 ovoj se rubrici kriju svi dostupni alati</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hr-HR"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Raina</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Chatbot</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Raina</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je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chatbot</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kojim je uvijek moguće komunicirati o radu u sustavu</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Output </a:t>
            </a:r>
            <a:r>
              <a:rPr lang="hr-HR"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History</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 ovoj će se rubrici pohranjivati svi razgovori koje korisnik stvori unutar sustava.</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Važno je napomenuti i da je sustav </a:t>
            </a:r>
            <a:r>
              <a:rPr lang="hr-HR"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moguće rabiti u besplatnoj inačici</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koja je pogodna za osnovne potrebe (pristup više od šezdeset alata, asistentica umjetne inteligencije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Raina</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osnovne funkcionalnosti za planiranje nastave i potporu učenicima), no ograničava broj rezultata koji se mogu zadržavati pohranjenima i uporabu učionica pa će </a:t>
            </a:r>
            <a:r>
              <a:rPr lang="hr-HR" sz="1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premium</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verzija zadovoljiti zahtjevnije korisnike, kojima je potrebno zadržavanje svih interakcija s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Rainom</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neograničenost veličine učionice.</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MagicSchool</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AI upotrebljava više modela velikih jezičnih modela (LLM), uključujući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OpenAI</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 GPT 3.5 i GPT 4, kako bi osigurao optimalne rezultate. Platforma je dizajnirana da bude jednostavna za uporabu te omogućuje učiteljima da lako upravljaju alatima i prilagođavaju rezultate prema specifičnim potrebama svojih učenika.</a:t>
            </a:r>
          </a:p>
          <a:p>
            <a:pPr marL="457200" algn="just" fontAlgn="base">
              <a:lnSpc>
                <a:spcPct val="115000"/>
              </a:lnSpc>
            </a:pPr>
            <a:endPar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marR="0" lvl="0" indent="0" algn="just" defTabSz="914400" rtl="0" eaLnBrk="1" fontAlgn="base" latinLnBrk="0" hangingPunct="1">
              <a:lnSpc>
                <a:spcPct val="115000"/>
              </a:lnSpc>
              <a:spcBef>
                <a:spcPts val="0"/>
              </a:spcBef>
              <a:spcAft>
                <a:spcPts val="0"/>
              </a:spcAft>
              <a:buClrTx/>
              <a:buSzTx/>
              <a:buFontTx/>
              <a:buNone/>
              <a:tabLst/>
              <a:defRPr/>
            </a:pP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Polaznici će izraditi korisnički račun u alatu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MagicSchool</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ili se prijaviti u postojeći. Poveznica na alat nalazi se na ploči </a:t>
            </a:r>
            <a:r>
              <a:rPr lang="hr-H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Padlet</a:t>
            </a:r>
            <a:r>
              <a:rPr lang="hr-H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kako bi se polaznicima olakšao pristup i omogućila vremenska učinkovitost.   </a:t>
            </a: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gn="just" fontAlgn="base">
              <a:lnSpc>
                <a:spcPct val="115000"/>
              </a:lnSpc>
            </a:pPr>
            <a:endParaRPr lang="hr-H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hr-HR" dirty="0"/>
          </a:p>
        </p:txBody>
      </p:sp>
      <p:sp>
        <p:nvSpPr>
          <p:cNvPr id="4" name="Slide Number Placeholder 3"/>
          <p:cNvSpPr>
            <a:spLocks noGrp="1"/>
          </p:cNvSpPr>
          <p:nvPr>
            <p:ph type="sldNum" sz="quarter" idx="5"/>
          </p:nvPr>
        </p:nvSpPr>
        <p:spPr/>
        <p:txBody>
          <a:bodyPr/>
          <a:lstStyle/>
          <a:p>
            <a:fld id="{2ACB5438-9996-4303-8AC3-C4C4F5B12047}" type="slidenum">
              <a:rPr lang="hr-HR" smtClean="0"/>
              <a:t>9</a:t>
            </a:fld>
            <a:endParaRPr lang="hr-HR"/>
          </a:p>
        </p:txBody>
      </p:sp>
    </p:spTree>
    <p:extLst>
      <p:ext uri="{BB962C8B-B14F-4D97-AF65-F5344CB8AC3E}">
        <p14:creationId xmlns:p14="http://schemas.microsoft.com/office/powerpoint/2010/main" val="981296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C1D1-3D6F-94AE-FA27-A0D80332E24C}"/>
              </a:ext>
            </a:extLst>
          </p:cNvPr>
          <p:cNvSpPr>
            <a:spLocks noGrp="1"/>
          </p:cNvSpPr>
          <p:nvPr>
            <p:ph type="ctrTitle" hasCustomPrompt="1"/>
          </p:nvPr>
        </p:nvSpPr>
        <p:spPr>
          <a:xfrm>
            <a:off x="844177" y="768316"/>
            <a:ext cx="10146025" cy="2387600"/>
          </a:xfrm>
        </p:spPr>
        <p:txBody>
          <a:bodyPr anchor="b">
            <a:normAutofit/>
          </a:bodyPr>
          <a:lstStyle>
            <a:lvl1pPr algn="ctr">
              <a:defRPr sz="5400" b="1" spc="-150">
                <a:solidFill>
                  <a:schemeClr val="bg1"/>
                </a:solidFill>
                <a:latin typeface="Arial" panose="020B0604020202020204" pitchFamily="34" charset="0"/>
                <a:cs typeface="Arial" panose="020B0604020202020204" pitchFamily="34" charset="0"/>
              </a:defRPr>
            </a:lvl1pPr>
          </a:lstStyle>
          <a:p>
            <a:r>
              <a:rPr lang="en-GB" dirty="0"/>
              <a:t>Click to edit </a:t>
            </a:r>
            <a:r>
              <a:rPr lang="en-GB" dirty="0" err="1"/>
              <a:t>Naslov</a:t>
            </a:r>
            <a:endParaRPr lang="x-none" dirty="0"/>
          </a:p>
        </p:txBody>
      </p:sp>
      <p:sp>
        <p:nvSpPr>
          <p:cNvPr id="3" name="Subtitle 2">
            <a:extLst>
              <a:ext uri="{FF2B5EF4-FFF2-40B4-BE49-F238E27FC236}">
                <a16:creationId xmlns:a16="http://schemas.microsoft.com/office/drawing/2014/main" id="{21DC85ED-C94C-FC37-09AB-421CDEEC789A}"/>
              </a:ext>
            </a:extLst>
          </p:cNvPr>
          <p:cNvSpPr>
            <a:spLocks noGrp="1"/>
          </p:cNvSpPr>
          <p:nvPr>
            <p:ph type="subTitle" idx="1" hasCustomPrompt="1"/>
          </p:nvPr>
        </p:nvSpPr>
        <p:spPr>
          <a:xfrm>
            <a:off x="2810107" y="3914266"/>
            <a:ext cx="6571785"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za </a:t>
            </a:r>
            <a:r>
              <a:rPr lang="en-GB" dirty="0" err="1"/>
              <a:t>Podnaslov</a:t>
            </a:r>
            <a:r>
              <a:rPr lang="en-GB" dirty="0"/>
              <a:t> </a:t>
            </a:r>
            <a:r>
              <a:rPr lang="en-GB" dirty="0" err="1"/>
              <a:t>čija</a:t>
            </a:r>
            <a:r>
              <a:rPr lang="en-GB" dirty="0"/>
              <a:t> </a:t>
            </a:r>
            <a:r>
              <a:rPr lang="en-GB" dirty="0" err="1"/>
              <a:t>duljina</a:t>
            </a:r>
            <a:r>
              <a:rPr lang="en-GB" dirty="0"/>
              <a:t> </a:t>
            </a:r>
            <a:r>
              <a:rPr lang="en-GB" dirty="0" err="1"/>
              <a:t>će</a:t>
            </a:r>
            <a:r>
              <a:rPr lang="en-GB" dirty="0"/>
              <a:t> </a:t>
            </a:r>
            <a:r>
              <a:rPr lang="en-GB" dirty="0" err="1"/>
              <a:t>odrediti</a:t>
            </a:r>
            <a:r>
              <a:rPr lang="en-GB" dirty="0"/>
              <a:t> </a:t>
            </a:r>
            <a:r>
              <a:rPr lang="en-GB" dirty="0" err="1"/>
              <a:t>veličinu</a:t>
            </a:r>
            <a:r>
              <a:rPr lang="en-GB" dirty="0"/>
              <a:t> </a:t>
            </a:r>
            <a:r>
              <a:rPr lang="en-GB" dirty="0" err="1"/>
              <a:t>fonta</a:t>
            </a:r>
            <a:endParaRPr lang="x-none" dirty="0"/>
          </a:p>
        </p:txBody>
      </p:sp>
      <p:sp>
        <p:nvSpPr>
          <p:cNvPr id="4" name="Date Placeholder 3">
            <a:extLst>
              <a:ext uri="{FF2B5EF4-FFF2-40B4-BE49-F238E27FC236}">
                <a16:creationId xmlns:a16="http://schemas.microsoft.com/office/drawing/2014/main" id="{ED7B82AB-095E-9102-AEF9-5CF152CCDD1F}"/>
              </a:ext>
            </a:extLst>
          </p:cNvPr>
          <p:cNvSpPr>
            <a:spLocks noGrp="1"/>
          </p:cNvSpPr>
          <p:nvPr>
            <p:ph type="dt" sz="half" idx="10"/>
          </p:nvPr>
        </p:nvSpPr>
        <p:spPr/>
        <p:txBody>
          <a:bodyPr/>
          <a:lstStyle>
            <a:lvl1pPr>
              <a:defRPr>
                <a:solidFill>
                  <a:schemeClr val="bg1"/>
                </a:solidFill>
              </a:defRPr>
            </a:lvl1pPr>
          </a:lstStyle>
          <a:p>
            <a:fld id="{3BB7EE0C-263D-2844-8184-1027811EFAC1}" type="datetimeFigureOut">
              <a:rPr lang="x-none" smtClean="0"/>
              <a:pPr/>
              <a:t>9/23/2024</a:t>
            </a:fld>
            <a:endParaRPr lang="x-none" dirty="0"/>
          </a:p>
        </p:txBody>
      </p:sp>
      <p:sp>
        <p:nvSpPr>
          <p:cNvPr id="6" name="Slide Number Placeholder 5">
            <a:extLst>
              <a:ext uri="{FF2B5EF4-FFF2-40B4-BE49-F238E27FC236}">
                <a16:creationId xmlns:a16="http://schemas.microsoft.com/office/drawing/2014/main" id="{E6BC7ABB-5A12-4306-09BE-9C55BB54E10A}"/>
              </a:ext>
            </a:extLst>
          </p:cNvPr>
          <p:cNvSpPr>
            <a:spLocks noGrp="1"/>
          </p:cNvSpPr>
          <p:nvPr>
            <p:ph type="sldNum" sz="quarter" idx="12"/>
          </p:nvPr>
        </p:nvSpPr>
        <p:spPr/>
        <p:txBody>
          <a:bodyPr/>
          <a:lstStyle/>
          <a:p>
            <a:r>
              <a:rPr lang="x-none" dirty="0">
                <a:solidFill>
                  <a:schemeClr val="bg1"/>
                </a:solidFill>
              </a:rPr>
              <a:t>STRANICA</a:t>
            </a:r>
            <a:r>
              <a:rPr lang="x-none" dirty="0"/>
              <a:t>  </a:t>
            </a:r>
            <a:fld id="{BE188E20-84A6-4B4D-917F-0C71F435DCDE}" type="slidenum">
              <a:rPr lang="x-none" smtClean="0">
                <a:solidFill>
                  <a:schemeClr val="bg1"/>
                </a:solidFill>
              </a:rPr>
              <a:pPr/>
              <a:t>‹#›</a:t>
            </a:fld>
            <a:endParaRPr lang="x-none" dirty="0">
              <a:solidFill>
                <a:schemeClr val="bg1"/>
              </a:solidFill>
            </a:endParaRPr>
          </a:p>
        </p:txBody>
      </p:sp>
      <p:grpSp>
        <p:nvGrpSpPr>
          <p:cNvPr id="21" name="Group 12">
            <a:extLst>
              <a:ext uri="{FF2B5EF4-FFF2-40B4-BE49-F238E27FC236}">
                <a16:creationId xmlns:a16="http://schemas.microsoft.com/office/drawing/2014/main" id="{FA8C0C17-CE9B-3F39-E5E9-45762BA2003A}"/>
              </a:ext>
            </a:extLst>
          </p:cNvPr>
          <p:cNvGrpSpPr/>
          <p:nvPr userDrawn="1"/>
        </p:nvGrpSpPr>
        <p:grpSpPr>
          <a:xfrm>
            <a:off x="5258663" y="5762995"/>
            <a:ext cx="1674673" cy="88160"/>
            <a:chOff x="0" y="0"/>
            <a:chExt cx="2232898" cy="117547"/>
          </a:xfrm>
        </p:grpSpPr>
        <p:grpSp>
          <p:nvGrpSpPr>
            <p:cNvPr id="22" name="Group 13">
              <a:extLst>
                <a:ext uri="{FF2B5EF4-FFF2-40B4-BE49-F238E27FC236}">
                  <a16:creationId xmlns:a16="http://schemas.microsoft.com/office/drawing/2014/main" id="{4A0AB291-B3D6-C577-DB6F-565F670090B4}"/>
                </a:ext>
              </a:extLst>
            </p:cNvPr>
            <p:cNvGrpSpPr/>
            <p:nvPr/>
          </p:nvGrpSpPr>
          <p:grpSpPr>
            <a:xfrm>
              <a:off x="541971" y="0"/>
              <a:ext cx="1148956" cy="117547"/>
              <a:chOff x="0" y="0"/>
              <a:chExt cx="226954" cy="23219"/>
            </a:xfrm>
          </p:grpSpPr>
          <p:sp>
            <p:nvSpPr>
              <p:cNvPr id="29" name="Freeform 14">
                <a:extLst>
                  <a:ext uri="{FF2B5EF4-FFF2-40B4-BE49-F238E27FC236}">
                    <a16:creationId xmlns:a16="http://schemas.microsoft.com/office/drawing/2014/main" id="{8E53879D-58C3-AA14-CD8B-01B8BEC21BF8}"/>
                  </a:ext>
                </a:extLst>
              </p:cNvPr>
              <p:cNvSpPr/>
              <p:nvPr/>
            </p:nvSpPr>
            <p:spPr>
              <a:xfrm>
                <a:off x="0" y="0"/>
                <a:ext cx="226954" cy="23219"/>
              </a:xfrm>
              <a:custGeom>
                <a:avLst/>
                <a:gdLst/>
                <a:ahLst/>
                <a:cxnLst/>
                <a:rect l="l" t="t" r="r" b="b"/>
                <a:pathLst>
                  <a:path w="226954" h="23219">
                    <a:moveTo>
                      <a:pt x="11610" y="0"/>
                    </a:moveTo>
                    <a:lnTo>
                      <a:pt x="215345" y="0"/>
                    </a:lnTo>
                    <a:cubicBezTo>
                      <a:pt x="218424" y="0"/>
                      <a:pt x="221377" y="1223"/>
                      <a:pt x="223554" y="3400"/>
                    </a:cubicBezTo>
                    <a:cubicBezTo>
                      <a:pt x="225731" y="5578"/>
                      <a:pt x="226954" y="8531"/>
                      <a:pt x="226954" y="11610"/>
                    </a:cubicBezTo>
                    <a:lnTo>
                      <a:pt x="226954" y="11610"/>
                    </a:lnTo>
                    <a:cubicBezTo>
                      <a:pt x="226954" y="18021"/>
                      <a:pt x="221756" y="23219"/>
                      <a:pt x="215345" y="23219"/>
                    </a:cubicBezTo>
                    <a:lnTo>
                      <a:pt x="11610" y="23219"/>
                    </a:lnTo>
                    <a:cubicBezTo>
                      <a:pt x="8531" y="23219"/>
                      <a:pt x="5578" y="21996"/>
                      <a:pt x="3400" y="19819"/>
                    </a:cubicBezTo>
                    <a:cubicBezTo>
                      <a:pt x="1223" y="17642"/>
                      <a:pt x="0" y="14689"/>
                      <a:pt x="0" y="11610"/>
                    </a:cubicBezTo>
                    <a:lnTo>
                      <a:pt x="0" y="11610"/>
                    </a:lnTo>
                    <a:cubicBezTo>
                      <a:pt x="0" y="8531"/>
                      <a:pt x="1223" y="5578"/>
                      <a:pt x="3400" y="3400"/>
                    </a:cubicBezTo>
                    <a:cubicBezTo>
                      <a:pt x="5578" y="1223"/>
                      <a:pt x="8531" y="0"/>
                      <a:pt x="11610" y="0"/>
                    </a:cubicBezTo>
                    <a:close/>
                  </a:path>
                </a:pathLst>
              </a:custGeom>
              <a:solidFill>
                <a:srgbClr val="FFFFFF"/>
              </a:solidFill>
            </p:spPr>
            <p:txBody>
              <a:bodyPr/>
              <a:lstStyle/>
              <a:p>
                <a:endParaRPr lang="x-none"/>
              </a:p>
            </p:txBody>
          </p:sp>
          <p:sp>
            <p:nvSpPr>
              <p:cNvPr id="30" name="TextBox 15">
                <a:extLst>
                  <a:ext uri="{FF2B5EF4-FFF2-40B4-BE49-F238E27FC236}">
                    <a16:creationId xmlns:a16="http://schemas.microsoft.com/office/drawing/2014/main" id="{9D7B38FD-8A2D-B61C-21E2-0A91CB8828F0}"/>
                  </a:ext>
                </a:extLst>
              </p:cNvPr>
              <p:cNvSpPr txBox="1"/>
              <p:nvPr/>
            </p:nvSpPr>
            <p:spPr>
              <a:xfrm>
                <a:off x="0" y="-38100"/>
                <a:ext cx="226954" cy="61319"/>
              </a:xfrm>
              <a:prstGeom prst="rect">
                <a:avLst/>
              </a:prstGeom>
            </p:spPr>
            <p:txBody>
              <a:bodyPr lIns="50800" tIns="50800" rIns="50800" bIns="50800" rtlCol="0" anchor="ctr"/>
              <a:lstStyle/>
              <a:p>
                <a:pPr algn="ctr">
                  <a:lnSpc>
                    <a:spcPts val="2659"/>
                  </a:lnSpc>
                </a:pPr>
                <a:endParaRPr/>
              </a:p>
            </p:txBody>
          </p:sp>
        </p:grpSp>
        <p:grpSp>
          <p:nvGrpSpPr>
            <p:cNvPr id="23" name="Group 16">
              <a:extLst>
                <a:ext uri="{FF2B5EF4-FFF2-40B4-BE49-F238E27FC236}">
                  <a16:creationId xmlns:a16="http://schemas.microsoft.com/office/drawing/2014/main" id="{D251A609-D706-2BB1-A006-458105624752}"/>
                </a:ext>
              </a:extLst>
            </p:cNvPr>
            <p:cNvGrpSpPr/>
            <p:nvPr/>
          </p:nvGrpSpPr>
          <p:grpSpPr>
            <a:xfrm>
              <a:off x="1777020" y="0"/>
              <a:ext cx="455877" cy="117547"/>
              <a:chOff x="0" y="0"/>
              <a:chExt cx="90050" cy="23219"/>
            </a:xfrm>
          </p:grpSpPr>
          <p:sp>
            <p:nvSpPr>
              <p:cNvPr id="27" name="Freeform 17">
                <a:extLst>
                  <a:ext uri="{FF2B5EF4-FFF2-40B4-BE49-F238E27FC236}">
                    <a16:creationId xmlns:a16="http://schemas.microsoft.com/office/drawing/2014/main" id="{E1211D32-F920-C0C6-1B6C-82D3BE7C51B8}"/>
                  </a:ext>
                </a:extLst>
              </p:cNvPr>
              <p:cNvSpPr/>
              <p:nvPr/>
            </p:nvSpPr>
            <p:spPr>
              <a:xfrm>
                <a:off x="0" y="0"/>
                <a:ext cx="90050" cy="23219"/>
              </a:xfrm>
              <a:custGeom>
                <a:avLst/>
                <a:gdLst/>
                <a:ahLst/>
                <a:cxnLst/>
                <a:rect l="l" t="t" r="r" b="b"/>
                <a:pathLst>
                  <a:path w="90050" h="23219">
                    <a:moveTo>
                      <a:pt x="11610" y="0"/>
                    </a:moveTo>
                    <a:lnTo>
                      <a:pt x="78440" y="0"/>
                    </a:lnTo>
                    <a:cubicBezTo>
                      <a:pt x="81519" y="0"/>
                      <a:pt x="84472" y="1223"/>
                      <a:pt x="86650" y="3400"/>
                    </a:cubicBezTo>
                    <a:cubicBezTo>
                      <a:pt x="88827" y="5578"/>
                      <a:pt x="90050" y="8531"/>
                      <a:pt x="90050" y="11610"/>
                    </a:cubicBezTo>
                    <a:lnTo>
                      <a:pt x="90050" y="11610"/>
                    </a:lnTo>
                    <a:cubicBezTo>
                      <a:pt x="90050" y="14689"/>
                      <a:pt x="88827" y="17642"/>
                      <a:pt x="86650" y="19819"/>
                    </a:cubicBezTo>
                    <a:cubicBezTo>
                      <a:pt x="84472" y="21996"/>
                      <a:pt x="81519" y="23219"/>
                      <a:pt x="78440" y="23219"/>
                    </a:cubicBezTo>
                    <a:lnTo>
                      <a:pt x="11610" y="23219"/>
                    </a:lnTo>
                    <a:cubicBezTo>
                      <a:pt x="8531" y="23219"/>
                      <a:pt x="5578" y="21996"/>
                      <a:pt x="3400" y="19819"/>
                    </a:cubicBezTo>
                    <a:cubicBezTo>
                      <a:pt x="1223" y="17642"/>
                      <a:pt x="0" y="14689"/>
                      <a:pt x="0" y="11610"/>
                    </a:cubicBezTo>
                    <a:lnTo>
                      <a:pt x="0" y="11610"/>
                    </a:lnTo>
                    <a:cubicBezTo>
                      <a:pt x="0" y="8531"/>
                      <a:pt x="1223" y="5578"/>
                      <a:pt x="3400" y="3400"/>
                    </a:cubicBezTo>
                    <a:cubicBezTo>
                      <a:pt x="5578" y="1223"/>
                      <a:pt x="8531" y="0"/>
                      <a:pt x="11610" y="0"/>
                    </a:cubicBezTo>
                    <a:close/>
                  </a:path>
                </a:pathLst>
              </a:custGeom>
              <a:solidFill>
                <a:srgbClr val="FFFFFF"/>
              </a:solidFill>
            </p:spPr>
            <p:txBody>
              <a:bodyPr/>
              <a:lstStyle/>
              <a:p>
                <a:endParaRPr lang="x-none"/>
              </a:p>
            </p:txBody>
          </p:sp>
          <p:sp>
            <p:nvSpPr>
              <p:cNvPr id="28" name="TextBox 18">
                <a:extLst>
                  <a:ext uri="{FF2B5EF4-FFF2-40B4-BE49-F238E27FC236}">
                    <a16:creationId xmlns:a16="http://schemas.microsoft.com/office/drawing/2014/main" id="{35B890C9-6BE9-9D8D-F646-8FFC6CEC72CF}"/>
                  </a:ext>
                </a:extLst>
              </p:cNvPr>
              <p:cNvSpPr txBox="1"/>
              <p:nvPr/>
            </p:nvSpPr>
            <p:spPr>
              <a:xfrm>
                <a:off x="0" y="-38100"/>
                <a:ext cx="90050" cy="61319"/>
              </a:xfrm>
              <a:prstGeom prst="rect">
                <a:avLst/>
              </a:prstGeom>
            </p:spPr>
            <p:txBody>
              <a:bodyPr lIns="50800" tIns="50800" rIns="50800" bIns="50800" rtlCol="0" anchor="ctr"/>
              <a:lstStyle/>
              <a:p>
                <a:pPr algn="ctr">
                  <a:lnSpc>
                    <a:spcPts val="2659"/>
                  </a:lnSpc>
                </a:pPr>
                <a:endParaRPr/>
              </a:p>
            </p:txBody>
          </p:sp>
        </p:grpSp>
        <p:grpSp>
          <p:nvGrpSpPr>
            <p:cNvPr id="24" name="Group 19">
              <a:extLst>
                <a:ext uri="{FF2B5EF4-FFF2-40B4-BE49-F238E27FC236}">
                  <a16:creationId xmlns:a16="http://schemas.microsoft.com/office/drawing/2014/main" id="{2B9BC236-8CDD-0245-E7AA-21EB4DEF5437}"/>
                </a:ext>
              </a:extLst>
            </p:cNvPr>
            <p:cNvGrpSpPr/>
            <p:nvPr/>
          </p:nvGrpSpPr>
          <p:grpSpPr>
            <a:xfrm>
              <a:off x="0" y="0"/>
              <a:ext cx="455877" cy="117547"/>
              <a:chOff x="0" y="0"/>
              <a:chExt cx="90050" cy="23219"/>
            </a:xfrm>
          </p:grpSpPr>
          <p:sp>
            <p:nvSpPr>
              <p:cNvPr id="25" name="Freeform 20">
                <a:extLst>
                  <a:ext uri="{FF2B5EF4-FFF2-40B4-BE49-F238E27FC236}">
                    <a16:creationId xmlns:a16="http://schemas.microsoft.com/office/drawing/2014/main" id="{83056B24-965C-3BA5-CE23-4636202B4BAC}"/>
                  </a:ext>
                </a:extLst>
              </p:cNvPr>
              <p:cNvSpPr/>
              <p:nvPr/>
            </p:nvSpPr>
            <p:spPr>
              <a:xfrm>
                <a:off x="0" y="0"/>
                <a:ext cx="90050" cy="23219"/>
              </a:xfrm>
              <a:custGeom>
                <a:avLst/>
                <a:gdLst/>
                <a:ahLst/>
                <a:cxnLst/>
                <a:rect l="l" t="t" r="r" b="b"/>
                <a:pathLst>
                  <a:path w="90050" h="23219">
                    <a:moveTo>
                      <a:pt x="11610" y="0"/>
                    </a:moveTo>
                    <a:lnTo>
                      <a:pt x="78440" y="0"/>
                    </a:lnTo>
                    <a:cubicBezTo>
                      <a:pt x="81519" y="0"/>
                      <a:pt x="84472" y="1223"/>
                      <a:pt x="86650" y="3400"/>
                    </a:cubicBezTo>
                    <a:cubicBezTo>
                      <a:pt x="88827" y="5578"/>
                      <a:pt x="90050" y="8531"/>
                      <a:pt x="90050" y="11610"/>
                    </a:cubicBezTo>
                    <a:lnTo>
                      <a:pt x="90050" y="11610"/>
                    </a:lnTo>
                    <a:cubicBezTo>
                      <a:pt x="90050" y="14689"/>
                      <a:pt x="88827" y="17642"/>
                      <a:pt x="86650" y="19819"/>
                    </a:cubicBezTo>
                    <a:cubicBezTo>
                      <a:pt x="84472" y="21996"/>
                      <a:pt x="81519" y="23219"/>
                      <a:pt x="78440" y="23219"/>
                    </a:cubicBezTo>
                    <a:lnTo>
                      <a:pt x="11610" y="23219"/>
                    </a:lnTo>
                    <a:cubicBezTo>
                      <a:pt x="8531" y="23219"/>
                      <a:pt x="5578" y="21996"/>
                      <a:pt x="3400" y="19819"/>
                    </a:cubicBezTo>
                    <a:cubicBezTo>
                      <a:pt x="1223" y="17642"/>
                      <a:pt x="0" y="14689"/>
                      <a:pt x="0" y="11610"/>
                    </a:cubicBezTo>
                    <a:lnTo>
                      <a:pt x="0" y="11610"/>
                    </a:lnTo>
                    <a:cubicBezTo>
                      <a:pt x="0" y="8531"/>
                      <a:pt x="1223" y="5578"/>
                      <a:pt x="3400" y="3400"/>
                    </a:cubicBezTo>
                    <a:cubicBezTo>
                      <a:pt x="5578" y="1223"/>
                      <a:pt x="8531" y="0"/>
                      <a:pt x="11610" y="0"/>
                    </a:cubicBezTo>
                    <a:close/>
                  </a:path>
                </a:pathLst>
              </a:custGeom>
              <a:solidFill>
                <a:srgbClr val="FFFFFF"/>
              </a:solidFill>
            </p:spPr>
            <p:txBody>
              <a:bodyPr/>
              <a:lstStyle/>
              <a:p>
                <a:endParaRPr lang="x-none"/>
              </a:p>
            </p:txBody>
          </p:sp>
          <p:sp>
            <p:nvSpPr>
              <p:cNvPr id="26" name="TextBox 21">
                <a:extLst>
                  <a:ext uri="{FF2B5EF4-FFF2-40B4-BE49-F238E27FC236}">
                    <a16:creationId xmlns:a16="http://schemas.microsoft.com/office/drawing/2014/main" id="{1B98EBBB-7EA0-567E-B0E4-FF8F3BD08683}"/>
                  </a:ext>
                </a:extLst>
              </p:cNvPr>
              <p:cNvSpPr txBox="1"/>
              <p:nvPr/>
            </p:nvSpPr>
            <p:spPr>
              <a:xfrm>
                <a:off x="0" y="-38100"/>
                <a:ext cx="90050" cy="61319"/>
              </a:xfrm>
              <a:prstGeom prst="rect">
                <a:avLst/>
              </a:prstGeom>
            </p:spPr>
            <p:txBody>
              <a:bodyPr lIns="50800" tIns="50800" rIns="50800" bIns="50800" rtlCol="0" anchor="ctr"/>
              <a:lstStyle/>
              <a:p>
                <a:pPr algn="ctr">
                  <a:lnSpc>
                    <a:spcPts val="2659"/>
                  </a:lnSpc>
                </a:pPr>
                <a:endParaRPr/>
              </a:p>
            </p:txBody>
          </p:sp>
        </p:grpSp>
      </p:grpSp>
      <p:sp>
        <p:nvSpPr>
          <p:cNvPr id="33" name="Freeform 26">
            <a:extLst>
              <a:ext uri="{FF2B5EF4-FFF2-40B4-BE49-F238E27FC236}">
                <a16:creationId xmlns:a16="http://schemas.microsoft.com/office/drawing/2014/main" id="{10F770F1-31C9-7A70-CD0B-2577AE560D36}"/>
              </a:ext>
            </a:extLst>
          </p:cNvPr>
          <p:cNvSpPr/>
          <p:nvPr userDrawn="1"/>
        </p:nvSpPr>
        <p:spPr>
          <a:xfrm>
            <a:off x="5715126" y="6464970"/>
            <a:ext cx="761874" cy="151939"/>
          </a:xfrm>
          <a:custGeom>
            <a:avLst/>
            <a:gdLst/>
            <a:ahLst/>
            <a:cxnLst/>
            <a:rect l="l" t="t" r="r" b="b"/>
            <a:pathLst>
              <a:path w="1674673" h="315900">
                <a:moveTo>
                  <a:pt x="0" y="0"/>
                </a:moveTo>
                <a:lnTo>
                  <a:pt x="1674674" y="0"/>
                </a:lnTo>
                <a:lnTo>
                  <a:pt x="1674674" y="315900"/>
                </a:lnTo>
                <a:lnTo>
                  <a:pt x="0" y="315900"/>
                </a:lnTo>
                <a:lnTo>
                  <a:pt x="0" y="0"/>
                </a:lnTo>
                <a:close/>
              </a:path>
            </a:pathLst>
          </a:custGeom>
          <a:blipFill>
            <a:blip r:embed="rId3"/>
            <a:stretch>
              <a:fillRect/>
            </a:stretch>
          </a:blipFill>
        </p:spPr>
        <p:txBody>
          <a:bodyPr/>
          <a:lstStyle/>
          <a:p>
            <a:endParaRPr lang="x-none"/>
          </a:p>
        </p:txBody>
      </p:sp>
    </p:spTree>
    <p:extLst>
      <p:ext uri="{BB962C8B-B14F-4D97-AF65-F5344CB8AC3E}">
        <p14:creationId xmlns:p14="http://schemas.microsoft.com/office/powerpoint/2010/main" val="344506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821075-62AB-5F6E-EC9E-9F09D535E9DD}"/>
              </a:ext>
            </a:extLst>
          </p:cNvPr>
          <p:cNvSpPr>
            <a:spLocks noGrp="1"/>
          </p:cNvSpPr>
          <p:nvPr>
            <p:ph type="dt" sz="half" idx="10"/>
          </p:nvPr>
        </p:nvSpPr>
        <p:spPr/>
        <p:txBody>
          <a:bodyPr/>
          <a:lstStyle/>
          <a:p>
            <a:fld id="{3BB7EE0C-263D-2844-8184-1027811EFAC1}" type="datetimeFigureOut">
              <a:rPr lang="x-none" smtClean="0"/>
              <a:t>9/23/2024</a:t>
            </a:fld>
            <a:endParaRPr lang="x-none"/>
          </a:p>
        </p:txBody>
      </p:sp>
      <p:sp>
        <p:nvSpPr>
          <p:cNvPr id="6" name="Slide Number Placeholder 5">
            <a:extLst>
              <a:ext uri="{FF2B5EF4-FFF2-40B4-BE49-F238E27FC236}">
                <a16:creationId xmlns:a16="http://schemas.microsoft.com/office/drawing/2014/main" id="{4C6D1745-5672-F79E-B6A5-E56F53F54AD1}"/>
              </a:ext>
            </a:extLst>
          </p:cNvPr>
          <p:cNvSpPr>
            <a:spLocks noGrp="1"/>
          </p:cNvSpPr>
          <p:nvPr>
            <p:ph type="sldNum" sz="quarter" idx="12"/>
          </p:nvPr>
        </p:nvSpPr>
        <p:spPr/>
        <p:txBody>
          <a:bodyPr/>
          <a:lstStyle/>
          <a:p>
            <a:r>
              <a:rPr lang="x-none" dirty="0"/>
              <a:t>STRANICA </a:t>
            </a:r>
            <a:fld id="{BE188E20-84A6-4B4D-917F-0C71F435DCDE}" type="slidenum">
              <a:rPr lang="x-none" smtClean="0"/>
              <a:t>‹#›</a:t>
            </a:fld>
            <a:endParaRPr lang="x-none" dirty="0"/>
          </a:p>
        </p:txBody>
      </p:sp>
      <p:sp>
        <p:nvSpPr>
          <p:cNvPr id="8" name="Content Placeholder 2">
            <a:extLst>
              <a:ext uri="{FF2B5EF4-FFF2-40B4-BE49-F238E27FC236}">
                <a16:creationId xmlns:a16="http://schemas.microsoft.com/office/drawing/2014/main" id="{3EE3561C-3F3F-E820-89CE-FA853295C44F}"/>
              </a:ext>
            </a:extLst>
          </p:cNvPr>
          <p:cNvSpPr>
            <a:spLocks noGrp="1"/>
          </p:cNvSpPr>
          <p:nvPr>
            <p:ph idx="1" hasCustomPrompt="1"/>
          </p:nvPr>
        </p:nvSpPr>
        <p:spPr>
          <a:xfrm>
            <a:off x="838200" y="2141076"/>
            <a:ext cx="10515600" cy="2909060"/>
          </a:xfrm>
        </p:spPr>
        <p:txBody>
          <a:bodyPr>
            <a:noAutofit/>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GB" dirty="0"/>
              <a:t>Click to edit </a:t>
            </a:r>
            <a:r>
              <a:rPr lang="en-GB" dirty="0" err="1"/>
              <a:t>Tekst</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18" name="Title 1">
            <a:extLst>
              <a:ext uri="{FF2B5EF4-FFF2-40B4-BE49-F238E27FC236}">
                <a16:creationId xmlns:a16="http://schemas.microsoft.com/office/drawing/2014/main" id="{91D77224-9C1B-B1BE-FA4E-2E8A1F300FC3}"/>
              </a:ext>
            </a:extLst>
          </p:cNvPr>
          <p:cNvSpPr>
            <a:spLocks noGrp="1"/>
          </p:cNvSpPr>
          <p:nvPr>
            <p:ph type="title" hasCustomPrompt="1"/>
          </p:nvPr>
        </p:nvSpPr>
        <p:spPr>
          <a:xfrm>
            <a:off x="838200" y="482302"/>
            <a:ext cx="10515600" cy="1325563"/>
          </a:xfrm>
        </p:spPr>
        <p:txBody>
          <a:bodyPr>
            <a:noAutofit/>
          </a:bodyPr>
          <a:lstStyle>
            <a:lvl1pPr>
              <a:defRPr b="1" i="0" spc="-150">
                <a:latin typeface="Arial" panose="020B0604020202020204" pitchFamily="34" charset="0"/>
                <a:cs typeface="Arial" panose="020B0604020202020204" pitchFamily="34" charset="0"/>
              </a:defRPr>
            </a:lvl1pPr>
          </a:lstStyle>
          <a:p>
            <a:r>
              <a:rPr lang="en-GB" dirty="0"/>
              <a:t>Click to edit </a:t>
            </a:r>
            <a:r>
              <a:rPr lang="en-GB" dirty="0" err="1"/>
              <a:t>Naslov</a:t>
            </a:r>
            <a:r>
              <a:rPr lang="en-GB" dirty="0"/>
              <a:t> </a:t>
            </a:r>
            <a:r>
              <a:rPr lang="en-GB" dirty="0" err="1"/>
              <a:t>slajda</a:t>
            </a:r>
            <a:endParaRPr lang="x-none" dirty="0"/>
          </a:p>
        </p:txBody>
      </p:sp>
      <p:cxnSp>
        <p:nvCxnSpPr>
          <p:cNvPr id="3" name="Straight Connector 2">
            <a:extLst>
              <a:ext uri="{FF2B5EF4-FFF2-40B4-BE49-F238E27FC236}">
                <a16:creationId xmlns:a16="http://schemas.microsoft.com/office/drawing/2014/main" id="{F035C932-B8D2-078C-E683-1288680AE4C9}"/>
              </a:ext>
            </a:extLst>
          </p:cNvPr>
          <p:cNvCxnSpPr/>
          <p:nvPr userDrawn="1"/>
        </p:nvCxnSpPr>
        <p:spPr>
          <a:xfrm>
            <a:off x="801045" y="864189"/>
            <a:ext cx="0" cy="540327"/>
          </a:xfrm>
          <a:prstGeom prst="line">
            <a:avLst/>
          </a:prstGeom>
          <a:ln w="66675"/>
        </p:spPr>
        <p:style>
          <a:lnRef idx="2">
            <a:schemeClr val="accent1"/>
          </a:lnRef>
          <a:fillRef idx="0">
            <a:schemeClr val="accent1"/>
          </a:fillRef>
          <a:effectRef idx="1">
            <a:schemeClr val="accent1"/>
          </a:effectRef>
          <a:fontRef idx="minor">
            <a:schemeClr val="tx1"/>
          </a:fontRef>
        </p:style>
      </p:cxnSp>
      <p:pic>
        <p:nvPicPr>
          <p:cNvPr id="7" name="Picture 6" descr="A green lines on a black background&#10;&#10;Description automatically generated">
            <a:extLst>
              <a:ext uri="{FF2B5EF4-FFF2-40B4-BE49-F238E27FC236}">
                <a16:creationId xmlns:a16="http://schemas.microsoft.com/office/drawing/2014/main" id="{981E3F48-0A7B-9936-104C-F4D68B7ED427}"/>
              </a:ext>
            </a:extLst>
          </p:cNvPr>
          <p:cNvPicPr>
            <a:picLocks noChangeAspect="1"/>
          </p:cNvPicPr>
          <p:nvPr userDrawn="1"/>
        </p:nvPicPr>
        <p:blipFill>
          <a:blip r:embed="rId2"/>
          <a:stretch>
            <a:fillRect/>
          </a:stretch>
        </p:blipFill>
        <p:spPr>
          <a:xfrm rot="19073234">
            <a:off x="8664634" y="-2294647"/>
            <a:ext cx="7428082" cy="6858000"/>
          </a:xfrm>
          <a:prstGeom prst="rect">
            <a:avLst/>
          </a:prstGeom>
        </p:spPr>
      </p:pic>
    </p:spTree>
    <p:extLst>
      <p:ext uri="{BB962C8B-B14F-4D97-AF65-F5344CB8AC3E}">
        <p14:creationId xmlns:p14="http://schemas.microsoft.com/office/powerpoint/2010/main" val="47659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10468F-387C-5D99-2788-3B08E271AA8F}"/>
              </a:ext>
            </a:extLst>
          </p:cNvPr>
          <p:cNvSpPr>
            <a:spLocks noGrp="1"/>
          </p:cNvSpPr>
          <p:nvPr>
            <p:ph type="dt" sz="half" idx="10"/>
          </p:nvPr>
        </p:nvSpPr>
        <p:spPr/>
        <p:txBody>
          <a:bodyPr/>
          <a:lstStyle/>
          <a:p>
            <a:fld id="{3BB7EE0C-263D-2844-8184-1027811EFAC1}" type="datetimeFigureOut">
              <a:rPr lang="x-none" smtClean="0"/>
              <a:t>9/23/2024</a:t>
            </a:fld>
            <a:endParaRPr lang="x-none"/>
          </a:p>
        </p:txBody>
      </p:sp>
      <p:sp>
        <p:nvSpPr>
          <p:cNvPr id="6" name="Slide Number Placeholder 5">
            <a:extLst>
              <a:ext uri="{FF2B5EF4-FFF2-40B4-BE49-F238E27FC236}">
                <a16:creationId xmlns:a16="http://schemas.microsoft.com/office/drawing/2014/main" id="{E43C3698-E76C-3035-EE24-E8B7C35581DB}"/>
              </a:ext>
            </a:extLst>
          </p:cNvPr>
          <p:cNvSpPr>
            <a:spLocks noGrp="1"/>
          </p:cNvSpPr>
          <p:nvPr>
            <p:ph type="sldNum" sz="quarter" idx="12"/>
          </p:nvPr>
        </p:nvSpPr>
        <p:spPr/>
        <p:txBody>
          <a:bodyPr/>
          <a:lstStyle/>
          <a:p>
            <a:r>
              <a:rPr lang="x-none" dirty="0"/>
              <a:t>STRANICA </a:t>
            </a:r>
            <a:fld id="{BE188E20-84A6-4B4D-917F-0C71F435DCDE}" type="slidenum">
              <a:rPr lang="x-none" smtClean="0"/>
              <a:t>‹#›</a:t>
            </a:fld>
            <a:endParaRPr lang="x-none" dirty="0"/>
          </a:p>
        </p:txBody>
      </p:sp>
      <p:sp>
        <p:nvSpPr>
          <p:cNvPr id="16" name="Text Placeholder 2">
            <a:extLst>
              <a:ext uri="{FF2B5EF4-FFF2-40B4-BE49-F238E27FC236}">
                <a16:creationId xmlns:a16="http://schemas.microsoft.com/office/drawing/2014/main" id="{EB352549-EEEC-C5A0-497D-22017BE31BB3}"/>
              </a:ext>
            </a:extLst>
          </p:cNvPr>
          <p:cNvSpPr>
            <a:spLocks noGrp="1"/>
          </p:cNvSpPr>
          <p:nvPr>
            <p:ph type="body" idx="1"/>
          </p:nvPr>
        </p:nvSpPr>
        <p:spPr>
          <a:xfrm>
            <a:off x="839788" y="1803333"/>
            <a:ext cx="5157787" cy="823912"/>
          </a:xfrm>
        </p:spPr>
        <p:txBody>
          <a:bodyPr anchor="b"/>
          <a:lstStyle>
            <a:lvl1pPr marL="0" indent="0">
              <a:buNone/>
              <a:defRPr sz="24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BBFE770B-CDE9-ED44-E479-05751CC96BDF}"/>
              </a:ext>
            </a:extLst>
          </p:cNvPr>
          <p:cNvSpPr>
            <a:spLocks noGrp="1"/>
          </p:cNvSpPr>
          <p:nvPr>
            <p:ph type="body" sz="quarter" idx="3"/>
          </p:nvPr>
        </p:nvSpPr>
        <p:spPr>
          <a:xfrm>
            <a:off x="6172200" y="1803333"/>
            <a:ext cx="5183188" cy="823912"/>
          </a:xfrm>
        </p:spPr>
        <p:txBody>
          <a:bodyPr anchor="b"/>
          <a:lstStyle>
            <a:lvl1pPr marL="0" indent="0">
              <a:buNone/>
              <a:defRPr sz="24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19">
            <a:extLst>
              <a:ext uri="{FF2B5EF4-FFF2-40B4-BE49-F238E27FC236}">
                <a16:creationId xmlns:a16="http://schemas.microsoft.com/office/drawing/2014/main" id="{AC6E0720-0AEA-2431-FF2D-0A935836410B}"/>
              </a:ext>
            </a:extLst>
          </p:cNvPr>
          <p:cNvSpPr>
            <a:spLocks noGrp="1"/>
          </p:cNvSpPr>
          <p:nvPr>
            <p:ph sz="quarter" idx="13"/>
          </p:nvPr>
        </p:nvSpPr>
        <p:spPr>
          <a:xfrm>
            <a:off x="846138" y="2818100"/>
            <a:ext cx="5151437" cy="28336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21" name="Content Placeholder 19">
            <a:extLst>
              <a:ext uri="{FF2B5EF4-FFF2-40B4-BE49-F238E27FC236}">
                <a16:creationId xmlns:a16="http://schemas.microsoft.com/office/drawing/2014/main" id="{28758D7F-F238-4BD1-3173-0744DF357806}"/>
              </a:ext>
            </a:extLst>
          </p:cNvPr>
          <p:cNvSpPr>
            <a:spLocks noGrp="1"/>
          </p:cNvSpPr>
          <p:nvPr>
            <p:ph sz="quarter" idx="14"/>
          </p:nvPr>
        </p:nvSpPr>
        <p:spPr>
          <a:xfrm>
            <a:off x="6176421" y="2818100"/>
            <a:ext cx="5151437" cy="28336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29" name="Title 1">
            <a:extLst>
              <a:ext uri="{FF2B5EF4-FFF2-40B4-BE49-F238E27FC236}">
                <a16:creationId xmlns:a16="http://schemas.microsoft.com/office/drawing/2014/main" id="{8D5C5C60-D9B5-C31D-0B29-AFA386C7FFE8}"/>
              </a:ext>
            </a:extLst>
          </p:cNvPr>
          <p:cNvSpPr>
            <a:spLocks noGrp="1"/>
          </p:cNvSpPr>
          <p:nvPr>
            <p:ph type="title" hasCustomPrompt="1"/>
          </p:nvPr>
        </p:nvSpPr>
        <p:spPr>
          <a:xfrm>
            <a:off x="838200" y="482302"/>
            <a:ext cx="10515600" cy="1325563"/>
          </a:xfrm>
        </p:spPr>
        <p:txBody>
          <a:bodyPr>
            <a:noAutofit/>
          </a:bodyPr>
          <a:lstStyle>
            <a:lvl1pPr>
              <a:defRPr b="1" i="0" spc="-150">
                <a:latin typeface="Arial" panose="020B0604020202020204" pitchFamily="34" charset="0"/>
                <a:cs typeface="Arial" panose="020B0604020202020204" pitchFamily="34" charset="0"/>
              </a:defRPr>
            </a:lvl1pPr>
          </a:lstStyle>
          <a:p>
            <a:r>
              <a:rPr lang="en-GB" dirty="0"/>
              <a:t>Click to edit </a:t>
            </a:r>
            <a:r>
              <a:rPr lang="en-GB" dirty="0" err="1"/>
              <a:t>Naslov</a:t>
            </a:r>
            <a:r>
              <a:rPr lang="en-GB" dirty="0"/>
              <a:t> </a:t>
            </a:r>
            <a:r>
              <a:rPr lang="en-GB" dirty="0" err="1"/>
              <a:t>slajda</a:t>
            </a:r>
            <a:endParaRPr lang="x-none" dirty="0"/>
          </a:p>
        </p:txBody>
      </p:sp>
      <p:cxnSp>
        <p:nvCxnSpPr>
          <p:cNvPr id="2" name="Straight Connector 1">
            <a:extLst>
              <a:ext uri="{FF2B5EF4-FFF2-40B4-BE49-F238E27FC236}">
                <a16:creationId xmlns:a16="http://schemas.microsoft.com/office/drawing/2014/main" id="{36CE52AB-726C-5D6D-2389-669D4DDBA5FE}"/>
              </a:ext>
            </a:extLst>
          </p:cNvPr>
          <p:cNvCxnSpPr/>
          <p:nvPr userDrawn="1"/>
        </p:nvCxnSpPr>
        <p:spPr>
          <a:xfrm>
            <a:off x="801045" y="864189"/>
            <a:ext cx="0" cy="540327"/>
          </a:xfrm>
          <a:prstGeom prst="line">
            <a:avLst/>
          </a:prstGeom>
          <a:ln w="666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69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descr="A green lines on a black background&#10;&#10;Description automatically generated">
            <a:extLst>
              <a:ext uri="{FF2B5EF4-FFF2-40B4-BE49-F238E27FC236}">
                <a16:creationId xmlns:a16="http://schemas.microsoft.com/office/drawing/2014/main" id="{C8B09CC1-FA56-7E90-AD5E-048590B37748}"/>
              </a:ext>
            </a:extLst>
          </p:cNvPr>
          <p:cNvPicPr>
            <a:picLocks noChangeAspect="1"/>
          </p:cNvPicPr>
          <p:nvPr userDrawn="1"/>
        </p:nvPicPr>
        <p:blipFill>
          <a:blip r:embed="rId2"/>
          <a:stretch>
            <a:fillRect/>
          </a:stretch>
        </p:blipFill>
        <p:spPr>
          <a:xfrm rot="11646470">
            <a:off x="-6797322" y="-12005165"/>
            <a:ext cx="21122921" cy="19501803"/>
          </a:xfrm>
          <a:prstGeom prst="rect">
            <a:avLst/>
          </a:prstGeom>
        </p:spPr>
      </p:pic>
      <p:sp>
        <p:nvSpPr>
          <p:cNvPr id="5" name="Oval 4">
            <a:extLst>
              <a:ext uri="{FF2B5EF4-FFF2-40B4-BE49-F238E27FC236}">
                <a16:creationId xmlns:a16="http://schemas.microsoft.com/office/drawing/2014/main" id="{6D01F32C-01D9-58B2-A1D1-9E481AE1CB21}"/>
              </a:ext>
            </a:extLst>
          </p:cNvPr>
          <p:cNvSpPr/>
          <p:nvPr userDrawn="1"/>
        </p:nvSpPr>
        <p:spPr>
          <a:xfrm>
            <a:off x="2209800" y="-609600"/>
            <a:ext cx="7772400" cy="7772400"/>
          </a:xfrm>
          <a:prstGeom prst="ellipse">
            <a:avLst/>
          </a:prstGeom>
          <a:solidFill>
            <a:srgbClr val="1B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Date Placeholder 1">
            <a:extLst>
              <a:ext uri="{FF2B5EF4-FFF2-40B4-BE49-F238E27FC236}">
                <a16:creationId xmlns:a16="http://schemas.microsoft.com/office/drawing/2014/main" id="{B1C3FD38-F21C-96D3-8B39-029AEC644C9E}"/>
              </a:ext>
            </a:extLst>
          </p:cNvPr>
          <p:cNvSpPr>
            <a:spLocks noGrp="1"/>
          </p:cNvSpPr>
          <p:nvPr>
            <p:ph type="dt" sz="half" idx="10"/>
          </p:nvPr>
        </p:nvSpPr>
        <p:spPr/>
        <p:txBody>
          <a:bodyPr/>
          <a:lstStyle/>
          <a:p>
            <a:fld id="{3BB7EE0C-263D-2844-8184-1027811EFAC1}" type="datetimeFigureOut">
              <a:rPr lang="x-none" smtClean="0"/>
              <a:t>9/23/2024</a:t>
            </a:fld>
            <a:endParaRPr lang="x-none"/>
          </a:p>
        </p:txBody>
      </p:sp>
      <p:sp>
        <p:nvSpPr>
          <p:cNvPr id="4" name="Slide Number Placeholder 3">
            <a:extLst>
              <a:ext uri="{FF2B5EF4-FFF2-40B4-BE49-F238E27FC236}">
                <a16:creationId xmlns:a16="http://schemas.microsoft.com/office/drawing/2014/main" id="{01E945C9-8408-E4C3-E318-CB0BD3DC2316}"/>
              </a:ext>
            </a:extLst>
          </p:cNvPr>
          <p:cNvSpPr>
            <a:spLocks noGrp="1"/>
          </p:cNvSpPr>
          <p:nvPr>
            <p:ph type="sldNum" sz="quarter" idx="12"/>
          </p:nvPr>
        </p:nvSpPr>
        <p:spPr/>
        <p:txBody>
          <a:bodyPr/>
          <a:lstStyle/>
          <a:p>
            <a:r>
              <a:rPr lang="x-none" dirty="0"/>
              <a:t>STRANICA </a:t>
            </a:r>
            <a:fld id="{BE188E20-84A6-4B4D-917F-0C71F435DCDE}" type="slidenum">
              <a:rPr lang="x-none" smtClean="0"/>
              <a:t>‹#›</a:t>
            </a:fld>
            <a:endParaRPr lang="x-none" dirty="0"/>
          </a:p>
        </p:txBody>
      </p:sp>
      <p:sp>
        <p:nvSpPr>
          <p:cNvPr id="6" name="Title 1">
            <a:extLst>
              <a:ext uri="{FF2B5EF4-FFF2-40B4-BE49-F238E27FC236}">
                <a16:creationId xmlns:a16="http://schemas.microsoft.com/office/drawing/2014/main" id="{7531A762-8B37-588C-20E3-29840A82BB6D}"/>
              </a:ext>
            </a:extLst>
          </p:cNvPr>
          <p:cNvSpPr>
            <a:spLocks noGrp="1"/>
          </p:cNvSpPr>
          <p:nvPr>
            <p:ph type="title" hasCustomPrompt="1"/>
          </p:nvPr>
        </p:nvSpPr>
        <p:spPr>
          <a:xfrm>
            <a:off x="838200" y="2358891"/>
            <a:ext cx="10515600" cy="1325563"/>
          </a:xfrm>
        </p:spPr>
        <p:txBody>
          <a:bodyPr anchor="b">
            <a:normAutofit/>
          </a:bodyPr>
          <a:lstStyle>
            <a:lvl1pPr algn="ctr">
              <a:defRPr sz="3600" b="0" spc="-150">
                <a:solidFill>
                  <a:schemeClr val="bg1"/>
                </a:solidFill>
                <a:latin typeface="Arial" panose="020B0604020202020204" pitchFamily="34" charset="0"/>
                <a:cs typeface="Arial" panose="020B0604020202020204" pitchFamily="34" charset="0"/>
              </a:defRPr>
            </a:lvl1pPr>
          </a:lstStyle>
          <a:p>
            <a:r>
              <a:rPr lang="en-GB" dirty="0"/>
              <a:t>“</a:t>
            </a:r>
            <a:r>
              <a:rPr lang="en-GB" dirty="0" err="1"/>
              <a:t>Tko</a:t>
            </a:r>
            <a:r>
              <a:rPr lang="en-GB" dirty="0"/>
              <a:t> </a:t>
            </a:r>
            <a:r>
              <a:rPr lang="en-GB" dirty="0" err="1"/>
              <a:t>izgubi</a:t>
            </a:r>
            <a:r>
              <a:rPr lang="en-GB" dirty="0"/>
              <a:t> </a:t>
            </a:r>
            <a:r>
              <a:rPr lang="en-GB" dirty="0" err="1"/>
              <a:t>dobitak</a:t>
            </a:r>
            <a:r>
              <a:rPr lang="en-GB" dirty="0"/>
              <a:t>, </a:t>
            </a:r>
            <a:r>
              <a:rPr lang="en-GB" dirty="0" err="1"/>
              <a:t>dobije</a:t>
            </a:r>
            <a:r>
              <a:rPr lang="en-GB" dirty="0"/>
              <a:t> </a:t>
            </a:r>
            <a:r>
              <a:rPr lang="en-GB" dirty="0" err="1"/>
              <a:t>gubitak</a:t>
            </a:r>
            <a:r>
              <a:rPr lang="en-GB" dirty="0"/>
              <a:t>.”</a:t>
            </a:r>
            <a:endParaRPr lang="x-none" dirty="0"/>
          </a:p>
        </p:txBody>
      </p:sp>
      <p:sp>
        <p:nvSpPr>
          <p:cNvPr id="7" name="Subtitle 2">
            <a:extLst>
              <a:ext uri="{FF2B5EF4-FFF2-40B4-BE49-F238E27FC236}">
                <a16:creationId xmlns:a16="http://schemas.microsoft.com/office/drawing/2014/main" id="{534B39F9-F99D-3012-C974-B104AC1F3F67}"/>
              </a:ext>
            </a:extLst>
          </p:cNvPr>
          <p:cNvSpPr>
            <a:spLocks noGrp="1"/>
          </p:cNvSpPr>
          <p:nvPr>
            <p:ph type="subTitle" idx="1" hasCustomPrompt="1"/>
          </p:nvPr>
        </p:nvSpPr>
        <p:spPr>
          <a:xfrm>
            <a:off x="3581400" y="3930025"/>
            <a:ext cx="5772058" cy="1655762"/>
          </a:xfrm>
        </p:spPr>
        <p:txBody>
          <a:bodyPr/>
          <a:lstStyle>
            <a:lvl1pPr marL="0" indent="0" algn="r">
              <a:buNone/>
              <a:defRPr sz="2400" i="1">
                <a:solidFill>
                  <a:srgbClr val="0FA55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Mudar </a:t>
            </a:r>
            <a:r>
              <a:rPr lang="en-GB" dirty="0" err="1"/>
              <a:t>čovjek</a:t>
            </a:r>
            <a:endParaRPr lang="x-none" dirty="0"/>
          </a:p>
        </p:txBody>
      </p:sp>
      <p:sp>
        <p:nvSpPr>
          <p:cNvPr id="8" name="Freeform 26">
            <a:extLst>
              <a:ext uri="{FF2B5EF4-FFF2-40B4-BE49-F238E27FC236}">
                <a16:creationId xmlns:a16="http://schemas.microsoft.com/office/drawing/2014/main" id="{FA05CF34-75B8-9065-51CD-1DB3DED99EB7}"/>
              </a:ext>
            </a:extLst>
          </p:cNvPr>
          <p:cNvSpPr/>
          <p:nvPr userDrawn="1"/>
        </p:nvSpPr>
        <p:spPr>
          <a:xfrm>
            <a:off x="5715126" y="6464970"/>
            <a:ext cx="761874" cy="151939"/>
          </a:xfrm>
          <a:custGeom>
            <a:avLst/>
            <a:gdLst/>
            <a:ahLst/>
            <a:cxnLst/>
            <a:rect l="l" t="t" r="r" b="b"/>
            <a:pathLst>
              <a:path w="1674673" h="315900">
                <a:moveTo>
                  <a:pt x="0" y="0"/>
                </a:moveTo>
                <a:lnTo>
                  <a:pt x="1674674" y="0"/>
                </a:lnTo>
                <a:lnTo>
                  <a:pt x="1674674" y="315900"/>
                </a:lnTo>
                <a:lnTo>
                  <a:pt x="0" y="315900"/>
                </a:lnTo>
                <a:lnTo>
                  <a:pt x="0" y="0"/>
                </a:lnTo>
                <a:close/>
              </a:path>
            </a:pathLst>
          </a:custGeom>
          <a:blipFill>
            <a:blip r:embed="rId3"/>
            <a:stretch>
              <a:fillRect/>
            </a:stretch>
          </a:blipFill>
        </p:spPr>
        <p:txBody>
          <a:bodyPr/>
          <a:lstStyle/>
          <a:p>
            <a:endParaRPr lang="x-none"/>
          </a:p>
        </p:txBody>
      </p:sp>
    </p:spTree>
    <p:extLst>
      <p:ext uri="{BB962C8B-B14F-4D97-AF65-F5344CB8AC3E}">
        <p14:creationId xmlns:p14="http://schemas.microsoft.com/office/powerpoint/2010/main" val="316114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4CD26DA-2EE5-0B63-D802-2F2A548894D8}"/>
              </a:ext>
            </a:extLst>
          </p:cNvPr>
          <p:cNvSpPr>
            <a:spLocks noGrp="1"/>
          </p:cNvSpPr>
          <p:nvPr>
            <p:ph type="dt" sz="half" idx="10"/>
          </p:nvPr>
        </p:nvSpPr>
        <p:spPr/>
        <p:txBody>
          <a:bodyPr/>
          <a:lstStyle/>
          <a:p>
            <a:fld id="{3BB7EE0C-263D-2844-8184-1027811EFAC1}" type="datetimeFigureOut">
              <a:rPr lang="x-none" smtClean="0"/>
              <a:t>9/23/2024</a:t>
            </a:fld>
            <a:endParaRPr lang="x-none"/>
          </a:p>
        </p:txBody>
      </p:sp>
      <p:sp>
        <p:nvSpPr>
          <p:cNvPr id="7" name="Slide Number Placeholder 6">
            <a:extLst>
              <a:ext uri="{FF2B5EF4-FFF2-40B4-BE49-F238E27FC236}">
                <a16:creationId xmlns:a16="http://schemas.microsoft.com/office/drawing/2014/main" id="{047636B5-C0AF-9FD3-99C4-A98CFE624C98}"/>
              </a:ext>
            </a:extLst>
          </p:cNvPr>
          <p:cNvSpPr>
            <a:spLocks noGrp="1"/>
          </p:cNvSpPr>
          <p:nvPr>
            <p:ph type="sldNum" sz="quarter" idx="12"/>
          </p:nvPr>
        </p:nvSpPr>
        <p:spPr/>
        <p:txBody>
          <a:bodyPr/>
          <a:lstStyle/>
          <a:p>
            <a:r>
              <a:rPr lang="x-none" dirty="0"/>
              <a:t>STRANICA </a:t>
            </a:r>
            <a:fld id="{BE188E20-84A6-4B4D-917F-0C71F435DCDE}" type="slidenum">
              <a:rPr lang="x-none" smtClean="0"/>
              <a:t>‹#›</a:t>
            </a:fld>
            <a:endParaRPr lang="x-none" dirty="0"/>
          </a:p>
        </p:txBody>
      </p:sp>
      <p:sp>
        <p:nvSpPr>
          <p:cNvPr id="9" name="Picture Placeholder 16">
            <a:extLst>
              <a:ext uri="{FF2B5EF4-FFF2-40B4-BE49-F238E27FC236}">
                <a16:creationId xmlns:a16="http://schemas.microsoft.com/office/drawing/2014/main" id="{2837BF96-0729-7B1E-074E-AE057E68A36F}"/>
              </a:ext>
            </a:extLst>
          </p:cNvPr>
          <p:cNvSpPr>
            <a:spLocks noGrp="1"/>
          </p:cNvSpPr>
          <p:nvPr>
            <p:ph type="pic" sz="quarter" idx="13"/>
          </p:nvPr>
        </p:nvSpPr>
        <p:spPr>
          <a:xfrm>
            <a:off x="896938" y="2066925"/>
            <a:ext cx="6926261" cy="3937000"/>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x-none" dirty="0"/>
          </a:p>
        </p:txBody>
      </p:sp>
      <p:sp>
        <p:nvSpPr>
          <p:cNvPr id="10" name="Picture Placeholder 18">
            <a:extLst>
              <a:ext uri="{FF2B5EF4-FFF2-40B4-BE49-F238E27FC236}">
                <a16:creationId xmlns:a16="http://schemas.microsoft.com/office/drawing/2014/main" id="{9C8F73DB-22E7-AEAA-621C-A84359A76AF0}"/>
              </a:ext>
            </a:extLst>
          </p:cNvPr>
          <p:cNvSpPr>
            <a:spLocks noGrp="1"/>
          </p:cNvSpPr>
          <p:nvPr>
            <p:ph type="pic" sz="quarter" idx="14"/>
          </p:nvPr>
        </p:nvSpPr>
        <p:spPr>
          <a:xfrm>
            <a:off x="8125618" y="2066925"/>
            <a:ext cx="3328988" cy="1813822"/>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x-none" dirty="0"/>
          </a:p>
        </p:txBody>
      </p:sp>
      <p:sp>
        <p:nvSpPr>
          <p:cNvPr id="11" name="Picture Placeholder 18">
            <a:extLst>
              <a:ext uri="{FF2B5EF4-FFF2-40B4-BE49-F238E27FC236}">
                <a16:creationId xmlns:a16="http://schemas.microsoft.com/office/drawing/2014/main" id="{C9B38671-AC2A-47D7-9E2F-77B603887F16}"/>
              </a:ext>
            </a:extLst>
          </p:cNvPr>
          <p:cNvSpPr>
            <a:spLocks noGrp="1"/>
          </p:cNvSpPr>
          <p:nvPr>
            <p:ph type="pic" sz="quarter" idx="15"/>
          </p:nvPr>
        </p:nvSpPr>
        <p:spPr>
          <a:xfrm>
            <a:off x="8125618" y="4194313"/>
            <a:ext cx="3328988" cy="1813822"/>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x-none" dirty="0"/>
          </a:p>
        </p:txBody>
      </p:sp>
      <p:sp>
        <p:nvSpPr>
          <p:cNvPr id="19" name="Title 1">
            <a:extLst>
              <a:ext uri="{FF2B5EF4-FFF2-40B4-BE49-F238E27FC236}">
                <a16:creationId xmlns:a16="http://schemas.microsoft.com/office/drawing/2014/main" id="{DE96D1D1-6F00-84FF-23A8-8D4E83374E07}"/>
              </a:ext>
            </a:extLst>
          </p:cNvPr>
          <p:cNvSpPr>
            <a:spLocks noGrp="1"/>
          </p:cNvSpPr>
          <p:nvPr>
            <p:ph type="title" hasCustomPrompt="1"/>
          </p:nvPr>
        </p:nvSpPr>
        <p:spPr>
          <a:xfrm>
            <a:off x="838200" y="482302"/>
            <a:ext cx="10515600" cy="1325563"/>
          </a:xfrm>
        </p:spPr>
        <p:txBody>
          <a:bodyPr>
            <a:noAutofit/>
          </a:bodyPr>
          <a:lstStyle>
            <a:lvl1pPr>
              <a:defRPr b="1" i="0" spc="-150">
                <a:latin typeface="Arial" panose="020B0604020202020204" pitchFamily="34" charset="0"/>
                <a:cs typeface="Arial" panose="020B0604020202020204" pitchFamily="34" charset="0"/>
              </a:defRPr>
            </a:lvl1pPr>
          </a:lstStyle>
          <a:p>
            <a:r>
              <a:rPr lang="en-GB" dirty="0"/>
              <a:t>Click to edit </a:t>
            </a:r>
            <a:r>
              <a:rPr lang="en-GB" dirty="0" err="1"/>
              <a:t>Naslov</a:t>
            </a:r>
            <a:r>
              <a:rPr lang="en-GB" dirty="0"/>
              <a:t> </a:t>
            </a:r>
            <a:r>
              <a:rPr lang="en-GB" dirty="0" err="1"/>
              <a:t>slajda</a:t>
            </a:r>
            <a:endParaRPr lang="x-none" dirty="0"/>
          </a:p>
        </p:txBody>
      </p:sp>
      <p:cxnSp>
        <p:nvCxnSpPr>
          <p:cNvPr id="2" name="Straight Connector 1">
            <a:extLst>
              <a:ext uri="{FF2B5EF4-FFF2-40B4-BE49-F238E27FC236}">
                <a16:creationId xmlns:a16="http://schemas.microsoft.com/office/drawing/2014/main" id="{D79AEE99-8077-C912-7F90-0494AA741B58}"/>
              </a:ext>
            </a:extLst>
          </p:cNvPr>
          <p:cNvCxnSpPr/>
          <p:nvPr userDrawn="1"/>
        </p:nvCxnSpPr>
        <p:spPr>
          <a:xfrm>
            <a:off x="801045" y="864189"/>
            <a:ext cx="0" cy="540327"/>
          </a:xfrm>
          <a:prstGeom prst="line">
            <a:avLst/>
          </a:prstGeom>
          <a:ln w="666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81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43328FE-67A3-EC7A-1C91-C7CA1F6A594C}"/>
              </a:ext>
            </a:extLst>
          </p:cNvPr>
          <p:cNvSpPr>
            <a:spLocks noGrp="1"/>
          </p:cNvSpPr>
          <p:nvPr>
            <p:ph type="dt" sz="half" idx="10"/>
          </p:nvPr>
        </p:nvSpPr>
        <p:spPr/>
        <p:txBody>
          <a:bodyPr/>
          <a:lstStyle/>
          <a:p>
            <a:fld id="{3BB7EE0C-263D-2844-8184-1027811EFAC1}" type="datetimeFigureOut">
              <a:rPr lang="x-none" smtClean="0"/>
              <a:t>9/23/2024</a:t>
            </a:fld>
            <a:endParaRPr lang="x-none"/>
          </a:p>
        </p:txBody>
      </p:sp>
      <p:sp>
        <p:nvSpPr>
          <p:cNvPr id="5" name="Slide Number Placeholder 4">
            <a:extLst>
              <a:ext uri="{FF2B5EF4-FFF2-40B4-BE49-F238E27FC236}">
                <a16:creationId xmlns:a16="http://schemas.microsoft.com/office/drawing/2014/main" id="{B4D4C02F-B6DE-D1BA-D38C-F2AAAAD1DFB4}"/>
              </a:ext>
            </a:extLst>
          </p:cNvPr>
          <p:cNvSpPr>
            <a:spLocks noGrp="1"/>
          </p:cNvSpPr>
          <p:nvPr>
            <p:ph type="sldNum" sz="quarter" idx="12"/>
          </p:nvPr>
        </p:nvSpPr>
        <p:spPr/>
        <p:txBody>
          <a:bodyPr/>
          <a:lstStyle/>
          <a:p>
            <a:r>
              <a:rPr lang="x-none" dirty="0"/>
              <a:t>STRANICA </a:t>
            </a:r>
            <a:fld id="{BE188E20-84A6-4B4D-917F-0C71F435DCDE}" type="slidenum">
              <a:rPr lang="x-none" smtClean="0"/>
              <a:t>‹#›</a:t>
            </a:fld>
            <a:endParaRPr lang="x-none" dirty="0"/>
          </a:p>
        </p:txBody>
      </p:sp>
      <p:sp>
        <p:nvSpPr>
          <p:cNvPr id="18" name="Title 1">
            <a:extLst>
              <a:ext uri="{FF2B5EF4-FFF2-40B4-BE49-F238E27FC236}">
                <a16:creationId xmlns:a16="http://schemas.microsoft.com/office/drawing/2014/main" id="{E4D25176-4E8E-3F78-DF3A-2737CA05F99C}"/>
              </a:ext>
            </a:extLst>
          </p:cNvPr>
          <p:cNvSpPr>
            <a:spLocks noGrp="1"/>
          </p:cNvSpPr>
          <p:nvPr>
            <p:ph type="title" hasCustomPrompt="1"/>
          </p:nvPr>
        </p:nvSpPr>
        <p:spPr>
          <a:xfrm>
            <a:off x="838200" y="482302"/>
            <a:ext cx="10515600" cy="1325563"/>
          </a:xfrm>
        </p:spPr>
        <p:txBody>
          <a:bodyPr>
            <a:noAutofit/>
          </a:bodyPr>
          <a:lstStyle>
            <a:lvl1pPr>
              <a:defRPr b="1" i="0" spc="-150">
                <a:latin typeface="Arial" panose="020B0604020202020204" pitchFamily="34" charset="0"/>
                <a:cs typeface="Arial" panose="020B0604020202020204" pitchFamily="34" charset="0"/>
              </a:defRPr>
            </a:lvl1pPr>
          </a:lstStyle>
          <a:p>
            <a:r>
              <a:rPr lang="en-GB" dirty="0"/>
              <a:t>Click to edit </a:t>
            </a:r>
            <a:r>
              <a:rPr lang="en-GB" dirty="0" err="1"/>
              <a:t>Naslov</a:t>
            </a:r>
            <a:r>
              <a:rPr lang="en-GB" dirty="0"/>
              <a:t> </a:t>
            </a:r>
            <a:r>
              <a:rPr lang="en-GB" dirty="0" err="1"/>
              <a:t>slajda</a:t>
            </a:r>
            <a:endParaRPr lang="x-none" dirty="0"/>
          </a:p>
        </p:txBody>
      </p:sp>
      <p:sp>
        <p:nvSpPr>
          <p:cNvPr id="31" name="Oval 30">
            <a:extLst>
              <a:ext uri="{FF2B5EF4-FFF2-40B4-BE49-F238E27FC236}">
                <a16:creationId xmlns:a16="http://schemas.microsoft.com/office/drawing/2014/main" id="{75CEFCD6-F74D-82B8-2649-4A19598531F1}"/>
              </a:ext>
            </a:extLst>
          </p:cNvPr>
          <p:cNvSpPr/>
          <p:nvPr userDrawn="1"/>
        </p:nvSpPr>
        <p:spPr>
          <a:xfrm>
            <a:off x="4467225" y="2082655"/>
            <a:ext cx="3257550" cy="3257550"/>
          </a:xfrm>
          <a:prstGeom prst="ellipse">
            <a:avLst/>
          </a:prstGeom>
          <a:solidFill>
            <a:srgbClr val="1B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Text Placeholder 2">
            <a:extLst>
              <a:ext uri="{FF2B5EF4-FFF2-40B4-BE49-F238E27FC236}">
                <a16:creationId xmlns:a16="http://schemas.microsoft.com/office/drawing/2014/main" id="{AF46EA0C-CE0C-8204-99C3-BFD88F42F355}"/>
              </a:ext>
            </a:extLst>
          </p:cNvPr>
          <p:cNvSpPr>
            <a:spLocks noGrp="1"/>
          </p:cNvSpPr>
          <p:nvPr>
            <p:ph type="body" idx="1"/>
          </p:nvPr>
        </p:nvSpPr>
        <p:spPr>
          <a:xfrm>
            <a:off x="4467224" y="3258195"/>
            <a:ext cx="3257551" cy="823912"/>
          </a:xfrm>
        </p:spPr>
        <p:txBody>
          <a:bodyPr anchor="b"/>
          <a:lstStyle>
            <a:lvl1pPr marL="0" indent="0" algn="ctr">
              <a:buNone/>
              <a:defRPr sz="2400" b="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Oval 33">
            <a:extLst>
              <a:ext uri="{FF2B5EF4-FFF2-40B4-BE49-F238E27FC236}">
                <a16:creationId xmlns:a16="http://schemas.microsoft.com/office/drawing/2014/main" id="{9135B761-B1DD-C7CE-34EA-31F60097A6A2}"/>
              </a:ext>
            </a:extLst>
          </p:cNvPr>
          <p:cNvSpPr/>
          <p:nvPr userDrawn="1"/>
        </p:nvSpPr>
        <p:spPr>
          <a:xfrm>
            <a:off x="777488" y="2082655"/>
            <a:ext cx="3257550" cy="3257550"/>
          </a:xfrm>
          <a:prstGeom prst="ellipse">
            <a:avLst/>
          </a:prstGeom>
          <a:solidFill>
            <a:srgbClr val="1B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Text Placeholder 2">
            <a:extLst>
              <a:ext uri="{FF2B5EF4-FFF2-40B4-BE49-F238E27FC236}">
                <a16:creationId xmlns:a16="http://schemas.microsoft.com/office/drawing/2014/main" id="{80E1EE90-83F7-2A3A-C836-38AF50D3B836}"/>
              </a:ext>
            </a:extLst>
          </p:cNvPr>
          <p:cNvSpPr>
            <a:spLocks noGrp="1"/>
          </p:cNvSpPr>
          <p:nvPr>
            <p:ph type="body" idx="15" hasCustomPrompt="1"/>
          </p:nvPr>
        </p:nvSpPr>
        <p:spPr>
          <a:xfrm>
            <a:off x="275476" y="3504552"/>
            <a:ext cx="4191747" cy="1704690"/>
          </a:xfrm>
        </p:spPr>
        <p:txBody>
          <a:bodyPr anchor="b">
            <a:noAutofit/>
          </a:bodyPr>
          <a:lstStyle>
            <a:lvl1pPr marL="0" indent="0" algn="ctr">
              <a:buNone/>
              <a:defRPr sz="20000" b="1">
                <a:solidFill>
                  <a:schemeClr val="bg1">
                    <a:alpha val="25442"/>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I</a:t>
            </a:r>
          </a:p>
        </p:txBody>
      </p:sp>
      <p:sp>
        <p:nvSpPr>
          <p:cNvPr id="35" name="Text Placeholder 2">
            <a:extLst>
              <a:ext uri="{FF2B5EF4-FFF2-40B4-BE49-F238E27FC236}">
                <a16:creationId xmlns:a16="http://schemas.microsoft.com/office/drawing/2014/main" id="{04916498-4C1F-ED05-0D54-C38C93EFE279}"/>
              </a:ext>
            </a:extLst>
          </p:cNvPr>
          <p:cNvSpPr>
            <a:spLocks noGrp="1"/>
          </p:cNvSpPr>
          <p:nvPr>
            <p:ph type="body" idx="13"/>
          </p:nvPr>
        </p:nvSpPr>
        <p:spPr>
          <a:xfrm>
            <a:off x="777487" y="3258195"/>
            <a:ext cx="3257551" cy="823912"/>
          </a:xfrm>
        </p:spPr>
        <p:txBody>
          <a:bodyPr anchor="b"/>
          <a:lstStyle>
            <a:lvl1pPr marL="0" indent="0" algn="ctr">
              <a:buNone/>
              <a:defRPr sz="2400" b="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Oval 35">
            <a:extLst>
              <a:ext uri="{FF2B5EF4-FFF2-40B4-BE49-F238E27FC236}">
                <a16:creationId xmlns:a16="http://schemas.microsoft.com/office/drawing/2014/main" id="{B23E6FE9-7D0B-EB8F-202D-F8CB0E8A32F2}"/>
              </a:ext>
            </a:extLst>
          </p:cNvPr>
          <p:cNvSpPr/>
          <p:nvPr userDrawn="1"/>
        </p:nvSpPr>
        <p:spPr>
          <a:xfrm>
            <a:off x="8158076" y="2082655"/>
            <a:ext cx="3257550" cy="3257550"/>
          </a:xfrm>
          <a:prstGeom prst="ellipse">
            <a:avLst/>
          </a:prstGeom>
          <a:solidFill>
            <a:srgbClr val="1B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Text Placeholder 2">
            <a:extLst>
              <a:ext uri="{FF2B5EF4-FFF2-40B4-BE49-F238E27FC236}">
                <a16:creationId xmlns:a16="http://schemas.microsoft.com/office/drawing/2014/main" id="{17CE05E9-FB71-BE5C-4F8E-0DA254E45076}"/>
              </a:ext>
            </a:extLst>
          </p:cNvPr>
          <p:cNvSpPr>
            <a:spLocks noGrp="1"/>
          </p:cNvSpPr>
          <p:nvPr>
            <p:ph type="body" idx="14"/>
          </p:nvPr>
        </p:nvSpPr>
        <p:spPr>
          <a:xfrm>
            <a:off x="8158075" y="3258195"/>
            <a:ext cx="3257551" cy="823912"/>
          </a:xfrm>
        </p:spPr>
        <p:txBody>
          <a:bodyPr anchor="b"/>
          <a:lstStyle>
            <a:lvl1pPr marL="0" indent="0" algn="ctr">
              <a:buNone/>
              <a:defRPr sz="2400" b="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Text Placeholder 2">
            <a:extLst>
              <a:ext uri="{FF2B5EF4-FFF2-40B4-BE49-F238E27FC236}">
                <a16:creationId xmlns:a16="http://schemas.microsoft.com/office/drawing/2014/main" id="{D92BEA94-5A44-D7BE-1490-61635FA68730}"/>
              </a:ext>
            </a:extLst>
          </p:cNvPr>
          <p:cNvSpPr>
            <a:spLocks noGrp="1"/>
          </p:cNvSpPr>
          <p:nvPr>
            <p:ph type="body" idx="16" hasCustomPrompt="1"/>
          </p:nvPr>
        </p:nvSpPr>
        <p:spPr>
          <a:xfrm>
            <a:off x="3916450" y="3504552"/>
            <a:ext cx="4191747" cy="1704690"/>
          </a:xfrm>
        </p:spPr>
        <p:txBody>
          <a:bodyPr anchor="b">
            <a:noAutofit/>
          </a:bodyPr>
          <a:lstStyle>
            <a:lvl1pPr marL="0" indent="0" algn="ctr">
              <a:buNone/>
              <a:defRPr sz="20000" b="1">
                <a:solidFill>
                  <a:schemeClr val="bg1">
                    <a:alpha val="25442"/>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2</a:t>
            </a:r>
          </a:p>
        </p:txBody>
      </p:sp>
      <p:sp>
        <p:nvSpPr>
          <p:cNvPr id="40" name="Text Placeholder 2">
            <a:extLst>
              <a:ext uri="{FF2B5EF4-FFF2-40B4-BE49-F238E27FC236}">
                <a16:creationId xmlns:a16="http://schemas.microsoft.com/office/drawing/2014/main" id="{BC6F144F-D021-E878-C2D5-BCF9039907A6}"/>
              </a:ext>
            </a:extLst>
          </p:cNvPr>
          <p:cNvSpPr>
            <a:spLocks noGrp="1"/>
          </p:cNvSpPr>
          <p:nvPr>
            <p:ph type="body" idx="17" hasCustomPrompt="1"/>
          </p:nvPr>
        </p:nvSpPr>
        <p:spPr>
          <a:xfrm>
            <a:off x="7740305" y="3504552"/>
            <a:ext cx="4191747" cy="1704690"/>
          </a:xfrm>
        </p:spPr>
        <p:txBody>
          <a:bodyPr anchor="b">
            <a:noAutofit/>
          </a:bodyPr>
          <a:lstStyle>
            <a:lvl1pPr marL="0" indent="0" algn="ctr">
              <a:buNone/>
              <a:defRPr sz="20000" b="1">
                <a:solidFill>
                  <a:schemeClr val="bg1">
                    <a:alpha val="25442"/>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3</a:t>
            </a:r>
          </a:p>
        </p:txBody>
      </p:sp>
      <p:cxnSp>
        <p:nvCxnSpPr>
          <p:cNvPr id="2" name="Straight Connector 1">
            <a:extLst>
              <a:ext uri="{FF2B5EF4-FFF2-40B4-BE49-F238E27FC236}">
                <a16:creationId xmlns:a16="http://schemas.microsoft.com/office/drawing/2014/main" id="{074735FF-A26C-E868-AA93-E51BFEBF375C}"/>
              </a:ext>
            </a:extLst>
          </p:cNvPr>
          <p:cNvCxnSpPr/>
          <p:nvPr userDrawn="1"/>
        </p:nvCxnSpPr>
        <p:spPr>
          <a:xfrm>
            <a:off x="801045" y="864189"/>
            <a:ext cx="0" cy="540327"/>
          </a:xfrm>
          <a:prstGeom prst="line">
            <a:avLst/>
          </a:prstGeom>
          <a:ln w="666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364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B75BB"/>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819AF4C-B1B0-91A7-D73C-4BA2B16F63FB}"/>
              </a:ext>
            </a:extLst>
          </p:cNvPr>
          <p:cNvSpPr/>
          <p:nvPr userDrawn="1"/>
        </p:nvSpPr>
        <p:spPr>
          <a:xfrm>
            <a:off x="2209800" y="-609601"/>
            <a:ext cx="7772400" cy="7772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 name="Date Placeholder 3">
            <a:extLst>
              <a:ext uri="{FF2B5EF4-FFF2-40B4-BE49-F238E27FC236}">
                <a16:creationId xmlns:a16="http://schemas.microsoft.com/office/drawing/2014/main" id="{ED7B82AB-095E-9102-AEF9-5CF152CCDD1F}"/>
              </a:ext>
            </a:extLst>
          </p:cNvPr>
          <p:cNvSpPr>
            <a:spLocks noGrp="1"/>
          </p:cNvSpPr>
          <p:nvPr>
            <p:ph type="dt" sz="half" idx="10"/>
          </p:nvPr>
        </p:nvSpPr>
        <p:spPr/>
        <p:txBody>
          <a:bodyPr/>
          <a:lstStyle>
            <a:lvl1pPr>
              <a:defRPr>
                <a:solidFill>
                  <a:schemeClr val="bg1"/>
                </a:solidFill>
              </a:defRPr>
            </a:lvl1pPr>
          </a:lstStyle>
          <a:p>
            <a:fld id="{3BB7EE0C-263D-2844-8184-1027811EFAC1}" type="datetimeFigureOut">
              <a:rPr lang="x-none" smtClean="0"/>
              <a:pPr/>
              <a:t>9/23/2024</a:t>
            </a:fld>
            <a:endParaRPr lang="x-none" dirty="0"/>
          </a:p>
        </p:txBody>
      </p:sp>
      <p:sp>
        <p:nvSpPr>
          <p:cNvPr id="6" name="Slide Number Placeholder 5">
            <a:extLst>
              <a:ext uri="{FF2B5EF4-FFF2-40B4-BE49-F238E27FC236}">
                <a16:creationId xmlns:a16="http://schemas.microsoft.com/office/drawing/2014/main" id="{E6BC7ABB-5A12-4306-09BE-9C55BB54E10A}"/>
              </a:ext>
            </a:extLst>
          </p:cNvPr>
          <p:cNvSpPr>
            <a:spLocks noGrp="1"/>
          </p:cNvSpPr>
          <p:nvPr>
            <p:ph type="sldNum" sz="quarter" idx="12"/>
          </p:nvPr>
        </p:nvSpPr>
        <p:spPr/>
        <p:txBody>
          <a:bodyPr/>
          <a:lstStyle/>
          <a:p>
            <a:r>
              <a:rPr lang="x-none" dirty="0">
                <a:solidFill>
                  <a:schemeClr val="bg1"/>
                </a:solidFill>
              </a:rPr>
              <a:t>STRANICA</a:t>
            </a:r>
            <a:r>
              <a:rPr lang="x-none" dirty="0"/>
              <a:t>  </a:t>
            </a:r>
            <a:fld id="{BE188E20-84A6-4B4D-917F-0C71F435DCDE}" type="slidenum">
              <a:rPr lang="x-none" smtClean="0">
                <a:solidFill>
                  <a:schemeClr val="bg1"/>
                </a:solidFill>
              </a:rPr>
              <a:pPr/>
              <a:t>‹#›</a:t>
            </a:fld>
            <a:endParaRPr lang="x-none" dirty="0">
              <a:solidFill>
                <a:schemeClr val="bg1"/>
              </a:solidFill>
            </a:endParaRPr>
          </a:p>
        </p:txBody>
      </p:sp>
      <p:sp>
        <p:nvSpPr>
          <p:cNvPr id="14" name="Title 1">
            <a:extLst>
              <a:ext uri="{FF2B5EF4-FFF2-40B4-BE49-F238E27FC236}">
                <a16:creationId xmlns:a16="http://schemas.microsoft.com/office/drawing/2014/main" id="{F4CA828F-209C-53FA-4315-F2F25F5AA798}"/>
              </a:ext>
            </a:extLst>
          </p:cNvPr>
          <p:cNvSpPr>
            <a:spLocks noGrp="1"/>
          </p:cNvSpPr>
          <p:nvPr>
            <p:ph type="title" hasCustomPrompt="1"/>
          </p:nvPr>
        </p:nvSpPr>
        <p:spPr>
          <a:xfrm>
            <a:off x="838200" y="2613818"/>
            <a:ext cx="10515600" cy="1325563"/>
          </a:xfrm>
        </p:spPr>
        <p:txBody>
          <a:bodyPr anchor="ctr">
            <a:normAutofit/>
          </a:bodyPr>
          <a:lstStyle>
            <a:lvl1pPr algn="ctr">
              <a:defRPr sz="3600" b="0" spc="-150">
                <a:solidFill>
                  <a:schemeClr val="tx1"/>
                </a:solidFill>
                <a:latin typeface="Arial" panose="020B0604020202020204" pitchFamily="34" charset="0"/>
                <a:cs typeface="Arial" panose="020B0604020202020204" pitchFamily="34" charset="0"/>
              </a:defRPr>
            </a:lvl1pPr>
          </a:lstStyle>
          <a:p>
            <a:r>
              <a:rPr lang="en-GB" dirty="0" err="1"/>
              <a:t>Hvala</a:t>
            </a:r>
            <a:r>
              <a:rPr lang="en-GB" dirty="0"/>
              <a:t> </a:t>
            </a:r>
            <a:r>
              <a:rPr lang="en-GB" dirty="0" err="1"/>
              <a:t>na</a:t>
            </a:r>
            <a:r>
              <a:rPr lang="en-GB" dirty="0"/>
              <a:t> </a:t>
            </a:r>
            <a:r>
              <a:rPr lang="en-GB" dirty="0" err="1"/>
              <a:t>pažnji</a:t>
            </a:r>
            <a:endParaRPr lang="x-none" dirty="0"/>
          </a:p>
        </p:txBody>
      </p:sp>
      <p:pic>
        <p:nvPicPr>
          <p:cNvPr id="15" name="Picture 14" descr="A grey letter on a black background&#10;&#10;Description automatically generated">
            <a:extLst>
              <a:ext uri="{FF2B5EF4-FFF2-40B4-BE49-F238E27FC236}">
                <a16:creationId xmlns:a16="http://schemas.microsoft.com/office/drawing/2014/main" id="{124D0DFC-CC63-148F-A3CC-87CAC97C7AA0}"/>
              </a:ext>
            </a:extLst>
          </p:cNvPr>
          <p:cNvPicPr>
            <a:picLocks noChangeAspect="1"/>
          </p:cNvPicPr>
          <p:nvPr userDrawn="1"/>
        </p:nvPicPr>
        <p:blipFill>
          <a:blip r:embed="rId2"/>
          <a:stretch>
            <a:fillRect/>
          </a:stretch>
        </p:blipFill>
        <p:spPr>
          <a:xfrm>
            <a:off x="5711058" y="6466978"/>
            <a:ext cx="769883" cy="143867"/>
          </a:xfrm>
          <a:prstGeom prst="rect">
            <a:avLst/>
          </a:prstGeom>
        </p:spPr>
      </p:pic>
    </p:spTree>
    <p:extLst>
      <p:ext uri="{BB962C8B-B14F-4D97-AF65-F5344CB8AC3E}">
        <p14:creationId xmlns:p14="http://schemas.microsoft.com/office/powerpoint/2010/main" val="1283147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3E446E-6119-5E44-819B-1F7EFB908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E5719FF2-D20D-1671-C0EC-BA25F1219A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7C1DA79-AC27-D307-F94F-543AFFD85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B7EE0C-263D-2844-8184-1027811EFAC1}" type="datetimeFigureOut">
              <a:rPr lang="x-none" smtClean="0"/>
              <a:t>9/23/2024</a:t>
            </a:fld>
            <a:endParaRPr lang="x-none"/>
          </a:p>
        </p:txBody>
      </p:sp>
      <p:sp>
        <p:nvSpPr>
          <p:cNvPr id="6" name="Slide Number Placeholder 5">
            <a:extLst>
              <a:ext uri="{FF2B5EF4-FFF2-40B4-BE49-F238E27FC236}">
                <a16:creationId xmlns:a16="http://schemas.microsoft.com/office/drawing/2014/main" id="{20440093-7BB6-33C2-1E09-908C635E6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r>
              <a:rPr lang="x-none" dirty="0"/>
              <a:t>    STRANICA   </a:t>
            </a:r>
            <a:fld id="{BE188E20-84A6-4B4D-917F-0C71F435DCDE}" type="slidenum">
              <a:rPr lang="x-none" smtClean="0"/>
              <a:t>‹#›</a:t>
            </a:fld>
            <a:endParaRPr lang="x-none" dirty="0"/>
          </a:p>
        </p:txBody>
      </p:sp>
      <p:pic>
        <p:nvPicPr>
          <p:cNvPr id="9" name="Picture 8" descr="A grey letter on a black background&#10;&#10;Description automatically generated">
            <a:extLst>
              <a:ext uri="{FF2B5EF4-FFF2-40B4-BE49-F238E27FC236}">
                <a16:creationId xmlns:a16="http://schemas.microsoft.com/office/drawing/2014/main" id="{2AB1BFAF-9F6F-9221-E8C4-99E6B42BAC83}"/>
              </a:ext>
            </a:extLst>
          </p:cNvPr>
          <p:cNvPicPr>
            <a:picLocks noChangeAspect="1"/>
          </p:cNvPicPr>
          <p:nvPr userDrawn="1"/>
        </p:nvPicPr>
        <p:blipFill>
          <a:blip r:embed="rId9"/>
          <a:stretch>
            <a:fillRect/>
          </a:stretch>
        </p:blipFill>
        <p:spPr>
          <a:xfrm>
            <a:off x="5711058" y="6466978"/>
            <a:ext cx="769883" cy="143867"/>
          </a:xfrm>
          <a:prstGeom prst="rect">
            <a:avLst/>
          </a:prstGeom>
        </p:spPr>
      </p:pic>
    </p:spTree>
    <p:extLst>
      <p:ext uri="{BB962C8B-B14F-4D97-AF65-F5344CB8AC3E}">
        <p14:creationId xmlns:p14="http://schemas.microsoft.com/office/powerpoint/2010/main" val="1040675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4"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5FE7-852D-7426-98BC-FED02D1CDB5E}"/>
              </a:ext>
            </a:extLst>
          </p:cNvPr>
          <p:cNvSpPr>
            <a:spLocks noGrp="1"/>
          </p:cNvSpPr>
          <p:nvPr>
            <p:ph type="ctrTitle"/>
          </p:nvPr>
        </p:nvSpPr>
        <p:spPr>
          <a:xfrm>
            <a:off x="1449462" y="1084287"/>
            <a:ext cx="9293073" cy="3622623"/>
          </a:xfrm>
        </p:spPr>
        <p:txBody>
          <a:bodyPr>
            <a:normAutofit/>
          </a:bodyPr>
          <a:lstStyle/>
          <a:p>
            <a:r>
              <a:rPr lang="it-IT" dirty="0" err="1"/>
              <a:t>Umjetna</a:t>
            </a:r>
            <a:r>
              <a:rPr lang="it-IT" dirty="0"/>
              <a:t> </a:t>
            </a:r>
            <a:r>
              <a:rPr lang="it-IT" dirty="0" err="1"/>
              <a:t>inteligencija</a:t>
            </a:r>
            <a:r>
              <a:rPr lang="it-IT" dirty="0"/>
              <a:t> u </a:t>
            </a:r>
            <a:r>
              <a:rPr lang="it-IT" dirty="0" err="1"/>
              <a:t>učionici</a:t>
            </a:r>
            <a:r>
              <a:rPr lang="hr-HR" dirty="0"/>
              <a:t> </a:t>
            </a:r>
            <a:br>
              <a:rPr lang="hr-HR" dirty="0"/>
            </a:br>
            <a:r>
              <a:rPr lang="hr-HR" sz="4800" dirty="0"/>
              <a:t>- </a:t>
            </a:r>
            <a:r>
              <a:rPr lang="it-IT" sz="3200" dirty="0"/>
              <a:t>alati, </a:t>
            </a:r>
            <a:r>
              <a:rPr lang="it-IT" sz="3200" dirty="0" err="1"/>
              <a:t>primjena</a:t>
            </a:r>
            <a:r>
              <a:rPr lang="it-IT" sz="3200" dirty="0"/>
              <a:t> i </a:t>
            </a:r>
            <a:r>
              <a:rPr lang="it-IT" sz="3200" dirty="0" err="1"/>
              <a:t>strategije</a:t>
            </a:r>
            <a:r>
              <a:rPr lang="it-IT" sz="3200" dirty="0"/>
              <a:t> </a:t>
            </a:r>
            <a:r>
              <a:rPr lang="it-IT" sz="3200" dirty="0" err="1"/>
              <a:t>poučavanja</a:t>
            </a:r>
            <a:br>
              <a:rPr lang="x-none" dirty="0"/>
            </a:br>
            <a:endParaRPr lang="x-none" dirty="0"/>
          </a:p>
        </p:txBody>
      </p:sp>
      <p:sp>
        <p:nvSpPr>
          <p:cNvPr id="3" name="Subtitle 2">
            <a:extLst>
              <a:ext uri="{FF2B5EF4-FFF2-40B4-BE49-F238E27FC236}">
                <a16:creationId xmlns:a16="http://schemas.microsoft.com/office/drawing/2014/main" id="{A15F1C2A-DA83-AA57-11E2-1A8BBF18BF72}"/>
              </a:ext>
            </a:extLst>
          </p:cNvPr>
          <p:cNvSpPr>
            <a:spLocks noGrp="1"/>
          </p:cNvSpPr>
          <p:nvPr>
            <p:ph type="subTitle" idx="1"/>
          </p:nvPr>
        </p:nvSpPr>
        <p:spPr>
          <a:xfrm>
            <a:off x="3444506" y="4438650"/>
            <a:ext cx="5302986" cy="1466850"/>
          </a:xfrm>
        </p:spPr>
        <p:txBody>
          <a:bodyPr>
            <a:normAutofit/>
          </a:bodyPr>
          <a:lstStyle/>
          <a:p>
            <a:r>
              <a:rPr lang="hr-HR" dirty="0"/>
              <a:t>Predavač/predavačica:</a:t>
            </a:r>
            <a:endParaRPr lang="x-none" dirty="0"/>
          </a:p>
        </p:txBody>
      </p:sp>
    </p:spTree>
    <p:extLst>
      <p:ext uri="{BB962C8B-B14F-4D97-AF65-F5344CB8AC3E}">
        <p14:creationId xmlns:p14="http://schemas.microsoft.com/office/powerpoint/2010/main" val="1094223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8CA45948-A823-4CC5-D42A-D8A90DE3F623}"/>
              </a:ext>
            </a:extLst>
          </p:cNvPr>
          <p:cNvPicPr>
            <a:picLocks noChangeAspect="1"/>
          </p:cNvPicPr>
          <p:nvPr/>
        </p:nvPicPr>
        <p:blipFill rotWithShape="1">
          <a:blip r:embed="rId3"/>
          <a:srcRect l="16575" t="10799" r="66107" b="9687"/>
          <a:stretch/>
        </p:blipFill>
        <p:spPr bwMode="auto">
          <a:xfrm>
            <a:off x="6879485" y="0"/>
            <a:ext cx="5312515" cy="6858000"/>
          </a:xfrm>
          <a:prstGeom prst="rect">
            <a:avLst/>
          </a:prstGeom>
          <a:ln>
            <a:noFill/>
          </a:ln>
          <a:extLst>
            <a:ext uri="{53640926-AAD7-44D8-BBD7-CCE9431645EC}">
              <a14:shadowObscured xmlns:a14="http://schemas.microsoft.com/office/drawing/2010/main"/>
            </a:ext>
          </a:extLst>
        </p:spPr>
      </p:pic>
      <p:pic>
        <p:nvPicPr>
          <p:cNvPr id="3" name="Picture 2" descr="A screenshot of a computer&#10;&#10;Description automatically generated">
            <a:extLst>
              <a:ext uri="{FF2B5EF4-FFF2-40B4-BE49-F238E27FC236}">
                <a16:creationId xmlns:a16="http://schemas.microsoft.com/office/drawing/2014/main" id="{30EB3CFD-E165-894C-79CF-0ADBADF08C33}"/>
              </a:ext>
            </a:extLst>
          </p:cNvPr>
          <p:cNvPicPr>
            <a:picLocks noChangeAspect="1"/>
          </p:cNvPicPr>
          <p:nvPr/>
        </p:nvPicPr>
        <p:blipFill rotWithShape="1">
          <a:blip r:embed="rId4"/>
          <a:srcRect l="18647" t="17291" r="68653" b="13523"/>
          <a:stretch/>
        </p:blipFill>
        <p:spPr bwMode="auto">
          <a:xfrm>
            <a:off x="1200150" y="224207"/>
            <a:ext cx="4438650" cy="66337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064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63FCC9E-6E22-B76A-054B-2D24451D137A}"/>
              </a:ext>
            </a:extLst>
          </p:cNvPr>
          <p:cNvPicPr>
            <a:picLocks noChangeAspect="1"/>
          </p:cNvPicPr>
          <p:nvPr/>
        </p:nvPicPr>
        <p:blipFill rotWithShape="1">
          <a:blip r:embed="rId3"/>
          <a:srcRect l="-93" t="8601" r="50417" b="4632"/>
          <a:stretch/>
        </p:blipFill>
        <p:spPr bwMode="auto">
          <a:xfrm>
            <a:off x="0" y="0"/>
            <a:ext cx="12192000" cy="6229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886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A3AA61-FA58-0EFE-4313-C5D40D538B9B}"/>
              </a:ext>
            </a:extLst>
          </p:cNvPr>
          <p:cNvSpPr txBox="1"/>
          <p:nvPr/>
        </p:nvSpPr>
        <p:spPr>
          <a:xfrm>
            <a:off x="654050" y="1659285"/>
            <a:ext cx="8712200" cy="3539430"/>
          </a:xfrm>
          <a:prstGeom prst="rect">
            <a:avLst/>
          </a:prstGeom>
          <a:noFill/>
        </p:spPr>
        <p:txBody>
          <a:bodyPr wrap="square">
            <a:spAutoFit/>
          </a:bodyPr>
          <a:lstStyle/>
          <a:p>
            <a:pPr marL="457200" fontAlgn="base"/>
            <a:r>
              <a:rPr lang="hr-HR" sz="2800" dirty="0">
                <a:effectLst/>
                <a:latin typeface="Calibri" panose="020F0502020204030204" pitchFamily="34" charset="0"/>
                <a:ea typeface="Times New Roman" panose="02020603050405020304" pitchFamily="18" charset="0"/>
              </a:rPr>
              <a:t>Na temelju dokumenta </a:t>
            </a:r>
            <a:r>
              <a:rPr lang="hr-HR" sz="2800" i="1" dirty="0">
                <a:effectLst/>
                <a:latin typeface="Calibri" panose="020F0502020204030204" pitchFamily="34" charset="0"/>
                <a:ea typeface="Times New Roman" panose="02020603050405020304" pitchFamily="18" charset="0"/>
              </a:rPr>
              <a:t>Etičke smjernice </a:t>
            </a:r>
            <a:r>
              <a:rPr lang="hr-HR" sz="2800" dirty="0">
                <a:effectLst/>
                <a:latin typeface="Calibri" panose="020F0502020204030204" pitchFamily="34" charset="0"/>
                <a:ea typeface="Times New Roman" panose="02020603050405020304" pitchFamily="18" charset="0"/>
              </a:rPr>
              <a:t>i alata </a:t>
            </a:r>
            <a:r>
              <a:rPr lang="hr-HR" sz="2800" i="1" dirty="0" err="1">
                <a:effectLst/>
                <a:latin typeface="Calibri" panose="020F0502020204030204" pitchFamily="34" charset="0"/>
                <a:ea typeface="Times New Roman" panose="02020603050405020304" pitchFamily="18" charset="0"/>
              </a:rPr>
              <a:t>MagicSchool</a:t>
            </a:r>
            <a:r>
              <a:rPr lang="hr-HR" sz="2800" i="1" dirty="0">
                <a:effectLst/>
                <a:latin typeface="Calibri" panose="020F0502020204030204" pitchFamily="34" charset="0"/>
                <a:ea typeface="Times New Roman" panose="02020603050405020304" pitchFamily="18" charset="0"/>
              </a:rPr>
              <a:t> Chat </a:t>
            </a:r>
            <a:r>
              <a:rPr lang="hr-HR" sz="2800" i="1" dirty="0" err="1">
                <a:effectLst/>
                <a:latin typeface="Calibri" panose="020F0502020204030204" pitchFamily="34" charset="0"/>
                <a:ea typeface="Times New Roman" panose="02020603050405020304" pitchFamily="18" charset="0"/>
              </a:rPr>
              <a:t>with</a:t>
            </a:r>
            <a:r>
              <a:rPr lang="hr-HR" sz="2800" i="1" dirty="0">
                <a:effectLst/>
                <a:latin typeface="Calibri" panose="020F0502020204030204" pitchFamily="34" charset="0"/>
                <a:ea typeface="Times New Roman" panose="02020603050405020304" pitchFamily="18" charset="0"/>
              </a:rPr>
              <a:t> </a:t>
            </a:r>
            <a:r>
              <a:rPr lang="hr-HR" sz="2800" i="1" dirty="0" err="1">
                <a:effectLst/>
                <a:latin typeface="Calibri" panose="020F0502020204030204" pitchFamily="34" charset="0"/>
                <a:ea typeface="Times New Roman" panose="02020603050405020304" pitchFamily="18" charset="0"/>
              </a:rPr>
              <a:t>Docs</a:t>
            </a:r>
            <a:r>
              <a:rPr lang="hr-HR" sz="2800" i="1" dirty="0">
                <a:effectLst/>
                <a:latin typeface="Calibri" panose="020F0502020204030204" pitchFamily="34" charset="0"/>
                <a:ea typeface="Times New Roman" panose="02020603050405020304" pitchFamily="18" charset="0"/>
              </a:rPr>
              <a:t> </a:t>
            </a:r>
            <a:r>
              <a:rPr lang="hr-HR" sz="2800" dirty="0">
                <a:effectLst/>
                <a:latin typeface="Calibri" panose="020F0502020204030204" pitchFamily="34" charset="0"/>
                <a:ea typeface="Times New Roman" panose="02020603050405020304" pitchFamily="18" charset="0"/>
              </a:rPr>
              <a:t>odrediti:</a:t>
            </a:r>
            <a:endParaRPr lang="hr-HR" sz="2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a:pPr>
            <a:r>
              <a:rPr lang="hr-HR" sz="2800" dirty="0">
                <a:latin typeface="Calibri" panose="020F0502020204030204" pitchFamily="34" charset="0"/>
                <a:ea typeface="Times New Roman" panose="02020603050405020304" pitchFamily="18" charset="0"/>
              </a:rPr>
              <a:t>K</a:t>
            </a:r>
            <a:r>
              <a:rPr lang="hr-HR" sz="2800" dirty="0">
                <a:effectLst/>
                <a:latin typeface="Calibri" panose="020F0502020204030204" pitchFamily="34" charset="0"/>
                <a:ea typeface="Times New Roman" panose="02020603050405020304" pitchFamily="18" charset="0"/>
              </a:rPr>
              <a:t>oje su ključne </a:t>
            </a:r>
            <a:r>
              <a:rPr lang="hr-HR" sz="2800" b="1" dirty="0">
                <a:effectLst/>
                <a:latin typeface="Calibri" panose="020F0502020204030204" pitchFamily="34" charset="0"/>
                <a:ea typeface="Times New Roman" panose="02020603050405020304" pitchFamily="18" charset="0"/>
              </a:rPr>
              <a:t>prednosti i mogućnosti (potencijal)</a:t>
            </a:r>
            <a:r>
              <a:rPr lang="hr-HR" sz="2800" dirty="0">
                <a:effectLst/>
                <a:latin typeface="Calibri" panose="020F0502020204030204" pitchFamily="34" charset="0"/>
                <a:ea typeface="Times New Roman" panose="02020603050405020304" pitchFamily="18" charset="0"/>
              </a:rPr>
              <a:t> za uporabu alata umjetne inteligencije u nastavi?</a:t>
            </a:r>
            <a:endParaRPr lang="hr-HR" sz="2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a:pPr>
            <a:r>
              <a:rPr lang="hr-HR" sz="2800" dirty="0">
                <a:effectLst/>
                <a:latin typeface="Calibri" panose="020F0502020204030204" pitchFamily="34" charset="0"/>
                <a:ea typeface="Times New Roman" panose="02020603050405020304" pitchFamily="18" charset="0"/>
              </a:rPr>
              <a:t>Koji su najistaknutiji </a:t>
            </a:r>
            <a:r>
              <a:rPr lang="hr-HR" sz="2800" b="1" dirty="0">
                <a:effectLst/>
                <a:latin typeface="Calibri" panose="020F0502020204030204" pitchFamily="34" charset="0"/>
                <a:ea typeface="Times New Roman" panose="02020603050405020304" pitchFamily="18" charset="0"/>
              </a:rPr>
              <a:t>izazovi </a:t>
            </a:r>
            <a:r>
              <a:rPr lang="hr-HR" sz="2800" dirty="0">
                <a:effectLst/>
                <a:latin typeface="Calibri" panose="020F0502020204030204" pitchFamily="34" charset="0"/>
                <a:ea typeface="Times New Roman" panose="02020603050405020304" pitchFamily="18" charset="0"/>
              </a:rPr>
              <a:t>vezani za uporabu umjetne inteligencije u obrazovanju?</a:t>
            </a:r>
            <a:endParaRPr lang="hr-HR" sz="2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a:pPr>
            <a:r>
              <a:rPr lang="hr-HR" sz="2800" dirty="0">
                <a:effectLst/>
                <a:latin typeface="Calibri" panose="020F0502020204030204" pitchFamily="34" charset="0"/>
                <a:ea typeface="Times New Roman" panose="02020603050405020304" pitchFamily="18" charset="0"/>
              </a:rPr>
              <a:t>Koja su ključna</a:t>
            </a:r>
            <a:r>
              <a:rPr lang="hr-HR" sz="2800" b="1" dirty="0">
                <a:effectLst/>
                <a:latin typeface="Calibri" panose="020F0502020204030204" pitchFamily="34" charset="0"/>
                <a:ea typeface="Times New Roman" panose="02020603050405020304" pitchFamily="18" charset="0"/>
              </a:rPr>
              <a:t> etička pitanja </a:t>
            </a:r>
            <a:r>
              <a:rPr lang="hr-HR" sz="2800" dirty="0">
                <a:effectLst/>
                <a:latin typeface="Calibri" panose="020F0502020204030204" pitchFamily="34" charset="0"/>
                <a:ea typeface="Times New Roman" panose="02020603050405020304" pitchFamily="18" charset="0"/>
              </a:rPr>
              <a:t>vezana za uporabu umjetne inteligencije u obrazovanju?</a:t>
            </a:r>
            <a:endParaRPr lang="hr-HR" sz="2800" dirty="0">
              <a:effectLst/>
              <a:latin typeface="Times New Roman" panose="02020603050405020304" pitchFamily="18" charset="0"/>
              <a:ea typeface="Times New Roman" panose="02020603050405020304" pitchFamily="18" charset="0"/>
            </a:endParaRPr>
          </a:p>
        </p:txBody>
      </p:sp>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t>Zadatak</a:t>
            </a:r>
          </a:p>
        </p:txBody>
      </p:sp>
    </p:spTree>
    <p:extLst>
      <p:ext uri="{BB962C8B-B14F-4D97-AF65-F5344CB8AC3E}">
        <p14:creationId xmlns:p14="http://schemas.microsoft.com/office/powerpoint/2010/main" val="967474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y robot under a light bulb on a green brick wall">
            <a:extLst>
              <a:ext uri="{FF2B5EF4-FFF2-40B4-BE49-F238E27FC236}">
                <a16:creationId xmlns:a16="http://schemas.microsoft.com/office/drawing/2014/main" id="{CA543B97-24D4-1A98-46D4-A13F88C6E295}"/>
              </a:ext>
            </a:extLst>
          </p:cNvPr>
          <p:cNvPicPr>
            <a:picLocks noChangeAspect="1"/>
          </p:cNvPicPr>
          <p:nvPr/>
        </p:nvPicPr>
        <p:blipFill>
          <a:blip r:embed="rId3"/>
          <a:stretch>
            <a:fillRect/>
          </a:stretch>
        </p:blipFill>
        <p:spPr>
          <a:xfrm>
            <a:off x="0" y="-381000"/>
            <a:ext cx="15017106" cy="7239000"/>
          </a:xfrm>
          <a:prstGeom prst="rect">
            <a:avLst/>
          </a:prstGeom>
        </p:spPr>
      </p:pic>
      <p:sp>
        <p:nvSpPr>
          <p:cNvPr id="3" name="TextBox 2">
            <a:extLst>
              <a:ext uri="{FF2B5EF4-FFF2-40B4-BE49-F238E27FC236}">
                <a16:creationId xmlns:a16="http://schemas.microsoft.com/office/drawing/2014/main" id="{58A3AA61-FA58-0EFE-4313-C5D40D538B9B}"/>
              </a:ext>
            </a:extLst>
          </p:cNvPr>
          <p:cNvSpPr txBox="1"/>
          <p:nvPr/>
        </p:nvSpPr>
        <p:spPr>
          <a:xfrm>
            <a:off x="965200" y="1876336"/>
            <a:ext cx="10617200" cy="3560975"/>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hr-HR" sz="2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personalizacija učenja</a:t>
            </a:r>
          </a:p>
          <a:p>
            <a:pPr marL="342900" lvl="0" indent="-342900">
              <a:lnSpc>
                <a:spcPct val="115000"/>
              </a:lnSpc>
              <a:buFont typeface="Symbol" panose="05050102010706020507" pitchFamily="18" charset="2"/>
              <a:buChar char=""/>
            </a:pPr>
            <a:r>
              <a:rPr lang="hr-HR" sz="2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automatizacija administrativnih zadataka</a:t>
            </a:r>
          </a:p>
          <a:p>
            <a:pPr marL="342900" lvl="0" indent="-342900">
              <a:lnSpc>
                <a:spcPct val="115000"/>
              </a:lnSpc>
              <a:buFont typeface="Symbol" panose="05050102010706020507" pitchFamily="18" charset="2"/>
              <a:buChar char=""/>
            </a:pPr>
            <a:r>
              <a:rPr lang="hr-HR" sz="2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analitika i praćenje učeničkog napretka</a:t>
            </a:r>
          </a:p>
          <a:p>
            <a:pPr marL="342900" lvl="0" indent="-342900">
              <a:lnSpc>
                <a:spcPct val="115000"/>
              </a:lnSpc>
              <a:buFont typeface="Symbol" panose="05050102010706020507" pitchFamily="18" charset="2"/>
              <a:buChar char=""/>
            </a:pPr>
            <a:r>
              <a:rPr lang="hr-HR" sz="2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rana identifikacija teškoća u učenju</a:t>
            </a:r>
          </a:p>
          <a:p>
            <a:pPr marL="342900" lvl="0" indent="-342900">
              <a:lnSpc>
                <a:spcPct val="115000"/>
              </a:lnSpc>
              <a:buFont typeface="Symbol" panose="05050102010706020507" pitchFamily="18" charset="2"/>
              <a:buChar char=""/>
            </a:pPr>
            <a:r>
              <a:rPr lang="hr-HR" sz="2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interaktivna okružja za učenje</a:t>
            </a:r>
          </a:p>
          <a:p>
            <a:pPr marL="342900" lvl="0" indent="-342900">
              <a:lnSpc>
                <a:spcPct val="115000"/>
              </a:lnSpc>
              <a:buFont typeface="Symbol" panose="05050102010706020507" pitchFamily="18" charset="2"/>
              <a:buChar char=""/>
            </a:pPr>
            <a:r>
              <a:rPr lang="hr-HR" sz="2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poboljšano upravljanje resursima</a:t>
            </a:r>
          </a:p>
          <a:p>
            <a:pPr marL="342900" lvl="0" indent="-342900">
              <a:lnSpc>
                <a:spcPct val="115000"/>
              </a:lnSpc>
              <a:buFont typeface="Symbol" panose="05050102010706020507" pitchFamily="18" charset="2"/>
              <a:buChar char=""/>
            </a:pPr>
            <a:r>
              <a:rPr lang="hr-HR"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n</a:t>
            </a:r>
            <a:r>
              <a:rPr lang="hr-HR" sz="2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eprekidno profesionalno usavršavanje</a:t>
            </a:r>
          </a:p>
        </p:txBody>
      </p:sp>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solidFill>
                  <a:schemeClr val="bg1"/>
                </a:solidFill>
              </a:rPr>
              <a:t>Potencijal </a:t>
            </a:r>
          </a:p>
        </p:txBody>
      </p:sp>
    </p:spTree>
    <p:extLst>
      <p:ext uri="{BB962C8B-B14F-4D97-AF65-F5344CB8AC3E}">
        <p14:creationId xmlns:p14="http://schemas.microsoft.com/office/powerpoint/2010/main" val="1597759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y robot under a light bulb on a green brick wall">
            <a:extLst>
              <a:ext uri="{FF2B5EF4-FFF2-40B4-BE49-F238E27FC236}">
                <a16:creationId xmlns:a16="http://schemas.microsoft.com/office/drawing/2014/main" id="{5BE99CF4-8224-FD65-E7EA-8A2A4A649DA1}"/>
              </a:ext>
            </a:extLst>
          </p:cNvPr>
          <p:cNvPicPr>
            <a:picLocks noChangeAspect="1"/>
          </p:cNvPicPr>
          <p:nvPr/>
        </p:nvPicPr>
        <p:blipFill>
          <a:blip r:embed="rId3"/>
          <a:stretch>
            <a:fillRect/>
          </a:stretch>
        </p:blipFill>
        <p:spPr>
          <a:xfrm>
            <a:off x="0" y="-381000"/>
            <a:ext cx="15017106" cy="7239000"/>
          </a:xfrm>
          <a:prstGeom prst="rect">
            <a:avLst/>
          </a:prstGeom>
        </p:spPr>
      </p:pic>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solidFill>
                  <a:schemeClr val="bg1"/>
                </a:solidFill>
              </a:rPr>
              <a:t>Potencijal </a:t>
            </a:r>
          </a:p>
        </p:txBody>
      </p:sp>
      <p:sp>
        <p:nvSpPr>
          <p:cNvPr id="5" name="TextBox 4">
            <a:extLst>
              <a:ext uri="{FF2B5EF4-FFF2-40B4-BE49-F238E27FC236}">
                <a16:creationId xmlns:a16="http://schemas.microsoft.com/office/drawing/2014/main" id="{8BEA5448-B097-7CE7-24CF-F95A97079B56}"/>
              </a:ext>
            </a:extLst>
          </p:cNvPr>
          <p:cNvSpPr txBox="1"/>
          <p:nvPr/>
        </p:nvSpPr>
        <p:spPr>
          <a:xfrm>
            <a:off x="812800" y="2136338"/>
            <a:ext cx="6718300" cy="1938992"/>
          </a:xfrm>
          <a:prstGeom prst="rect">
            <a:avLst/>
          </a:prstGeom>
          <a:noFill/>
        </p:spPr>
        <p:txBody>
          <a:bodyPr wrap="square">
            <a:spAutoFit/>
          </a:bodyPr>
          <a:lstStyle/>
          <a:p>
            <a:pPr marL="685800" indent="-685800">
              <a:buFont typeface="Arial" panose="020B0604020202020204" pitchFamily="34" charset="0"/>
              <a:buChar char="•"/>
            </a:pPr>
            <a:r>
              <a:rPr lang="hr-HR" sz="4000" dirty="0">
                <a:solidFill>
                  <a:schemeClr val="bg1"/>
                </a:solidFill>
              </a:rPr>
              <a:t>administracija</a:t>
            </a:r>
          </a:p>
          <a:p>
            <a:pPr marL="685800" indent="-685800">
              <a:buFont typeface="Arial" panose="020B0604020202020204" pitchFamily="34" charset="0"/>
              <a:buChar char="•"/>
            </a:pPr>
            <a:r>
              <a:rPr lang="hr-HR" sz="4000" dirty="0">
                <a:solidFill>
                  <a:schemeClr val="bg1"/>
                </a:solidFill>
              </a:rPr>
              <a:t>učenje</a:t>
            </a:r>
          </a:p>
          <a:p>
            <a:pPr marL="685800" indent="-685800">
              <a:buFont typeface="Arial" panose="020B0604020202020204" pitchFamily="34" charset="0"/>
              <a:buChar char="•"/>
            </a:pPr>
            <a:r>
              <a:rPr lang="hr-HR" sz="4000" dirty="0">
                <a:solidFill>
                  <a:schemeClr val="bg1"/>
                </a:solidFill>
              </a:rPr>
              <a:t>poučavanje</a:t>
            </a:r>
          </a:p>
        </p:txBody>
      </p:sp>
    </p:spTree>
    <p:extLst>
      <p:ext uri="{BB962C8B-B14F-4D97-AF65-F5344CB8AC3E}">
        <p14:creationId xmlns:p14="http://schemas.microsoft.com/office/powerpoint/2010/main" val="37794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A3AA61-FA58-0EFE-4313-C5D40D538B9B}"/>
              </a:ext>
            </a:extLst>
          </p:cNvPr>
          <p:cNvSpPr txBox="1"/>
          <p:nvPr/>
        </p:nvSpPr>
        <p:spPr>
          <a:xfrm>
            <a:off x="787400" y="1805799"/>
            <a:ext cx="10617200" cy="3246402"/>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hr-HR" sz="3600" dirty="0">
                <a:effectLst/>
                <a:latin typeface="Aptos" panose="020B0004020202020204" pitchFamily="34" charset="0"/>
                <a:ea typeface="Times New Roman" panose="02020603050405020304" pitchFamily="18" charset="0"/>
                <a:cs typeface="Arial" panose="020B0604020202020204" pitchFamily="34" charset="0"/>
              </a:rPr>
              <a:t>pretjerano oslanjanje na tehnologiju</a:t>
            </a:r>
          </a:p>
          <a:p>
            <a:pPr marL="342900" lvl="0" indent="-342900">
              <a:lnSpc>
                <a:spcPct val="115000"/>
              </a:lnSpc>
              <a:buFont typeface="Symbol" panose="05050102010706020507" pitchFamily="18" charset="2"/>
              <a:buChar char=""/>
            </a:pPr>
            <a:r>
              <a:rPr lang="hr-HR" sz="3600" dirty="0">
                <a:effectLst/>
                <a:latin typeface="Aptos" panose="020B0004020202020204" pitchFamily="34" charset="0"/>
                <a:ea typeface="Times New Roman" panose="02020603050405020304" pitchFamily="18" charset="0"/>
                <a:cs typeface="Arial" panose="020B0604020202020204" pitchFamily="34" charset="0"/>
              </a:rPr>
              <a:t>netočne informacije, tzv. </a:t>
            </a:r>
            <a:r>
              <a:rPr lang="hr-HR" sz="3600" i="1" dirty="0">
                <a:effectLst/>
                <a:latin typeface="Aptos" panose="020B0004020202020204" pitchFamily="34" charset="0"/>
                <a:ea typeface="Times New Roman" panose="02020603050405020304" pitchFamily="18" charset="0"/>
                <a:cs typeface="Arial" panose="020B0604020202020204" pitchFamily="34" charset="0"/>
              </a:rPr>
              <a:t>halucinacije</a:t>
            </a:r>
          </a:p>
          <a:p>
            <a:pPr marL="342900" lvl="0" indent="-342900">
              <a:lnSpc>
                <a:spcPct val="115000"/>
              </a:lnSpc>
              <a:buFont typeface="Symbol" panose="05050102010706020507" pitchFamily="18" charset="2"/>
              <a:buChar char=""/>
            </a:pPr>
            <a:r>
              <a:rPr lang="hr-HR" sz="3600" dirty="0">
                <a:effectLst/>
                <a:latin typeface="Aptos" panose="020B0004020202020204" pitchFamily="34" charset="0"/>
                <a:ea typeface="Times New Roman" panose="02020603050405020304" pitchFamily="18" charset="0"/>
                <a:cs typeface="Arial" panose="020B0604020202020204" pitchFamily="34" charset="0"/>
              </a:rPr>
              <a:t>problem privatnosti i autorstva</a:t>
            </a:r>
          </a:p>
          <a:p>
            <a:pPr marL="342900" lvl="0" indent="-342900">
              <a:lnSpc>
                <a:spcPct val="115000"/>
              </a:lnSpc>
              <a:buFont typeface="Symbol" panose="05050102010706020507" pitchFamily="18" charset="2"/>
              <a:buChar char=""/>
            </a:pPr>
            <a:r>
              <a:rPr lang="hr-HR" sz="3600" dirty="0">
                <a:effectLst/>
                <a:latin typeface="Aptos" panose="020B0004020202020204" pitchFamily="34" charset="0"/>
                <a:ea typeface="Times New Roman" panose="02020603050405020304" pitchFamily="18" charset="0"/>
                <a:cs typeface="Arial" panose="020B0604020202020204" pitchFamily="34" charset="0"/>
              </a:rPr>
              <a:t>nejasna pravna odgovornost</a:t>
            </a:r>
          </a:p>
          <a:p>
            <a:pPr marL="342900" lvl="0" indent="-342900">
              <a:lnSpc>
                <a:spcPct val="115000"/>
              </a:lnSpc>
              <a:buFont typeface="Symbol" panose="05050102010706020507" pitchFamily="18" charset="2"/>
              <a:buChar char=""/>
            </a:pPr>
            <a:r>
              <a:rPr lang="hr-HR" sz="3600" dirty="0">
                <a:effectLst/>
                <a:latin typeface="Aptos" panose="020B0004020202020204" pitchFamily="34" charset="0"/>
                <a:ea typeface="Times New Roman" panose="02020603050405020304" pitchFamily="18" charset="0"/>
                <a:cs typeface="Arial" panose="020B0604020202020204" pitchFamily="34" charset="0"/>
              </a:rPr>
              <a:t>širenje lažnih vijesti</a:t>
            </a:r>
          </a:p>
        </p:txBody>
      </p:sp>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t>Izazovi  </a:t>
            </a:r>
          </a:p>
        </p:txBody>
      </p:sp>
    </p:spTree>
    <p:extLst>
      <p:ext uri="{BB962C8B-B14F-4D97-AF65-F5344CB8AC3E}">
        <p14:creationId xmlns:p14="http://schemas.microsoft.com/office/powerpoint/2010/main" val="1155499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CE163-1AF4-4346-643B-5A451A91484D}"/>
              </a:ext>
            </a:extLst>
          </p:cNvPr>
          <p:cNvPicPr>
            <a:picLocks noChangeAspect="1"/>
          </p:cNvPicPr>
          <p:nvPr/>
        </p:nvPicPr>
        <p:blipFill>
          <a:blip r:embed="rId3"/>
          <a:srcRect l="15469" t="13333" r="57187" b="37778"/>
          <a:stretch/>
        </p:blipFill>
        <p:spPr>
          <a:xfrm>
            <a:off x="0" y="233679"/>
            <a:ext cx="12192000" cy="6390641"/>
          </a:xfrm>
          <a:prstGeom prst="rect">
            <a:avLst/>
          </a:prstGeom>
        </p:spPr>
      </p:pic>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660400" y="607923"/>
            <a:ext cx="8401050" cy="1325563"/>
          </a:xfrm>
        </p:spPr>
        <p:txBody>
          <a:bodyPr/>
          <a:lstStyle/>
          <a:p>
            <a:r>
              <a:rPr lang="hr-HR" dirty="0">
                <a:latin typeface="+mn-lt"/>
              </a:rPr>
              <a:t>Halucinacije </a:t>
            </a:r>
            <a:br>
              <a:rPr lang="hr-HR" dirty="0">
                <a:latin typeface="+mn-lt"/>
              </a:rPr>
            </a:br>
            <a:r>
              <a:rPr lang="hr-HR" sz="3200" dirty="0">
                <a:latin typeface="+mn-lt"/>
              </a:rPr>
              <a:t>(Chat GPT) </a:t>
            </a:r>
          </a:p>
        </p:txBody>
      </p:sp>
      <p:sp>
        <p:nvSpPr>
          <p:cNvPr id="6" name="Rectangle 5">
            <a:extLst>
              <a:ext uri="{FF2B5EF4-FFF2-40B4-BE49-F238E27FC236}">
                <a16:creationId xmlns:a16="http://schemas.microsoft.com/office/drawing/2014/main" id="{F48AF65B-5F49-55A2-FAE8-D953AC56C403}"/>
              </a:ext>
            </a:extLst>
          </p:cNvPr>
          <p:cNvSpPr/>
          <p:nvPr/>
        </p:nvSpPr>
        <p:spPr>
          <a:xfrm>
            <a:off x="1104900" y="4286250"/>
            <a:ext cx="1676400" cy="32385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Lightning Bolt 6">
            <a:extLst>
              <a:ext uri="{FF2B5EF4-FFF2-40B4-BE49-F238E27FC236}">
                <a16:creationId xmlns:a16="http://schemas.microsoft.com/office/drawing/2014/main" id="{842415E6-86CD-59A9-7E0E-B528C86D0361}"/>
              </a:ext>
            </a:extLst>
          </p:cNvPr>
          <p:cNvSpPr/>
          <p:nvPr/>
        </p:nvSpPr>
        <p:spPr>
          <a:xfrm>
            <a:off x="514350" y="4057650"/>
            <a:ext cx="323850" cy="552450"/>
          </a:xfrm>
          <a:prstGeom prst="lightningBol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437146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8F4732-B4C2-E6BF-0826-A19ACCC275E0}"/>
              </a:ext>
            </a:extLst>
          </p:cNvPr>
          <p:cNvSpPr>
            <a:spLocks noGrp="1"/>
          </p:cNvSpPr>
          <p:nvPr>
            <p:ph idx="1"/>
          </p:nvPr>
        </p:nvSpPr>
        <p:spPr/>
        <p:txBody>
          <a:bodyPr/>
          <a:lstStyle/>
          <a:p>
            <a:r>
              <a:rPr lang="hr-HR" sz="3600" dirty="0"/>
              <a:t>ljudsko djelovanje</a:t>
            </a:r>
          </a:p>
          <a:p>
            <a:r>
              <a:rPr lang="hr-HR" sz="3600" dirty="0"/>
              <a:t>pravednost</a:t>
            </a:r>
          </a:p>
          <a:p>
            <a:r>
              <a:rPr lang="hr-HR" sz="3600" dirty="0"/>
              <a:t>ljudskost</a:t>
            </a:r>
          </a:p>
          <a:p>
            <a:r>
              <a:rPr lang="hr-HR" sz="3600" dirty="0"/>
              <a:t>opravdan izbor </a:t>
            </a:r>
          </a:p>
        </p:txBody>
      </p:sp>
      <p:sp>
        <p:nvSpPr>
          <p:cNvPr id="3" name="Title 2">
            <a:extLst>
              <a:ext uri="{FF2B5EF4-FFF2-40B4-BE49-F238E27FC236}">
                <a16:creationId xmlns:a16="http://schemas.microsoft.com/office/drawing/2014/main" id="{932A5AE4-6E50-E187-00D7-84480314A686}"/>
              </a:ext>
            </a:extLst>
          </p:cNvPr>
          <p:cNvSpPr>
            <a:spLocks noGrp="1"/>
          </p:cNvSpPr>
          <p:nvPr>
            <p:ph type="title"/>
          </p:nvPr>
        </p:nvSpPr>
        <p:spPr/>
        <p:txBody>
          <a:bodyPr/>
          <a:lstStyle/>
          <a:p>
            <a:r>
              <a:rPr lang="hr-HR" dirty="0"/>
              <a:t>Etička pitanja</a:t>
            </a:r>
          </a:p>
        </p:txBody>
      </p:sp>
    </p:spTree>
    <p:extLst>
      <p:ext uri="{BB962C8B-B14F-4D97-AF65-F5344CB8AC3E}">
        <p14:creationId xmlns:p14="http://schemas.microsoft.com/office/powerpoint/2010/main" val="272007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A3AA61-FA58-0EFE-4313-C5D40D538B9B}"/>
              </a:ext>
            </a:extLst>
          </p:cNvPr>
          <p:cNvSpPr txBox="1"/>
          <p:nvPr/>
        </p:nvSpPr>
        <p:spPr>
          <a:xfrm>
            <a:off x="660400" y="1428276"/>
            <a:ext cx="11226800" cy="4743414"/>
          </a:xfrm>
          <a:prstGeom prst="rect">
            <a:avLst/>
          </a:prstGeom>
          <a:noFill/>
        </p:spPr>
        <p:txBody>
          <a:bodyPr wrap="square">
            <a:spAutoFit/>
          </a:bodyPr>
          <a:lstStyle/>
          <a:p>
            <a:pPr algn="just">
              <a:lnSpc>
                <a:spcPct val="115000"/>
              </a:lnSpc>
            </a:pPr>
            <a:r>
              <a:rPr lang="hr-HR" sz="2400" dirty="0">
                <a:effectLst/>
                <a:latin typeface="Aptos" panose="020B0004020202020204" pitchFamily="34" charset="0"/>
                <a:ea typeface="Times New Roman" panose="02020603050405020304" pitchFamily="18" charset="0"/>
                <a:cs typeface="Arial" panose="020B0604020202020204" pitchFamily="34" charset="0"/>
              </a:rPr>
              <a:t> </a:t>
            </a:r>
            <a:endParaRPr lang="hr-HR" sz="24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2400" dirty="0">
                <a:effectLst/>
                <a:latin typeface="Aptos" panose="020B0004020202020204" pitchFamily="34" charset="0"/>
                <a:ea typeface="Times New Roman" panose="02020603050405020304" pitchFamily="18" charset="0"/>
                <a:cs typeface="Arial" panose="020B0604020202020204" pitchFamily="34" charset="0"/>
              </a:rPr>
              <a:t>Smatrate li da su alati poput ovoga, smišljeni kao pomoć u otkrivanju informacija u tekstu, potrebni, korisni i učinkoviti ili potpuno nepotrebni, možda čak i štetni za sposobnost kognitivne interakcije s pisanim tekstom? </a:t>
            </a:r>
            <a:endParaRPr lang="hr-HR" sz="24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2400" dirty="0">
                <a:effectLst/>
                <a:latin typeface="Aptos" panose="020B0004020202020204" pitchFamily="34" charset="0"/>
                <a:ea typeface="Times New Roman" panose="02020603050405020304" pitchFamily="18" charset="0"/>
                <a:cs typeface="Arial" panose="020B0604020202020204" pitchFamily="34" charset="0"/>
              </a:rPr>
              <a:t>Smanjuju li se misaone mogućnosti čovjeka (pretjeranim) oslanjanjem na tehnologiju? </a:t>
            </a:r>
            <a:endParaRPr lang="hr-HR" sz="24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2400" dirty="0">
                <a:effectLst/>
                <a:latin typeface="Aptos" panose="020B0004020202020204" pitchFamily="34" charset="0"/>
                <a:ea typeface="Times New Roman" panose="02020603050405020304" pitchFamily="18" charset="0"/>
                <a:cs typeface="Arial" panose="020B0604020202020204" pitchFamily="34" charset="0"/>
              </a:rPr>
              <a:t>Kakvo je bilo vaše iskustvo interakcije s dokumentom? Usporedite ga s rješavanjem istoga zadatka, ali bez uporabe alata umjetne inteligencije. </a:t>
            </a:r>
            <a:endParaRPr lang="hr-HR" sz="24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2400" dirty="0">
                <a:effectLst/>
                <a:latin typeface="Aptos" panose="020B0004020202020204" pitchFamily="34" charset="0"/>
                <a:ea typeface="Times New Roman" panose="02020603050405020304" pitchFamily="18" charset="0"/>
                <a:cs typeface="Arial" panose="020B0604020202020204" pitchFamily="34" charset="0"/>
              </a:rPr>
              <a:t>Koja etička pitanja polaznici smatraju ključnim za budući razvoj i primjenu tehnologije u odgojno-obrazovnom sustavu? </a:t>
            </a:r>
            <a:endParaRPr lang="hr-HR" sz="24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hr-HR" sz="2400" dirty="0">
                <a:effectLst/>
                <a:latin typeface="Aptos" panose="020B0004020202020204" pitchFamily="34" charset="0"/>
                <a:ea typeface="Times New Roman" panose="02020603050405020304" pitchFamily="18" charset="0"/>
                <a:cs typeface="Arial" panose="020B0604020202020204" pitchFamily="34" charset="0"/>
              </a:rPr>
              <a:t>Kakav je odnos između alata umjetne inteligencije i pitanja autorskih prava?</a:t>
            </a:r>
            <a:endParaRPr lang="hr-HR" sz="24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t>Refleksija  </a:t>
            </a:r>
          </a:p>
        </p:txBody>
      </p:sp>
    </p:spTree>
    <p:extLst>
      <p:ext uri="{BB962C8B-B14F-4D97-AF65-F5344CB8AC3E}">
        <p14:creationId xmlns:p14="http://schemas.microsoft.com/office/powerpoint/2010/main" val="1626487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1AFFB-7399-F6B8-CBC3-E242146E202F}"/>
              </a:ext>
            </a:extLst>
          </p:cNvPr>
          <p:cNvPicPr>
            <a:picLocks noChangeAspect="1"/>
          </p:cNvPicPr>
          <p:nvPr/>
        </p:nvPicPr>
        <p:blipFill rotWithShape="1">
          <a:blip r:embed="rId3">
            <a:extLst>
              <a:ext uri="{28A0092B-C50C-407E-A947-70E740481C1C}">
                <a14:useLocalDpi xmlns:a14="http://schemas.microsoft.com/office/drawing/2010/main" val="0"/>
              </a:ext>
            </a:extLst>
          </a:blip>
          <a:srcRect t="3131" b="7118"/>
          <a:stretch/>
        </p:blipFill>
        <p:spPr bwMode="auto">
          <a:xfrm>
            <a:off x="0" y="-116865"/>
            <a:ext cx="12192000" cy="6151746"/>
          </a:xfrm>
          <a:prstGeom prst="rect">
            <a:avLst/>
          </a:prstGeom>
          <a:noFill/>
          <a:ln>
            <a:noFill/>
          </a:ln>
          <a:extLst>
            <a:ext uri="{53640926-AAD7-44D8-BBD7-CCE9431645EC}">
              <a14:shadowObscured xmlns:a14="http://schemas.microsoft.com/office/drawing/2010/main"/>
            </a:ext>
          </a:extLst>
        </p:spPr>
      </p:pic>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406400" y="5753100"/>
            <a:ext cx="7137400" cy="1130300"/>
          </a:xfrm>
        </p:spPr>
        <p:txBody>
          <a:bodyPr/>
          <a:lstStyle/>
          <a:p>
            <a:r>
              <a:rPr lang="hr-HR" sz="2400" dirty="0">
                <a:latin typeface="Aptos" panose="020B0004020202020204" pitchFamily="34" charset="0"/>
              </a:rPr>
              <a:t>Promjena PARADIGME poučavanja</a:t>
            </a:r>
          </a:p>
        </p:txBody>
      </p:sp>
    </p:spTree>
    <p:extLst>
      <p:ext uri="{BB962C8B-B14F-4D97-AF65-F5344CB8AC3E}">
        <p14:creationId xmlns:p14="http://schemas.microsoft.com/office/powerpoint/2010/main" val="288210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F0ABD1-63B8-A373-2A57-92930FD2DDC3}"/>
              </a:ext>
            </a:extLst>
          </p:cNvPr>
          <p:cNvSpPr>
            <a:spLocks noGrp="1"/>
          </p:cNvSpPr>
          <p:nvPr>
            <p:ph idx="1"/>
          </p:nvPr>
        </p:nvSpPr>
        <p:spPr>
          <a:xfrm>
            <a:off x="838200" y="1807864"/>
            <a:ext cx="8230849" cy="5050135"/>
          </a:xfrm>
        </p:spPr>
        <p:txBody>
          <a:bodyPr/>
          <a:lstStyle/>
          <a:p>
            <a:r>
              <a:rPr lang="hr-HR" dirty="0">
                <a:effectLst/>
                <a:latin typeface="+mn-lt"/>
                <a:ea typeface="Times New Roman" panose="02020603050405020304" pitchFamily="18" charset="0"/>
              </a:rPr>
              <a:t>pregled i upoznavanje funkcionalnosti alata umjetne inteligencije za planiranje i organizaciju nastavnog procesa</a:t>
            </a:r>
          </a:p>
          <a:p>
            <a:r>
              <a:rPr lang="hr-HR" dirty="0">
                <a:latin typeface="+mn-lt"/>
              </a:rPr>
              <a:t>osvještavanje potencijala i izazova pri uporabi alata umjetne inteligencije u obrazovanju</a:t>
            </a:r>
          </a:p>
          <a:p>
            <a:r>
              <a:rPr lang="hr-HR" dirty="0">
                <a:latin typeface="+mn-lt"/>
              </a:rPr>
              <a:t>stjecanje praktičnih vještina</a:t>
            </a:r>
          </a:p>
          <a:p>
            <a:pPr lvl="1"/>
            <a:r>
              <a:rPr lang="hr-HR" dirty="0">
                <a:latin typeface="+mn-lt"/>
              </a:rPr>
              <a:t>izrada prijedloga aktivnosti i pripreme za nastavu</a:t>
            </a:r>
          </a:p>
          <a:p>
            <a:pPr lvl="1"/>
            <a:r>
              <a:rPr lang="hr-HR" dirty="0">
                <a:latin typeface="+mn-lt"/>
              </a:rPr>
              <a:t>izrada rubrike za vrednovanje</a:t>
            </a:r>
          </a:p>
          <a:p>
            <a:pPr lvl="1"/>
            <a:r>
              <a:rPr lang="hr-HR" dirty="0">
                <a:latin typeface="+mn-lt"/>
              </a:rPr>
              <a:t>izrada prilagođenih zadataka </a:t>
            </a:r>
          </a:p>
          <a:p>
            <a:endParaRPr lang="hr-HR" dirty="0">
              <a:latin typeface="+mn-lt"/>
            </a:endParaRPr>
          </a:p>
        </p:txBody>
      </p:sp>
      <p:sp>
        <p:nvSpPr>
          <p:cNvPr id="3" name="Title 2">
            <a:extLst>
              <a:ext uri="{FF2B5EF4-FFF2-40B4-BE49-F238E27FC236}">
                <a16:creationId xmlns:a16="http://schemas.microsoft.com/office/drawing/2014/main" id="{27BEA9D5-49B5-B253-7DF8-8A20093F97C9}"/>
              </a:ext>
            </a:extLst>
          </p:cNvPr>
          <p:cNvSpPr>
            <a:spLocks noGrp="1"/>
          </p:cNvSpPr>
          <p:nvPr>
            <p:ph type="title"/>
          </p:nvPr>
        </p:nvSpPr>
        <p:spPr/>
        <p:txBody>
          <a:bodyPr/>
          <a:lstStyle/>
          <a:p>
            <a:r>
              <a:rPr lang="hr-HR" dirty="0"/>
              <a:t>Cilj radionice</a:t>
            </a:r>
          </a:p>
        </p:txBody>
      </p:sp>
    </p:spTree>
    <p:extLst>
      <p:ext uri="{BB962C8B-B14F-4D97-AF65-F5344CB8AC3E}">
        <p14:creationId xmlns:p14="http://schemas.microsoft.com/office/powerpoint/2010/main" val="491865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33400"/>
            <a:ext cx="7137400" cy="1130300"/>
          </a:xfrm>
        </p:spPr>
        <p:txBody>
          <a:bodyPr/>
          <a:lstStyle/>
          <a:p>
            <a:r>
              <a:rPr lang="hr-HR" sz="4000" dirty="0"/>
              <a:t>Ključne odrednice suvremene nastave</a:t>
            </a:r>
          </a:p>
        </p:txBody>
      </p:sp>
      <p:sp>
        <p:nvSpPr>
          <p:cNvPr id="5" name="TextBox 4">
            <a:extLst>
              <a:ext uri="{FF2B5EF4-FFF2-40B4-BE49-F238E27FC236}">
                <a16:creationId xmlns:a16="http://schemas.microsoft.com/office/drawing/2014/main" id="{FC2BD0A2-1453-1985-915D-5B19354E4BD5}"/>
              </a:ext>
            </a:extLst>
          </p:cNvPr>
          <p:cNvSpPr txBox="1"/>
          <p:nvPr/>
        </p:nvSpPr>
        <p:spPr>
          <a:xfrm>
            <a:off x="965200" y="1943657"/>
            <a:ext cx="7378700" cy="2970685"/>
          </a:xfrm>
          <a:prstGeom prst="rect">
            <a:avLst/>
          </a:prstGeom>
          <a:noFill/>
        </p:spPr>
        <p:txBody>
          <a:bodyPr wrap="square">
            <a:spAutoFit/>
          </a:bodyPr>
          <a:lstStyle/>
          <a:p>
            <a:pPr>
              <a:lnSpc>
                <a:spcPct val="150000"/>
              </a:lnSpc>
              <a:buFont typeface="Arial" panose="020B0604020202020204" pitchFamily="34" charset="0"/>
              <a:buChar char="•"/>
            </a:pPr>
            <a:r>
              <a:rPr lang="hr-HR" sz="3200" b="0" i="0" dirty="0">
                <a:solidFill>
                  <a:srgbClr val="000000"/>
                </a:solidFill>
                <a:effectLst/>
              </a:rPr>
              <a:t> usmjerenost na </a:t>
            </a:r>
            <a:r>
              <a:rPr lang="hr-HR" sz="3200" b="1" i="0" dirty="0">
                <a:solidFill>
                  <a:srgbClr val="000000"/>
                </a:solidFill>
                <a:effectLst/>
              </a:rPr>
              <a:t>učenika</a:t>
            </a:r>
            <a:endParaRPr lang="hr-HR" sz="3200" dirty="0"/>
          </a:p>
          <a:p>
            <a:pPr>
              <a:lnSpc>
                <a:spcPct val="150000"/>
              </a:lnSpc>
              <a:buFont typeface="Arial" panose="020B0604020202020204" pitchFamily="34" charset="0"/>
              <a:buChar char="•"/>
            </a:pPr>
            <a:r>
              <a:rPr lang="hr-HR" sz="3200" b="0" i="0" dirty="0">
                <a:solidFill>
                  <a:srgbClr val="000000"/>
                </a:solidFill>
                <a:effectLst/>
              </a:rPr>
              <a:t> poticanje </a:t>
            </a:r>
            <a:r>
              <a:rPr lang="hr-HR" sz="3200" b="1" i="0" dirty="0">
                <a:solidFill>
                  <a:srgbClr val="000000"/>
                </a:solidFill>
                <a:effectLst/>
              </a:rPr>
              <a:t>suradničkog </a:t>
            </a:r>
            <a:r>
              <a:rPr lang="hr-HR" sz="3200" b="0" i="0" dirty="0">
                <a:solidFill>
                  <a:srgbClr val="000000"/>
                </a:solidFill>
                <a:effectLst/>
              </a:rPr>
              <a:t>učenja</a:t>
            </a:r>
            <a:endParaRPr lang="hr-HR" sz="3200" dirty="0"/>
          </a:p>
          <a:p>
            <a:pPr>
              <a:lnSpc>
                <a:spcPct val="150000"/>
              </a:lnSpc>
              <a:buFont typeface="Arial" panose="020B0604020202020204" pitchFamily="34" charset="0"/>
              <a:buChar char="•"/>
            </a:pPr>
            <a:r>
              <a:rPr lang="hr-HR" sz="3200" b="0" i="0" dirty="0">
                <a:solidFill>
                  <a:srgbClr val="000000"/>
                </a:solidFill>
                <a:effectLst/>
              </a:rPr>
              <a:t> </a:t>
            </a:r>
            <a:r>
              <a:rPr lang="hr-HR" sz="3200" b="0" i="0" dirty="0">
                <a:effectLst/>
              </a:rPr>
              <a:t>primjena najnovijih </a:t>
            </a:r>
            <a:r>
              <a:rPr lang="hr-HR" sz="3200" b="0" i="0" dirty="0">
                <a:effectLst/>
                <a:latin typeface="YACkoA9eHeY 0"/>
              </a:rPr>
              <a:t>tehnoloških mogućnosti</a:t>
            </a:r>
            <a:endParaRPr lang="hr-HR" sz="3200" dirty="0">
              <a:effectLst/>
              <a:latin typeface="YACkoA9eHeY 0"/>
            </a:endParaRPr>
          </a:p>
        </p:txBody>
      </p:sp>
    </p:spTree>
    <p:extLst>
      <p:ext uri="{BB962C8B-B14F-4D97-AF65-F5344CB8AC3E}">
        <p14:creationId xmlns:p14="http://schemas.microsoft.com/office/powerpoint/2010/main" val="1136154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t>Suvremene nastavne strategije, metode i postupci  </a:t>
            </a:r>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2152243"/>
            <a:ext cx="9915525" cy="3416320"/>
          </a:xfrm>
          <a:prstGeom prst="rect">
            <a:avLst/>
          </a:prstGeom>
          <a:noFill/>
        </p:spPr>
        <p:txBody>
          <a:bodyPr wrap="square">
            <a:spAutoFit/>
          </a:bodyPr>
          <a:lstStyle/>
          <a:p>
            <a:r>
              <a:rPr lang="hr-HR" sz="2400" b="1" dirty="0"/>
              <a:t>Obrnuta učionica</a:t>
            </a:r>
          </a:p>
          <a:p>
            <a:r>
              <a:rPr lang="hr-HR" sz="2400" dirty="0"/>
              <a:t>Učenici izvan učionice proučavaju pripremljen materijal o novim sadržajima, a na satu primjenjuju znanja, raspravljaju i zaključuju.</a:t>
            </a:r>
          </a:p>
          <a:p>
            <a:r>
              <a:rPr lang="hr-HR" sz="2400" b="1" dirty="0"/>
              <a:t>Problemska nastava</a:t>
            </a:r>
          </a:p>
          <a:p>
            <a:r>
              <a:rPr lang="hr-HR" sz="2400" dirty="0"/>
              <a:t>Učenici su usredotočeni na rješavanje određenog problema, a učitelji usmjeravaju proces istraživanja.</a:t>
            </a:r>
          </a:p>
          <a:p>
            <a:r>
              <a:rPr lang="hr-HR" sz="2400" b="1" dirty="0"/>
              <a:t>Istraživačko učenje</a:t>
            </a:r>
          </a:p>
          <a:p>
            <a:r>
              <a:rPr lang="hr-HR" sz="2400" dirty="0"/>
              <a:t>Učenici do informacija i podataka dolaze istraživanjem – zajednički nazivnih svim suvremenim oblicima nastave.</a:t>
            </a:r>
          </a:p>
        </p:txBody>
      </p:sp>
    </p:spTree>
    <p:extLst>
      <p:ext uri="{BB962C8B-B14F-4D97-AF65-F5344CB8AC3E}">
        <p14:creationId xmlns:p14="http://schemas.microsoft.com/office/powerpoint/2010/main" val="161862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t>Suvremene nastavne strategije, metode i postupci  </a:t>
            </a:r>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2068890"/>
            <a:ext cx="10029825" cy="3785652"/>
          </a:xfrm>
          <a:prstGeom prst="rect">
            <a:avLst/>
          </a:prstGeom>
          <a:noFill/>
        </p:spPr>
        <p:txBody>
          <a:bodyPr wrap="square">
            <a:spAutoFit/>
          </a:bodyPr>
          <a:lstStyle/>
          <a:p>
            <a:r>
              <a:rPr lang="hr-HR" sz="2400" b="1" dirty="0"/>
              <a:t>Projektna nastava</a:t>
            </a:r>
          </a:p>
          <a:p>
            <a:r>
              <a:rPr lang="hr-HR" sz="2400" dirty="0"/>
              <a:t>Temelji se na suradničkom učenju i interdisciplinarnom pristupu. Projekt je zaokružen pothvat koji uključuje različite faze i istraživački rad.</a:t>
            </a:r>
            <a:endParaRPr lang="hr-HR" sz="2400" b="1" dirty="0"/>
          </a:p>
          <a:p>
            <a:r>
              <a:rPr lang="hr-HR" sz="2400" b="1" dirty="0"/>
              <a:t>Suradničko učenje</a:t>
            </a:r>
          </a:p>
          <a:p>
            <a:r>
              <a:rPr lang="hr-HR" sz="2400" dirty="0"/>
              <a:t>Učenici zajedničkim radom dolaze do sadržaja učenja i njihova smisla, a preporučuje se rješavati složenije zadatke povezane sa stvarnošću. Par, tim, skupina.</a:t>
            </a:r>
          </a:p>
          <a:p>
            <a:r>
              <a:rPr lang="hr-HR" sz="2400" b="1" dirty="0"/>
              <a:t>Učenje kroz igru</a:t>
            </a:r>
          </a:p>
          <a:p>
            <a:r>
              <a:rPr lang="hr-HR" sz="2400" dirty="0"/>
              <a:t>Postoje različite varijante, no sve uključuju uporabu elemenata igre u svrhu usvajanja znanja. Kvizovi, simulacije, ozbiljne igre i dr.</a:t>
            </a:r>
          </a:p>
        </p:txBody>
      </p:sp>
    </p:spTree>
    <p:extLst>
      <p:ext uri="{BB962C8B-B14F-4D97-AF65-F5344CB8AC3E}">
        <p14:creationId xmlns:p14="http://schemas.microsoft.com/office/powerpoint/2010/main" val="90372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t>Prijedlozi aktivnosti </a:t>
            </a:r>
            <a:r>
              <a:rPr lang="hr-HR" dirty="0" err="1"/>
              <a:t>MagicSchool</a:t>
            </a:r>
            <a:endParaRPr lang="hr-HR" dirty="0"/>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2240340"/>
            <a:ext cx="10998200" cy="3108543"/>
          </a:xfrm>
          <a:prstGeom prst="rect">
            <a:avLst/>
          </a:prstGeom>
          <a:noFill/>
        </p:spPr>
        <p:txBody>
          <a:bodyPr wrap="square">
            <a:spAutoFit/>
          </a:bodyPr>
          <a:lstStyle/>
          <a:p>
            <a:r>
              <a:rPr lang="hr-HR" sz="2800" dirty="0"/>
              <a:t>•	Aktivnosti za nastavni sat (</a:t>
            </a:r>
            <a:r>
              <a:rPr lang="hr-HR" sz="2800" i="1" dirty="0" err="1"/>
              <a:t>Lesson</a:t>
            </a:r>
            <a:r>
              <a:rPr lang="hr-HR" sz="2800" i="1" dirty="0"/>
              <a:t> plan</a:t>
            </a:r>
            <a:r>
              <a:rPr lang="hr-HR" sz="2800" dirty="0"/>
              <a:t>)</a:t>
            </a:r>
          </a:p>
          <a:p>
            <a:r>
              <a:rPr lang="hr-HR" sz="2800" dirty="0"/>
              <a:t>•	Tematsko planiranje (</a:t>
            </a:r>
            <a:r>
              <a:rPr lang="hr-HR" sz="2800" i="1" dirty="0" err="1"/>
              <a:t>Unit</a:t>
            </a:r>
            <a:r>
              <a:rPr lang="hr-HR" sz="2800" i="1" dirty="0"/>
              <a:t> Plan Generator</a:t>
            </a:r>
            <a:r>
              <a:rPr lang="hr-HR" sz="2800" dirty="0"/>
              <a:t>)</a:t>
            </a:r>
          </a:p>
          <a:p>
            <a:r>
              <a:rPr lang="it-IT" sz="2800" dirty="0"/>
              <a:t>•	Model </a:t>
            </a:r>
            <a:r>
              <a:rPr lang="it-IT" sz="2800" dirty="0" err="1"/>
              <a:t>planiranja</a:t>
            </a:r>
            <a:r>
              <a:rPr lang="it-IT" sz="2800" dirty="0"/>
              <a:t> 5E (</a:t>
            </a:r>
            <a:r>
              <a:rPr lang="it-IT" sz="2800" i="1" dirty="0"/>
              <a:t>5E Model Lesson Plan</a:t>
            </a:r>
            <a:r>
              <a:rPr lang="it-IT" sz="2800" dirty="0"/>
              <a:t>)</a:t>
            </a:r>
            <a:endParaRPr lang="hr-HR" sz="2800" dirty="0"/>
          </a:p>
          <a:p>
            <a:r>
              <a:rPr lang="pl-PL" sz="2800" dirty="0"/>
              <a:t>•	Generator zadataka za rad u skupini (</a:t>
            </a:r>
            <a:r>
              <a:rPr lang="pl-PL" sz="2800" i="1" dirty="0"/>
              <a:t>Group Work Generator</a:t>
            </a:r>
            <a:r>
              <a:rPr lang="pl-PL" sz="2800" dirty="0"/>
              <a:t>)</a:t>
            </a:r>
          </a:p>
          <a:p>
            <a:r>
              <a:rPr lang="hr-HR" sz="2800" dirty="0"/>
              <a:t>•	Projektna nastava (</a:t>
            </a:r>
            <a:r>
              <a:rPr lang="hr-HR" sz="2800" i="1" dirty="0"/>
              <a:t>Project </a:t>
            </a:r>
            <a:r>
              <a:rPr lang="hr-HR" sz="2800" i="1" dirty="0" err="1"/>
              <a:t>Based</a:t>
            </a:r>
            <a:r>
              <a:rPr lang="hr-HR" sz="2800" i="1" dirty="0"/>
              <a:t> </a:t>
            </a:r>
            <a:r>
              <a:rPr lang="hr-HR" sz="2800" i="1" dirty="0" err="1"/>
              <a:t>Learning</a:t>
            </a:r>
            <a:r>
              <a:rPr lang="hr-HR" sz="2800" dirty="0"/>
              <a:t>)</a:t>
            </a:r>
          </a:p>
          <a:p>
            <a:endParaRPr lang="hr-HR" sz="2800" dirty="0"/>
          </a:p>
        </p:txBody>
      </p:sp>
    </p:spTree>
    <p:extLst>
      <p:ext uri="{BB962C8B-B14F-4D97-AF65-F5344CB8AC3E}">
        <p14:creationId xmlns:p14="http://schemas.microsoft.com/office/powerpoint/2010/main" val="4127974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703173"/>
            <a:ext cx="8401050" cy="1325563"/>
          </a:xfrm>
        </p:spPr>
        <p:txBody>
          <a:bodyPr/>
          <a:lstStyle/>
          <a:p>
            <a:r>
              <a:rPr lang="hr-HR" dirty="0"/>
              <a:t>Izrada prijedloga aktivnosti u alatu </a:t>
            </a:r>
            <a:r>
              <a:rPr lang="hr-HR" dirty="0" err="1"/>
              <a:t>MagicSchool</a:t>
            </a:r>
            <a:br>
              <a:rPr lang="hr-HR" dirty="0"/>
            </a:br>
            <a:endParaRPr lang="hr-HR" dirty="0"/>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1876336"/>
            <a:ext cx="8178800" cy="2677656"/>
          </a:xfrm>
          <a:prstGeom prst="rect">
            <a:avLst/>
          </a:prstGeom>
          <a:noFill/>
        </p:spPr>
        <p:txBody>
          <a:bodyPr wrap="square">
            <a:spAutoFit/>
          </a:bodyPr>
          <a:lstStyle/>
          <a:p>
            <a:pPr marL="457200" indent="-457200">
              <a:buFont typeface="Arial" panose="020B0604020202020204" pitchFamily="34" charset="0"/>
              <a:buChar char="•"/>
            </a:pPr>
            <a:r>
              <a:rPr lang="hr-HR" sz="2800" dirty="0"/>
              <a:t>odabrati jednu temu izvannastavnog kurikuluma </a:t>
            </a:r>
            <a:r>
              <a:rPr lang="hr-HR" sz="2800" i="1" dirty="0"/>
              <a:t>Umjetna inteligencija: od koncepta do primjene</a:t>
            </a:r>
          </a:p>
          <a:p>
            <a:endParaRPr lang="hr-HR" sz="2800" i="1" dirty="0"/>
          </a:p>
          <a:p>
            <a:pPr marL="457200" indent="-457200">
              <a:buFont typeface="Arial" panose="020B0604020202020204" pitchFamily="34" charset="0"/>
              <a:buChar char="•"/>
            </a:pPr>
            <a:r>
              <a:rPr lang="hr-HR" sz="2800" dirty="0"/>
              <a:t>u alatu za izradu plana projektnog zadatka Project </a:t>
            </a:r>
            <a:r>
              <a:rPr lang="hr-HR" sz="2800" dirty="0" err="1"/>
              <a:t>Based</a:t>
            </a:r>
            <a:r>
              <a:rPr lang="hr-HR" sz="2800" dirty="0"/>
              <a:t> </a:t>
            </a:r>
            <a:r>
              <a:rPr lang="hr-HR" sz="2800" dirty="0" err="1"/>
              <a:t>Learning</a:t>
            </a:r>
            <a:r>
              <a:rPr lang="hr-HR" sz="2800" dirty="0"/>
              <a:t> (PBL) izraditi </a:t>
            </a:r>
            <a:r>
              <a:rPr lang="hr-HR" sz="2800" b="1" dirty="0"/>
              <a:t>prijedlog aktivnosti </a:t>
            </a:r>
            <a:r>
              <a:rPr lang="hr-HR" sz="2800" dirty="0"/>
              <a:t>za istraživački zadatak</a:t>
            </a:r>
          </a:p>
        </p:txBody>
      </p:sp>
      <p:sp>
        <p:nvSpPr>
          <p:cNvPr id="2" name="Title 2">
            <a:extLst>
              <a:ext uri="{FF2B5EF4-FFF2-40B4-BE49-F238E27FC236}">
                <a16:creationId xmlns:a16="http://schemas.microsoft.com/office/drawing/2014/main" id="{EA9807C3-03DC-FD7A-9D4F-3370722B69E3}"/>
              </a:ext>
            </a:extLst>
          </p:cNvPr>
          <p:cNvSpPr txBox="1">
            <a:spLocks/>
          </p:cNvSpPr>
          <p:nvPr/>
        </p:nvSpPr>
        <p:spPr>
          <a:xfrm>
            <a:off x="1117600" y="703173"/>
            <a:ext cx="84010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a:solidFill>
                  <a:schemeClr val="tx1"/>
                </a:solidFill>
                <a:latin typeface="Arial" panose="020B0604020202020204" pitchFamily="34" charset="0"/>
                <a:ea typeface="+mj-ea"/>
                <a:cs typeface="Arial" panose="020B0604020202020204" pitchFamily="34" charset="0"/>
              </a:defRPr>
            </a:lvl1pPr>
          </a:lstStyle>
          <a:p>
            <a:endParaRPr lang="hr-HR" dirty="0"/>
          </a:p>
        </p:txBody>
      </p:sp>
      <p:pic>
        <p:nvPicPr>
          <p:cNvPr id="5" name="Picture 4" descr="A green pencil on a piece of paper&#10;&#10;Description automatically generated">
            <a:extLst>
              <a:ext uri="{FF2B5EF4-FFF2-40B4-BE49-F238E27FC236}">
                <a16:creationId xmlns:a16="http://schemas.microsoft.com/office/drawing/2014/main" id="{381B8E03-11F9-B8E9-1BF8-722094B9ABE6}"/>
              </a:ext>
            </a:extLst>
          </p:cNvPr>
          <p:cNvPicPr>
            <a:picLocks noChangeAspect="1"/>
          </p:cNvPicPr>
          <p:nvPr/>
        </p:nvPicPr>
        <p:blipFill>
          <a:blip r:embed="rId3"/>
          <a:stretch>
            <a:fillRect/>
          </a:stretch>
        </p:blipFill>
        <p:spPr>
          <a:xfrm>
            <a:off x="177800" y="819817"/>
            <a:ext cx="456533" cy="456533"/>
          </a:xfrm>
          <a:prstGeom prst="rect">
            <a:avLst/>
          </a:prstGeom>
        </p:spPr>
      </p:pic>
    </p:spTree>
    <p:extLst>
      <p:ext uri="{BB962C8B-B14F-4D97-AF65-F5344CB8AC3E}">
        <p14:creationId xmlns:p14="http://schemas.microsoft.com/office/powerpoint/2010/main" val="324552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35533"/>
            <a:ext cx="8401050" cy="1325563"/>
          </a:xfrm>
        </p:spPr>
        <p:txBody>
          <a:bodyPr/>
          <a:lstStyle/>
          <a:p>
            <a:r>
              <a:rPr lang="hr-HR" dirty="0"/>
              <a:t>Izrada rubrike za vrednovanje u alatu </a:t>
            </a:r>
            <a:r>
              <a:rPr lang="hr-HR" dirty="0" err="1"/>
              <a:t>MagicSchool</a:t>
            </a:r>
            <a:endParaRPr lang="hr-HR" dirty="0"/>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2292459"/>
            <a:ext cx="8178800" cy="2677656"/>
          </a:xfrm>
          <a:prstGeom prst="rect">
            <a:avLst/>
          </a:prstGeom>
          <a:noFill/>
        </p:spPr>
        <p:txBody>
          <a:bodyPr wrap="square">
            <a:spAutoFit/>
          </a:bodyPr>
          <a:lstStyle/>
          <a:p>
            <a:pPr marL="457200" indent="-457200">
              <a:buFont typeface="Arial" panose="020B0604020202020204" pitchFamily="34" charset="0"/>
              <a:buChar char="•"/>
            </a:pPr>
            <a:r>
              <a:rPr lang="hr-HR" sz="2800" dirty="0"/>
              <a:t>na temelju kurikuluma </a:t>
            </a:r>
            <a:r>
              <a:rPr lang="hr-HR" sz="2800" i="1" dirty="0"/>
              <a:t>Umjetna inteligencija: od koncepta do primjene izraditi </a:t>
            </a:r>
            <a:r>
              <a:rPr lang="hr-HR" sz="2800" b="1" dirty="0"/>
              <a:t>rubriku za ocjenjivanje </a:t>
            </a:r>
            <a:r>
              <a:rPr lang="hr-HR" sz="2800" dirty="0"/>
              <a:t>razumijevanja koncepata umjetne inteligencije i tehnologija u nastajanju</a:t>
            </a:r>
          </a:p>
        </p:txBody>
      </p:sp>
      <p:pic>
        <p:nvPicPr>
          <p:cNvPr id="2" name="Picture 1" descr="A green pencil on a piece of paper&#10;&#10;Description automatically generated">
            <a:extLst>
              <a:ext uri="{FF2B5EF4-FFF2-40B4-BE49-F238E27FC236}">
                <a16:creationId xmlns:a16="http://schemas.microsoft.com/office/drawing/2014/main" id="{9F980523-4492-2B13-0998-E720A80ECB26}"/>
              </a:ext>
            </a:extLst>
          </p:cNvPr>
          <p:cNvPicPr>
            <a:picLocks noChangeAspect="1"/>
          </p:cNvPicPr>
          <p:nvPr/>
        </p:nvPicPr>
        <p:blipFill>
          <a:blip r:embed="rId3"/>
          <a:stretch>
            <a:fillRect/>
          </a:stretch>
        </p:blipFill>
        <p:spPr>
          <a:xfrm>
            <a:off x="177800" y="819817"/>
            <a:ext cx="456533" cy="456533"/>
          </a:xfrm>
          <a:prstGeom prst="rect">
            <a:avLst/>
          </a:prstGeom>
        </p:spPr>
      </p:pic>
    </p:spTree>
    <p:extLst>
      <p:ext uri="{BB962C8B-B14F-4D97-AF65-F5344CB8AC3E}">
        <p14:creationId xmlns:p14="http://schemas.microsoft.com/office/powerpoint/2010/main" val="3098627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sz="3600" dirty="0"/>
              <a:t>Prijedlozi aktivnosti</a:t>
            </a:r>
            <a:br>
              <a:rPr lang="hr-HR" sz="3600" dirty="0"/>
            </a:br>
            <a:r>
              <a:rPr lang="hr-HR" sz="3600" dirty="0" err="1"/>
              <a:t>Padlet</a:t>
            </a:r>
            <a:endParaRPr lang="hr-HR" sz="3600" dirty="0"/>
          </a:p>
        </p:txBody>
      </p:sp>
      <p:pic>
        <p:nvPicPr>
          <p:cNvPr id="3" name="Picture 2" descr="A screenshot of a computer&#10;&#10;Description automatically generated">
            <a:extLst>
              <a:ext uri="{FF2B5EF4-FFF2-40B4-BE49-F238E27FC236}">
                <a16:creationId xmlns:a16="http://schemas.microsoft.com/office/drawing/2014/main" id="{BD5698E8-9204-87CB-5975-B730C7CF3C73}"/>
              </a:ext>
            </a:extLst>
          </p:cNvPr>
          <p:cNvPicPr>
            <a:picLocks noChangeAspect="1"/>
          </p:cNvPicPr>
          <p:nvPr/>
        </p:nvPicPr>
        <p:blipFill rotWithShape="1">
          <a:blip r:embed="rId3"/>
          <a:srcRect l="50077" t="10196" b="5490"/>
          <a:stretch/>
        </p:blipFill>
        <p:spPr bwMode="auto">
          <a:xfrm>
            <a:off x="845820" y="1748108"/>
            <a:ext cx="10500360" cy="49879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7443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sz="3600" dirty="0"/>
              <a:t>Prijedlozi aktivnosti </a:t>
            </a:r>
            <a:br>
              <a:rPr lang="hr-HR" sz="3600" dirty="0"/>
            </a:br>
            <a:r>
              <a:rPr lang="hr-HR" sz="3600" dirty="0" err="1"/>
              <a:t>Padlet</a:t>
            </a:r>
            <a:endParaRPr lang="hr-HR" sz="3600" dirty="0"/>
          </a:p>
        </p:txBody>
      </p:sp>
      <p:sp>
        <p:nvSpPr>
          <p:cNvPr id="3" name="TextBox 2">
            <a:extLst>
              <a:ext uri="{FF2B5EF4-FFF2-40B4-BE49-F238E27FC236}">
                <a16:creationId xmlns:a16="http://schemas.microsoft.com/office/drawing/2014/main" id="{1D342C68-B92A-0F77-C2D4-2B0E88CAAC64}"/>
              </a:ext>
            </a:extLst>
          </p:cNvPr>
          <p:cNvSpPr txBox="1"/>
          <p:nvPr/>
        </p:nvSpPr>
        <p:spPr>
          <a:xfrm>
            <a:off x="1076325" y="2316540"/>
            <a:ext cx="8178800" cy="1384995"/>
          </a:xfrm>
          <a:prstGeom prst="rect">
            <a:avLst/>
          </a:prstGeom>
          <a:noFill/>
        </p:spPr>
        <p:txBody>
          <a:bodyPr wrap="square">
            <a:spAutoFit/>
          </a:bodyPr>
          <a:lstStyle/>
          <a:p>
            <a:pPr marL="457200" indent="-457200">
              <a:buFont typeface="Arial" panose="020B0604020202020204" pitchFamily="34" charset="0"/>
              <a:buChar char="•"/>
            </a:pPr>
            <a:r>
              <a:rPr lang="en-US" sz="2800" dirty="0"/>
              <a:t>Lesson plan</a:t>
            </a:r>
            <a:endParaRPr lang="hr-HR" sz="2800" dirty="0"/>
          </a:p>
          <a:p>
            <a:pPr marL="457200" indent="-457200">
              <a:buFont typeface="Arial" panose="020B0604020202020204" pitchFamily="34" charset="0"/>
              <a:buChar char="•"/>
            </a:pPr>
            <a:r>
              <a:rPr lang="en-US" sz="2800" dirty="0"/>
              <a:t>Class activity creator</a:t>
            </a:r>
            <a:endParaRPr lang="hr-HR" sz="2800" dirty="0"/>
          </a:p>
          <a:p>
            <a:pPr marL="457200" indent="-457200">
              <a:buFont typeface="Arial" panose="020B0604020202020204" pitchFamily="34" charset="0"/>
              <a:buChar char="•"/>
            </a:pPr>
            <a:r>
              <a:rPr lang="en-US" sz="2800" dirty="0"/>
              <a:t>Ideas for class activities</a:t>
            </a:r>
            <a:endParaRPr lang="hr-HR" sz="2800" dirty="0"/>
          </a:p>
        </p:txBody>
      </p:sp>
      <p:pic>
        <p:nvPicPr>
          <p:cNvPr id="2" name="Picture 1" descr="A green pencil on a piece of paper&#10;&#10;Description automatically generated">
            <a:extLst>
              <a:ext uri="{FF2B5EF4-FFF2-40B4-BE49-F238E27FC236}">
                <a16:creationId xmlns:a16="http://schemas.microsoft.com/office/drawing/2014/main" id="{324722F2-875B-3115-9968-D52103DE738F}"/>
              </a:ext>
            </a:extLst>
          </p:cNvPr>
          <p:cNvPicPr>
            <a:picLocks noChangeAspect="1"/>
          </p:cNvPicPr>
          <p:nvPr/>
        </p:nvPicPr>
        <p:blipFill>
          <a:blip r:embed="rId3"/>
          <a:stretch>
            <a:fillRect/>
          </a:stretch>
        </p:blipFill>
        <p:spPr>
          <a:xfrm>
            <a:off x="177800" y="819817"/>
            <a:ext cx="456533" cy="456533"/>
          </a:xfrm>
          <a:prstGeom prst="rect">
            <a:avLst/>
          </a:prstGeom>
        </p:spPr>
      </p:pic>
    </p:spTree>
    <p:extLst>
      <p:ext uri="{BB962C8B-B14F-4D97-AF65-F5344CB8AC3E}">
        <p14:creationId xmlns:p14="http://schemas.microsoft.com/office/powerpoint/2010/main" val="1959107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t>Izrada prijedloga aktivnosti u alatu </a:t>
            </a:r>
            <a:r>
              <a:rPr lang="hr-HR" dirty="0" err="1"/>
              <a:t>Padlet</a:t>
            </a:r>
            <a:endParaRPr lang="hr-HR" dirty="0"/>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2196376"/>
            <a:ext cx="8178800" cy="1815882"/>
          </a:xfrm>
          <a:prstGeom prst="rect">
            <a:avLst/>
          </a:prstGeom>
          <a:noFill/>
        </p:spPr>
        <p:txBody>
          <a:bodyPr wrap="square">
            <a:spAutoFit/>
          </a:bodyPr>
          <a:lstStyle/>
          <a:p>
            <a:pPr marL="457200" indent="-457200">
              <a:buFont typeface="Arial" panose="020B0604020202020204" pitchFamily="34" charset="0"/>
              <a:buChar char="•"/>
            </a:pPr>
            <a:r>
              <a:rPr lang="hr-HR" sz="2800" dirty="0"/>
              <a:t>izraditi </a:t>
            </a:r>
            <a:r>
              <a:rPr lang="hr-HR" sz="2800" b="1" dirty="0"/>
              <a:t>pripremu i prijedlog aktivnosti </a:t>
            </a:r>
            <a:r>
              <a:rPr lang="hr-HR" sz="2800" dirty="0"/>
              <a:t>za nastavni sat </a:t>
            </a:r>
            <a:r>
              <a:rPr lang="hr-HR" sz="2800" i="1" dirty="0"/>
              <a:t>Uvod u strojno učenje </a:t>
            </a:r>
            <a:r>
              <a:rPr lang="hr-HR" sz="2800" dirty="0"/>
              <a:t>za učenike sedmoga razreda osnovne škole u eksperimentalnoj izvannastavnoj aktivnosti</a:t>
            </a:r>
          </a:p>
        </p:txBody>
      </p:sp>
      <p:pic>
        <p:nvPicPr>
          <p:cNvPr id="2" name="Picture 1" descr="A green pencil on a piece of paper&#10;&#10;Description automatically generated">
            <a:extLst>
              <a:ext uri="{FF2B5EF4-FFF2-40B4-BE49-F238E27FC236}">
                <a16:creationId xmlns:a16="http://schemas.microsoft.com/office/drawing/2014/main" id="{F3FA5AB5-A95F-76D2-29E5-091F53A33D1B}"/>
              </a:ext>
            </a:extLst>
          </p:cNvPr>
          <p:cNvPicPr>
            <a:picLocks noChangeAspect="1"/>
          </p:cNvPicPr>
          <p:nvPr/>
        </p:nvPicPr>
        <p:blipFill>
          <a:blip r:embed="rId3"/>
          <a:stretch>
            <a:fillRect/>
          </a:stretch>
        </p:blipFill>
        <p:spPr>
          <a:xfrm>
            <a:off x="177800" y="819817"/>
            <a:ext cx="456533" cy="456533"/>
          </a:xfrm>
          <a:prstGeom prst="rect">
            <a:avLst/>
          </a:prstGeom>
        </p:spPr>
      </p:pic>
    </p:spTree>
    <p:extLst>
      <p:ext uri="{BB962C8B-B14F-4D97-AF65-F5344CB8AC3E}">
        <p14:creationId xmlns:p14="http://schemas.microsoft.com/office/powerpoint/2010/main" val="144979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42C68-B92A-0F77-C2D4-2B0E88CAAC64}"/>
              </a:ext>
            </a:extLst>
          </p:cNvPr>
          <p:cNvSpPr txBox="1"/>
          <p:nvPr/>
        </p:nvSpPr>
        <p:spPr>
          <a:xfrm>
            <a:off x="965200" y="1876336"/>
            <a:ext cx="7569200" cy="1384995"/>
          </a:xfrm>
          <a:prstGeom prst="rect">
            <a:avLst/>
          </a:prstGeom>
          <a:noFill/>
        </p:spPr>
        <p:txBody>
          <a:bodyPr wrap="square">
            <a:spAutoFit/>
          </a:bodyPr>
          <a:lstStyle/>
          <a:p>
            <a:pPr marL="457200" indent="-457200">
              <a:buFont typeface="Arial" panose="020B0604020202020204" pitchFamily="34" charset="0"/>
              <a:buChar char="•"/>
            </a:pPr>
            <a:r>
              <a:rPr lang="hr-HR" sz="2800" dirty="0"/>
              <a:t>odabrati aktivnost iz prije stvorene pripreme za nastavni sat i s pomoću alata </a:t>
            </a:r>
            <a:r>
              <a:rPr lang="hr-HR" sz="2800" dirty="0" err="1"/>
              <a:t>Rubric</a:t>
            </a:r>
            <a:r>
              <a:rPr lang="hr-HR" sz="2800" dirty="0"/>
              <a:t> izraditi </a:t>
            </a:r>
            <a:r>
              <a:rPr lang="hr-HR" sz="2800" b="1" dirty="0"/>
              <a:t>rubriku za vrednovanje</a:t>
            </a:r>
          </a:p>
        </p:txBody>
      </p:sp>
      <p:sp>
        <p:nvSpPr>
          <p:cNvPr id="2" name="Title 2">
            <a:extLst>
              <a:ext uri="{FF2B5EF4-FFF2-40B4-BE49-F238E27FC236}">
                <a16:creationId xmlns:a16="http://schemas.microsoft.com/office/drawing/2014/main" id="{E50ABDA0-D3D8-DE4B-F518-7345CCE00CC1}"/>
              </a:ext>
            </a:extLst>
          </p:cNvPr>
          <p:cNvSpPr txBox="1">
            <a:spLocks/>
          </p:cNvSpPr>
          <p:nvPr/>
        </p:nvSpPr>
        <p:spPr>
          <a:xfrm>
            <a:off x="965200" y="550773"/>
            <a:ext cx="84010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a:solidFill>
                  <a:schemeClr val="tx1"/>
                </a:solidFill>
                <a:latin typeface="Arial" panose="020B0604020202020204" pitchFamily="34" charset="0"/>
                <a:ea typeface="+mj-ea"/>
                <a:cs typeface="Arial" panose="020B0604020202020204" pitchFamily="34" charset="0"/>
              </a:defRPr>
            </a:lvl1pPr>
          </a:lstStyle>
          <a:p>
            <a:r>
              <a:rPr lang="hr-HR" dirty="0"/>
              <a:t>Izrada rubrike za vrednovanje u alatu </a:t>
            </a:r>
            <a:r>
              <a:rPr lang="hr-HR" dirty="0" err="1"/>
              <a:t>Padlet</a:t>
            </a:r>
            <a:endParaRPr lang="hr-HR" dirty="0"/>
          </a:p>
        </p:txBody>
      </p:sp>
      <p:pic>
        <p:nvPicPr>
          <p:cNvPr id="7" name="Picture 6" descr="A green pencil on a piece of paper&#10;&#10;Description automatically generated">
            <a:extLst>
              <a:ext uri="{FF2B5EF4-FFF2-40B4-BE49-F238E27FC236}">
                <a16:creationId xmlns:a16="http://schemas.microsoft.com/office/drawing/2014/main" id="{2FFEBB00-F239-D7F5-CD55-9078BF07D7D4}"/>
              </a:ext>
            </a:extLst>
          </p:cNvPr>
          <p:cNvPicPr>
            <a:picLocks noChangeAspect="1"/>
          </p:cNvPicPr>
          <p:nvPr/>
        </p:nvPicPr>
        <p:blipFill>
          <a:blip r:embed="rId3"/>
          <a:stretch>
            <a:fillRect/>
          </a:stretch>
        </p:blipFill>
        <p:spPr>
          <a:xfrm>
            <a:off x="177800" y="819817"/>
            <a:ext cx="456533" cy="456533"/>
          </a:xfrm>
          <a:prstGeom prst="rect">
            <a:avLst/>
          </a:prstGeom>
        </p:spPr>
      </p:pic>
    </p:spTree>
    <p:extLst>
      <p:ext uri="{BB962C8B-B14F-4D97-AF65-F5344CB8AC3E}">
        <p14:creationId xmlns:p14="http://schemas.microsoft.com/office/powerpoint/2010/main" val="283059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16CF6C-3B91-AA89-F244-DD685F25DE6A}"/>
              </a:ext>
            </a:extLst>
          </p:cNvPr>
          <p:cNvSpPr>
            <a:spLocks noGrp="1"/>
          </p:cNvSpPr>
          <p:nvPr>
            <p:ph idx="1"/>
          </p:nvPr>
        </p:nvSpPr>
        <p:spPr>
          <a:xfrm>
            <a:off x="838200" y="1807865"/>
            <a:ext cx="8782050" cy="3959921"/>
          </a:xfrm>
        </p:spPr>
        <p:txBody>
          <a:bodyPr/>
          <a:lstStyle/>
          <a:p>
            <a:r>
              <a:rPr lang="hr-HR" dirty="0"/>
              <a:t>definirati potencijal i prijetnje pri uporabi alata umjetne inteligencije</a:t>
            </a:r>
          </a:p>
          <a:p>
            <a:r>
              <a:rPr lang="hr-HR" dirty="0"/>
              <a:t>razlikovati funkcionalnosti i obilježja odabranih alata: </a:t>
            </a:r>
            <a:r>
              <a:rPr lang="hr-HR" dirty="0" err="1"/>
              <a:t>MagicSchool</a:t>
            </a:r>
            <a:r>
              <a:rPr lang="hr-HR" dirty="0"/>
              <a:t>, </a:t>
            </a:r>
            <a:r>
              <a:rPr lang="hr-HR" dirty="0" err="1"/>
              <a:t>Padlet</a:t>
            </a:r>
            <a:r>
              <a:rPr lang="hr-HR" dirty="0"/>
              <a:t>, </a:t>
            </a:r>
            <a:r>
              <a:rPr lang="hr-HR" dirty="0" err="1"/>
              <a:t>Perplexity</a:t>
            </a:r>
            <a:r>
              <a:rPr lang="hr-HR" dirty="0"/>
              <a:t>, </a:t>
            </a:r>
            <a:r>
              <a:rPr lang="hr-HR" dirty="0" err="1"/>
              <a:t>ChatGPT</a:t>
            </a:r>
            <a:r>
              <a:rPr lang="hr-HR" dirty="0"/>
              <a:t>, </a:t>
            </a:r>
            <a:r>
              <a:rPr lang="hr-HR" dirty="0" err="1"/>
              <a:t>Curipod</a:t>
            </a:r>
            <a:endParaRPr lang="hr-HR" dirty="0"/>
          </a:p>
          <a:p>
            <a:r>
              <a:rPr lang="hr-HR" dirty="0"/>
              <a:t>samostalno se koristiti navedenim alatima za specifične namjene</a:t>
            </a:r>
          </a:p>
          <a:p>
            <a:r>
              <a:rPr lang="hr-HR" dirty="0"/>
              <a:t>primijeniti stečena znanja o odabranim alatima u vlastitom radu</a:t>
            </a:r>
          </a:p>
        </p:txBody>
      </p:sp>
      <p:sp>
        <p:nvSpPr>
          <p:cNvPr id="3" name="Title 2">
            <a:extLst>
              <a:ext uri="{FF2B5EF4-FFF2-40B4-BE49-F238E27FC236}">
                <a16:creationId xmlns:a16="http://schemas.microsoft.com/office/drawing/2014/main" id="{F92222CD-BCDC-AE34-A774-9164A6E91477}"/>
              </a:ext>
            </a:extLst>
          </p:cNvPr>
          <p:cNvSpPr>
            <a:spLocks noGrp="1"/>
          </p:cNvSpPr>
          <p:nvPr>
            <p:ph type="title"/>
          </p:nvPr>
        </p:nvSpPr>
        <p:spPr/>
        <p:txBody>
          <a:bodyPr/>
          <a:lstStyle/>
          <a:p>
            <a:r>
              <a:rPr lang="hr-HR" dirty="0"/>
              <a:t>Ishodi učenja</a:t>
            </a:r>
          </a:p>
        </p:txBody>
      </p:sp>
    </p:spTree>
    <p:extLst>
      <p:ext uri="{BB962C8B-B14F-4D97-AF65-F5344CB8AC3E}">
        <p14:creationId xmlns:p14="http://schemas.microsoft.com/office/powerpoint/2010/main" val="3495215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sz="4000" dirty="0"/>
              <a:t>Prijedlozi aktivnosti </a:t>
            </a:r>
            <a:br>
              <a:rPr lang="hr-HR" sz="4000" dirty="0"/>
            </a:br>
            <a:r>
              <a:rPr lang="hr-HR" sz="4000" dirty="0" err="1"/>
              <a:t>ChatGPT</a:t>
            </a:r>
            <a:endParaRPr lang="hr-HR" sz="4000" dirty="0"/>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2044005"/>
            <a:ext cx="6654800" cy="2246769"/>
          </a:xfrm>
          <a:prstGeom prst="rect">
            <a:avLst/>
          </a:prstGeom>
          <a:noFill/>
        </p:spPr>
        <p:txBody>
          <a:bodyPr wrap="square">
            <a:spAutoFit/>
          </a:bodyPr>
          <a:lstStyle/>
          <a:p>
            <a:pPr marL="457200" indent="-457200">
              <a:buFont typeface="Arial" panose="020B0604020202020204" pitchFamily="34" charset="0"/>
              <a:buChar char="•"/>
            </a:pPr>
            <a:r>
              <a:rPr lang="hr-HR" sz="2800" dirty="0"/>
              <a:t>odabrati odgojno-obrazovni ishod i pristup njegovu ostvarivanju </a:t>
            </a:r>
          </a:p>
          <a:p>
            <a:pPr marL="457200" indent="-457200">
              <a:buFont typeface="Arial" panose="020B0604020202020204" pitchFamily="34" charset="0"/>
              <a:buChar char="•"/>
            </a:pPr>
            <a:r>
              <a:rPr lang="hr-HR" sz="2800" dirty="0"/>
              <a:t>izraditi prijedloge aktivnosti za rad s učenicima</a:t>
            </a:r>
          </a:p>
          <a:p>
            <a:pPr marL="457200" indent="-457200">
              <a:buFont typeface="Arial" panose="020B0604020202020204" pitchFamily="34" charset="0"/>
              <a:buChar char="•"/>
            </a:pPr>
            <a:r>
              <a:rPr lang="hr-HR" sz="2800" dirty="0"/>
              <a:t>propitati točnost dobivenih informacija</a:t>
            </a:r>
          </a:p>
        </p:txBody>
      </p:sp>
      <p:pic>
        <p:nvPicPr>
          <p:cNvPr id="2" name="Picture 1" descr="A green pencil on a piece of paper&#10;&#10;Description automatically generated">
            <a:extLst>
              <a:ext uri="{FF2B5EF4-FFF2-40B4-BE49-F238E27FC236}">
                <a16:creationId xmlns:a16="http://schemas.microsoft.com/office/drawing/2014/main" id="{D57B6A00-2356-E8DE-9047-A70C7BA8E434}"/>
              </a:ext>
            </a:extLst>
          </p:cNvPr>
          <p:cNvPicPr>
            <a:picLocks noChangeAspect="1"/>
          </p:cNvPicPr>
          <p:nvPr/>
        </p:nvPicPr>
        <p:blipFill>
          <a:blip r:embed="rId3"/>
          <a:stretch>
            <a:fillRect/>
          </a:stretch>
        </p:blipFill>
        <p:spPr>
          <a:xfrm>
            <a:off x="177800" y="819817"/>
            <a:ext cx="456533" cy="456533"/>
          </a:xfrm>
          <a:prstGeom prst="rect">
            <a:avLst/>
          </a:prstGeom>
        </p:spPr>
      </p:pic>
    </p:spTree>
    <p:extLst>
      <p:ext uri="{BB962C8B-B14F-4D97-AF65-F5344CB8AC3E}">
        <p14:creationId xmlns:p14="http://schemas.microsoft.com/office/powerpoint/2010/main" val="4187597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sz="4000" dirty="0"/>
              <a:t>Usporedba alata </a:t>
            </a:r>
            <a:br>
              <a:rPr lang="hr-HR" sz="4000" dirty="0"/>
            </a:br>
            <a:r>
              <a:rPr lang="hr-HR" sz="4000" dirty="0" err="1"/>
              <a:t>ChatGPT</a:t>
            </a:r>
            <a:r>
              <a:rPr lang="hr-HR" sz="4000" dirty="0"/>
              <a:t> i </a:t>
            </a:r>
            <a:r>
              <a:rPr lang="hr-HR" sz="4000" dirty="0" err="1"/>
              <a:t>Perplexity</a:t>
            </a:r>
            <a:endParaRPr lang="hr-HR" sz="4000" dirty="0"/>
          </a:p>
        </p:txBody>
      </p:sp>
      <p:sp>
        <p:nvSpPr>
          <p:cNvPr id="3" name="TextBox 2">
            <a:extLst>
              <a:ext uri="{FF2B5EF4-FFF2-40B4-BE49-F238E27FC236}">
                <a16:creationId xmlns:a16="http://schemas.microsoft.com/office/drawing/2014/main" id="{1D342C68-B92A-0F77-C2D4-2B0E88CAAC64}"/>
              </a:ext>
            </a:extLst>
          </p:cNvPr>
          <p:cNvSpPr txBox="1"/>
          <p:nvPr/>
        </p:nvSpPr>
        <p:spPr>
          <a:xfrm>
            <a:off x="965201" y="2090172"/>
            <a:ext cx="8578850" cy="3108543"/>
          </a:xfrm>
          <a:prstGeom prst="rect">
            <a:avLst/>
          </a:prstGeom>
          <a:noFill/>
        </p:spPr>
        <p:txBody>
          <a:bodyPr wrap="square">
            <a:spAutoFit/>
          </a:bodyPr>
          <a:lstStyle/>
          <a:p>
            <a:pPr marL="457200" indent="-457200">
              <a:buFont typeface="Arial" panose="020B0604020202020204" pitchFamily="34" charset="0"/>
              <a:buChar char="•"/>
            </a:pPr>
            <a:r>
              <a:rPr lang="hr-HR" sz="2800" dirty="0"/>
              <a:t>zadati istu uputu – primjerice: </a:t>
            </a:r>
          </a:p>
          <a:p>
            <a:r>
              <a:rPr lang="hr-HR" sz="2800" dirty="0"/>
              <a:t>Koje su najnovije inovacije u svijetu umjetne inteligencije u obrazovanju? Kakva je situacija u Republici Hrvatskoj 2024. kad je riječ o uvođenju alata umjetne inteligencije u obrazovni sustav? </a:t>
            </a:r>
          </a:p>
          <a:p>
            <a:pPr marL="457200" indent="-457200">
              <a:buFont typeface="Arial" panose="020B0604020202020204" pitchFamily="34" charset="0"/>
              <a:buChar char="•"/>
            </a:pPr>
            <a:r>
              <a:rPr lang="hr-HR" sz="2800" dirty="0"/>
              <a:t>analizirati dobivene rezultate</a:t>
            </a:r>
          </a:p>
          <a:p>
            <a:pPr marL="457200" indent="-457200">
              <a:buFont typeface="Arial" panose="020B0604020202020204" pitchFamily="34" charset="0"/>
              <a:buChar char="•"/>
            </a:pPr>
            <a:r>
              <a:rPr lang="hr-HR" sz="2800" dirty="0"/>
              <a:t>usporediti značajke alata</a:t>
            </a:r>
          </a:p>
        </p:txBody>
      </p:sp>
      <p:pic>
        <p:nvPicPr>
          <p:cNvPr id="2" name="Picture 1" descr="A green pencil on a piece of paper&#10;&#10;Description automatically generated">
            <a:extLst>
              <a:ext uri="{FF2B5EF4-FFF2-40B4-BE49-F238E27FC236}">
                <a16:creationId xmlns:a16="http://schemas.microsoft.com/office/drawing/2014/main" id="{C6CE5008-6C64-71DA-340A-77DDC1CAB482}"/>
              </a:ext>
            </a:extLst>
          </p:cNvPr>
          <p:cNvPicPr>
            <a:picLocks noChangeAspect="1"/>
          </p:cNvPicPr>
          <p:nvPr/>
        </p:nvPicPr>
        <p:blipFill>
          <a:blip r:embed="rId3"/>
          <a:stretch>
            <a:fillRect/>
          </a:stretch>
        </p:blipFill>
        <p:spPr>
          <a:xfrm>
            <a:off x="177800" y="819817"/>
            <a:ext cx="456533" cy="456533"/>
          </a:xfrm>
          <a:prstGeom prst="rect">
            <a:avLst/>
          </a:prstGeom>
        </p:spPr>
      </p:pic>
    </p:spTree>
    <p:extLst>
      <p:ext uri="{BB962C8B-B14F-4D97-AF65-F5344CB8AC3E}">
        <p14:creationId xmlns:p14="http://schemas.microsoft.com/office/powerpoint/2010/main" val="354912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sz="4000" dirty="0"/>
              <a:t>Izrada prilagođenih aktivnosti</a:t>
            </a:r>
            <a:br>
              <a:rPr lang="hr-HR" sz="4000" dirty="0"/>
            </a:br>
            <a:r>
              <a:rPr lang="hr-HR" sz="4000" dirty="0" err="1"/>
              <a:t>Perplexity</a:t>
            </a:r>
            <a:endParaRPr lang="hr-HR" sz="4000" dirty="0"/>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2240340"/>
            <a:ext cx="6990080" cy="1384995"/>
          </a:xfrm>
          <a:prstGeom prst="rect">
            <a:avLst/>
          </a:prstGeom>
          <a:noFill/>
        </p:spPr>
        <p:txBody>
          <a:bodyPr wrap="square">
            <a:spAutoFit/>
          </a:bodyPr>
          <a:lstStyle/>
          <a:p>
            <a:pPr marL="457200" indent="-457200">
              <a:buFont typeface="Arial" panose="020B0604020202020204" pitchFamily="34" charset="0"/>
              <a:buChar char="•"/>
            </a:pPr>
            <a:r>
              <a:rPr lang="hr-HR" sz="2800" dirty="0"/>
              <a:t>učitati zadani tekst u alat </a:t>
            </a:r>
            <a:r>
              <a:rPr lang="hr-HR" sz="2800" dirty="0" err="1"/>
              <a:t>Perplexity</a:t>
            </a:r>
            <a:r>
              <a:rPr lang="hr-HR" sz="2800" dirty="0"/>
              <a:t> </a:t>
            </a:r>
          </a:p>
          <a:p>
            <a:pPr marL="457200" indent="-457200">
              <a:buFont typeface="Arial" panose="020B0604020202020204" pitchFamily="34" charset="0"/>
              <a:buChar char="•"/>
            </a:pPr>
            <a:r>
              <a:rPr lang="hr-HR" sz="2800" dirty="0"/>
              <a:t>zatražiti prilagodbu sadržaja prema jednoj od specifičnih teškoća u učenju</a:t>
            </a:r>
          </a:p>
        </p:txBody>
      </p:sp>
      <p:sp>
        <p:nvSpPr>
          <p:cNvPr id="2" name="TextBox 1">
            <a:extLst>
              <a:ext uri="{FF2B5EF4-FFF2-40B4-BE49-F238E27FC236}">
                <a16:creationId xmlns:a16="http://schemas.microsoft.com/office/drawing/2014/main" id="{CB6F048B-FC40-0637-34CA-AD818E89BC48}"/>
              </a:ext>
            </a:extLst>
          </p:cNvPr>
          <p:cNvSpPr txBox="1"/>
          <p:nvPr/>
        </p:nvSpPr>
        <p:spPr>
          <a:xfrm>
            <a:off x="5569403" y="5141108"/>
            <a:ext cx="8719456" cy="954107"/>
          </a:xfrm>
          <a:prstGeom prst="rect">
            <a:avLst/>
          </a:prstGeom>
          <a:noFill/>
        </p:spPr>
        <p:txBody>
          <a:bodyPr wrap="square">
            <a:spAutoFit/>
          </a:bodyPr>
          <a:lstStyle/>
          <a:p>
            <a:r>
              <a:rPr lang="hr-HR" sz="2800" dirty="0" err="1"/>
              <a:t>Padlet</a:t>
            </a:r>
            <a:r>
              <a:rPr lang="hr-HR" sz="2800" dirty="0"/>
              <a:t> ploča</a:t>
            </a:r>
          </a:p>
          <a:p>
            <a:r>
              <a:rPr lang="hr-HR" sz="2800" dirty="0"/>
              <a:t>bit.ly/UIPOMOC</a:t>
            </a:r>
            <a:endParaRPr lang="en-US" sz="2800" dirty="0"/>
          </a:p>
        </p:txBody>
      </p:sp>
      <p:pic>
        <p:nvPicPr>
          <p:cNvPr id="5" name="Picture 4" descr="A qr code on a white background&#10;&#10;Description automatically generated">
            <a:extLst>
              <a:ext uri="{FF2B5EF4-FFF2-40B4-BE49-F238E27FC236}">
                <a16:creationId xmlns:a16="http://schemas.microsoft.com/office/drawing/2014/main" id="{A8F2500E-2BA9-BFAD-1381-B32ABD8A66C7}"/>
              </a:ext>
            </a:extLst>
          </p:cNvPr>
          <p:cNvPicPr>
            <a:picLocks noChangeAspect="1"/>
          </p:cNvPicPr>
          <p:nvPr/>
        </p:nvPicPr>
        <p:blipFill>
          <a:blip r:embed="rId3"/>
          <a:stretch>
            <a:fillRect/>
          </a:stretch>
        </p:blipFill>
        <p:spPr>
          <a:xfrm>
            <a:off x="8168640" y="2893317"/>
            <a:ext cx="3413910" cy="3413910"/>
          </a:xfrm>
          <a:prstGeom prst="rect">
            <a:avLst/>
          </a:prstGeom>
        </p:spPr>
      </p:pic>
      <p:pic>
        <p:nvPicPr>
          <p:cNvPr id="6" name="Picture 5" descr="A green pencil on a piece of paper&#10;&#10;Description automatically generated">
            <a:extLst>
              <a:ext uri="{FF2B5EF4-FFF2-40B4-BE49-F238E27FC236}">
                <a16:creationId xmlns:a16="http://schemas.microsoft.com/office/drawing/2014/main" id="{D72A4D7D-2EC9-C3E7-2F85-20FB7FCBF161}"/>
              </a:ext>
            </a:extLst>
          </p:cNvPr>
          <p:cNvPicPr>
            <a:picLocks noChangeAspect="1"/>
          </p:cNvPicPr>
          <p:nvPr/>
        </p:nvPicPr>
        <p:blipFill>
          <a:blip r:embed="rId4"/>
          <a:stretch>
            <a:fillRect/>
          </a:stretch>
        </p:blipFill>
        <p:spPr>
          <a:xfrm>
            <a:off x="177800" y="819817"/>
            <a:ext cx="456533" cy="456533"/>
          </a:xfrm>
          <a:prstGeom prst="rect">
            <a:avLst/>
          </a:prstGeom>
        </p:spPr>
      </p:pic>
    </p:spTree>
    <p:extLst>
      <p:ext uri="{BB962C8B-B14F-4D97-AF65-F5344CB8AC3E}">
        <p14:creationId xmlns:p14="http://schemas.microsoft.com/office/powerpoint/2010/main" val="1313484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sz="4000" dirty="0"/>
              <a:t>Specifične teškoće u učenju </a:t>
            </a:r>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1647736"/>
            <a:ext cx="11017250" cy="4832092"/>
          </a:xfrm>
          <a:prstGeom prst="rect">
            <a:avLst/>
          </a:prstGeom>
          <a:noFill/>
        </p:spPr>
        <p:txBody>
          <a:bodyPr wrap="square">
            <a:spAutoFit/>
          </a:bodyPr>
          <a:lstStyle/>
          <a:p>
            <a:pPr marL="457200" indent="-457200">
              <a:buFont typeface="Arial" panose="020B0604020202020204" pitchFamily="34" charset="0"/>
              <a:buChar char="•"/>
            </a:pPr>
            <a:r>
              <a:rPr lang="hr-HR" sz="2800" dirty="0"/>
              <a:t>disleksija</a:t>
            </a:r>
          </a:p>
          <a:p>
            <a:pPr marL="457200" indent="-457200">
              <a:buFont typeface="Arial" panose="020B0604020202020204" pitchFamily="34" charset="0"/>
              <a:buChar char="•"/>
            </a:pPr>
            <a:r>
              <a:rPr lang="hr-HR" sz="2800" dirty="0" err="1"/>
              <a:t>diskalkulija</a:t>
            </a:r>
            <a:endParaRPr lang="hr-HR" sz="2800" dirty="0"/>
          </a:p>
          <a:p>
            <a:pPr marL="457200" indent="-457200">
              <a:buFont typeface="Arial" panose="020B0604020202020204" pitchFamily="34" charset="0"/>
              <a:buChar char="•"/>
            </a:pPr>
            <a:r>
              <a:rPr lang="hr-HR" sz="2800" dirty="0"/>
              <a:t>disgrafija</a:t>
            </a:r>
          </a:p>
          <a:p>
            <a:pPr marL="457200" indent="-457200">
              <a:buFont typeface="Arial" panose="020B0604020202020204" pitchFamily="34" charset="0"/>
              <a:buChar char="•"/>
            </a:pPr>
            <a:r>
              <a:rPr lang="hr-HR" sz="2800" dirty="0"/>
              <a:t>dispraksija </a:t>
            </a:r>
          </a:p>
          <a:p>
            <a:pPr marL="457200" indent="-457200">
              <a:buFont typeface="Arial" panose="020B0604020202020204" pitchFamily="34" charset="0"/>
              <a:buChar char="•"/>
            </a:pPr>
            <a:r>
              <a:rPr lang="hr-HR" sz="2800" dirty="0"/>
              <a:t>manjak pozornosti / hiperaktivni poremećaj (ADHD)</a:t>
            </a:r>
          </a:p>
          <a:p>
            <a:pPr marL="457200" indent="-457200">
              <a:buFont typeface="Arial" panose="020B0604020202020204" pitchFamily="34" charset="0"/>
              <a:buChar char="•"/>
            </a:pPr>
            <a:r>
              <a:rPr lang="hr-HR" sz="2800" dirty="0"/>
              <a:t>poremećaji iz autističnog spektra i Aspergerov sindrom</a:t>
            </a:r>
          </a:p>
          <a:p>
            <a:pPr marL="457200" indent="-457200">
              <a:buFont typeface="Arial" panose="020B0604020202020204" pitchFamily="34" charset="0"/>
              <a:buChar char="•"/>
            </a:pPr>
            <a:r>
              <a:rPr lang="hr-HR" sz="2800" dirty="0"/>
              <a:t>opsesivno-kompulzivni poremećaj </a:t>
            </a:r>
          </a:p>
          <a:p>
            <a:pPr marL="457200" indent="-457200">
              <a:buFont typeface="Arial" panose="020B0604020202020204" pitchFamily="34" charset="0"/>
              <a:buChar char="•"/>
            </a:pPr>
            <a:r>
              <a:rPr lang="hr-HR" sz="2800" dirty="0"/>
              <a:t>teškoće vezane za organizacijske vještine učenika te polaganje ispita i provjeru znanja</a:t>
            </a:r>
          </a:p>
        </p:txBody>
      </p:sp>
    </p:spTree>
    <p:extLst>
      <p:ext uri="{BB962C8B-B14F-4D97-AF65-F5344CB8AC3E}">
        <p14:creationId xmlns:p14="http://schemas.microsoft.com/office/powerpoint/2010/main" val="4209297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sz="4000" dirty="0"/>
              <a:t>Izvještaji i analitika</a:t>
            </a:r>
            <a:br>
              <a:rPr lang="hr-HR" sz="4000" dirty="0"/>
            </a:br>
            <a:r>
              <a:rPr lang="hr-HR" sz="4000" dirty="0" err="1"/>
              <a:t>Curipod</a:t>
            </a:r>
            <a:endParaRPr lang="hr-HR" sz="4000" dirty="0"/>
          </a:p>
        </p:txBody>
      </p:sp>
      <p:pic>
        <p:nvPicPr>
          <p:cNvPr id="2" name="Picture 1" descr="A screenshot of a computer&#10;&#10;Description automatically generated">
            <a:extLst>
              <a:ext uri="{FF2B5EF4-FFF2-40B4-BE49-F238E27FC236}">
                <a16:creationId xmlns:a16="http://schemas.microsoft.com/office/drawing/2014/main" id="{820D8C69-6CF0-5D66-D420-9F8136E5B6B7}"/>
              </a:ext>
            </a:extLst>
          </p:cNvPr>
          <p:cNvPicPr>
            <a:picLocks noChangeAspect="1"/>
          </p:cNvPicPr>
          <p:nvPr/>
        </p:nvPicPr>
        <p:blipFill rotWithShape="1">
          <a:blip r:embed="rId3"/>
          <a:srcRect l="49943" t="6986" b="3910"/>
          <a:stretch/>
        </p:blipFill>
        <p:spPr bwMode="auto">
          <a:xfrm>
            <a:off x="1449070" y="1988185"/>
            <a:ext cx="8628566" cy="43190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8630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sz="4000" dirty="0"/>
              <a:t>Odgovorite na nekoliko pitanja </a:t>
            </a:r>
            <a:r>
              <a:rPr lang="hr-HR" sz="4000" dirty="0">
                <a:sym typeface="Wingdings" panose="05000000000000000000" pitchFamily="2" charset="2"/>
              </a:rPr>
              <a:t></a:t>
            </a:r>
            <a:endParaRPr lang="hr-HR" sz="4000" dirty="0"/>
          </a:p>
        </p:txBody>
      </p:sp>
      <p:pic>
        <p:nvPicPr>
          <p:cNvPr id="3" name="Picture 2" descr="A screenshot of a computer&#10;&#10;Description automatically generated">
            <a:extLst>
              <a:ext uri="{FF2B5EF4-FFF2-40B4-BE49-F238E27FC236}">
                <a16:creationId xmlns:a16="http://schemas.microsoft.com/office/drawing/2014/main" id="{A64A1A30-67FC-D670-72A0-E8CDAB58249F}"/>
              </a:ext>
            </a:extLst>
          </p:cNvPr>
          <p:cNvPicPr>
            <a:picLocks noChangeAspect="1"/>
          </p:cNvPicPr>
          <p:nvPr/>
        </p:nvPicPr>
        <p:blipFill rotWithShape="1">
          <a:blip r:embed="rId3"/>
          <a:srcRect l="50044" t="10830" b="6367"/>
          <a:stretch/>
        </p:blipFill>
        <p:spPr bwMode="auto">
          <a:xfrm>
            <a:off x="1192741" y="1735227"/>
            <a:ext cx="9806517" cy="45720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73408F7-15B2-332D-EFBB-59275A31FDE4}"/>
              </a:ext>
            </a:extLst>
          </p:cNvPr>
          <p:cNvSpPr txBox="1"/>
          <p:nvPr/>
        </p:nvSpPr>
        <p:spPr>
          <a:xfrm>
            <a:off x="1409700" y="5654159"/>
            <a:ext cx="8724900" cy="584775"/>
          </a:xfrm>
          <a:prstGeom prst="rect">
            <a:avLst/>
          </a:prstGeom>
          <a:noFill/>
        </p:spPr>
        <p:txBody>
          <a:bodyPr wrap="square">
            <a:spAutoFit/>
          </a:bodyPr>
          <a:lstStyle/>
          <a:p>
            <a:r>
              <a:rPr lang="hr-HR" sz="3200" b="1" dirty="0"/>
              <a:t>https://curi.live/</a:t>
            </a:r>
          </a:p>
        </p:txBody>
      </p:sp>
    </p:spTree>
    <p:extLst>
      <p:ext uri="{BB962C8B-B14F-4D97-AF65-F5344CB8AC3E}">
        <p14:creationId xmlns:p14="http://schemas.microsoft.com/office/powerpoint/2010/main" val="3999656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613568"/>
            <a:ext cx="8401050" cy="1325563"/>
          </a:xfrm>
        </p:spPr>
        <p:txBody>
          <a:bodyPr/>
          <a:lstStyle/>
          <a:p>
            <a:r>
              <a:rPr lang="hr-HR" dirty="0"/>
              <a:t>Izrada pripreme za nastavu u alatu </a:t>
            </a:r>
            <a:r>
              <a:rPr lang="hr-HR" dirty="0" err="1"/>
              <a:t>Curipod</a:t>
            </a:r>
            <a:endParaRPr lang="hr-HR" dirty="0"/>
          </a:p>
        </p:txBody>
      </p:sp>
      <p:sp>
        <p:nvSpPr>
          <p:cNvPr id="3" name="TextBox 2">
            <a:extLst>
              <a:ext uri="{FF2B5EF4-FFF2-40B4-BE49-F238E27FC236}">
                <a16:creationId xmlns:a16="http://schemas.microsoft.com/office/drawing/2014/main" id="{1D342C68-B92A-0F77-C2D4-2B0E88CAAC64}"/>
              </a:ext>
            </a:extLst>
          </p:cNvPr>
          <p:cNvSpPr txBox="1"/>
          <p:nvPr/>
        </p:nvSpPr>
        <p:spPr>
          <a:xfrm>
            <a:off x="965200" y="2143036"/>
            <a:ext cx="9912350" cy="3108543"/>
          </a:xfrm>
          <a:prstGeom prst="rect">
            <a:avLst/>
          </a:prstGeom>
          <a:noFill/>
        </p:spPr>
        <p:txBody>
          <a:bodyPr wrap="square">
            <a:spAutoFit/>
          </a:bodyPr>
          <a:lstStyle/>
          <a:p>
            <a:pPr marL="457200" indent="-457200">
              <a:buFont typeface="Arial" panose="020B0604020202020204" pitchFamily="34" charset="0"/>
              <a:buChar char="•"/>
            </a:pPr>
            <a:r>
              <a:rPr lang="hr-HR" sz="2800" dirty="0"/>
              <a:t>izraditi pripremu za nastavni sat od 40 minuta na temelju ishoda </a:t>
            </a:r>
          </a:p>
          <a:p>
            <a:r>
              <a:rPr lang="hr-HR" sz="2800" dirty="0"/>
              <a:t>OŠ B. 1. 1. izvannastavnoga kurikuluma za osnovnu školu – utjecaj umjetne inteligencije na društvo </a:t>
            </a:r>
          </a:p>
          <a:p>
            <a:r>
              <a:rPr lang="hr-HR" sz="2800" dirty="0"/>
              <a:t>OŠ. B.1.1. Učenik prepoznaje utjecaj umjetne inteligencije i tehnologija u nastajanju na svakodnevni život </a:t>
            </a:r>
          </a:p>
          <a:p>
            <a:r>
              <a:rPr lang="hr-HR" sz="2800" dirty="0"/>
              <a:t>i razrade pripadajućeg ishoda</a:t>
            </a:r>
          </a:p>
        </p:txBody>
      </p:sp>
      <p:pic>
        <p:nvPicPr>
          <p:cNvPr id="2" name="Picture 1" descr="A green pencil on a piece of paper&#10;&#10;Description automatically generated">
            <a:extLst>
              <a:ext uri="{FF2B5EF4-FFF2-40B4-BE49-F238E27FC236}">
                <a16:creationId xmlns:a16="http://schemas.microsoft.com/office/drawing/2014/main" id="{A19F0836-8578-EFE6-029C-CF9A9C6D859F}"/>
              </a:ext>
            </a:extLst>
          </p:cNvPr>
          <p:cNvPicPr>
            <a:picLocks noChangeAspect="1"/>
          </p:cNvPicPr>
          <p:nvPr/>
        </p:nvPicPr>
        <p:blipFill>
          <a:blip r:embed="rId3"/>
          <a:stretch>
            <a:fillRect/>
          </a:stretch>
        </p:blipFill>
        <p:spPr>
          <a:xfrm>
            <a:off x="177800" y="819817"/>
            <a:ext cx="456533" cy="456533"/>
          </a:xfrm>
          <a:prstGeom prst="rect">
            <a:avLst/>
          </a:prstGeom>
        </p:spPr>
      </p:pic>
    </p:spTree>
    <p:extLst>
      <p:ext uri="{BB962C8B-B14F-4D97-AF65-F5344CB8AC3E}">
        <p14:creationId xmlns:p14="http://schemas.microsoft.com/office/powerpoint/2010/main" val="2231271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0370916-B67D-A7B9-C1E9-4E8E4E6FA6DA}"/>
              </a:ext>
            </a:extLst>
          </p:cNvPr>
          <p:cNvSpPr>
            <a:spLocks noGrp="1"/>
          </p:cNvSpPr>
          <p:nvPr>
            <p:ph type="title"/>
          </p:nvPr>
        </p:nvSpPr>
        <p:spPr>
          <a:xfrm>
            <a:off x="965200" y="550773"/>
            <a:ext cx="8401050" cy="1325563"/>
          </a:xfrm>
        </p:spPr>
        <p:txBody>
          <a:bodyPr/>
          <a:lstStyle/>
          <a:p>
            <a:r>
              <a:rPr lang="hr-HR" dirty="0"/>
              <a:t>Zaključci</a:t>
            </a:r>
          </a:p>
        </p:txBody>
      </p:sp>
      <p:sp>
        <p:nvSpPr>
          <p:cNvPr id="5" name="TextBox 4">
            <a:extLst>
              <a:ext uri="{FF2B5EF4-FFF2-40B4-BE49-F238E27FC236}">
                <a16:creationId xmlns:a16="http://schemas.microsoft.com/office/drawing/2014/main" id="{9C602130-DD0D-A964-A9F4-6919FA00C2F6}"/>
              </a:ext>
            </a:extLst>
          </p:cNvPr>
          <p:cNvSpPr txBox="1"/>
          <p:nvPr/>
        </p:nvSpPr>
        <p:spPr>
          <a:xfrm>
            <a:off x="965200" y="1876336"/>
            <a:ext cx="9607550" cy="3539430"/>
          </a:xfrm>
          <a:prstGeom prst="rect">
            <a:avLst/>
          </a:prstGeom>
          <a:noFill/>
        </p:spPr>
        <p:txBody>
          <a:bodyPr wrap="square">
            <a:spAutoFit/>
          </a:bodyPr>
          <a:lstStyle/>
          <a:p>
            <a:pPr marL="457200" indent="-457200">
              <a:buFont typeface="Arial" panose="020B0604020202020204" pitchFamily="34" charset="0"/>
              <a:buChar char="•"/>
            </a:pPr>
            <a:r>
              <a:rPr lang="hr-HR" sz="2800" dirty="0">
                <a:effectLst/>
                <a:latin typeface="+mn-lt"/>
                <a:ea typeface="Times New Roman" panose="02020603050405020304" pitchFamily="18" charset="0"/>
              </a:rPr>
              <a:t>zaključak o funkcionalnostima alata umjetne inteligencije za planiranje i organizaciju nastavnog procesa</a:t>
            </a:r>
          </a:p>
          <a:p>
            <a:pPr marL="457200" indent="-457200">
              <a:buFont typeface="Arial" panose="020B0604020202020204" pitchFamily="34" charset="0"/>
              <a:buChar char="•"/>
            </a:pPr>
            <a:r>
              <a:rPr lang="hr-HR" sz="2800" dirty="0">
                <a:latin typeface="+mn-lt"/>
              </a:rPr>
              <a:t>ponavljanje potencijala i izazova pri uporabi alata umjetne inteligencije u obrazovanju</a:t>
            </a:r>
          </a:p>
          <a:p>
            <a:pPr marL="457200" indent="-457200">
              <a:buFont typeface="Arial" panose="020B0604020202020204" pitchFamily="34" charset="0"/>
              <a:buChar char="•"/>
            </a:pPr>
            <a:r>
              <a:rPr lang="hr-HR" sz="2800" dirty="0">
                <a:latin typeface="+mn-lt"/>
              </a:rPr>
              <a:t>utvrditi ovladanost vještinama</a:t>
            </a:r>
          </a:p>
          <a:p>
            <a:pPr marL="914400" lvl="1" indent="-457200">
              <a:buFont typeface="Arial" panose="020B0604020202020204" pitchFamily="34" charset="0"/>
              <a:buChar char="•"/>
            </a:pPr>
            <a:r>
              <a:rPr lang="hr-HR" sz="2800" dirty="0">
                <a:latin typeface="+mn-lt"/>
              </a:rPr>
              <a:t>izrada prijedloga aktivnosti i pripreme za nastavu</a:t>
            </a:r>
          </a:p>
          <a:p>
            <a:pPr marL="914400" lvl="1" indent="-457200">
              <a:buFont typeface="Arial" panose="020B0604020202020204" pitchFamily="34" charset="0"/>
              <a:buChar char="•"/>
            </a:pPr>
            <a:r>
              <a:rPr lang="hr-HR" sz="2800" dirty="0">
                <a:latin typeface="+mn-lt"/>
              </a:rPr>
              <a:t>izrada rubrike za vrednovanje</a:t>
            </a:r>
          </a:p>
          <a:p>
            <a:pPr marL="914400" lvl="1" indent="-457200">
              <a:buFont typeface="Arial" panose="020B0604020202020204" pitchFamily="34" charset="0"/>
              <a:buChar char="•"/>
            </a:pPr>
            <a:r>
              <a:rPr lang="hr-HR" sz="2800" dirty="0">
                <a:latin typeface="+mn-lt"/>
              </a:rPr>
              <a:t>izrada prilagođenih zadataka </a:t>
            </a:r>
          </a:p>
        </p:txBody>
      </p:sp>
    </p:spTree>
    <p:extLst>
      <p:ext uri="{BB962C8B-B14F-4D97-AF65-F5344CB8AC3E}">
        <p14:creationId xmlns:p14="http://schemas.microsoft.com/office/powerpoint/2010/main" val="3686036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5FE7-852D-7426-98BC-FED02D1CDB5E}"/>
              </a:ext>
            </a:extLst>
          </p:cNvPr>
          <p:cNvSpPr>
            <a:spLocks noGrp="1"/>
          </p:cNvSpPr>
          <p:nvPr>
            <p:ph type="ctrTitle"/>
          </p:nvPr>
        </p:nvSpPr>
        <p:spPr>
          <a:xfrm>
            <a:off x="1449463" y="493737"/>
            <a:ext cx="9293073" cy="3622623"/>
          </a:xfrm>
        </p:spPr>
        <p:txBody>
          <a:bodyPr>
            <a:normAutofit/>
          </a:bodyPr>
          <a:lstStyle/>
          <a:p>
            <a:r>
              <a:rPr lang="hr-HR" dirty="0"/>
              <a:t>Hvala na pozornosti!</a:t>
            </a:r>
            <a:endParaRPr lang="x-none" dirty="0"/>
          </a:p>
        </p:txBody>
      </p:sp>
    </p:spTree>
    <p:extLst>
      <p:ext uri="{BB962C8B-B14F-4D97-AF65-F5344CB8AC3E}">
        <p14:creationId xmlns:p14="http://schemas.microsoft.com/office/powerpoint/2010/main" val="3009573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A43673-E37C-E9B0-AA08-3A67E66B2B43}"/>
              </a:ext>
            </a:extLst>
          </p:cNvPr>
          <p:cNvSpPr>
            <a:spLocks noGrp="1"/>
          </p:cNvSpPr>
          <p:nvPr>
            <p:ph type="title"/>
          </p:nvPr>
        </p:nvSpPr>
        <p:spPr/>
        <p:txBody>
          <a:bodyPr/>
          <a:lstStyle/>
          <a:p>
            <a:r>
              <a:rPr lang="hr-HR" dirty="0"/>
              <a:t>Sadržaj radionice</a:t>
            </a:r>
          </a:p>
        </p:txBody>
      </p:sp>
      <p:sp>
        <p:nvSpPr>
          <p:cNvPr id="5" name="TextBox 4">
            <a:extLst>
              <a:ext uri="{FF2B5EF4-FFF2-40B4-BE49-F238E27FC236}">
                <a16:creationId xmlns:a16="http://schemas.microsoft.com/office/drawing/2014/main" id="{4DD2892A-F747-C7FA-6A6E-F4F523DE893A}"/>
              </a:ext>
            </a:extLst>
          </p:cNvPr>
          <p:cNvSpPr txBox="1"/>
          <p:nvPr/>
        </p:nvSpPr>
        <p:spPr>
          <a:xfrm>
            <a:off x="838200" y="1807865"/>
            <a:ext cx="9182100" cy="4893647"/>
          </a:xfrm>
          <a:prstGeom prst="rect">
            <a:avLst/>
          </a:prstGeom>
          <a:noFill/>
        </p:spPr>
        <p:txBody>
          <a:bodyPr wrap="square">
            <a:spAutoFit/>
          </a:bodyPr>
          <a:lstStyle/>
          <a:p>
            <a:pPr algn="just"/>
            <a:r>
              <a:rPr lang="hr-HR" sz="2400" b="1" dirty="0">
                <a:effectLst/>
                <a:highlight>
                  <a:srgbClr val="D3D3D3"/>
                </a:highlight>
                <a:ea typeface="Times New Roman" panose="02020603050405020304" pitchFamily="18" charset="0"/>
              </a:rPr>
              <a:t>Prvi dio radionice – 90 minuta</a:t>
            </a:r>
            <a:endParaRPr lang="hr-HR" sz="2400" dirty="0">
              <a:effectLst/>
              <a:ea typeface="Times New Roman" panose="02020603050405020304" pitchFamily="18" charset="0"/>
            </a:endParaRPr>
          </a:p>
          <a:p>
            <a:pPr marL="342900" indent="-342900">
              <a:buFont typeface="Arial" panose="020B0604020202020204" pitchFamily="34" charset="0"/>
              <a:buChar char="•"/>
            </a:pPr>
            <a:r>
              <a:rPr lang="en-US" sz="2400" dirty="0" err="1">
                <a:effectLst/>
                <a:ea typeface="Times New Roman" panose="02020603050405020304" pitchFamily="18" charset="0"/>
              </a:rPr>
              <a:t>Vođena</a:t>
            </a:r>
            <a:r>
              <a:rPr lang="en-US" sz="2400" dirty="0">
                <a:effectLst/>
                <a:ea typeface="Times New Roman" panose="02020603050405020304" pitchFamily="18" charset="0"/>
              </a:rPr>
              <a:t> </a:t>
            </a:r>
            <a:r>
              <a:rPr lang="en-US" sz="2400" dirty="0" err="1">
                <a:effectLst/>
                <a:ea typeface="Times New Roman" panose="02020603050405020304" pitchFamily="18" charset="0"/>
              </a:rPr>
              <a:t>rasprava</a:t>
            </a:r>
            <a:r>
              <a:rPr lang="en-US" sz="2400" dirty="0">
                <a:effectLst/>
                <a:ea typeface="Times New Roman" panose="02020603050405020304" pitchFamily="18" charset="0"/>
              </a:rPr>
              <a:t> o </a:t>
            </a:r>
            <a:r>
              <a:rPr lang="en-US" sz="2400" dirty="0" err="1">
                <a:effectLst/>
                <a:ea typeface="Times New Roman" panose="02020603050405020304" pitchFamily="18" charset="0"/>
              </a:rPr>
              <a:t>vlastitim</a:t>
            </a:r>
            <a:r>
              <a:rPr lang="en-US" sz="2400" dirty="0">
                <a:effectLst/>
                <a:ea typeface="Times New Roman" panose="02020603050405020304" pitchFamily="18" charset="0"/>
              </a:rPr>
              <a:t> </a:t>
            </a:r>
            <a:r>
              <a:rPr lang="en-US" sz="2400" dirty="0" err="1">
                <a:effectLst/>
                <a:ea typeface="Times New Roman" panose="02020603050405020304" pitchFamily="18" charset="0"/>
              </a:rPr>
              <a:t>iskustvima</a:t>
            </a:r>
            <a:r>
              <a:rPr lang="en-US" sz="2400" dirty="0">
                <a:effectLst/>
                <a:ea typeface="Times New Roman" panose="02020603050405020304" pitchFamily="18" charset="0"/>
              </a:rPr>
              <a:t>, </a:t>
            </a:r>
            <a:r>
              <a:rPr lang="en-US" sz="2400" dirty="0" err="1">
                <a:effectLst/>
                <a:ea typeface="Times New Roman" panose="02020603050405020304" pitchFamily="18" charset="0"/>
              </a:rPr>
              <a:t>potrebama</a:t>
            </a:r>
            <a:r>
              <a:rPr lang="en-US" sz="2400" dirty="0">
                <a:effectLst/>
                <a:ea typeface="Times New Roman" panose="02020603050405020304" pitchFamily="18" charset="0"/>
              </a:rPr>
              <a:t> </a:t>
            </a:r>
            <a:r>
              <a:rPr lang="en-US" sz="2400" dirty="0" err="1">
                <a:effectLst/>
                <a:ea typeface="Times New Roman" panose="02020603050405020304" pitchFamily="18" charset="0"/>
              </a:rPr>
              <a:t>i</a:t>
            </a:r>
            <a:r>
              <a:rPr lang="en-US" sz="2400" dirty="0">
                <a:effectLst/>
                <a:ea typeface="Times New Roman" panose="02020603050405020304" pitchFamily="18" charset="0"/>
              </a:rPr>
              <a:t> </a:t>
            </a:r>
            <a:r>
              <a:rPr lang="en-US" sz="2400" dirty="0" err="1">
                <a:effectLst/>
                <a:ea typeface="Times New Roman" panose="02020603050405020304" pitchFamily="18" charset="0"/>
              </a:rPr>
              <a:t>navikama</a:t>
            </a:r>
            <a:r>
              <a:rPr lang="en-US" sz="2400" dirty="0">
                <a:effectLst/>
                <a:ea typeface="Times New Roman" panose="02020603050405020304" pitchFamily="18" charset="0"/>
              </a:rPr>
              <a:t> </a:t>
            </a:r>
            <a:endParaRPr lang="hr-HR" sz="2400" dirty="0">
              <a:effectLst/>
              <a:ea typeface="Times New Roman" panose="02020603050405020304" pitchFamily="18" charset="0"/>
            </a:endParaRPr>
          </a:p>
          <a:p>
            <a:pPr marL="342900" indent="-342900">
              <a:buFont typeface="Arial" panose="020B0604020202020204" pitchFamily="34" charset="0"/>
              <a:buChar char="•"/>
            </a:pPr>
            <a:r>
              <a:rPr lang="en-US" sz="2400" dirty="0" err="1">
                <a:effectLst/>
                <a:ea typeface="Times New Roman" panose="02020603050405020304" pitchFamily="18" charset="0"/>
              </a:rPr>
              <a:t>Vođena</a:t>
            </a:r>
            <a:r>
              <a:rPr lang="en-US" sz="2400" dirty="0">
                <a:effectLst/>
                <a:ea typeface="Times New Roman" panose="02020603050405020304" pitchFamily="18" charset="0"/>
              </a:rPr>
              <a:t> </a:t>
            </a:r>
            <a:r>
              <a:rPr lang="en-US" sz="2400" dirty="0" err="1">
                <a:effectLst/>
                <a:ea typeface="Times New Roman" panose="02020603050405020304" pitchFamily="18" charset="0"/>
              </a:rPr>
              <a:t>aktivnost</a:t>
            </a:r>
            <a:r>
              <a:rPr lang="en-US" sz="2400" dirty="0">
                <a:effectLst/>
                <a:ea typeface="Times New Roman" panose="02020603050405020304" pitchFamily="18" charset="0"/>
              </a:rPr>
              <a:t> – </a:t>
            </a:r>
            <a:r>
              <a:rPr lang="en-US" sz="2400" dirty="0" err="1">
                <a:effectLst/>
                <a:ea typeface="Times New Roman" panose="02020603050405020304" pitchFamily="18" charset="0"/>
              </a:rPr>
              <a:t>usporedba</a:t>
            </a:r>
            <a:r>
              <a:rPr lang="en-US" sz="2400" dirty="0">
                <a:effectLst/>
                <a:ea typeface="Times New Roman" panose="02020603050405020304" pitchFamily="18" charset="0"/>
              </a:rPr>
              <a:t> </a:t>
            </a:r>
            <a:r>
              <a:rPr lang="en-US" sz="2400" dirty="0" err="1">
                <a:effectLst/>
                <a:ea typeface="Times New Roman" panose="02020603050405020304" pitchFamily="18" charset="0"/>
              </a:rPr>
              <a:t>potencijala</a:t>
            </a:r>
            <a:r>
              <a:rPr lang="en-US" sz="2400" dirty="0">
                <a:effectLst/>
                <a:ea typeface="Times New Roman" panose="02020603050405020304" pitchFamily="18" charset="0"/>
              </a:rPr>
              <a:t> </a:t>
            </a:r>
            <a:r>
              <a:rPr lang="en-US" sz="2400" dirty="0" err="1">
                <a:effectLst/>
                <a:ea typeface="Times New Roman" panose="02020603050405020304" pitchFamily="18" charset="0"/>
              </a:rPr>
              <a:t>i</a:t>
            </a:r>
            <a:r>
              <a:rPr lang="en-US" sz="2400" dirty="0">
                <a:effectLst/>
                <a:ea typeface="Times New Roman" panose="02020603050405020304" pitchFamily="18" charset="0"/>
              </a:rPr>
              <a:t> </a:t>
            </a:r>
            <a:r>
              <a:rPr lang="en-US" sz="2400" dirty="0" err="1">
                <a:effectLst/>
                <a:ea typeface="Times New Roman" panose="02020603050405020304" pitchFamily="18" charset="0"/>
              </a:rPr>
              <a:t>izazova</a:t>
            </a:r>
            <a:r>
              <a:rPr lang="en-US" sz="2400" dirty="0">
                <a:effectLst/>
                <a:ea typeface="Times New Roman" panose="02020603050405020304" pitchFamily="18" charset="0"/>
              </a:rPr>
              <a:t> </a:t>
            </a:r>
            <a:r>
              <a:rPr lang="en-US" sz="2400" dirty="0" err="1">
                <a:effectLst/>
                <a:ea typeface="Times New Roman" panose="02020603050405020304" pitchFamily="18" charset="0"/>
              </a:rPr>
              <a:t>pri</a:t>
            </a:r>
            <a:r>
              <a:rPr lang="en-US" sz="2400" dirty="0">
                <a:effectLst/>
                <a:ea typeface="Times New Roman" panose="02020603050405020304" pitchFamily="18" charset="0"/>
              </a:rPr>
              <a:t> </a:t>
            </a:r>
            <a:r>
              <a:rPr lang="en-US" sz="2400" dirty="0" err="1">
                <a:effectLst/>
                <a:ea typeface="Times New Roman" panose="02020603050405020304" pitchFamily="18" charset="0"/>
              </a:rPr>
              <a:t>uporabi</a:t>
            </a:r>
            <a:r>
              <a:rPr lang="en-US" sz="2400" dirty="0">
                <a:effectLst/>
                <a:ea typeface="Times New Roman" panose="02020603050405020304" pitchFamily="18" charset="0"/>
              </a:rPr>
              <a:t> alata </a:t>
            </a:r>
            <a:r>
              <a:rPr lang="en-US" sz="2400" dirty="0" err="1">
                <a:effectLst/>
                <a:ea typeface="Times New Roman" panose="02020603050405020304" pitchFamily="18" charset="0"/>
              </a:rPr>
              <a:t>umjetne</a:t>
            </a:r>
            <a:r>
              <a:rPr lang="en-US" sz="2400" dirty="0">
                <a:effectLst/>
                <a:ea typeface="Times New Roman" panose="02020603050405020304" pitchFamily="18" charset="0"/>
              </a:rPr>
              <a:t> </a:t>
            </a:r>
            <a:r>
              <a:rPr lang="en-US" sz="2400" dirty="0" err="1">
                <a:effectLst/>
                <a:ea typeface="Times New Roman" panose="02020603050405020304" pitchFamily="18" charset="0"/>
              </a:rPr>
              <a:t>inteligencije</a:t>
            </a:r>
            <a:r>
              <a:rPr lang="en-US" sz="2400" dirty="0">
                <a:effectLst/>
                <a:ea typeface="Times New Roman" panose="02020603050405020304" pitchFamily="18" charset="0"/>
              </a:rPr>
              <a:t> u </a:t>
            </a:r>
            <a:r>
              <a:rPr lang="en-US" sz="2400" dirty="0" err="1">
                <a:effectLst/>
                <a:ea typeface="Times New Roman" panose="02020603050405020304" pitchFamily="18" charset="0"/>
              </a:rPr>
              <a:t>obrazovanju</a:t>
            </a:r>
            <a:r>
              <a:rPr lang="en-US" sz="2400" dirty="0">
                <a:effectLst/>
                <a:ea typeface="Times New Roman" panose="02020603050405020304" pitchFamily="18" charset="0"/>
              </a:rPr>
              <a:t> s </a:t>
            </a:r>
            <a:r>
              <a:rPr lang="en-US" sz="2400" dirty="0" err="1">
                <a:effectLst/>
                <a:ea typeface="Times New Roman" panose="02020603050405020304" pitchFamily="18" charset="0"/>
              </a:rPr>
              <a:t>pomoću</a:t>
            </a:r>
            <a:r>
              <a:rPr lang="en-US" sz="2400" dirty="0">
                <a:effectLst/>
                <a:ea typeface="Times New Roman" panose="02020603050405020304" pitchFamily="18" charset="0"/>
              </a:rPr>
              <a:t> alata </a:t>
            </a:r>
            <a:r>
              <a:rPr lang="en-US" sz="2400" i="1" dirty="0" err="1">
                <a:effectLst/>
                <a:ea typeface="Times New Roman" panose="02020603050405020304" pitchFamily="18" charset="0"/>
              </a:rPr>
              <a:t>MagicShool</a:t>
            </a:r>
            <a:endParaRPr lang="hr-HR" sz="2400" dirty="0">
              <a:effectLst/>
              <a:ea typeface="Times New Roman" panose="02020603050405020304" pitchFamily="18" charset="0"/>
            </a:endParaRPr>
          </a:p>
          <a:p>
            <a:pPr marL="342900" indent="-342900">
              <a:buFont typeface="Arial" panose="020B0604020202020204" pitchFamily="34" charset="0"/>
              <a:buChar char="•"/>
            </a:pPr>
            <a:r>
              <a:rPr lang="en-US" sz="2400" dirty="0" err="1">
                <a:effectLst/>
                <a:ea typeface="Times New Roman" panose="02020603050405020304" pitchFamily="18" charset="0"/>
              </a:rPr>
              <a:t>Kratak</a:t>
            </a:r>
            <a:r>
              <a:rPr lang="en-US" sz="2400" dirty="0">
                <a:effectLst/>
                <a:ea typeface="Times New Roman" panose="02020603050405020304" pitchFamily="18" charset="0"/>
              </a:rPr>
              <a:t> </a:t>
            </a:r>
            <a:r>
              <a:rPr lang="en-US" sz="2400" dirty="0" err="1">
                <a:effectLst/>
                <a:ea typeface="Times New Roman" panose="02020603050405020304" pitchFamily="18" charset="0"/>
              </a:rPr>
              <a:t>teorijski</a:t>
            </a:r>
            <a:r>
              <a:rPr lang="en-US" sz="2400" dirty="0">
                <a:effectLst/>
                <a:ea typeface="Times New Roman" panose="02020603050405020304" pitchFamily="18" charset="0"/>
              </a:rPr>
              <a:t> </a:t>
            </a:r>
            <a:r>
              <a:rPr lang="en-US" sz="2400" dirty="0" err="1">
                <a:effectLst/>
                <a:ea typeface="Times New Roman" panose="02020603050405020304" pitchFamily="18" charset="0"/>
              </a:rPr>
              <a:t>pregled</a:t>
            </a:r>
            <a:r>
              <a:rPr lang="en-US" sz="2400" dirty="0">
                <a:effectLst/>
                <a:ea typeface="Times New Roman" panose="02020603050405020304" pitchFamily="18" charset="0"/>
              </a:rPr>
              <a:t> </a:t>
            </a:r>
            <a:r>
              <a:rPr lang="en-US" sz="2400" dirty="0" err="1">
                <a:effectLst/>
                <a:ea typeface="Times New Roman" panose="02020603050405020304" pitchFamily="18" charset="0"/>
              </a:rPr>
              <a:t>suvremenih</a:t>
            </a:r>
            <a:r>
              <a:rPr lang="en-US" sz="2400" dirty="0">
                <a:effectLst/>
                <a:ea typeface="Times New Roman" panose="02020603050405020304" pitchFamily="18" charset="0"/>
              </a:rPr>
              <a:t> </a:t>
            </a:r>
            <a:r>
              <a:rPr lang="en-US" sz="2400" dirty="0" err="1">
                <a:effectLst/>
                <a:ea typeface="Times New Roman" panose="02020603050405020304" pitchFamily="18" charset="0"/>
              </a:rPr>
              <a:t>pristupa</a:t>
            </a:r>
            <a:r>
              <a:rPr lang="en-US" sz="2400" dirty="0">
                <a:effectLst/>
                <a:ea typeface="Times New Roman" panose="02020603050405020304" pitchFamily="18" charset="0"/>
              </a:rPr>
              <a:t> </a:t>
            </a:r>
            <a:r>
              <a:rPr lang="en-US" sz="2400" dirty="0" err="1">
                <a:effectLst/>
                <a:ea typeface="Times New Roman" panose="02020603050405020304" pitchFamily="18" charset="0"/>
              </a:rPr>
              <a:t>poučavanju</a:t>
            </a:r>
            <a:endParaRPr lang="hr-HR" sz="2400" dirty="0">
              <a:effectLst/>
              <a:ea typeface="Times New Roman" panose="02020603050405020304" pitchFamily="18" charset="0"/>
            </a:endParaRPr>
          </a:p>
          <a:p>
            <a:pPr marL="342900" indent="-342900">
              <a:buFont typeface="Arial" panose="020B0604020202020204" pitchFamily="34" charset="0"/>
              <a:buChar char="•"/>
            </a:pPr>
            <a:r>
              <a:rPr lang="hr-HR" sz="2400" dirty="0">
                <a:effectLst/>
                <a:ea typeface="Times New Roman" panose="02020603050405020304" pitchFamily="18" charset="0"/>
              </a:rPr>
              <a:t>Rad u alatu </a:t>
            </a:r>
            <a:r>
              <a:rPr lang="hr-HR" sz="2400" i="1" dirty="0" err="1">
                <a:effectLst/>
                <a:ea typeface="Times New Roman" panose="02020603050405020304" pitchFamily="18" charset="0"/>
              </a:rPr>
              <a:t>MagicSchool</a:t>
            </a:r>
            <a:r>
              <a:rPr lang="hr-HR" sz="2400" dirty="0">
                <a:effectLst/>
                <a:ea typeface="Times New Roman" panose="02020603050405020304" pitchFamily="18" charset="0"/>
              </a:rPr>
              <a:t> – izrada prijedloga aktivnosti za rad s učenicima </a:t>
            </a:r>
          </a:p>
          <a:p>
            <a:pPr marL="342900" indent="-342900">
              <a:buFont typeface="Arial" panose="020B0604020202020204" pitchFamily="34" charset="0"/>
              <a:buChar char="•"/>
            </a:pPr>
            <a:r>
              <a:rPr lang="hr-HR" sz="2400" dirty="0">
                <a:effectLst/>
                <a:ea typeface="Times New Roman" panose="02020603050405020304" pitchFamily="18" charset="0"/>
              </a:rPr>
              <a:t>Rad u alatu </a:t>
            </a:r>
            <a:r>
              <a:rPr lang="hr-HR" sz="2400" i="1" dirty="0" err="1">
                <a:effectLst/>
                <a:ea typeface="Times New Roman" panose="02020603050405020304" pitchFamily="18" charset="0"/>
              </a:rPr>
              <a:t>Padlet</a:t>
            </a:r>
            <a:r>
              <a:rPr lang="hr-HR" sz="2400" dirty="0">
                <a:effectLst/>
                <a:ea typeface="Times New Roman" panose="02020603050405020304" pitchFamily="18" charset="0"/>
              </a:rPr>
              <a:t> – funkcionalnosti dogradnje sustava umjetnom inteligencijom</a:t>
            </a:r>
          </a:p>
          <a:p>
            <a:pPr algn="just"/>
            <a:r>
              <a:rPr lang="hr-HR" sz="2400" b="1" dirty="0">
                <a:effectLst/>
                <a:ea typeface="Times New Roman" panose="02020603050405020304" pitchFamily="18" charset="0"/>
              </a:rPr>
              <a:t> </a:t>
            </a:r>
            <a:endParaRPr lang="hr-HR" sz="2400" dirty="0">
              <a:effectLst/>
              <a:ea typeface="Times New Roman" panose="02020603050405020304" pitchFamily="18" charset="0"/>
            </a:endParaRPr>
          </a:p>
          <a:p>
            <a:pPr algn="just"/>
            <a:r>
              <a:rPr lang="hr-HR" sz="2400" b="1" dirty="0">
                <a:effectLst/>
                <a:ea typeface="Times New Roman" panose="02020603050405020304" pitchFamily="18" charset="0"/>
              </a:rPr>
              <a:t>Stanka </a:t>
            </a:r>
            <a:r>
              <a:rPr lang="hr-HR" sz="2400" b="1" dirty="0">
                <a:effectLst/>
                <a:highlight>
                  <a:srgbClr val="D3D3D3"/>
                </a:highlight>
                <a:ea typeface="Times New Roman" panose="02020603050405020304" pitchFamily="18" charset="0"/>
              </a:rPr>
              <a:t>–</a:t>
            </a:r>
            <a:r>
              <a:rPr lang="hr-HR" sz="2400" b="1" dirty="0">
                <a:effectLst/>
                <a:ea typeface="Times New Roman" panose="02020603050405020304" pitchFamily="18" charset="0"/>
              </a:rPr>
              <a:t> 10 minuta</a:t>
            </a:r>
            <a:endParaRPr lang="hr-HR" sz="2400" dirty="0">
              <a:effectLst/>
              <a:ea typeface="Times New Roman" panose="02020603050405020304" pitchFamily="18" charset="0"/>
            </a:endParaRPr>
          </a:p>
          <a:p>
            <a:pPr algn="just"/>
            <a:endParaRPr lang="hr-HR" sz="2400" dirty="0">
              <a:effectLst/>
              <a:ea typeface="Times New Roman" panose="02020603050405020304" pitchFamily="18" charset="0"/>
            </a:endParaRPr>
          </a:p>
        </p:txBody>
      </p:sp>
    </p:spTree>
    <p:extLst>
      <p:ext uri="{BB962C8B-B14F-4D97-AF65-F5344CB8AC3E}">
        <p14:creationId xmlns:p14="http://schemas.microsoft.com/office/powerpoint/2010/main" val="2456550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A43673-E37C-E9B0-AA08-3A67E66B2B43}"/>
              </a:ext>
            </a:extLst>
          </p:cNvPr>
          <p:cNvSpPr>
            <a:spLocks noGrp="1"/>
          </p:cNvSpPr>
          <p:nvPr>
            <p:ph type="title"/>
          </p:nvPr>
        </p:nvSpPr>
        <p:spPr/>
        <p:txBody>
          <a:bodyPr/>
          <a:lstStyle/>
          <a:p>
            <a:r>
              <a:rPr lang="hr-HR" dirty="0"/>
              <a:t>Sadržaj radionice</a:t>
            </a:r>
          </a:p>
        </p:txBody>
      </p:sp>
      <p:sp>
        <p:nvSpPr>
          <p:cNvPr id="5" name="TextBox 4">
            <a:extLst>
              <a:ext uri="{FF2B5EF4-FFF2-40B4-BE49-F238E27FC236}">
                <a16:creationId xmlns:a16="http://schemas.microsoft.com/office/drawing/2014/main" id="{4DD2892A-F747-C7FA-6A6E-F4F523DE893A}"/>
              </a:ext>
            </a:extLst>
          </p:cNvPr>
          <p:cNvSpPr txBox="1"/>
          <p:nvPr/>
        </p:nvSpPr>
        <p:spPr>
          <a:xfrm>
            <a:off x="838200" y="1466805"/>
            <a:ext cx="7762103" cy="4154984"/>
          </a:xfrm>
          <a:prstGeom prst="rect">
            <a:avLst/>
          </a:prstGeom>
          <a:noFill/>
        </p:spPr>
        <p:txBody>
          <a:bodyPr wrap="square">
            <a:spAutoFit/>
          </a:bodyPr>
          <a:lstStyle/>
          <a:p>
            <a:r>
              <a:rPr lang="hr-HR" sz="2400" b="1" dirty="0">
                <a:effectLst/>
                <a:ea typeface="Times New Roman" panose="02020603050405020304" pitchFamily="18" charset="0"/>
              </a:rPr>
              <a:t> </a:t>
            </a:r>
            <a:endParaRPr lang="hr-HR" sz="2400" dirty="0">
              <a:effectLst/>
              <a:ea typeface="Times New Roman" panose="02020603050405020304" pitchFamily="18" charset="0"/>
            </a:endParaRPr>
          </a:p>
          <a:p>
            <a:r>
              <a:rPr lang="hr-HR" sz="2400" b="1" dirty="0">
                <a:effectLst/>
                <a:highlight>
                  <a:srgbClr val="D3D3D3"/>
                </a:highlight>
                <a:ea typeface="Times New Roman" panose="02020603050405020304" pitchFamily="18" charset="0"/>
              </a:rPr>
              <a:t>Drugi dio radionice – 80 minuta</a:t>
            </a:r>
          </a:p>
          <a:p>
            <a:endParaRPr lang="hr-HR" sz="2400" dirty="0">
              <a:effectLst/>
              <a:ea typeface="Times New Roman" panose="02020603050405020304" pitchFamily="18" charset="0"/>
            </a:endParaRPr>
          </a:p>
          <a:p>
            <a:pPr marL="342900" indent="-342900">
              <a:buFont typeface="Arial" panose="020B0604020202020204" pitchFamily="34" charset="0"/>
              <a:buChar char="•"/>
            </a:pPr>
            <a:r>
              <a:rPr lang="hr-HR" sz="2400" dirty="0">
                <a:effectLst/>
                <a:ea typeface="Times New Roman" panose="02020603050405020304" pitchFamily="18" charset="0"/>
              </a:rPr>
              <a:t>Rad u alatu </a:t>
            </a:r>
            <a:r>
              <a:rPr lang="hr-HR" sz="2400" i="1" dirty="0" err="1">
                <a:effectLst/>
                <a:ea typeface="Times New Roman" panose="02020603050405020304" pitchFamily="18" charset="0"/>
              </a:rPr>
              <a:t>ChatGPT</a:t>
            </a:r>
            <a:r>
              <a:rPr lang="hr-HR" sz="2400" dirty="0">
                <a:effectLst/>
                <a:ea typeface="Times New Roman" panose="02020603050405020304" pitchFamily="18" charset="0"/>
              </a:rPr>
              <a:t> – stvaranje ideja za smišljanje aktivnosti</a:t>
            </a:r>
          </a:p>
          <a:p>
            <a:pPr marL="342900" indent="-342900">
              <a:buFont typeface="Arial" panose="020B0604020202020204" pitchFamily="34" charset="0"/>
              <a:buChar char="•"/>
            </a:pPr>
            <a:r>
              <a:rPr lang="hr-HR" sz="2400" dirty="0">
                <a:effectLst/>
                <a:ea typeface="Times New Roman" panose="02020603050405020304" pitchFamily="18" charset="0"/>
              </a:rPr>
              <a:t>Usporedba mogućnosti alata </a:t>
            </a:r>
            <a:r>
              <a:rPr lang="hr-HR" sz="2400" i="1" dirty="0" err="1">
                <a:effectLst/>
                <a:ea typeface="Times New Roman" panose="02020603050405020304" pitchFamily="18" charset="0"/>
              </a:rPr>
              <a:t>ChatGPT</a:t>
            </a:r>
            <a:r>
              <a:rPr lang="hr-HR" sz="2400" dirty="0">
                <a:effectLst/>
                <a:ea typeface="Times New Roman" panose="02020603050405020304" pitchFamily="18" charset="0"/>
              </a:rPr>
              <a:t> i alata </a:t>
            </a:r>
            <a:r>
              <a:rPr lang="hr-HR" sz="2400" i="1" dirty="0" err="1">
                <a:effectLst/>
                <a:ea typeface="Times New Roman" panose="02020603050405020304" pitchFamily="18" charset="0"/>
              </a:rPr>
              <a:t>Perplexity</a:t>
            </a:r>
            <a:endParaRPr lang="hr-HR" sz="2400" i="1" dirty="0">
              <a:effectLst/>
              <a:ea typeface="Times New Roman" panose="02020603050405020304" pitchFamily="18" charset="0"/>
            </a:endParaRPr>
          </a:p>
          <a:p>
            <a:pPr marL="342900" indent="-342900">
              <a:buFont typeface="Arial" panose="020B0604020202020204" pitchFamily="34" charset="0"/>
              <a:buChar char="•"/>
            </a:pPr>
            <a:r>
              <a:rPr lang="hr-HR" sz="2400" dirty="0">
                <a:effectLst/>
                <a:ea typeface="Times New Roman" panose="02020603050405020304" pitchFamily="18" charset="0"/>
              </a:rPr>
              <a:t>Rad u alatu </a:t>
            </a:r>
            <a:r>
              <a:rPr lang="hr-HR" sz="2400" i="1" dirty="0" err="1">
                <a:effectLst/>
                <a:ea typeface="Times New Roman" panose="02020603050405020304" pitchFamily="18" charset="0"/>
              </a:rPr>
              <a:t>Perplexity</a:t>
            </a:r>
            <a:r>
              <a:rPr lang="hr-HR" sz="2400" dirty="0">
                <a:effectLst/>
                <a:ea typeface="Times New Roman" panose="02020603050405020304" pitchFamily="18" charset="0"/>
              </a:rPr>
              <a:t> – </a:t>
            </a:r>
            <a:r>
              <a:rPr lang="en-US" sz="2400" dirty="0" err="1">
                <a:effectLst/>
                <a:ea typeface="Times New Roman" panose="02020603050405020304" pitchFamily="18" charset="0"/>
              </a:rPr>
              <a:t>izrada</a:t>
            </a:r>
            <a:r>
              <a:rPr lang="en-US" sz="2400" dirty="0">
                <a:effectLst/>
                <a:ea typeface="Times New Roman" panose="02020603050405020304" pitchFamily="18" charset="0"/>
              </a:rPr>
              <a:t> </a:t>
            </a:r>
            <a:r>
              <a:rPr lang="en-US" sz="2400" dirty="0" err="1">
                <a:effectLst/>
                <a:ea typeface="Times New Roman" panose="02020603050405020304" pitchFamily="18" charset="0"/>
              </a:rPr>
              <a:t>prilagođenih</a:t>
            </a:r>
            <a:r>
              <a:rPr lang="en-US" sz="2400" dirty="0">
                <a:effectLst/>
                <a:ea typeface="Times New Roman" panose="02020603050405020304" pitchFamily="18" charset="0"/>
              </a:rPr>
              <a:t> </a:t>
            </a:r>
            <a:r>
              <a:rPr lang="en-US" sz="2400" dirty="0" err="1">
                <a:effectLst/>
                <a:ea typeface="Times New Roman" panose="02020603050405020304" pitchFamily="18" charset="0"/>
              </a:rPr>
              <a:t>nastavnih</a:t>
            </a:r>
            <a:r>
              <a:rPr lang="en-US" sz="2400" dirty="0">
                <a:effectLst/>
                <a:ea typeface="Times New Roman" panose="02020603050405020304" pitchFamily="18" charset="0"/>
              </a:rPr>
              <a:t> </a:t>
            </a:r>
            <a:r>
              <a:rPr lang="en-US" sz="2400" dirty="0" err="1">
                <a:effectLst/>
                <a:ea typeface="Times New Roman" panose="02020603050405020304" pitchFamily="18" charset="0"/>
              </a:rPr>
              <a:t>materijala</a:t>
            </a:r>
            <a:r>
              <a:rPr lang="en-US" sz="2400" dirty="0">
                <a:effectLst/>
                <a:ea typeface="Times New Roman" panose="02020603050405020304" pitchFamily="18" charset="0"/>
              </a:rPr>
              <a:t> </a:t>
            </a:r>
            <a:r>
              <a:rPr lang="en-US" sz="2400" dirty="0" err="1">
                <a:effectLst/>
                <a:ea typeface="Times New Roman" panose="02020603050405020304" pitchFamily="18" charset="0"/>
              </a:rPr>
              <a:t>i</a:t>
            </a:r>
            <a:r>
              <a:rPr lang="en-US" sz="2400" dirty="0">
                <a:effectLst/>
                <a:ea typeface="Times New Roman" panose="02020603050405020304" pitchFamily="18" charset="0"/>
              </a:rPr>
              <a:t> </a:t>
            </a:r>
            <a:r>
              <a:rPr lang="en-US" sz="2400" dirty="0" err="1">
                <a:effectLst/>
                <a:ea typeface="Times New Roman" panose="02020603050405020304" pitchFamily="18" charset="0"/>
              </a:rPr>
              <a:t>prijedloga</a:t>
            </a:r>
            <a:r>
              <a:rPr lang="en-US" sz="2400" dirty="0">
                <a:effectLst/>
                <a:ea typeface="Times New Roman" panose="02020603050405020304" pitchFamily="18" charset="0"/>
              </a:rPr>
              <a:t> </a:t>
            </a:r>
            <a:r>
              <a:rPr lang="en-US" sz="2400" dirty="0" err="1">
                <a:effectLst/>
                <a:ea typeface="Times New Roman" panose="02020603050405020304" pitchFamily="18" charset="0"/>
              </a:rPr>
              <a:t>aktivnosti</a:t>
            </a:r>
            <a:r>
              <a:rPr lang="en-US" sz="2400" dirty="0">
                <a:effectLst/>
                <a:ea typeface="Times New Roman" panose="02020603050405020304" pitchFamily="18" charset="0"/>
              </a:rPr>
              <a:t> </a:t>
            </a:r>
            <a:r>
              <a:rPr lang="en-US" sz="2400" dirty="0" err="1">
                <a:effectLst/>
                <a:ea typeface="Times New Roman" panose="02020603050405020304" pitchFamily="18" charset="0"/>
              </a:rPr>
              <a:t>prema</a:t>
            </a:r>
            <a:r>
              <a:rPr lang="en-US" sz="2400" dirty="0">
                <a:effectLst/>
                <a:ea typeface="Times New Roman" panose="02020603050405020304" pitchFamily="18" charset="0"/>
              </a:rPr>
              <a:t> </a:t>
            </a:r>
            <a:r>
              <a:rPr lang="en-US" sz="2400" dirty="0" err="1">
                <a:effectLst/>
                <a:ea typeface="Times New Roman" panose="02020603050405020304" pitchFamily="18" charset="0"/>
              </a:rPr>
              <a:t>specifičnim</a:t>
            </a:r>
            <a:r>
              <a:rPr lang="en-US" sz="2400" dirty="0">
                <a:effectLst/>
                <a:ea typeface="Times New Roman" panose="02020603050405020304" pitchFamily="18" charset="0"/>
              </a:rPr>
              <a:t> </a:t>
            </a:r>
            <a:r>
              <a:rPr lang="en-US" sz="2400" dirty="0" err="1">
                <a:effectLst/>
                <a:ea typeface="Times New Roman" panose="02020603050405020304" pitchFamily="18" charset="0"/>
              </a:rPr>
              <a:t>potrebama</a:t>
            </a:r>
            <a:r>
              <a:rPr lang="en-US" sz="2400" dirty="0">
                <a:effectLst/>
                <a:ea typeface="Times New Roman" panose="02020603050405020304" pitchFamily="18" charset="0"/>
              </a:rPr>
              <a:t> </a:t>
            </a:r>
            <a:r>
              <a:rPr lang="en-US" sz="2400" dirty="0" err="1">
                <a:effectLst/>
                <a:ea typeface="Times New Roman" panose="02020603050405020304" pitchFamily="18" charset="0"/>
              </a:rPr>
              <a:t>učenika</a:t>
            </a:r>
            <a:r>
              <a:rPr lang="en-US" sz="2400" dirty="0">
                <a:effectLst/>
                <a:ea typeface="Times New Roman" panose="02020603050405020304" pitchFamily="18" charset="0"/>
              </a:rPr>
              <a:t> </a:t>
            </a:r>
            <a:endParaRPr lang="hr-HR" sz="2400" dirty="0">
              <a:effectLst/>
              <a:ea typeface="Times New Roman" panose="02020603050405020304" pitchFamily="18" charset="0"/>
            </a:endParaRPr>
          </a:p>
          <a:p>
            <a:pPr marL="342900" indent="-342900">
              <a:buFont typeface="Arial" panose="020B0604020202020204" pitchFamily="34" charset="0"/>
              <a:buChar char="•"/>
            </a:pPr>
            <a:r>
              <a:rPr lang="hr-HR" sz="2400" dirty="0">
                <a:effectLst/>
                <a:ea typeface="Times New Roman" panose="02020603050405020304" pitchFamily="18" charset="0"/>
              </a:rPr>
              <a:t>Rad u alatu </a:t>
            </a:r>
            <a:r>
              <a:rPr lang="hr-HR" sz="2400" i="1" dirty="0" err="1">
                <a:effectLst/>
                <a:ea typeface="Times New Roman" panose="02020603050405020304" pitchFamily="18" charset="0"/>
              </a:rPr>
              <a:t>Curipod</a:t>
            </a:r>
            <a:r>
              <a:rPr lang="hr-HR" sz="2400" dirty="0">
                <a:effectLst/>
                <a:ea typeface="Times New Roman" panose="02020603050405020304" pitchFamily="18" charset="0"/>
              </a:rPr>
              <a:t> – pregled i analiza učeničkih aktivnosti s pomoću alata </a:t>
            </a:r>
            <a:r>
              <a:rPr lang="hr-HR" sz="2400" i="1" dirty="0" err="1">
                <a:effectLst/>
                <a:ea typeface="Times New Roman" panose="02020603050405020304" pitchFamily="18" charset="0"/>
              </a:rPr>
              <a:t>Curipod</a:t>
            </a:r>
            <a:endParaRPr lang="hr-HR" sz="2400" dirty="0">
              <a:effectLst/>
              <a:ea typeface="Times New Roman" panose="02020603050405020304" pitchFamily="18" charset="0"/>
            </a:endParaRPr>
          </a:p>
        </p:txBody>
      </p:sp>
    </p:spTree>
    <p:extLst>
      <p:ext uri="{BB962C8B-B14F-4D97-AF65-F5344CB8AC3E}">
        <p14:creationId xmlns:p14="http://schemas.microsoft.com/office/powerpoint/2010/main" val="2721915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A43673-E37C-E9B0-AA08-3A67E66B2B43}"/>
              </a:ext>
            </a:extLst>
          </p:cNvPr>
          <p:cNvSpPr>
            <a:spLocks noGrp="1"/>
          </p:cNvSpPr>
          <p:nvPr>
            <p:ph type="title"/>
          </p:nvPr>
        </p:nvSpPr>
        <p:spPr/>
        <p:txBody>
          <a:bodyPr/>
          <a:lstStyle/>
          <a:p>
            <a:r>
              <a:rPr lang="hr-HR" dirty="0"/>
              <a:t>Kakvo je vaše iskustvo?</a:t>
            </a:r>
          </a:p>
        </p:txBody>
      </p:sp>
      <p:sp>
        <p:nvSpPr>
          <p:cNvPr id="6" name="TextBox 5">
            <a:extLst>
              <a:ext uri="{FF2B5EF4-FFF2-40B4-BE49-F238E27FC236}">
                <a16:creationId xmlns:a16="http://schemas.microsoft.com/office/drawing/2014/main" id="{D488AFFA-8FF2-7855-854F-BECF4BE7F900}"/>
              </a:ext>
            </a:extLst>
          </p:cNvPr>
          <p:cNvSpPr txBox="1"/>
          <p:nvPr/>
        </p:nvSpPr>
        <p:spPr>
          <a:xfrm>
            <a:off x="6569740" y="1927192"/>
            <a:ext cx="8719456" cy="954107"/>
          </a:xfrm>
          <a:prstGeom prst="rect">
            <a:avLst/>
          </a:prstGeom>
          <a:noFill/>
        </p:spPr>
        <p:txBody>
          <a:bodyPr wrap="square">
            <a:spAutoFit/>
          </a:bodyPr>
          <a:lstStyle/>
          <a:p>
            <a:r>
              <a:rPr lang="hr-HR" sz="2800" dirty="0"/>
              <a:t>Menti kod: </a:t>
            </a:r>
          </a:p>
          <a:p>
            <a:r>
              <a:rPr lang="hr-HR" sz="2800" dirty="0"/>
              <a:t>8343 6600</a:t>
            </a:r>
            <a:endParaRPr lang="en-US" sz="2800" dirty="0"/>
          </a:p>
        </p:txBody>
      </p:sp>
      <p:pic>
        <p:nvPicPr>
          <p:cNvPr id="5" name="Picture 4" descr="A qr code on a white background&#10;&#10;Description automatically generated">
            <a:extLst>
              <a:ext uri="{FF2B5EF4-FFF2-40B4-BE49-F238E27FC236}">
                <a16:creationId xmlns:a16="http://schemas.microsoft.com/office/drawing/2014/main" id="{ABC1F9B8-4320-6DFD-C58D-CB1FC81EE022}"/>
              </a:ext>
            </a:extLst>
          </p:cNvPr>
          <p:cNvPicPr>
            <a:picLocks noChangeAspect="1"/>
          </p:cNvPicPr>
          <p:nvPr/>
        </p:nvPicPr>
        <p:blipFill>
          <a:blip r:embed="rId3"/>
          <a:stretch>
            <a:fillRect/>
          </a:stretch>
        </p:blipFill>
        <p:spPr>
          <a:xfrm>
            <a:off x="838201" y="1579265"/>
            <a:ext cx="4796434" cy="4796434"/>
          </a:xfrm>
          <a:prstGeom prst="rect">
            <a:avLst/>
          </a:prstGeom>
        </p:spPr>
      </p:pic>
    </p:spTree>
    <p:extLst>
      <p:ext uri="{BB962C8B-B14F-4D97-AF65-F5344CB8AC3E}">
        <p14:creationId xmlns:p14="http://schemas.microsoft.com/office/powerpoint/2010/main" val="336211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A43673-E37C-E9B0-AA08-3A67E66B2B43}"/>
              </a:ext>
            </a:extLst>
          </p:cNvPr>
          <p:cNvSpPr>
            <a:spLocks noGrp="1"/>
          </p:cNvSpPr>
          <p:nvPr>
            <p:ph type="title"/>
          </p:nvPr>
        </p:nvSpPr>
        <p:spPr>
          <a:xfrm>
            <a:off x="997403" y="493116"/>
            <a:ext cx="8401050" cy="1325563"/>
          </a:xfrm>
        </p:spPr>
        <p:txBody>
          <a:bodyPr/>
          <a:lstStyle/>
          <a:p>
            <a:r>
              <a:rPr lang="hr-HR" sz="3600" dirty="0"/>
              <a:t>Umjetna inteligencija – potencijal ili prijetnja?</a:t>
            </a:r>
          </a:p>
        </p:txBody>
      </p:sp>
      <p:sp>
        <p:nvSpPr>
          <p:cNvPr id="6" name="TextBox 5">
            <a:extLst>
              <a:ext uri="{FF2B5EF4-FFF2-40B4-BE49-F238E27FC236}">
                <a16:creationId xmlns:a16="http://schemas.microsoft.com/office/drawing/2014/main" id="{D488AFFA-8FF2-7855-854F-BECF4BE7F900}"/>
              </a:ext>
            </a:extLst>
          </p:cNvPr>
          <p:cNvSpPr txBox="1"/>
          <p:nvPr/>
        </p:nvSpPr>
        <p:spPr>
          <a:xfrm>
            <a:off x="997403" y="4952195"/>
            <a:ext cx="8719456" cy="954107"/>
          </a:xfrm>
          <a:prstGeom prst="rect">
            <a:avLst/>
          </a:prstGeom>
          <a:noFill/>
        </p:spPr>
        <p:txBody>
          <a:bodyPr wrap="square">
            <a:spAutoFit/>
          </a:bodyPr>
          <a:lstStyle/>
          <a:p>
            <a:r>
              <a:rPr lang="hr-HR" sz="2800" dirty="0" err="1"/>
              <a:t>Padlet</a:t>
            </a:r>
            <a:r>
              <a:rPr lang="hr-HR" sz="2800" dirty="0"/>
              <a:t> ploča</a:t>
            </a:r>
          </a:p>
          <a:p>
            <a:r>
              <a:rPr lang="hr-HR" sz="2800" dirty="0"/>
              <a:t>bit.ly/UIPOMOC</a:t>
            </a:r>
            <a:endParaRPr lang="en-US" sz="2800" dirty="0"/>
          </a:p>
        </p:txBody>
      </p:sp>
      <p:pic>
        <p:nvPicPr>
          <p:cNvPr id="5" name="Picture 4" descr="A qr code on a white background&#10;&#10;Description automatically generated">
            <a:extLst>
              <a:ext uri="{FF2B5EF4-FFF2-40B4-BE49-F238E27FC236}">
                <a16:creationId xmlns:a16="http://schemas.microsoft.com/office/drawing/2014/main" id="{D4E5D879-E45B-59F2-594F-4E2F78607E30}"/>
              </a:ext>
            </a:extLst>
          </p:cNvPr>
          <p:cNvPicPr>
            <a:picLocks noChangeAspect="1"/>
          </p:cNvPicPr>
          <p:nvPr/>
        </p:nvPicPr>
        <p:blipFill>
          <a:blip r:embed="rId3"/>
          <a:stretch>
            <a:fillRect/>
          </a:stretch>
        </p:blipFill>
        <p:spPr>
          <a:xfrm>
            <a:off x="3888284" y="1428751"/>
            <a:ext cx="4946948" cy="4946948"/>
          </a:xfrm>
          <a:prstGeom prst="rect">
            <a:avLst/>
          </a:prstGeom>
        </p:spPr>
      </p:pic>
    </p:spTree>
    <p:extLst>
      <p:ext uri="{BB962C8B-B14F-4D97-AF65-F5344CB8AC3E}">
        <p14:creationId xmlns:p14="http://schemas.microsoft.com/office/powerpoint/2010/main" val="3716385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94758-6A40-9176-0DEB-E5BB8B5113B0}"/>
              </a:ext>
            </a:extLst>
          </p:cNvPr>
          <p:cNvSpPr>
            <a:spLocks noGrp="1"/>
          </p:cNvSpPr>
          <p:nvPr>
            <p:ph idx="1"/>
          </p:nvPr>
        </p:nvSpPr>
        <p:spPr>
          <a:xfrm>
            <a:off x="1562100" y="2055467"/>
            <a:ext cx="9601200" cy="2747065"/>
          </a:xfrm>
        </p:spPr>
        <p:txBody>
          <a:bodyPr/>
          <a:lstStyle/>
          <a:p>
            <a:pPr marL="0" indent="0" algn="ctr">
              <a:buNone/>
            </a:pPr>
            <a:r>
              <a:rPr lang="hr-HR" sz="4000" dirty="0"/>
              <a:t>„Etičke smjernice za upotrebu umjetne inteligencije i podataka u poučavanju i učenju postupan su proces neprekidnog razmišljanja i učenja.”</a:t>
            </a:r>
          </a:p>
        </p:txBody>
      </p:sp>
      <p:sp>
        <p:nvSpPr>
          <p:cNvPr id="5" name="TextBox 4">
            <a:extLst>
              <a:ext uri="{FF2B5EF4-FFF2-40B4-BE49-F238E27FC236}">
                <a16:creationId xmlns:a16="http://schemas.microsoft.com/office/drawing/2014/main" id="{15953682-ACE8-1011-5851-C1376FB2F323}"/>
              </a:ext>
            </a:extLst>
          </p:cNvPr>
          <p:cNvSpPr txBox="1"/>
          <p:nvPr/>
        </p:nvSpPr>
        <p:spPr>
          <a:xfrm>
            <a:off x="4438650" y="4802532"/>
            <a:ext cx="6191250" cy="646331"/>
          </a:xfrm>
          <a:prstGeom prst="rect">
            <a:avLst/>
          </a:prstGeom>
          <a:noFill/>
        </p:spPr>
        <p:txBody>
          <a:bodyPr wrap="square">
            <a:spAutoFit/>
          </a:bodyPr>
          <a:lstStyle/>
          <a:p>
            <a:pPr marL="0" indent="0" algn="r">
              <a:buNone/>
            </a:pPr>
            <a:r>
              <a:rPr lang="hr-HR" dirty="0"/>
              <a:t>Stručna skupina za umjetnu inteligenciju i podatke u obrazovanju i osposobljavanju</a:t>
            </a:r>
          </a:p>
        </p:txBody>
      </p:sp>
    </p:spTree>
    <p:extLst>
      <p:ext uri="{BB962C8B-B14F-4D97-AF65-F5344CB8AC3E}">
        <p14:creationId xmlns:p14="http://schemas.microsoft.com/office/powerpoint/2010/main" val="230137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98FE9B67-A595-9F40-8F9A-937DAA9D756B}"/>
              </a:ext>
            </a:extLst>
          </p:cNvPr>
          <p:cNvPicPr>
            <a:picLocks noChangeAspect="1"/>
          </p:cNvPicPr>
          <p:nvPr/>
        </p:nvPicPr>
        <p:blipFill rotWithShape="1">
          <a:blip r:embed="rId3"/>
          <a:srcRect t="7610" r="49859" b="4120"/>
          <a:stretch/>
        </p:blipFill>
        <p:spPr bwMode="auto">
          <a:xfrm>
            <a:off x="0" y="0"/>
            <a:ext cx="12212736" cy="6045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7603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in_predložak_1  -  Read-Only" id="{1A0CEEB1-5ADE-4438-A0C1-35EA4FD11499}" vid="{241C798B-2B09-4CD8-B7E5-8E419006F5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2985</TotalTime>
  <Words>8327</Words>
  <Application>Microsoft Office PowerPoint</Application>
  <PresentationFormat>Widescreen</PresentationFormat>
  <Paragraphs>575</Paragraphs>
  <Slides>38</Slides>
  <Notes>37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Umjetna inteligencija u učionici  - alati, primjena i strategije poučavanja </vt:lpstr>
      <vt:lpstr>Cilj radionice</vt:lpstr>
      <vt:lpstr>Ishodi učenja</vt:lpstr>
      <vt:lpstr>Sadržaj radionice</vt:lpstr>
      <vt:lpstr>Sadržaj radionice</vt:lpstr>
      <vt:lpstr>Kakvo je vaše iskustvo?</vt:lpstr>
      <vt:lpstr>Umjetna inteligencija – potencijal ili prijetnja?</vt:lpstr>
      <vt:lpstr>PowerPoint Presentation</vt:lpstr>
      <vt:lpstr>PowerPoint Presentation</vt:lpstr>
      <vt:lpstr>PowerPoint Presentation</vt:lpstr>
      <vt:lpstr>PowerPoint Presentation</vt:lpstr>
      <vt:lpstr>Zadatak</vt:lpstr>
      <vt:lpstr>Potencijal </vt:lpstr>
      <vt:lpstr>Potencijal </vt:lpstr>
      <vt:lpstr>Izazovi  </vt:lpstr>
      <vt:lpstr>Halucinacije  (Chat GPT) </vt:lpstr>
      <vt:lpstr>Etička pitanja</vt:lpstr>
      <vt:lpstr>Refleksija  </vt:lpstr>
      <vt:lpstr>Promjena PARADIGME poučavanja</vt:lpstr>
      <vt:lpstr>Ključne odrednice suvremene nastave</vt:lpstr>
      <vt:lpstr>Suvremene nastavne strategije, metode i postupci  </vt:lpstr>
      <vt:lpstr>Suvremene nastavne strategije, metode i postupci  </vt:lpstr>
      <vt:lpstr>Prijedlozi aktivnosti MagicSchool</vt:lpstr>
      <vt:lpstr>Izrada prijedloga aktivnosti u alatu MagicSchool </vt:lpstr>
      <vt:lpstr>Izrada rubrike za vrednovanje u alatu MagicSchool</vt:lpstr>
      <vt:lpstr>Prijedlozi aktivnosti Padlet</vt:lpstr>
      <vt:lpstr>Prijedlozi aktivnosti  Padlet</vt:lpstr>
      <vt:lpstr>Izrada prijedloga aktivnosti u alatu Padlet</vt:lpstr>
      <vt:lpstr>PowerPoint Presentation</vt:lpstr>
      <vt:lpstr>Prijedlozi aktivnosti  ChatGPT</vt:lpstr>
      <vt:lpstr>Usporedba alata  ChatGPT i Perplexity</vt:lpstr>
      <vt:lpstr>Izrada prilagođenih aktivnosti Perplexity</vt:lpstr>
      <vt:lpstr>Specifične teškoće u učenju </vt:lpstr>
      <vt:lpstr>Izvještaji i analitika Curipod</vt:lpstr>
      <vt:lpstr>Odgovorite na nekoliko pitanja </vt:lpstr>
      <vt:lpstr>Izrada pripreme za nastavu u alatu Curipod</vt:lpstr>
      <vt:lpstr>Zaključci</vt:lpstr>
      <vt:lpstr>Hvala na pozornosti!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Umjetna inteligencija u učionici  - alati, primjena i strategije poučavanja</dc:title>
  <dc:creator>Matilda Bulić</dc:creator>
  <cp:lastModifiedBy>Vanja Jajić</cp:lastModifiedBy>
  <cp:revision>23</cp:revision>
  <dcterms:created xsi:type="dcterms:W3CDTF">2024-08-27T18:08:14Z</dcterms:created>
  <dcterms:modified xsi:type="dcterms:W3CDTF">2024-09-23T12:29:20Z</dcterms:modified>
</cp:coreProperties>
</file>