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9" r:id="rId6"/>
    <p:sldId id="285" r:id="rId7"/>
    <p:sldId id="287" r:id="rId8"/>
    <p:sldId id="286" r:id="rId9"/>
    <p:sldId id="290" r:id="rId10"/>
    <p:sldId id="291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288" y="6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577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950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585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165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448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2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292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70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61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411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422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C020-7D26-4EAE-B7EB-7118411AD6F5}" type="datetimeFigureOut">
              <a:rPr lang="hr-HR" smtClean="0"/>
              <a:t>25.9.2024.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0B144-1F93-49FB-8E94-C5DF4304FE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432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063" y="1604854"/>
            <a:ext cx="11163869" cy="2105906"/>
          </a:xfrm>
        </p:spPr>
        <p:txBody>
          <a:bodyPr>
            <a:noAutofit/>
          </a:bodyPr>
          <a:lstStyle/>
          <a:p>
            <a:r>
              <a:rPr lang="hr-HR" sz="8000" b="1" i="1" dirty="0" err="1"/>
              <a:t>Cikloalkani</a:t>
            </a:r>
            <a:br>
              <a:rPr lang="hr-HR" sz="8000" b="1" i="1" dirty="0"/>
            </a:br>
            <a:r>
              <a:rPr lang="hr-HR" sz="8000" b="1" i="1" dirty="0" err="1"/>
              <a:t>C</a:t>
            </a:r>
            <a:r>
              <a:rPr lang="hr-HR" sz="8000" b="1" i="1" baseline="-25000" dirty="0" err="1"/>
              <a:t>n</a:t>
            </a:r>
            <a:r>
              <a:rPr lang="hr-HR" sz="8000" b="1" i="1" dirty="0" err="1"/>
              <a:t>H</a:t>
            </a:r>
            <a:r>
              <a:rPr lang="hr-HR" sz="8000" b="1" i="1" baseline="-25000" dirty="0" err="1"/>
              <a:t>2n</a:t>
            </a:r>
            <a:endParaRPr lang="hr-HR" sz="8000" b="1" i="1" baseline="-25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B0D3C0-BDD7-59D7-B10A-F0BE52F8D1F3}"/>
              </a:ext>
            </a:extLst>
          </p:cNvPr>
          <p:cNvSpPr txBox="1"/>
          <p:nvPr/>
        </p:nvSpPr>
        <p:spPr>
          <a:xfrm>
            <a:off x="8159418" y="5469193"/>
            <a:ext cx="2938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Ojdana Barčot, prof.</a:t>
            </a:r>
            <a:r>
              <a:rPr lang="en-US" sz="2000" dirty="0"/>
              <a:t>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17677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DD7502-CE17-F706-A9FF-C0AF1BE45783}"/>
              </a:ext>
            </a:extLst>
          </p:cNvPr>
          <p:cNvSpPr txBox="1"/>
          <p:nvPr/>
        </p:nvSpPr>
        <p:spPr>
          <a:xfrm>
            <a:off x="1928300" y="1556763"/>
            <a:ext cx="176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Literatura: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BDBED4-7FA1-414A-3D2C-D54CBEB7351C}"/>
              </a:ext>
            </a:extLst>
          </p:cNvPr>
          <p:cNvSpPr txBox="1"/>
          <p:nvPr/>
        </p:nvSpPr>
        <p:spPr>
          <a:xfrm>
            <a:off x="1547301" y="2567620"/>
            <a:ext cx="845375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dirty="0"/>
              <a:t>Danijela Bajić, Melita Barić </a:t>
            </a:r>
            <a:r>
              <a:rPr lang="hr-HR" dirty="0" err="1"/>
              <a:t>Tominac</a:t>
            </a:r>
            <a:r>
              <a:rPr lang="hr-HR" dirty="0"/>
              <a:t>, Antonela </a:t>
            </a:r>
            <a:r>
              <a:rPr lang="hr-HR" dirty="0" err="1"/>
              <a:t>Dragobratović</a:t>
            </a:r>
            <a:r>
              <a:rPr lang="hr-HR" dirty="0"/>
              <a:t>, Aleksandra Habuš, Antun </a:t>
            </a:r>
            <a:r>
              <a:rPr lang="hr-HR" dirty="0" err="1"/>
              <a:t>Kučak</a:t>
            </a:r>
            <a:r>
              <a:rPr lang="hr-HR" dirty="0"/>
              <a:t>, Snježana Liber : </a:t>
            </a:r>
            <a:r>
              <a:rPr lang="hr-HR" b="1" dirty="0"/>
              <a:t>KEMIJA 4</a:t>
            </a:r>
            <a:r>
              <a:rPr lang="hr-HR" dirty="0"/>
              <a:t>, udžbenik kemije u četvrtom razredu gimnazije, Profil Klet, Zagreb, 1. izdanje, 2021.</a:t>
            </a:r>
          </a:p>
          <a:p>
            <a:pPr marL="342900" indent="-342900">
              <a:buFontTx/>
              <a:buAutoNum type="arabicPeriod"/>
            </a:pPr>
            <a:r>
              <a:rPr lang="hr-HR" dirty="0"/>
              <a:t>Tajana Begović, Marina </a:t>
            </a:r>
            <a:r>
              <a:rPr lang="hr-HR" dirty="0" err="1"/>
              <a:t>Luetić</a:t>
            </a:r>
            <a:r>
              <a:rPr lang="hr-HR" dirty="0"/>
              <a:t>, </a:t>
            </a:r>
            <a:r>
              <a:rPr lang="hr-HR" dirty="0" err="1"/>
              <a:t>Frances</a:t>
            </a:r>
            <a:r>
              <a:rPr lang="hr-HR" dirty="0"/>
              <a:t> Novosel, Vesna Petrović </a:t>
            </a:r>
            <a:r>
              <a:rPr lang="hr-HR" dirty="0" err="1"/>
              <a:t>Peroković</a:t>
            </a:r>
            <a:r>
              <a:rPr lang="hr-HR" dirty="0"/>
              <a:t>, Sonja Rupčić </a:t>
            </a:r>
            <a:r>
              <a:rPr lang="hr-HR" dirty="0" err="1"/>
              <a:t>Petelinc</a:t>
            </a:r>
            <a:r>
              <a:rPr lang="hr-HR" dirty="0"/>
              <a:t>: </a:t>
            </a:r>
            <a:r>
              <a:rPr lang="hr-HR" b="1" dirty="0"/>
              <a:t>KEMIJA 4</a:t>
            </a:r>
            <a:r>
              <a:rPr lang="hr-HR" dirty="0"/>
              <a:t>, udžbenik kemije u četvrtom razredu gimnazije, Školska Knjiga, Zagreb, 1. izdanje, 2021.</a:t>
            </a:r>
          </a:p>
          <a:p>
            <a:pPr marL="342900" indent="-342900">
              <a:buFontTx/>
              <a:buAutoNum type="arabicPeriod"/>
            </a:pPr>
            <a:r>
              <a:rPr lang="hr-HR" dirty="0"/>
              <a:t>Dubravka Stričević, Blanka Sever: </a:t>
            </a:r>
            <a:r>
              <a:rPr lang="hr-HR" b="1" dirty="0"/>
              <a:t>TEMELJI ORGANSKE KEMIJE</a:t>
            </a:r>
            <a:r>
              <a:rPr lang="hr-HR" dirty="0"/>
              <a:t>, udžbenik za 4. r. gimnazije, Profil Klet d.o.o. , izdanje 2019.</a:t>
            </a:r>
          </a:p>
          <a:p>
            <a:pPr marL="342900" indent="-342900">
              <a:buFontTx/>
              <a:buAutoNum type="arabicPeriod"/>
            </a:pPr>
            <a:r>
              <a:rPr lang="hr-HR" dirty="0"/>
              <a:t>https://edutorij-admin-api.carnet.hr/storage/extracted/fd4e4aca-de35-49a7-9436-638df9b1c154/cikloalkani.html</a:t>
            </a:r>
          </a:p>
          <a:p>
            <a:pPr marL="342900" indent="-342900">
              <a:buAutoNum type="arabicPeriod"/>
            </a:pPr>
            <a:endParaRPr lang="hr-HR" dirty="0"/>
          </a:p>
          <a:p>
            <a:r>
              <a:rPr lang="hr-H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582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64" b="9483"/>
          <a:stretch/>
        </p:blipFill>
        <p:spPr>
          <a:xfrm>
            <a:off x="1301170" y="1401990"/>
            <a:ext cx="1755772" cy="3152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8" r="54017" b="9993"/>
          <a:stretch/>
        </p:blipFill>
        <p:spPr>
          <a:xfrm>
            <a:off x="3593803" y="1401990"/>
            <a:ext cx="1982884" cy="313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85" r="26407" b="9993"/>
          <a:stretch/>
        </p:blipFill>
        <p:spPr>
          <a:xfrm>
            <a:off x="5962148" y="1410865"/>
            <a:ext cx="2211678" cy="31345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24" b="9483"/>
          <a:stretch/>
        </p:blipFill>
        <p:spPr>
          <a:xfrm>
            <a:off x="8559287" y="1401988"/>
            <a:ext cx="2086253" cy="31522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01170" y="4762861"/>
            <a:ext cx="165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>
                <a:solidFill>
                  <a:srgbClr val="FF0000"/>
                </a:solidFill>
              </a:rPr>
              <a:t>ciklo</a:t>
            </a:r>
            <a:r>
              <a:rPr lang="hr-HR" sz="2400" dirty="0" err="1"/>
              <a:t>propan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721820" y="4762863"/>
            <a:ext cx="165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>
                <a:solidFill>
                  <a:srgbClr val="FF0000"/>
                </a:solidFill>
              </a:rPr>
              <a:t>ciklo</a:t>
            </a:r>
            <a:r>
              <a:rPr lang="hr-HR" sz="2400" dirty="0" err="1"/>
              <a:t>butan</a:t>
            </a:r>
            <a:endParaRPr lang="hr-H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62311" y="4762862"/>
            <a:ext cx="165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>
                <a:solidFill>
                  <a:srgbClr val="FF0000"/>
                </a:solidFill>
              </a:rPr>
              <a:t>ciklo</a:t>
            </a:r>
            <a:r>
              <a:rPr lang="hr-HR" sz="2400" dirty="0" err="1"/>
              <a:t>pentan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775576" y="4762861"/>
            <a:ext cx="165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>
                <a:solidFill>
                  <a:srgbClr val="FF0000"/>
                </a:solidFill>
              </a:rPr>
              <a:t>ciklo</a:t>
            </a:r>
            <a:r>
              <a:rPr lang="hr-HR" sz="2400" dirty="0" err="1"/>
              <a:t>heksan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21820" y="339001"/>
            <a:ext cx="6774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Nomenklatura </a:t>
            </a:r>
            <a:r>
              <a:rPr lang="hr-HR" sz="2800" dirty="0" err="1"/>
              <a:t>cikloalkana</a:t>
            </a:r>
            <a:endParaRPr lang="hr-HR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B816CB-F9C1-940E-E8C4-291C9F3393B0}"/>
              </a:ext>
            </a:extLst>
          </p:cNvPr>
          <p:cNvSpPr txBox="1"/>
          <p:nvPr/>
        </p:nvSpPr>
        <p:spPr>
          <a:xfrm>
            <a:off x="1204073" y="5727800"/>
            <a:ext cx="5827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Zadatak</a:t>
            </a:r>
            <a:r>
              <a:rPr lang="hr-HR" sz="2400" dirty="0"/>
              <a:t>: Navedite nazive spojeva.</a:t>
            </a:r>
            <a:r>
              <a:rPr lang="en-US" sz="2400" dirty="0"/>
              <a:t>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1772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77167" y="5411016"/>
            <a:ext cx="4664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1-etil-2,4-dimetil</a:t>
            </a:r>
            <a:r>
              <a:rPr lang="hr-HR" sz="2400" dirty="0">
                <a:solidFill>
                  <a:srgbClr val="FF0000"/>
                </a:solidFill>
              </a:rPr>
              <a:t>ciklo</a:t>
            </a:r>
            <a:r>
              <a:rPr lang="hr-HR" sz="2400" dirty="0"/>
              <a:t>pentan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18477" y="5358064"/>
            <a:ext cx="3586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1-etil-3-</a:t>
            </a:r>
            <a:r>
              <a:rPr lang="hr-HR" sz="2400" dirty="0" err="1"/>
              <a:t>metil</a:t>
            </a:r>
            <a:r>
              <a:rPr lang="hr-HR" sz="2400" dirty="0" err="1">
                <a:solidFill>
                  <a:srgbClr val="FF0000"/>
                </a:solidFill>
              </a:rPr>
              <a:t>ciklo</a:t>
            </a:r>
            <a:r>
              <a:rPr lang="hr-HR" sz="2400" dirty="0" err="1"/>
              <a:t>heptan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63490" y="985319"/>
            <a:ext cx="936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Položaj skupine vezane na prsten označava se najnižim mogućim brojem.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63490" y="1499936"/>
            <a:ext cx="9360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Brojimo od atoma ugljika u prstenu na kojem se nalazi </a:t>
            </a:r>
            <a:r>
              <a:rPr lang="hr-HR" sz="2400" dirty="0" err="1"/>
              <a:t>supstituent</a:t>
            </a:r>
            <a:r>
              <a:rPr lang="hr-HR" sz="2400" dirty="0"/>
              <a:t> čiji naziv započinje abecednim redom.</a:t>
            </a:r>
            <a:r>
              <a:rPr lang="en-US" sz="2400" dirty="0"/>
              <a:t> </a:t>
            </a:r>
            <a:endParaRPr lang="hr-HR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647D8D-3FE7-E851-942A-5022BB735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213" y="3086140"/>
            <a:ext cx="1884806" cy="20849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B3F85F6-E5A0-91BD-0A4F-BD55D3BB6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609" y="3098283"/>
            <a:ext cx="2728196" cy="20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2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808" y="1968020"/>
            <a:ext cx="3906776" cy="2757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583" y="1968020"/>
            <a:ext cx="3939606" cy="27577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9195" y="310602"/>
            <a:ext cx="6774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err="1"/>
              <a:t>Konformacije</a:t>
            </a:r>
            <a:r>
              <a:rPr lang="hr-HR" sz="2800" dirty="0"/>
              <a:t> </a:t>
            </a:r>
            <a:r>
              <a:rPr lang="hr-HR" sz="2800" dirty="0" err="1"/>
              <a:t>cikloheksana</a:t>
            </a:r>
            <a:endParaRPr lang="hr-H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34881" y="4813416"/>
            <a:ext cx="4191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err="1"/>
              <a:t>Konformacija</a:t>
            </a:r>
            <a:r>
              <a:rPr lang="hr-HR" sz="2400" dirty="0"/>
              <a:t> stolice ili sedla (najstabilnija)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40603" y="4813417"/>
            <a:ext cx="3071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err="1"/>
              <a:t>Konformacija</a:t>
            </a:r>
            <a:r>
              <a:rPr lang="hr-HR" sz="2400" dirty="0"/>
              <a:t> kolijevke ili čamca (nestabilna)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7143" y="1007991"/>
            <a:ext cx="4587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Zadatak</a:t>
            </a:r>
            <a:r>
              <a:rPr lang="hr-HR" sz="2400" dirty="0"/>
              <a:t>: Što su </a:t>
            </a:r>
            <a:r>
              <a:rPr lang="hr-HR" sz="2400" dirty="0" err="1"/>
              <a:t>konformacije</a:t>
            </a:r>
            <a:r>
              <a:rPr lang="hr-HR" sz="2400" dirty="0"/>
              <a:t>?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FEDBC3-B97C-A569-1133-F97F4D5FA24B}"/>
              </a:ext>
            </a:extLst>
          </p:cNvPr>
          <p:cNvSpPr txBox="1"/>
          <p:nvPr/>
        </p:nvSpPr>
        <p:spPr>
          <a:xfrm>
            <a:off x="1730829" y="5850009"/>
            <a:ext cx="8730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Zadatak</a:t>
            </a:r>
            <a:r>
              <a:rPr lang="hr-HR" sz="2400" dirty="0"/>
              <a:t>: Objasnite razlike u stabilnosti </a:t>
            </a:r>
            <a:r>
              <a:rPr lang="hr-HR" sz="2400" dirty="0" err="1"/>
              <a:t>konformacija</a:t>
            </a:r>
            <a:r>
              <a:rPr lang="hr-HR" sz="2400" dirty="0"/>
              <a:t> </a:t>
            </a:r>
            <a:r>
              <a:rPr lang="hr-HR" sz="2400" dirty="0" err="1"/>
              <a:t>cikloheksana</a:t>
            </a:r>
            <a:r>
              <a:rPr lang="hr-HR" sz="2400" dirty="0"/>
              <a:t>.</a:t>
            </a:r>
            <a:r>
              <a:rPr lang="en-US" sz="2400" dirty="0"/>
              <a:t>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28685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2468" y="2372054"/>
            <a:ext cx="8851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Oblik stolice pri sobnoj temperaturi prelazi uz izvrtanje prstena u drugi ekvivalentni oblik.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939" y="643490"/>
            <a:ext cx="6658196" cy="11142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19613" y="3719933"/>
            <a:ext cx="3317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Fizikalna svojstva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2776" y="4321885"/>
            <a:ext cx="7116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- temperatura vrelišta raste s povećanjem </a:t>
            </a:r>
            <a:r>
              <a:rPr lang="hr-HR" sz="2400" i="1" dirty="0" err="1"/>
              <a:t>Mr</a:t>
            </a:r>
            <a:endParaRPr lang="hr-HR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72776" y="4783550"/>
            <a:ext cx="6496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- na temperaturu tališta utječe oblik molekule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BD3171-2EAD-D0B8-D9B9-3977B1A085B3}"/>
              </a:ext>
            </a:extLst>
          </p:cNvPr>
          <p:cNvSpPr txBox="1"/>
          <p:nvPr/>
        </p:nvSpPr>
        <p:spPr>
          <a:xfrm>
            <a:off x="1994030" y="5752845"/>
            <a:ext cx="8203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Zadatak</a:t>
            </a:r>
            <a:r>
              <a:rPr lang="hr-HR" sz="2400" dirty="0"/>
              <a:t>: Kako oblik molekule utječe na temperaturu tališta?</a:t>
            </a:r>
            <a:r>
              <a:rPr lang="en-US" sz="2400" dirty="0"/>
              <a:t>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63339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72030" b="19363"/>
          <a:stretch/>
        </p:blipFill>
        <p:spPr>
          <a:xfrm>
            <a:off x="1158111" y="1215341"/>
            <a:ext cx="2799321" cy="29660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472" t="-676" r="31314" b="18826"/>
          <a:stretch/>
        </p:blipFill>
        <p:spPr>
          <a:xfrm>
            <a:off x="4255519" y="1189616"/>
            <a:ext cx="3524414" cy="3002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2415" b="18639"/>
          <a:stretch/>
        </p:blipFill>
        <p:spPr>
          <a:xfrm>
            <a:off x="8078020" y="1208483"/>
            <a:ext cx="2760800" cy="2992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777" y="4318397"/>
            <a:ext cx="2102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err="1"/>
              <a:t>ciklopropan</a:t>
            </a:r>
            <a:endParaRPr lang="hr-HR" sz="2400" dirty="0"/>
          </a:p>
          <a:p>
            <a:pPr algn="ctr"/>
            <a:r>
              <a:rPr lang="hr-HR" sz="2400" dirty="0">
                <a:solidFill>
                  <a:srgbClr val="FF0000"/>
                </a:solidFill>
              </a:rPr>
              <a:t>napeti prsten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8020" y="4318395"/>
            <a:ext cx="2882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err="1"/>
              <a:t>ciklopentan</a:t>
            </a:r>
            <a:endParaRPr lang="hr-HR" sz="2400" dirty="0"/>
          </a:p>
          <a:p>
            <a:pPr algn="ctr"/>
            <a:r>
              <a:rPr lang="hr-HR" sz="2400" dirty="0">
                <a:solidFill>
                  <a:srgbClr val="FF0000"/>
                </a:solidFill>
              </a:rPr>
              <a:t>gotovo bez napetosti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2871" y="4318396"/>
            <a:ext cx="2809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err="1"/>
              <a:t>ciklobutan</a:t>
            </a:r>
            <a:endParaRPr lang="hr-HR" sz="2400" dirty="0"/>
          </a:p>
          <a:p>
            <a:pPr algn="ctr"/>
            <a:r>
              <a:rPr lang="hr-HR" sz="2400" dirty="0">
                <a:solidFill>
                  <a:srgbClr val="FF0000"/>
                </a:solidFill>
              </a:rPr>
              <a:t>manje napeti prsten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6232" y="133687"/>
            <a:ext cx="6774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Kemijska svojstva </a:t>
            </a:r>
            <a:r>
              <a:rPr lang="hr-HR" sz="2800" dirty="0" err="1"/>
              <a:t>cikloalkana</a:t>
            </a:r>
            <a:endParaRPr lang="hr-HR" sz="2800" dirty="0"/>
          </a:p>
        </p:txBody>
      </p:sp>
      <p:sp>
        <p:nvSpPr>
          <p:cNvPr id="2" name="Rectangle 1"/>
          <p:cNvSpPr/>
          <p:nvPr/>
        </p:nvSpPr>
        <p:spPr>
          <a:xfrm>
            <a:off x="1487838" y="5266617"/>
            <a:ext cx="8958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Molekule </a:t>
            </a:r>
            <a:r>
              <a:rPr lang="hr-HR" sz="2400" dirty="0" err="1"/>
              <a:t>ciklopropana</a:t>
            </a:r>
            <a:r>
              <a:rPr lang="hr-HR" sz="2400" dirty="0"/>
              <a:t> i </a:t>
            </a:r>
            <a:r>
              <a:rPr lang="hr-HR" sz="2400" dirty="0" err="1"/>
              <a:t>ciklobutana</a:t>
            </a:r>
            <a:r>
              <a:rPr lang="hr-HR" sz="2400" dirty="0"/>
              <a:t> nestabilnije su od molekula </a:t>
            </a:r>
            <a:r>
              <a:rPr lang="hr-HR" sz="2400" dirty="0" err="1"/>
              <a:t>ciklopentana</a:t>
            </a:r>
            <a:r>
              <a:rPr lang="hr-HR" sz="2400" dirty="0"/>
              <a:t> ili </a:t>
            </a:r>
            <a:r>
              <a:rPr lang="hr-HR" sz="2400" dirty="0" err="1"/>
              <a:t>cikloheksana</a:t>
            </a:r>
            <a:r>
              <a:rPr lang="hr-HR" sz="2400" dirty="0"/>
              <a:t> zbog postojanja tzv. KUTNE NAPETOSTI - odstupanje od normalnog veznog kuta.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D0EA0E-37CE-6465-0616-C577B6931F19}"/>
              </a:ext>
            </a:extLst>
          </p:cNvPr>
          <p:cNvSpPr txBox="1"/>
          <p:nvPr/>
        </p:nvSpPr>
        <p:spPr>
          <a:xfrm>
            <a:off x="1096032" y="679567"/>
            <a:ext cx="6981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Zadatak</a:t>
            </a:r>
            <a:r>
              <a:rPr lang="hr-HR" sz="2400" dirty="0"/>
              <a:t>: Koliki je vezni kut u molekulama alkana?</a:t>
            </a:r>
            <a:r>
              <a:rPr lang="en-US" sz="2400" dirty="0"/>
              <a:t>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337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18172" y="2172577"/>
            <a:ext cx="1864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Supstitucija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26" r="48287" b="24527"/>
          <a:stretch/>
        </p:blipFill>
        <p:spPr>
          <a:xfrm>
            <a:off x="4862225" y="4020932"/>
            <a:ext cx="1047566" cy="12614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9706" y="5406162"/>
            <a:ext cx="170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/>
              <a:t>cikloheksan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69839" y="5406162"/>
            <a:ext cx="230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/>
              <a:t>klorcikloheksan</a:t>
            </a:r>
            <a:endParaRPr lang="hr-HR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4109" b="24527"/>
          <a:stretch/>
        </p:blipFill>
        <p:spPr>
          <a:xfrm>
            <a:off x="2539457" y="4020932"/>
            <a:ext cx="2322768" cy="12614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54" t="-531" r="-51854" b="25058"/>
          <a:stretch/>
        </p:blipFill>
        <p:spPr>
          <a:xfrm>
            <a:off x="5909791" y="4020932"/>
            <a:ext cx="6471600" cy="12614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3F85B8-6668-0851-BA68-BF95194BB993}"/>
              </a:ext>
            </a:extLst>
          </p:cNvPr>
          <p:cNvSpPr txBox="1"/>
          <p:nvPr/>
        </p:nvSpPr>
        <p:spPr>
          <a:xfrm>
            <a:off x="2539457" y="1014653"/>
            <a:ext cx="2946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- slabo su reaktivni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6DD34-E4FA-AD79-2AA3-C8AAD2681054}"/>
              </a:ext>
            </a:extLst>
          </p:cNvPr>
          <p:cNvSpPr txBox="1"/>
          <p:nvPr/>
        </p:nvSpPr>
        <p:spPr>
          <a:xfrm>
            <a:off x="3357339" y="292777"/>
            <a:ext cx="4723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Kemijska svojstva </a:t>
            </a:r>
            <a:r>
              <a:rPr lang="hr-HR" sz="2800" dirty="0" err="1"/>
              <a:t>cikloalkana</a:t>
            </a:r>
            <a:endParaRPr lang="hr-HR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897558-E161-5CA2-BF7B-129CDEFEE7FB}"/>
              </a:ext>
            </a:extLst>
          </p:cNvPr>
          <p:cNvSpPr txBox="1"/>
          <p:nvPr/>
        </p:nvSpPr>
        <p:spPr>
          <a:xfrm>
            <a:off x="2515241" y="2894453"/>
            <a:ext cx="6407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Zadatak: Dovršite jednadžbu kemijske reakcije.</a:t>
            </a:r>
            <a:r>
              <a:rPr lang="en-US" sz="2400" dirty="0"/>
              <a:t>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6730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3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703" t="56997" r="66105" b="10802"/>
          <a:stretch/>
        </p:blipFill>
        <p:spPr>
          <a:xfrm>
            <a:off x="1970841" y="4719846"/>
            <a:ext cx="2290439" cy="9306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890943" y="2000632"/>
            <a:ext cx="7501632" cy="967666"/>
            <a:chOff x="1890943" y="1074198"/>
            <a:chExt cx="7501632" cy="96766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37297" t="13022" r="39854" b="53497"/>
            <a:stretch/>
          </p:blipFill>
          <p:spPr>
            <a:xfrm>
              <a:off x="4465467" y="1074198"/>
              <a:ext cx="2077375" cy="967666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6034" t="13022" r="65650" b="53497"/>
            <a:stretch/>
          </p:blipFill>
          <p:spPr>
            <a:xfrm>
              <a:off x="1890943" y="1074198"/>
              <a:ext cx="2574524" cy="96766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63562" t="13022" r="5095" b="53497"/>
            <a:stretch/>
          </p:blipFill>
          <p:spPr>
            <a:xfrm>
              <a:off x="6542842" y="1074198"/>
              <a:ext cx="2849733" cy="967666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7198" t="56997" r="39758" b="11724"/>
          <a:stretch/>
        </p:blipFill>
        <p:spPr>
          <a:xfrm>
            <a:off x="4261280" y="4733162"/>
            <a:ext cx="2095130" cy="9040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2960" t="56997" b="12030"/>
          <a:stretch/>
        </p:blipFill>
        <p:spPr>
          <a:xfrm>
            <a:off x="6356410" y="4748699"/>
            <a:ext cx="3367648" cy="8951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4925" y="5721246"/>
            <a:ext cx="170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/>
              <a:t>ciklopropan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62617" y="212886"/>
            <a:ext cx="1864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Adicija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27374" y="5703194"/>
            <a:ext cx="2629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1,3-</a:t>
            </a:r>
            <a:r>
              <a:rPr lang="hr-HR" sz="2400" dirty="0" err="1"/>
              <a:t>dibrompropan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7ECE30-4DC5-1682-A995-54EA670DDD7D}"/>
              </a:ext>
            </a:extLst>
          </p:cNvPr>
          <p:cNvSpPr txBox="1"/>
          <p:nvPr/>
        </p:nvSpPr>
        <p:spPr>
          <a:xfrm>
            <a:off x="1434755" y="3991986"/>
            <a:ext cx="9322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Zadatak</a:t>
            </a:r>
            <a:r>
              <a:rPr lang="hr-HR" sz="2400" dirty="0"/>
              <a:t>: Dovršite jednadžbu kemijske reakcije i navedite naziv produkta.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65B4E8-7288-558E-E5EA-A77977DCF4EF}"/>
              </a:ext>
            </a:extLst>
          </p:cNvPr>
          <p:cNvSpPr txBox="1"/>
          <p:nvPr/>
        </p:nvSpPr>
        <p:spPr>
          <a:xfrm>
            <a:off x="1525243" y="1160611"/>
            <a:ext cx="7957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Zadatak</a:t>
            </a:r>
            <a:r>
              <a:rPr lang="hr-HR" sz="2400" dirty="0"/>
              <a:t>: Za koje spojeve su karakteristične reakcije adicije?</a:t>
            </a:r>
            <a:r>
              <a:rPr lang="en-US" sz="2400" dirty="0"/>
              <a:t>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2838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12482" y="5573770"/>
            <a:ext cx="1274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benzen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02387" y="212886"/>
            <a:ext cx="3918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Dobivanje </a:t>
            </a:r>
            <a:r>
              <a:rPr lang="hr-HR" sz="2800" dirty="0" err="1"/>
              <a:t>cikloalkana</a:t>
            </a:r>
            <a:endParaRPr lang="hr-HR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273185" y="5573770"/>
            <a:ext cx="190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/>
              <a:t>cikloheksan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6264" y="961153"/>
            <a:ext cx="4537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/>
              <a:t>Ciklizacija</a:t>
            </a:r>
            <a:r>
              <a:rPr lang="hr-HR" sz="2400" dirty="0"/>
              <a:t> </a:t>
            </a:r>
            <a:r>
              <a:rPr lang="hr-HR" sz="2400" dirty="0" err="1"/>
              <a:t>dihalogenalkana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6264" y="3639979"/>
            <a:ext cx="4537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Dobivanje </a:t>
            </a:r>
            <a:r>
              <a:rPr lang="hr-HR" sz="2400" dirty="0" err="1"/>
              <a:t>cikloheksana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12481" y="2645648"/>
            <a:ext cx="2456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1,3-</a:t>
            </a:r>
            <a:r>
              <a:rPr lang="hr-HR" sz="2400" dirty="0" err="1"/>
              <a:t>diklorpropan</a:t>
            </a:r>
            <a:r>
              <a:rPr lang="en-US" sz="2400" dirty="0"/>
              <a:t> </a:t>
            </a:r>
            <a:endParaRPr lang="hr-H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930026" y="2661309"/>
            <a:ext cx="177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/>
              <a:t>ciklopropan</a:t>
            </a:r>
            <a:r>
              <a:rPr lang="en-US" sz="2400" dirty="0"/>
              <a:t> </a:t>
            </a:r>
            <a:endParaRPr lang="hr-HR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337B63-33BC-E3C6-8950-888CF1BE5C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521" y="1672183"/>
            <a:ext cx="6616134" cy="8069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45EF71-A12C-FE07-F250-BAF0F40022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481" y="4283777"/>
            <a:ext cx="5439355" cy="117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9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348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Cikloalkani CnH2n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ELEKTROLIZNI  ČLANCI</dc:title>
  <dc:creator>Ojdana</dc:creator>
  <cp:lastModifiedBy>Ojdana Barčot</cp:lastModifiedBy>
  <cp:revision>247</cp:revision>
  <dcterms:created xsi:type="dcterms:W3CDTF">2015-05-03T16:34:02Z</dcterms:created>
  <dcterms:modified xsi:type="dcterms:W3CDTF">2024-09-25T17:32:10Z</dcterms:modified>
</cp:coreProperties>
</file>