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3350"/>
    <a:srgbClr val="0C4360"/>
    <a:srgbClr val="1B6872"/>
    <a:srgbClr val="63B7C6"/>
    <a:srgbClr val="002136"/>
    <a:srgbClr val="0C75AC"/>
    <a:srgbClr val="0024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62FF6B6-4F8A-40F7-B5F4-FC3996824D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10A999-F365-48DF-976A-0517FE045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5457B-CDAE-4DEB-AEC8-C82DE2312E37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735C90-ADBF-4B9E-BE88-E1C8F83EB4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06A01-6D0A-45EF-A584-05A3361D66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1430A-4AA4-45C8-AC23-CD6B61C41A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0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B78EA-28CE-41D8-9043-90E391E5F567}" type="datetimeFigureOut">
              <a:rPr lang="en-US" noProof="0" smtClean="0"/>
              <a:t>9/25/2024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4D747-9380-41EE-9946-EC9EC0CA5D1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27727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A15AFD-4983-47DD-9ED0-D3B27E5A096F}"/>
              </a:ext>
            </a:extLst>
          </p:cNvPr>
          <p:cNvGrpSpPr/>
          <p:nvPr userDrawn="1"/>
        </p:nvGrpSpPr>
        <p:grpSpPr>
          <a:xfrm>
            <a:off x="-1604709" y="-3756"/>
            <a:ext cx="13796710" cy="6861756"/>
            <a:chOff x="-1604709" y="-3756"/>
            <a:chExt cx="13796710" cy="686175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22D5E2-E9B4-4180-98B8-4E514C9ADB28}"/>
                </a:ext>
              </a:extLst>
            </p:cNvPr>
            <p:cNvGrpSpPr/>
            <p:nvPr/>
          </p:nvGrpSpPr>
          <p:grpSpPr>
            <a:xfrm>
              <a:off x="-16298" y="0"/>
              <a:ext cx="12208299" cy="6858000"/>
              <a:chOff x="-16298" y="0"/>
              <a:chExt cx="12208299" cy="6858000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1E10E1E-5268-4F03-BA64-07E19DE26739}"/>
                  </a:ext>
                </a:extLst>
              </p:cNvPr>
              <p:cNvSpPr/>
              <p:nvPr/>
            </p:nvSpPr>
            <p:spPr>
              <a:xfrm flipH="1">
                <a:off x="-16297" y="0"/>
                <a:ext cx="12208298" cy="6858000"/>
              </a:xfrm>
              <a:custGeom>
                <a:avLst/>
                <a:gdLst>
                  <a:gd name="connsiteX0" fmla="*/ 8574289 w 12208298"/>
                  <a:gd name="connsiteY0" fmla="*/ 0 h 6858000"/>
                  <a:gd name="connsiteX1" fmla="*/ 0 w 12208298"/>
                  <a:gd name="connsiteY1" fmla="*/ 0 h 6858000"/>
                  <a:gd name="connsiteX2" fmla="*/ 0 w 12208298"/>
                  <a:gd name="connsiteY2" fmla="*/ 6858000 h 6858000"/>
                  <a:gd name="connsiteX3" fmla="*/ 532109 w 12208298"/>
                  <a:gd name="connsiteY3" fmla="*/ 6858000 h 6858000"/>
                  <a:gd name="connsiteX4" fmla="*/ 11495317 w 12208298"/>
                  <a:gd name="connsiteY4" fmla="*/ 6858000 h 6858000"/>
                  <a:gd name="connsiteX5" fmla="*/ 12208298 w 12208298"/>
                  <a:gd name="connsiteY5" fmla="*/ 6858000 h 6858000"/>
                  <a:gd name="connsiteX6" fmla="*/ 12208298 w 12208298"/>
                  <a:gd name="connsiteY6" fmla="*/ 3146781 h 6858000"/>
                  <a:gd name="connsiteX7" fmla="*/ 10353284 w 12208298"/>
                  <a:gd name="connsiteY7" fmla="*/ 1291767 h 6858000"/>
                  <a:gd name="connsiteX8" fmla="*/ 9866056 w 12208298"/>
                  <a:gd name="connsiteY8" fmla="*/ 1291767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08298" h="6858000">
                    <a:moveTo>
                      <a:pt x="8574289" y="0"/>
                    </a:moveTo>
                    <a:lnTo>
                      <a:pt x="0" y="0"/>
                    </a:lnTo>
                    <a:lnTo>
                      <a:pt x="0" y="6858000"/>
                    </a:lnTo>
                    <a:lnTo>
                      <a:pt x="532109" y="6858000"/>
                    </a:lnTo>
                    <a:lnTo>
                      <a:pt x="11495317" y="6858000"/>
                    </a:lnTo>
                    <a:lnTo>
                      <a:pt x="12208298" y="6858000"/>
                    </a:lnTo>
                    <a:lnTo>
                      <a:pt x="12208298" y="3146781"/>
                    </a:lnTo>
                    <a:lnTo>
                      <a:pt x="10353284" y="1291767"/>
                    </a:lnTo>
                    <a:lnTo>
                      <a:pt x="9866056" y="1291767"/>
                    </a:lnTo>
                    <a:close/>
                  </a:path>
                </a:pathLst>
              </a:cu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89C45D-BDFF-418F-BE79-03FF70015770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8DCD5806-2A2F-4ABF-8057-245681C498E6}"/>
                  </a:ext>
                </a:extLst>
              </p:cNvPr>
              <p:cNvSpPr/>
              <p:nvPr/>
            </p:nvSpPr>
            <p:spPr>
              <a:xfrm rot="16200000" flipH="1" flipV="1">
                <a:off x="24625" y="-4746"/>
                <a:ext cx="2819399" cy="2828891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3A93038F-E9E4-4FFD-B3DF-28DB7C2C1490}"/>
                  </a:ext>
                </a:extLst>
              </p:cNvPr>
              <p:cNvSpPr/>
              <p:nvPr/>
            </p:nvSpPr>
            <p:spPr>
              <a:xfrm rot="16200000" flipH="1" flipV="1">
                <a:off x="4418" y="-4422"/>
                <a:ext cx="2627088" cy="2635933"/>
              </a:xfrm>
              <a:prstGeom prst="rtTriangle">
                <a:avLst/>
              </a:prstGeom>
              <a:pattFill prst="dkHorz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5DEA1E02-BBD0-4AE3-AF22-433B90272178}"/>
                  </a:ext>
                </a:extLst>
              </p:cNvPr>
              <p:cNvSpPr/>
              <p:nvPr/>
            </p:nvSpPr>
            <p:spPr>
              <a:xfrm rot="16200000" flipH="1" flipV="1">
                <a:off x="-12263" y="-4034"/>
                <a:ext cx="2397087" cy="2405158"/>
              </a:xfrm>
              <a:prstGeom prst="rtTriangle">
                <a:avLst/>
              </a:prstGeom>
              <a:solidFill>
                <a:schemeClr val="accent2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027A677-9ACB-4264-B148-4806678FB83F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E3AAB79D-382D-4A95-965E-526B6A681DA7}"/>
                </a:ext>
              </a:extLst>
            </p:cNvPr>
            <p:cNvSpPr/>
            <p:nvPr/>
          </p:nvSpPr>
          <p:spPr>
            <a:xfrm rot="18900000" flipH="1">
              <a:off x="-1604709" y="1397837"/>
              <a:ext cx="3211378" cy="3211378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A22127-2B4A-4B15-B0A9-F019A30347A1}"/>
                </a:ext>
              </a:extLst>
            </p:cNvPr>
            <p:cNvSpPr/>
            <p:nvPr/>
          </p:nvSpPr>
          <p:spPr>
            <a:xfrm rot="18900000">
              <a:off x="-861777" y="-3756"/>
              <a:ext cx="2676646" cy="1356876"/>
            </a:xfrm>
            <a:custGeom>
              <a:avLst/>
              <a:gdLst>
                <a:gd name="connsiteX0" fmla="*/ 1319770 w 2676646"/>
                <a:gd name="connsiteY0" fmla="*/ 0 h 1356876"/>
                <a:gd name="connsiteX1" fmla="*/ 2676646 w 2676646"/>
                <a:gd name="connsiteY1" fmla="*/ 1356876 h 1356876"/>
                <a:gd name="connsiteX2" fmla="*/ 0 w 2676646"/>
                <a:gd name="connsiteY2" fmla="*/ 1356876 h 1356876"/>
                <a:gd name="connsiteX3" fmla="*/ 0 w 2676646"/>
                <a:gd name="connsiteY3" fmla="*/ 1319770 h 135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6646" h="1356876">
                  <a:moveTo>
                    <a:pt x="1319770" y="0"/>
                  </a:moveTo>
                  <a:lnTo>
                    <a:pt x="2676646" y="1356876"/>
                  </a:lnTo>
                  <a:lnTo>
                    <a:pt x="0" y="1356876"/>
                  </a:lnTo>
                  <a:lnTo>
                    <a:pt x="0" y="131977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F04D9FDC-1B67-4254-9535-CD32E81F0C3E}"/>
                </a:ext>
              </a:extLst>
            </p:cNvPr>
            <p:cNvSpPr/>
            <p:nvPr/>
          </p:nvSpPr>
          <p:spPr>
            <a:xfrm rot="13500000">
              <a:off x="-1226102" y="1737462"/>
              <a:ext cx="2416016" cy="2416016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86C4EA-4CF8-4531-845D-4FCB1E2F7422}"/>
                </a:ext>
              </a:extLst>
            </p:cNvPr>
            <p:cNvGrpSpPr/>
            <p:nvPr/>
          </p:nvGrpSpPr>
          <p:grpSpPr>
            <a:xfrm>
              <a:off x="-760406" y="4672937"/>
              <a:ext cx="1520812" cy="1520812"/>
              <a:chOff x="-1604709" y="3012880"/>
              <a:chExt cx="3211378" cy="321137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101B195-C112-4D20-8D19-4D22479B150D}"/>
                  </a:ext>
                </a:extLst>
              </p:cNvPr>
              <p:cNvSpPr/>
              <p:nvPr/>
            </p:nvSpPr>
            <p:spPr>
              <a:xfrm rot="18900000" flipH="1">
                <a:off x="-1604709" y="3012880"/>
                <a:ext cx="3211378" cy="3211378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4" name="Freeform: Shape 12">
                <a:extLst>
                  <a:ext uri="{FF2B5EF4-FFF2-40B4-BE49-F238E27FC236}">
                    <a16:creationId xmlns:a16="http://schemas.microsoft.com/office/drawing/2014/main" id="{CA755F1F-9955-4CBB-8F34-F7801CA44CE7}"/>
                  </a:ext>
                </a:extLst>
              </p:cNvPr>
              <p:cNvSpPr/>
              <p:nvPr/>
            </p:nvSpPr>
            <p:spPr>
              <a:xfrm rot="13500000">
                <a:off x="-1226102" y="3352505"/>
                <a:ext cx="2416016" cy="2416016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2">
                    <a:lumMod val="50000"/>
                  </a:schemeClr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61488" y="2395728"/>
            <a:ext cx="7077456" cy="1243584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6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2DEF0-A0B0-4CFE-B67D-A9D75E236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1488" y="3721608"/>
            <a:ext cx="7077456" cy="8686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GB" sz="1800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36959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796BFF-6E5F-4DE7-B193-F501FC094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365" y="1517715"/>
            <a:ext cx="5184437" cy="4659248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78622754-CA4D-4C27-A37F-B26E7B4C9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4163" y="1517715"/>
            <a:ext cx="5184437" cy="465924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959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ategor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6D00E6B4-1CBE-404E-B943-5F1832320C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8212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CD59BFD-62BE-4E33-92A5-B84A2A9A8D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2230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60DC5978-55B8-421D-91B4-29F8210A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6248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E3FB8C3-2C7E-4C59-8BD5-53FA2772DB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10266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FD8FA9DA-C36B-4889-B88F-28B5829E53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54283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894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5F72315-51A9-431C-B80A-45E4FB1D6B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63912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883D1F0C-34F1-46E1-B178-E4AB82B146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07930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7202A849-DF14-40E7-B38D-1185F72603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51948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CCFC1ADF-AC11-4CCD-AC2D-478B6FFEA5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695965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4CB326-DA0E-488E-B236-7017E8438FBB}"/>
              </a:ext>
            </a:extLst>
          </p:cNvPr>
          <p:cNvCxnSpPr/>
          <p:nvPr userDrawn="1"/>
        </p:nvCxnSpPr>
        <p:spPr>
          <a:xfrm>
            <a:off x="1242354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66B533-7212-4A36-9CE2-D6302E721F8F}"/>
              </a:ext>
            </a:extLst>
          </p:cNvPr>
          <p:cNvCxnSpPr/>
          <p:nvPr userDrawn="1"/>
        </p:nvCxnSpPr>
        <p:spPr>
          <a:xfrm>
            <a:off x="3486372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7474CD-E230-4E14-8274-5E20F673F401}"/>
              </a:ext>
            </a:extLst>
          </p:cNvPr>
          <p:cNvCxnSpPr/>
          <p:nvPr userDrawn="1"/>
        </p:nvCxnSpPr>
        <p:spPr>
          <a:xfrm>
            <a:off x="5730390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F71FCE-6F39-4D2F-82BE-7D9F1D2ED59F}"/>
              </a:ext>
            </a:extLst>
          </p:cNvPr>
          <p:cNvCxnSpPr/>
          <p:nvPr userDrawn="1"/>
        </p:nvCxnSpPr>
        <p:spPr>
          <a:xfrm>
            <a:off x="7974408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E97AC7A-17D9-4F42-9DD0-94FE4FC6BF19}"/>
              </a:ext>
            </a:extLst>
          </p:cNvPr>
          <p:cNvCxnSpPr/>
          <p:nvPr userDrawn="1"/>
        </p:nvCxnSpPr>
        <p:spPr>
          <a:xfrm>
            <a:off x="10218425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6266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3 Sec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642D3CE0-C3B4-4F3F-A650-AB452B3AD4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4169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BED2BB0-CDAD-40EE-8B35-C66DF45EE2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4624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745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94020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486826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0B3A574-7940-4E35-857E-5CA35A591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10087" y="1444649"/>
            <a:ext cx="7548513" cy="457907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0650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015C605-1D30-48BC-A0D6-3B11AF56C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4290" y="1444649"/>
            <a:ext cx="7694310" cy="457907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989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494CD2-CCDD-0248-96F8-741002C44255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07077B00-C1EE-7241-B441-7814F92A7EDF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0" name="Freeform: Shape 17">
            <a:extLst>
              <a:ext uri="{FF2B5EF4-FFF2-40B4-BE49-F238E27FC236}">
                <a16:creationId xmlns:a16="http://schemas.microsoft.com/office/drawing/2014/main" id="{3A1AEBC4-637E-F64C-9192-69AC4BB26D0C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669A7039-C54C-8E46-9A8B-DDB2547D989C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7">
            <a:extLst>
              <a:ext uri="{FF2B5EF4-FFF2-40B4-BE49-F238E27FC236}">
                <a16:creationId xmlns:a16="http://schemas.microsoft.com/office/drawing/2014/main" id="{4F173B32-87BB-9A40-8C91-4C1EED2B7ABF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87F4E-12B5-1B42-AFD2-4DB39B7645C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03DD8765-59DF-A045-ADB5-E39FAEE153A0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B34B796C-A407-7B4D-B4F0-E58A44FE8DB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Freeform: Shape 23">
            <a:extLst>
              <a:ext uri="{FF2B5EF4-FFF2-40B4-BE49-F238E27FC236}">
                <a16:creationId xmlns:a16="http://schemas.microsoft.com/office/drawing/2014/main" id="{CBE3FDC9-67CB-FA42-B127-A36BFF4678BB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E902BFF-CA8F-D745-A819-A7BB38B3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72304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FF9D7-8545-4547-AC77-A0421EEB9B99}"/>
              </a:ext>
            </a:extLst>
          </p:cNvPr>
          <p:cNvGrpSpPr/>
          <p:nvPr userDrawn="1"/>
        </p:nvGrpSpPr>
        <p:grpSpPr>
          <a:xfrm>
            <a:off x="0" y="0"/>
            <a:ext cx="6881966" cy="6858876"/>
            <a:chOff x="-5321" y="1096"/>
            <a:chExt cx="5924073" cy="5904197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8DCD5806-2A2F-4ABF-8057-245681C498E6}"/>
                </a:ext>
              </a:extLst>
            </p:cNvPr>
            <p:cNvSpPr/>
            <p:nvPr userDrawn="1"/>
          </p:nvSpPr>
          <p:spPr>
            <a:xfrm rot="16200000" flipH="1" flipV="1">
              <a:off x="4618" y="-8842"/>
              <a:ext cx="5904196" cy="592407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A93038F-E9E4-4FFD-B3DF-28DB7C2C1490}"/>
                </a:ext>
              </a:extLst>
            </p:cNvPr>
            <p:cNvSpPr/>
            <p:nvPr userDrawn="1"/>
          </p:nvSpPr>
          <p:spPr>
            <a:xfrm rot="16200000" flipH="1" flipV="1">
              <a:off x="3941" y="-8164"/>
              <a:ext cx="5501471" cy="5519993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DEA1E02-BBD0-4AE3-AF22-433B90272178}"/>
                </a:ext>
              </a:extLst>
            </p:cNvPr>
            <p:cNvSpPr/>
            <p:nvPr userDrawn="1"/>
          </p:nvSpPr>
          <p:spPr>
            <a:xfrm rot="16200000" flipH="1" flipV="1">
              <a:off x="3131" y="-7355"/>
              <a:ext cx="5019818" cy="5036720"/>
            </a:xfrm>
            <a:prstGeom prst="rtTriangl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217242" y="2807208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36386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360242" y="3429000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024DCDB-C6BF-455E-AAB8-EAF9DAB302A1}"/>
              </a:ext>
            </a:extLst>
          </p:cNvPr>
          <p:cNvSpPr/>
          <p:nvPr userDrawn="1"/>
        </p:nvSpPr>
        <p:spPr>
          <a:xfrm rot="13500000">
            <a:off x="-729899" y="-1215856"/>
            <a:ext cx="6043521" cy="8427077"/>
          </a:xfrm>
          <a:custGeom>
            <a:avLst/>
            <a:gdLst>
              <a:gd name="connsiteX0" fmla="*/ 6043521 w 6043521"/>
              <a:gd name="connsiteY0" fmla="*/ 4267535 h 8427077"/>
              <a:gd name="connsiteX1" fmla="*/ 1883979 w 6043521"/>
              <a:gd name="connsiteY1" fmla="*/ 8427077 h 8427077"/>
              <a:gd name="connsiteX2" fmla="*/ 0 w 6043521"/>
              <a:gd name="connsiteY2" fmla="*/ 8427077 h 8427077"/>
              <a:gd name="connsiteX3" fmla="*/ 0 w 6043521"/>
              <a:gd name="connsiteY3" fmla="*/ 1775986 h 8427077"/>
              <a:gd name="connsiteX4" fmla="*/ 1775985 w 6043521"/>
              <a:gd name="connsiteY4" fmla="*/ 0 h 842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8427077">
                <a:moveTo>
                  <a:pt x="6043521" y="4267535"/>
                </a:moveTo>
                <a:lnTo>
                  <a:pt x="1883979" y="8427077"/>
                </a:lnTo>
                <a:lnTo>
                  <a:pt x="0" y="8427077"/>
                </a:lnTo>
                <a:lnTo>
                  <a:pt x="0" y="1775986"/>
                </a:lnTo>
                <a:lnTo>
                  <a:pt x="1775985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6AFB47A-5D51-4F9C-B01B-977CE5E3C093}"/>
              </a:ext>
            </a:extLst>
          </p:cNvPr>
          <p:cNvSpPr/>
          <p:nvPr userDrawn="1"/>
        </p:nvSpPr>
        <p:spPr>
          <a:xfrm rot="13500000">
            <a:off x="-1145231" y="-2123853"/>
            <a:ext cx="6043521" cy="9008880"/>
          </a:xfrm>
          <a:custGeom>
            <a:avLst/>
            <a:gdLst>
              <a:gd name="connsiteX0" fmla="*/ 6043521 w 6043521"/>
              <a:gd name="connsiteY0" fmla="*/ 4849338 h 9008880"/>
              <a:gd name="connsiteX1" fmla="*/ 1883979 w 6043521"/>
              <a:gd name="connsiteY1" fmla="*/ 9008880 h 9008880"/>
              <a:gd name="connsiteX2" fmla="*/ 0 w 6043521"/>
              <a:gd name="connsiteY2" fmla="*/ 9008880 h 9008880"/>
              <a:gd name="connsiteX3" fmla="*/ 0 w 6043521"/>
              <a:gd name="connsiteY3" fmla="*/ 1194182 h 9008880"/>
              <a:gd name="connsiteX4" fmla="*/ 1194182 w 6043521"/>
              <a:gd name="connsiteY4" fmla="*/ 0 h 900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9008880">
                <a:moveTo>
                  <a:pt x="6043521" y="4849338"/>
                </a:moveTo>
                <a:lnTo>
                  <a:pt x="1883979" y="9008880"/>
                </a:lnTo>
                <a:lnTo>
                  <a:pt x="0" y="9008880"/>
                </a:lnTo>
                <a:lnTo>
                  <a:pt x="0" y="1194182"/>
                </a:lnTo>
                <a:lnTo>
                  <a:pt x="1194182" y="0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997A4FF-7390-4173-8ACD-6CF7145AACEC}"/>
              </a:ext>
            </a:extLst>
          </p:cNvPr>
          <p:cNvSpPr/>
          <p:nvPr userDrawn="1"/>
        </p:nvSpPr>
        <p:spPr>
          <a:xfrm rot="18900000" flipH="1">
            <a:off x="-2681153" y="-465959"/>
            <a:ext cx="8639119" cy="5739762"/>
          </a:xfrm>
          <a:custGeom>
            <a:avLst/>
            <a:gdLst>
              <a:gd name="connsiteX0" fmla="*/ 3789781 w 8639119"/>
              <a:gd name="connsiteY0" fmla="*/ 0 h 5739762"/>
              <a:gd name="connsiteX1" fmla="*/ 0 w 8639119"/>
              <a:gd name="connsiteY1" fmla="*/ 3789782 h 5739762"/>
              <a:gd name="connsiteX2" fmla="*/ 0 w 8639119"/>
              <a:gd name="connsiteY2" fmla="*/ 5739761 h 5739762"/>
              <a:gd name="connsiteX3" fmla="*/ 7748695 w 8639119"/>
              <a:gd name="connsiteY3" fmla="*/ 5739762 h 5739762"/>
              <a:gd name="connsiteX4" fmla="*/ 8639119 w 8639119"/>
              <a:gd name="connsiteY4" fmla="*/ 4849338 h 573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9119" h="5739762">
                <a:moveTo>
                  <a:pt x="3789781" y="0"/>
                </a:moveTo>
                <a:lnTo>
                  <a:pt x="0" y="3789782"/>
                </a:lnTo>
                <a:lnTo>
                  <a:pt x="0" y="5739761"/>
                </a:lnTo>
                <a:lnTo>
                  <a:pt x="7748695" y="5739762"/>
                </a:lnTo>
                <a:lnTo>
                  <a:pt x="8639119" y="4849338"/>
                </a:lnTo>
                <a:close/>
              </a:path>
            </a:pathLst>
          </a:custGeom>
          <a:solidFill>
            <a:schemeClr val="accent1">
              <a:lumMod val="50000"/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851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838D16-809E-4EB1-8C0C-0E63D8139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1FEB333-94B4-4E53-9019-D584810903BB}"/>
              </a:ext>
            </a:extLst>
          </p:cNvPr>
          <p:cNvSpPr/>
          <p:nvPr userDrawn="1"/>
        </p:nvSpPr>
        <p:spPr>
          <a:xfrm>
            <a:off x="0" y="0"/>
            <a:ext cx="12192000" cy="6862745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9B9489-0CD9-4DB7-AC82-6E7867F91403}"/>
              </a:ext>
            </a:extLst>
          </p:cNvPr>
          <p:cNvSpPr/>
          <p:nvPr userDrawn="1"/>
        </p:nvSpPr>
        <p:spPr>
          <a:xfrm rot="16200000" flipV="1">
            <a:off x="2626805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55D1C76-C591-4FA5-9780-87AB6B37C0FA}"/>
              </a:ext>
            </a:extLst>
          </p:cNvPr>
          <p:cNvSpPr/>
          <p:nvPr userDrawn="1"/>
        </p:nvSpPr>
        <p:spPr>
          <a:xfrm rot="5400000" flipV="1">
            <a:off x="5851010" y="-10649"/>
            <a:ext cx="6326154" cy="63474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7DC1D12-670F-4235-8791-FA8C2B330871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569CF-FDAC-47C4-A0F5-296F7117C398}"/>
              </a:ext>
            </a:extLst>
          </p:cNvPr>
          <p:cNvSpPr/>
          <p:nvPr userDrawn="1"/>
        </p:nvSpPr>
        <p:spPr>
          <a:xfrm rot="2700000">
            <a:off x="9668984" y="1404392"/>
            <a:ext cx="4406148" cy="529923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8D0C72-2B2C-4C85-A091-157853C71784}"/>
              </a:ext>
            </a:extLst>
          </p:cNvPr>
          <p:cNvSpPr/>
          <p:nvPr userDrawn="1"/>
        </p:nvSpPr>
        <p:spPr>
          <a:xfrm rot="8100000" flipH="1">
            <a:off x="9583575" y="1088097"/>
            <a:ext cx="5072180" cy="4843502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E25334A-5FE3-4DDA-8D32-4796CCFCAA74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8818DF1-D7FD-4C0F-875D-7A07E8F75C06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9BB384-9E14-4CEA-82C1-21837229D3EF}"/>
              </a:ext>
            </a:extLst>
          </p:cNvPr>
          <p:cNvGrpSpPr/>
          <p:nvPr userDrawn="1"/>
        </p:nvGrpSpPr>
        <p:grpSpPr>
          <a:xfrm rot="16200000">
            <a:off x="431651" y="-917359"/>
            <a:ext cx="1532001" cy="1826463"/>
            <a:chOff x="10800164" y="7142066"/>
            <a:chExt cx="2775293" cy="330872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62A81A-959D-4EAB-90ED-DB20759BB397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B9E28C-9422-42BD-AECE-29B44B5D63E2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2239B-C46D-4458-BB4B-DDB12FAB0172}"/>
              </a:ext>
            </a:extLst>
          </p:cNvPr>
          <p:cNvGrpSpPr/>
          <p:nvPr userDrawn="1"/>
        </p:nvGrpSpPr>
        <p:grpSpPr>
          <a:xfrm rot="16200000">
            <a:off x="1992859" y="-497210"/>
            <a:ext cx="818398" cy="986162"/>
            <a:chOff x="10945855" y="7317026"/>
            <a:chExt cx="2483924" cy="299310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8A2A1A-1FB9-4CA1-B74E-B293187E51AA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2B18BA-6B43-40FA-A23B-D894D6AB468B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0F332671-6296-47C8-BF26-B2D962F5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772A652-7229-2B42-B87B-298C31D6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</p:spTree>
    <p:extLst>
      <p:ext uri="{BB962C8B-B14F-4D97-AF65-F5344CB8AC3E}">
        <p14:creationId xmlns:p14="http://schemas.microsoft.com/office/powerpoint/2010/main" val="167519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lt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18B2B-E019-4078-9EF0-C9D6281AE31B}"/>
              </a:ext>
            </a:extLst>
          </p:cNvPr>
          <p:cNvGrpSpPr/>
          <p:nvPr userDrawn="1"/>
        </p:nvGrpSpPr>
        <p:grpSpPr>
          <a:xfrm>
            <a:off x="9776075" y="2057401"/>
            <a:ext cx="4413559" cy="3934444"/>
            <a:chOff x="9222437" y="1088097"/>
            <a:chExt cx="5433318" cy="4843502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E625C0-9656-421F-861F-67C8F93362ED}"/>
                </a:ext>
              </a:extLst>
            </p:cNvPr>
            <p:cNvSpPr/>
            <p:nvPr/>
          </p:nvSpPr>
          <p:spPr>
            <a:xfrm rot="2700000">
              <a:off x="9668983" y="1078460"/>
              <a:ext cx="4406148" cy="5299239"/>
            </a:xfrm>
            <a:custGeom>
              <a:avLst/>
              <a:gdLst>
                <a:gd name="connsiteX0" fmla="*/ 0 w 4406148"/>
                <a:gd name="connsiteY0" fmla="*/ 0 h 5299239"/>
                <a:gd name="connsiteX1" fmla="*/ 4406148 w 4406148"/>
                <a:gd name="connsiteY1" fmla="*/ 4406147 h 5299239"/>
                <a:gd name="connsiteX2" fmla="*/ 3513056 w 4406148"/>
                <a:gd name="connsiteY2" fmla="*/ 5299239 h 5299239"/>
                <a:gd name="connsiteX3" fmla="*/ 1 w 4406148"/>
                <a:gd name="connsiteY3" fmla="*/ 5299239 h 529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148" h="5299239">
                  <a:moveTo>
                    <a:pt x="0" y="0"/>
                  </a:moveTo>
                  <a:lnTo>
                    <a:pt x="4406148" y="4406147"/>
                  </a:lnTo>
                  <a:lnTo>
                    <a:pt x="3513056" y="5299239"/>
                  </a:lnTo>
                  <a:lnTo>
                    <a:pt x="1" y="5299239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9F8E490-C6E3-4D00-866F-CD85DD88996E}"/>
                </a:ext>
              </a:extLst>
            </p:cNvPr>
            <p:cNvSpPr/>
            <p:nvPr/>
          </p:nvSpPr>
          <p:spPr>
            <a:xfrm rot="8100000" flipH="1">
              <a:off x="9583575" y="1088097"/>
              <a:ext cx="5072180" cy="4843502"/>
            </a:xfrm>
            <a:custGeom>
              <a:avLst/>
              <a:gdLst>
                <a:gd name="connsiteX0" fmla="*/ 5072180 w 5072180"/>
                <a:gd name="connsiteY0" fmla="*/ 4843501 h 4843502"/>
                <a:gd name="connsiteX1" fmla="*/ 228679 w 5072180"/>
                <a:gd name="connsiteY1" fmla="*/ 0 h 4843502"/>
                <a:gd name="connsiteX2" fmla="*/ 1 w 5072180"/>
                <a:gd name="connsiteY2" fmla="*/ 228678 h 4843502"/>
                <a:gd name="connsiteX3" fmla="*/ 0 w 5072180"/>
                <a:gd name="connsiteY3" fmla="*/ 4843502 h 484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2180" h="4843502">
                  <a:moveTo>
                    <a:pt x="5072180" y="4843501"/>
                  </a:moveTo>
                  <a:lnTo>
                    <a:pt x="228679" y="0"/>
                  </a:lnTo>
                  <a:lnTo>
                    <a:pt x="1" y="228678"/>
                  </a:lnTo>
                  <a:lnTo>
                    <a:pt x="0" y="4843502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E8F5B31-1523-46AE-9455-C33DFC1BDDE0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D17048F-C2E1-4775-BC32-50BD6219F89D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AB002AA-4848-49C8-A834-036F860C79A3}"/>
              </a:ext>
            </a:extLst>
          </p:cNvPr>
          <p:cNvGrpSpPr/>
          <p:nvPr userDrawn="1"/>
        </p:nvGrpSpPr>
        <p:grpSpPr>
          <a:xfrm rot="16200000" flipH="1">
            <a:off x="9913705" y="6257994"/>
            <a:ext cx="1052473" cy="1209445"/>
            <a:chOff x="10800165" y="7142066"/>
            <a:chExt cx="2775293" cy="318921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B187A8-7F8D-469D-A03B-4F835A5746DE}"/>
                </a:ext>
              </a:extLst>
            </p:cNvPr>
            <p:cNvSpPr/>
            <p:nvPr/>
          </p:nvSpPr>
          <p:spPr>
            <a:xfrm rot="2700000">
              <a:off x="10800166" y="7555988"/>
              <a:ext cx="2775292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3D871D1-A11A-48FB-82A8-8D61AB5CB85C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6F73F836-940E-4B65-A29C-D086926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11478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B4C115-EFF9-405C-98BE-F4077B9730D0}"/>
              </a:ext>
            </a:extLst>
          </p:cNvPr>
          <p:cNvSpPr/>
          <p:nvPr userDrawn="1"/>
        </p:nvSpPr>
        <p:spPr>
          <a:xfrm>
            <a:off x="533399" y="914400"/>
            <a:ext cx="1944914" cy="19449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accent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A300DD-BB54-44ED-A7E4-01CD41EC930F}"/>
              </a:ext>
            </a:extLst>
          </p:cNvPr>
          <p:cNvSpPr txBox="1">
            <a:spLocks/>
          </p:cNvSpPr>
          <p:nvPr userDrawn="1"/>
        </p:nvSpPr>
        <p:spPr>
          <a:xfrm>
            <a:off x="956993" y="923305"/>
            <a:ext cx="1005115" cy="2859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600" b="0" i="0" kern="12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40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“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3200400"/>
            <a:ext cx="7551057" cy="285931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lang="en-GB" sz="3200" b="0" i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Quote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4E6C1FF-5925-42B3-B7F9-0A0031BD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5316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3618670-D1E4-466C-BDB5-FC890AC31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1625385"/>
            <a:ext cx="6718300" cy="409324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457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370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0C167E-2626-40DB-AACF-D02543E29B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9700" y="1749570"/>
            <a:ext cx="9372600" cy="33588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474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103A49C-32FF-49E6-86F3-FC2E1951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5" y="1825625"/>
            <a:ext cx="1121523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670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FA80A70-18DE-4DB9-9982-BA75BE54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681163"/>
            <a:ext cx="5157787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801C0EF-C078-44B0-AD01-4850E9A6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0812" y="1681163"/>
            <a:ext cx="5157788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C9DED91-45F6-4308-A085-1EFACA64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500" y="2505075"/>
            <a:ext cx="5157787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574B5E7-B666-439B-9278-67BE1EA6E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5412" y="2505075"/>
            <a:ext cx="5183188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9167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B0E15-6FC5-434E-8780-B186D9D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7B128-34F3-405C-B601-8BAFDB434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82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A7754-E8C7-438B-922D-9027C6CF5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500" y="6356350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DDDB7D-9189-9548-A2B9-81DC62C3C1A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096D8877-6B4A-4540-8927-767DD7401718}"/>
              </a:ext>
            </a:extLst>
          </p:cNvPr>
          <p:cNvSpPr/>
          <p:nvPr userDrawn="1"/>
        </p:nvSpPr>
        <p:spPr>
          <a:xfrm>
            <a:off x="0" y="1"/>
            <a:ext cx="12192001" cy="6857999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17">
            <a:extLst>
              <a:ext uri="{FF2B5EF4-FFF2-40B4-BE49-F238E27FC236}">
                <a16:creationId xmlns:a16="http://schemas.microsoft.com/office/drawing/2014/main" id="{5AF2E123-FE0F-8541-8E36-5030C450AA7E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E5519D99-3B68-924A-9CD0-14B911711CA8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A09E21A9-FBEF-144C-A152-FE484F3C55C1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C7F2CB-A8CE-1545-A08D-93592C4BAEEA}"/>
              </a:ext>
            </a:extLst>
          </p:cNvPr>
          <p:cNvSpPr txBox="1">
            <a:spLocks/>
          </p:cNvSpPr>
          <p:nvPr userDrawn="1"/>
        </p:nvSpPr>
        <p:spPr>
          <a:xfrm>
            <a:off x="444500" y="542925"/>
            <a:ext cx="11214100" cy="5355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spc="-70" baseline="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noProof="0" dirty="0">
                <a:latin typeface="+mj-lt"/>
              </a:rPr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68FCE4-1B47-3C4B-B091-013120A97D0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FEC3FDE7-F27E-5E4E-8752-287CAB7792D4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81C902DB-0D21-5044-82B6-9E7A70A1BF62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1E08A0-195D-694F-947B-986A76FBB93E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6" name="Rectangle: Single Corner Snipped 18">
              <a:extLst>
                <a:ext uri="{FF2B5EF4-FFF2-40B4-BE49-F238E27FC236}">
                  <a16:creationId xmlns:a16="http://schemas.microsoft.com/office/drawing/2014/main" id="{ED5DFFCD-1EE3-E64E-B51F-BD7D72413E0B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chemeClr val="accent5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17" name="Rectangle: Single Corner Snipped 2">
              <a:extLst>
                <a:ext uri="{FF2B5EF4-FFF2-40B4-BE49-F238E27FC236}">
                  <a16:creationId xmlns:a16="http://schemas.microsoft.com/office/drawing/2014/main" id="{C12DB3CA-8E64-AA43-BFBE-A2CA9A816DBE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Freeform: Shape 23">
            <a:extLst>
              <a:ext uri="{FF2B5EF4-FFF2-40B4-BE49-F238E27FC236}">
                <a16:creationId xmlns:a16="http://schemas.microsoft.com/office/drawing/2014/main" id="{A587DEFD-D470-4142-8E0D-A71DDB147C92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7D9BF857-7910-734D-A217-5E3344220AA2}"/>
              </a:ext>
            </a:extLst>
          </p:cNvPr>
          <p:cNvSpPr txBox="1">
            <a:spLocks/>
          </p:cNvSpPr>
          <p:nvPr userDrawn="1"/>
        </p:nvSpPr>
        <p:spPr>
          <a:xfrm>
            <a:off x="11252200" y="6315075"/>
            <a:ext cx="406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Trade Gothic LT Pro" panose="020B0503040303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609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6" r:id="rId4"/>
    <p:sldLayoutId id="2147483654" r:id="rId5"/>
    <p:sldLayoutId id="2147483661" r:id="rId6"/>
    <p:sldLayoutId id="2147483677" r:id="rId7"/>
    <p:sldLayoutId id="2147483674" r:id="rId8"/>
    <p:sldLayoutId id="2147483665" r:id="rId9"/>
    <p:sldLayoutId id="2147483673" r:id="rId10"/>
    <p:sldLayoutId id="2147483662" r:id="rId11"/>
    <p:sldLayoutId id="2147483663" r:id="rId12"/>
    <p:sldLayoutId id="2147483664" r:id="rId13"/>
    <p:sldLayoutId id="2147483675" r:id="rId14"/>
    <p:sldLayoutId id="2147483676" r:id="rId15"/>
    <p:sldLayoutId id="2147483672" r:id="rId16"/>
    <p:sldLayoutId id="2147483667" r:id="rId17"/>
    <p:sldLayoutId id="2147483668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3186" y="2185416"/>
            <a:ext cx="8085627" cy="1243584"/>
          </a:xfrm>
        </p:spPr>
        <p:txBody>
          <a:bodyPr/>
          <a:lstStyle/>
          <a:p>
            <a:pPr algn="ctr"/>
            <a:r>
              <a:rPr lang="en-US" sz="3600" dirty="0"/>
              <a:t>KLARINET I SAKSOFON – SRODNICI PO JEDNOSTRUKOM JEZIČKU. </a:t>
            </a:r>
            <a:br>
              <a:rPr lang="en-US" sz="3600" dirty="0"/>
            </a:br>
            <a:r>
              <a:rPr lang="en-US" sz="3600" dirty="0"/>
              <a:t>ISKUSTVA S RADIONICE ZA </a:t>
            </a:r>
            <a:r>
              <a:rPr lang="en-US" sz="3600" dirty="0" smtClean="0"/>
              <a:t>UČENIK</a:t>
            </a:r>
            <a:r>
              <a:rPr lang="hr-HR" sz="3600" dirty="0" smtClean="0"/>
              <a:t>E.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37F64-4C96-4AA8-BB21-E8053A318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271" y="3753879"/>
            <a:ext cx="7077456" cy="20660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 smtClean="0"/>
              <a:t>Kre</a:t>
            </a:r>
            <a:r>
              <a:rPr lang="hr-HR" dirty="0" err="1" smtClean="0"/>
              <a:t>šimir</a:t>
            </a:r>
            <a:r>
              <a:rPr lang="en-US" dirty="0" smtClean="0"/>
              <a:t> </a:t>
            </a:r>
            <a:r>
              <a:rPr lang="en-US" dirty="0" err="1"/>
              <a:t>Kottek</a:t>
            </a:r>
            <a:r>
              <a:rPr lang="en-US" dirty="0"/>
              <a:t>, prof.</a:t>
            </a:r>
          </a:p>
          <a:p>
            <a:pPr marL="0" indent="0" algn="ctr">
              <a:buNone/>
            </a:pPr>
            <a:r>
              <a:rPr lang="en-US" dirty="0" err="1"/>
              <a:t>Mihael</a:t>
            </a:r>
            <a:r>
              <a:rPr lang="en-US" dirty="0"/>
              <a:t> Paar, prof. </a:t>
            </a:r>
            <a:r>
              <a:rPr lang="en-US" dirty="0" err="1"/>
              <a:t>savjetnik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Glazbena</a:t>
            </a:r>
            <a:r>
              <a:rPr lang="en-US" dirty="0"/>
              <a:t> </a:t>
            </a:r>
            <a:r>
              <a:rPr lang="en-US" dirty="0" err="1"/>
              <a:t>škola</a:t>
            </a:r>
            <a:r>
              <a:rPr lang="en-US" dirty="0"/>
              <a:t> </a:t>
            </a:r>
            <a:r>
              <a:rPr lang="en-US" dirty="0" err="1"/>
              <a:t>Ferdo</a:t>
            </a:r>
            <a:r>
              <a:rPr lang="en-US" dirty="0"/>
              <a:t> </a:t>
            </a:r>
            <a:r>
              <a:rPr lang="en-US" dirty="0" err="1"/>
              <a:t>Livadić</a:t>
            </a:r>
            <a:r>
              <a:rPr lang="en-US" dirty="0"/>
              <a:t>, </a:t>
            </a:r>
            <a:r>
              <a:rPr lang="en-US" dirty="0" err="1"/>
              <a:t>Samobor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93459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C378E6-AC3F-446B-B866-CBF43B1D3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10</a:t>
            </a:fld>
            <a:endParaRPr lang="en-US" noProof="0" dirty="0"/>
          </a:p>
        </p:txBody>
      </p:sp>
      <p:pic>
        <p:nvPicPr>
          <p:cNvPr id="5" name="20240504_124531">
            <a:hlinkClick r:id="" action="ppaction://media"/>
            <a:extLst>
              <a:ext uri="{FF2B5EF4-FFF2-40B4-BE49-F238E27FC236}">
                <a16:creationId xmlns:a16="http://schemas.microsoft.com/office/drawing/2014/main" id="{04DFB754-C37D-445C-AE4D-A7763DCA35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8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98219A-6BD6-4C16-A168-A6D9488A4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ZAKLJUČCI</a:t>
            </a:r>
            <a:endParaRPr lang="hr-HR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DC5460-627B-4DE8-AD6E-62846FBB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AE6EA-5D3B-42FB-92F3-F11193861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Potaknuti druge, jednostavna organizacija</a:t>
            </a:r>
            <a:endParaRPr lang="en-US" dirty="0"/>
          </a:p>
          <a:p>
            <a:endParaRPr lang="hr-HR" dirty="0"/>
          </a:p>
          <a:p>
            <a:r>
              <a:rPr lang="hr-HR" dirty="0"/>
              <a:t>Uvid u mogućnosti novih projekata za učenike te potencijal otvaranja novih suradnji, posebno između </a:t>
            </a:r>
            <a:r>
              <a:rPr lang="hr-HR" dirty="0" smtClean="0"/>
              <a:t>nastavnika srodnih </a:t>
            </a:r>
            <a:r>
              <a:rPr lang="hr-HR" dirty="0"/>
              <a:t>instrumenata</a:t>
            </a:r>
            <a:endParaRPr lang="en-US" dirty="0"/>
          </a:p>
          <a:p>
            <a:endParaRPr lang="hr-HR" dirty="0"/>
          </a:p>
          <a:p>
            <a:r>
              <a:rPr lang="hr-HR" dirty="0"/>
              <a:t>Učenicima to puno znači – </a:t>
            </a:r>
            <a:r>
              <a:rPr lang="hr-HR" dirty="0" smtClean="0"/>
              <a:t>ističu samo pozitivne dojmove, </a:t>
            </a:r>
            <a:r>
              <a:rPr lang="hr-HR" dirty="0"/>
              <a:t>bilo im je zanimljivo i rado su sudjelovali (ipak su se svi na kraju odlučili za svoj instrument)</a:t>
            </a:r>
          </a:p>
        </p:txBody>
      </p:sp>
    </p:spTree>
    <p:extLst>
      <p:ext uri="{BB962C8B-B14F-4D97-AF65-F5344CB8AC3E}">
        <p14:creationId xmlns:p14="http://schemas.microsoft.com/office/powerpoint/2010/main" val="132708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88917-3110-47AF-9D76-28CAE113F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ZAKLJUČCI</a:t>
            </a:r>
            <a:endParaRPr lang="hr-H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79D41C-3B53-409C-80CB-E41E0074A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BC9BF-9736-418A-AEF6-C5E67DD7D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Zbog srodnosti vrlo brzo mogli proizvesti ton, pjesmicu, što ne bi mogli na trubi ili violini npr.</a:t>
            </a:r>
          </a:p>
          <a:p>
            <a:r>
              <a:rPr lang="hr-HR" dirty="0"/>
              <a:t>2 razine srodnosti: usnik i jednostruki pisak; </a:t>
            </a:r>
            <a:r>
              <a:rPr lang="hr-HR" dirty="0" err="1"/>
              <a:t>prstomet</a:t>
            </a:r>
            <a:r>
              <a:rPr lang="hr-HR" dirty="0"/>
              <a:t> drvenih puhača (najbliži srodnici)</a:t>
            </a:r>
          </a:p>
          <a:p>
            <a:r>
              <a:rPr lang="hr-HR" dirty="0"/>
              <a:t>Svakome korisno za svoj instrument, druga perspektiva, opća kultura</a:t>
            </a:r>
          </a:p>
          <a:p>
            <a:r>
              <a:rPr lang="hr-HR" dirty="0"/>
              <a:t>Novi način učenja, motivacija</a:t>
            </a:r>
          </a:p>
          <a:p>
            <a:r>
              <a:rPr lang="hr-HR" dirty="0"/>
              <a:t>Učenici jedni druge savjetuju, razmjenjuju iskustva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1837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88CF6-9F86-4EE4-97A0-F485006CF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PITANJA I RASPRAVA</a:t>
            </a:r>
            <a:endParaRPr lang="hr-H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C12478-8E4D-447B-8F80-CDF999D7D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185FEC-CD00-419C-BA4E-E05E76FA9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Š</a:t>
            </a:r>
            <a:r>
              <a:rPr lang="hr-HR" dirty="0"/>
              <a:t>to možemo </a:t>
            </a:r>
            <a:r>
              <a:rPr lang="en-US" dirty="0" err="1"/>
              <a:t>naučiti</a:t>
            </a:r>
            <a:r>
              <a:rPr lang="en-US" dirty="0"/>
              <a:t> </a:t>
            </a:r>
            <a:r>
              <a:rPr lang="hr-HR" dirty="0"/>
              <a:t>jedni od drugih kada se radi o</a:t>
            </a:r>
            <a:r>
              <a:rPr lang="en-US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 smtClean="0"/>
              <a:t>fleksibilnosti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 err="1" smtClean="0"/>
              <a:t>ambažuri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 err="1" smtClean="0"/>
              <a:t>prstometu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 smtClean="0"/>
              <a:t>držanju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/>
              <a:t>puhanju itd.?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554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D3349B-D7EE-4C8E-A23E-F81907CA3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IDEJA</a:t>
            </a:r>
            <a:endParaRPr lang="hr-H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B7ECB6-9FDF-41EE-85DB-379E1BB5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DC5E44-38E6-467A-B634-12F22CF48D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9141" y="1517715"/>
            <a:ext cx="5579931" cy="4659248"/>
          </a:xfrm>
        </p:spPr>
        <p:txBody>
          <a:bodyPr>
            <a:normAutofit/>
          </a:bodyPr>
          <a:lstStyle/>
          <a:p>
            <a:r>
              <a:rPr lang="hr-HR" sz="2800" dirty="0"/>
              <a:t>Ideja o zajedničkom događaju za srodne instrumente</a:t>
            </a:r>
          </a:p>
          <a:p>
            <a:r>
              <a:rPr lang="hr-HR" sz="2800" dirty="0"/>
              <a:t>Učenicima približiti drugi, sličan instrument</a:t>
            </a:r>
          </a:p>
          <a:p>
            <a:r>
              <a:rPr lang="hr-HR" sz="2800" dirty="0"/>
              <a:t>Praktičan pristup – sličnosti i razlike iz prve ruke</a:t>
            </a:r>
          </a:p>
          <a:p>
            <a:r>
              <a:rPr lang="hr-HR" sz="2800" dirty="0"/>
              <a:t>Nije predviđeno u programu</a:t>
            </a:r>
            <a:endParaRPr lang="en-US" sz="28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D6ECF48-1DF9-49C0-85AA-E99D3CC26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517715"/>
            <a:ext cx="5900257" cy="4659248"/>
          </a:xfrm>
        </p:spPr>
        <p:txBody>
          <a:bodyPr>
            <a:normAutofit/>
          </a:bodyPr>
          <a:lstStyle/>
          <a:p>
            <a:r>
              <a:rPr lang="hr-HR" sz="2800" dirty="0"/>
              <a:t>Zajedno na orkestru</a:t>
            </a:r>
            <a:r>
              <a:rPr lang="en-US" sz="2800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400" dirty="0"/>
              <a:t>upoznavanje </a:t>
            </a:r>
            <a:r>
              <a:rPr lang="hr-HR" sz="2400" dirty="0" smtClean="0"/>
              <a:t>instrumenata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400" dirty="0"/>
              <a:t>problem higijena (piskovi, usnici)</a:t>
            </a:r>
            <a:endParaRPr lang="en-US" sz="2400" dirty="0"/>
          </a:p>
          <a:p>
            <a:r>
              <a:rPr lang="hr-HR" sz="2400" dirty="0"/>
              <a:t>„</a:t>
            </a:r>
            <a:r>
              <a:rPr lang="hr-HR" sz="2800" b="1" dirty="0" err="1"/>
              <a:t>Woodwind</a:t>
            </a:r>
            <a:r>
              <a:rPr lang="hr-HR" sz="2800" b="1" dirty="0"/>
              <a:t> </a:t>
            </a:r>
            <a:r>
              <a:rPr lang="hr-HR" sz="2800" b="1" dirty="0" err="1"/>
              <a:t>doubler</a:t>
            </a:r>
            <a:r>
              <a:rPr lang="hr-HR" sz="2800" dirty="0"/>
              <a:t>” – </a:t>
            </a:r>
            <a:r>
              <a:rPr lang="hr-HR" sz="2800" dirty="0" smtClean="0"/>
              <a:t>kroz </a:t>
            </a:r>
            <a:r>
              <a:rPr lang="hr-HR" sz="2800" dirty="0"/>
              <a:t>povijest zbog potrebe i praktičnosti</a:t>
            </a:r>
          </a:p>
          <a:p>
            <a:r>
              <a:rPr lang="hr-HR" sz="2800" dirty="0"/>
              <a:t>Klasična glazba</a:t>
            </a:r>
          </a:p>
          <a:p>
            <a:r>
              <a:rPr lang="hr-HR" sz="2800" dirty="0"/>
              <a:t>Jazz orkestar</a:t>
            </a:r>
          </a:p>
          <a:p>
            <a:r>
              <a:rPr lang="hr-HR" sz="2800" dirty="0"/>
              <a:t>Prvi saksofonisti bili su klarinetisti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328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5CA2A-AF6D-4FE6-A21A-56BEE387B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RADIONICA</a:t>
            </a:r>
            <a:endParaRPr lang="hr-H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8BA0C2-367D-41D0-BC06-749D1B4A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2D820E-1D56-427E-8867-C45C85253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Samobor, </a:t>
            </a:r>
            <a:r>
              <a:rPr lang="hr-HR" dirty="0"/>
              <a:t>4. svibnja 2024.</a:t>
            </a:r>
          </a:p>
          <a:p>
            <a:r>
              <a:rPr lang="hr-HR" dirty="0"/>
              <a:t>15</a:t>
            </a:r>
            <a:r>
              <a:rPr lang="en-US" dirty="0"/>
              <a:t>-</a:t>
            </a:r>
            <a:r>
              <a:rPr lang="hr-HR" dirty="0" err="1"/>
              <a:t>ak</a:t>
            </a:r>
            <a:r>
              <a:rPr lang="hr-HR" dirty="0"/>
              <a:t> učenika klarineta i saksofona</a:t>
            </a:r>
          </a:p>
          <a:p>
            <a:r>
              <a:rPr lang="hr-HR" dirty="0"/>
              <a:t>Kratka povijest</a:t>
            </a:r>
            <a:r>
              <a:rPr lang="en-US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 smtClean="0"/>
              <a:t>razvoj instrumenata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/>
              <a:t>kronološko </a:t>
            </a:r>
            <a:r>
              <a:rPr lang="hr-HR" dirty="0" smtClean="0"/>
              <a:t>preklapanje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 err="1"/>
              <a:t>Adolphe</a:t>
            </a:r>
            <a:r>
              <a:rPr lang="hr-HR" dirty="0"/>
              <a:t> </a:t>
            </a:r>
            <a:r>
              <a:rPr lang="hr-HR" dirty="0" err="1"/>
              <a:t>Sax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3147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2C915-4027-4B14-B9C6-86B362F7D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5" name="Slika 1">
            <a:extLst>
              <a:ext uri="{FF2B5EF4-FFF2-40B4-BE49-F238E27FC236}">
                <a16:creationId xmlns:a16="http://schemas.microsoft.com/office/drawing/2014/main" id="{A3F52CA3-4479-4F26-BCAF-841C422D2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36" y="498242"/>
            <a:ext cx="10420928" cy="586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9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771BE5-EC49-46F0-8DDF-1B4DC3B6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3" name="Slika 1">
            <a:extLst>
              <a:ext uri="{FF2B5EF4-FFF2-40B4-BE49-F238E27FC236}">
                <a16:creationId xmlns:a16="http://schemas.microsoft.com/office/drawing/2014/main" id="{CE40C8A7-159C-46FE-96B6-0C93FD71F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56" y="498348"/>
            <a:ext cx="10419288" cy="58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4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4CB686-26C3-4D22-A7E0-3B9E8E2B9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RADIONICA</a:t>
            </a:r>
            <a:endParaRPr lang="hr-HR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EEEAAE-0166-4712-850E-3AF6F1080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25D979-564C-4180-ABEE-144082312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Pripremljeni materijal: 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 smtClean="0"/>
              <a:t>usnici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 smtClean="0"/>
              <a:t>piskovi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/>
              <a:t>dezinficijens</a:t>
            </a:r>
          </a:p>
          <a:p>
            <a:r>
              <a:rPr lang="hr-HR" dirty="0"/>
              <a:t>Prvi dojmovi</a:t>
            </a:r>
            <a:r>
              <a:rPr lang="en-US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/>
              <a:t>fizički </a:t>
            </a:r>
            <a:r>
              <a:rPr lang="hr-HR" dirty="0" smtClean="0"/>
              <a:t>kontakt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/>
              <a:t>držanje (težina na vratu, </a:t>
            </a:r>
            <a:r>
              <a:rPr lang="hr-HR" dirty="0" err="1"/>
              <a:t>rup</a:t>
            </a:r>
            <a:r>
              <a:rPr lang="en-US" dirty="0"/>
              <a:t>ice</a:t>
            </a:r>
            <a:r>
              <a:rPr lang="hr-HR" dirty="0"/>
              <a:t> na klarinetu)</a:t>
            </a:r>
          </a:p>
          <a:p>
            <a:r>
              <a:rPr lang="hr-HR" dirty="0"/>
              <a:t>Puhanje – klarinetisti odmah čvrst, snažan ton; saksofonisti slabiji, „probili“ kasnije – količina i brzina zraka, veličina usnika, otpor piska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3290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BBF30F-0A98-4022-BBDB-028052B75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765C728D-1469-43A7-AB71-F42C604A2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13" y="498348"/>
            <a:ext cx="10421174" cy="58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5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7EBE1C-F10D-456C-9445-40CEC9B2E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8</a:t>
            </a:fld>
            <a:endParaRPr lang="en-US" noProof="0" dirty="0"/>
          </a:p>
        </p:txBody>
      </p:sp>
      <p:pic>
        <p:nvPicPr>
          <p:cNvPr id="3" name="Slika 1">
            <a:extLst>
              <a:ext uri="{FF2B5EF4-FFF2-40B4-BE49-F238E27FC236}">
                <a16:creationId xmlns:a16="http://schemas.microsoft.com/office/drawing/2014/main" id="{2C68CDE8-8158-43BB-B7E6-3D9612874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2" y="498348"/>
            <a:ext cx="10420096" cy="58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80D082-F725-49CD-B082-2D573A68D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RADIONICA</a:t>
            </a:r>
            <a:endParaRPr lang="hr-HR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9825F0-22D9-40AC-A4A0-01EA1219A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5774D-A872-4DAD-9979-87B1E5722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Fleksibilnost</a:t>
            </a:r>
            <a:r>
              <a:rPr lang="en-US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 err="1" smtClean="0"/>
              <a:t>ambažura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 smtClean="0"/>
              <a:t>postava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/>
              <a:t>zatvorenost-otvorenost (indikator profesoru)</a:t>
            </a:r>
          </a:p>
          <a:p>
            <a:r>
              <a:rPr lang="hr-HR" dirty="0"/>
              <a:t>Kut usnika i usta</a:t>
            </a:r>
          </a:p>
          <a:p>
            <a:r>
              <a:rPr lang="hr-HR" dirty="0"/>
              <a:t>Motorika, </a:t>
            </a:r>
            <a:r>
              <a:rPr lang="hr-HR" dirty="0" err="1"/>
              <a:t>prstomet</a:t>
            </a:r>
            <a:r>
              <a:rPr lang="hr-HR" dirty="0"/>
              <a:t> </a:t>
            </a:r>
          </a:p>
          <a:p>
            <a:r>
              <a:rPr lang="hr-HR" dirty="0"/>
              <a:t>Nekoliko starijih učenika odsviralo </a:t>
            </a:r>
            <a:r>
              <a:rPr lang="hr-HR" b="1" dirty="0" smtClean="0"/>
              <a:t>„</a:t>
            </a:r>
            <a:r>
              <a:rPr lang="hr-HR" b="1" dirty="0" smtClean="0"/>
              <a:t>Blistaj</a:t>
            </a:r>
            <a:r>
              <a:rPr lang="hr-HR" b="1" dirty="0"/>
              <a:t>, </a:t>
            </a:r>
            <a:r>
              <a:rPr lang="hr-HR" b="1" dirty="0" smtClean="0"/>
              <a:t>blistaj”</a:t>
            </a:r>
            <a:endParaRPr lang="hr-HR" b="1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5172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Custom 12">
      <a:dk1>
        <a:srgbClr val="000000"/>
      </a:dk1>
      <a:lt1>
        <a:srgbClr val="FFFFFF"/>
      </a:lt1>
      <a:dk2>
        <a:srgbClr val="6D6E71"/>
      </a:dk2>
      <a:lt2>
        <a:srgbClr val="58595B"/>
      </a:lt2>
      <a:accent1>
        <a:srgbClr val="0065A4"/>
      </a:accent1>
      <a:accent2>
        <a:srgbClr val="47C3D3"/>
      </a:accent2>
      <a:accent3>
        <a:srgbClr val="8F2D63"/>
      </a:accent3>
      <a:accent4>
        <a:srgbClr val="1A6871"/>
      </a:accent4>
      <a:accent5>
        <a:srgbClr val="0C4360"/>
      </a:accent5>
      <a:accent6>
        <a:srgbClr val="F47735"/>
      </a:accent6>
      <a:hlink>
        <a:srgbClr val="00559A"/>
      </a:hlink>
      <a:folHlink>
        <a:srgbClr val="595851"/>
      </a:folHlink>
    </a:clrScheme>
    <a:fontScheme name="Custom 3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66687569_Modern blue presentation_AAS_v5" id="{C7B59113-CD15-4341-96CA-86E715D5BE98}" vid="{5A8FDAEB-3DF3-4B3C-A708-49813F8D6F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26E0C9-B2AA-42E6-97B6-E1B7D9EAF1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757914-1161-4661-9696-421FD6935CDD}">
  <ds:schemaRefs>
    <ds:schemaRef ds:uri="http://schemas.microsoft.com/office/2006/metadata/properties"/>
    <ds:schemaRef ds:uri="http://purl.org/dc/elements/1.1/"/>
    <ds:schemaRef ds:uri="http://purl.org/dc/dcmitype/"/>
    <ds:schemaRef ds:uri="71af3243-3dd4-4a8d-8c0d-dd76da1f02a5"/>
    <ds:schemaRef ds:uri="http://schemas.microsoft.com/office/2006/documentManagement/types"/>
    <ds:schemaRef ds:uri="16c05727-aa75-4e4a-9b5f-8a80a1165891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C103400-4A22-4E35-B588-4C4D426389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blue presentation</Template>
  <TotalTime>120</TotalTime>
  <Words>335</Words>
  <Application>Microsoft Office PowerPoint</Application>
  <PresentationFormat>Widescreen</PresentationFormat>
  <Paragraphs>72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Tahoma</vt:lpstr>
      <vt:lpstr>Trade Gothic LT Pro</vt:lpstr>
      <vt:lpstr>Trebuchet MS</vt:lpstr>
      <vt:lpstr>Wingdings</vt:lpstr>
      <vt:lpstr>Office Theme</vt:lpstr>
      <vt:lpstr>KLARINET I SAKSOFON – SRODNICI PO JEDNOSTRUKOM JEZIČKU.  ISKUSTVA S RADIONICE ZA UČENIKE.</vt:lpstr>
      <vt:lpstr>IDEJA</vt:lpstr>
      <vt:lpstr>RADIONICA</vt:lpstr>
      <vt:lpstr>PowerPoint Presentation</vt:lpstr>
      <vt:lpstr>PowerPoint Presentation</vt:lpstr>
      <vt:lpstr>RADIONICA</vt:lpstr>
      <vt:lpstr>PowerPoint Presentation</vt:lpstr>
      <vt:lpstr>PowerPoint Presentation</vt:lpstr>
      <vt:lpstr>RADIONICA</vt:lpstr>
      <vt:lpstr>PowerPoint Presentation</vt:lpstr>
      <vt:lpstr>ZAKLJUČCI</vt:lpstr>
      <vt:lpstr>ZAKLJUČCI</vt:lpstr>
      <vt:lpstr>PITANJA I RASPRAVA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KLARINET I SAKSOFON – SRODNICI PO JEDNOSTRUKOM JEZIČKU.  ISKUSTVA S RADIONICE ZA UČENIKE</dc:title>
  <dc:creator>Leopold Paar</dc:creator>
  <cp:lastModifiedBy>Mihael Paar</cp:lastModifiedBy>
  <cp:revision>15</cp:revision>
  <dcterms:created xsi:type="dcterms:W3CDTF">2024-09-24T21:31:10Z</dcterms:created>
  <dcterms:modified xsi:type="dcterms:W3CDTF">2024-09-25T16:35:55Z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