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0" r:id="rId11"/>
    <p:sldId id="269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04512-B4D7-40C3-B6EC-6A9F49D8F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408FEC-66F1-4D42-9AD8-7039C6318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AA7CB-71A3-45DD-953A-F264B424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1AA30-CEF8-4B7B-87D4-D5260D91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07CA1-E4E6-42F1-B030-5943B8E1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721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57A2-682F-4031-A7C2-4DD944D0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2FA48-EC58-4ED2-BC79-093D87F78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BF3EC-F3AA-4E84-AC34-369BF089F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3514F-39AE-41C3-8C81-F091CB20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36F77-2A07-45E0-A92C-5F4EE602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650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052893-4F25-4738-AD56-27D0D0B52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2A98B-91D1-4093-A9A1-7E92CB87F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A0A39-BFD2-415A-A54A-2C478CB8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91373-0011-4DF4-913A-2CBE3301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713F4-022F-4181-B22B-5DCDCB39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202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B7ED0-C352-4A8D-8D92-FFC06B8C2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CD7F-DE48-4E6E-A2B3-5A78546B0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D6FDF-156E-4CEF-8C29-031EE255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DA00B-4A8E-4C86-8069-296EA3A23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121F1-46AF-42C8-B29C-669195A5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00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46DE-966A-4295-8C20-0E6E3943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6D0B7-B8A5-401D-8543-CB1F7F56B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54908-664A-46F9-BA4E-CE0900F1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F971F-E88A-4817-9FF6-A484D046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DE10C-DAEB-4510-B26A-E0C317EC5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986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53FAC-836C-46ED-8F32-25503B54E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8807-5FA7-4D4C-9AD1-7AD41FDE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6843EC-A936-4AFF-82CB-238CE0B4F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97EBD-C477-49C1-9685-56B88CB6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8EAE-CB85-4B73-94A2-6520D09CC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58AA9-7107-4FE0-B517-67F1820D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970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7A641-F0B7-4C60-9EED-33E74272C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14F0E-4D78-4B47-8B8B-55600A1AB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B43CD-6190-41B6-B2A3-DFA2126C3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1B1459-B65B-42C1-93DA-021544589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FDACF5-97AD-427B-9885-D78F18E5A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0AC5E-710A-48D3-BE4B-393EAABC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361366-C6CF-4268-956B-025AD398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516C0E-C371-4C6E-8371-C0C72B3E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512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28737-C5CE-4824-AD19-8693EA9CD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9ECBAB-E5C6-498F-83F8-298F25DE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A031E-19AC-4637-B993-F6B725A6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2EDAB-5A96-4BCD-AE71-952E1E07D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585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568BA-BCEF-4E3D-BA96-EEA97F3B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D04A8-F319-458E-A0BA-68038E70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3C8FB-A8A9-43FC-A469-C465C679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9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6B6A4-125D-47C2-A5C1-1CDCD627A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ECB2-E9BD-4532-8F7F-F515C154B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062F-7F0D-4659-B176-F41336E5B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2DCCF-661D-432B-A0B6-E4AE5BDB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86A57-D6A2-4BE4-8DC7-81CEAD92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7F5EE-2CBB-45FC-975E-8C26F644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402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61ECD-E4AD-4D5D-9092-892F0CB91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6866DF-5ACB-448A-B8AC-C58C9AC88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89AE75-7716-4CD0-BBC4-828051295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CDADA-24C8-49C3-9A54-A84A5D63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5A23F-94B4-45B1-8BAF-A821FBE3C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D2AFB-7655-421E-98C9-126D97241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89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AF1B5D-7428-419B-9DBD-AC9197C18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E0956-D927-47C3-9D4A-F2B1612F2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4ACC2-87DA-465A-A3D3-6D9CC0479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18A85-1A97-4C51-90E9-B70F1E157723}" type="datetimeFigureOut">
              <a:rPr lang="hr-HR" smtClean="0"/>
              <a:t>29.9.2024.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73C92-B656-46BD-8B19-C1AAFADB3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9AAF6-F695-4E6A-BB6D-64F0BC707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40EE5-CDF6-40B9-9E5D-BB4FAB26F6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921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0E45A-0669-4BD0-A92F-C3EE42EBF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714" y="381422"/>
            <a:ext cx="7980841" cy="2387918"/>
          </a:xfrm>
        </p:spPr>
        <p:txBody>
          <a:bodyPr anchor="b">
            <a:normAutofit/>
          </a:bodyPr>
          <a:lstStyle/>
          <a:p>
            <a:r>
              <a:rPr lang="hr-HR" sz="5200" b="1" dirty="0">
                <a:solidFill>
                  <a:schemeClr val="tx2"/>
                </a:solidFill>
              </a:rPr>
              <a:t>Dodaj nulu, pomakni točku.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FDFA2-7961-406B-9AC1-7F412628C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3347" y="3027029"/>
            <a:ext cx="5449982" cy="68207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  Pretvaranje mjernih jedinica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5E6219E-D37B-4D39-AF07-5C0CAEB02FFE}"/>
              </a:ext>
            </a:extLst>
          </p:cNvPr>
          <p:cNvSpPr txBox="1"/>
          <p:nvPr/>
        </p:nvSpPr>
        <p:spPr>
          <a:xfrm>
            <a:off x="7507899" y="4671120"/>
            <a:ext cx="4533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tx2">
                    <a:lumMod val="75000"/>
                  </a:schemeClr>
                </a:solidFill>
              </a:rPr>
              <a:t>Renata Martinec</a:t>
            </a:r>
          </a:p>
          <a:p>
            <a:r>
              <a:rPr lang="hr-HR" sz="2400" dirty="0">
                <a:solidFill>
                  <a:schemeClr val="tx2">
                    <a:lumMod val="75000"/>
                  </a:schemeClr>
                </a:solidFill>
              </a:rPr>
              <a:t>Oš Domašinec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85E670-73D5-4080-B902-1F6590D7F324}"/>
              </a:ext>
            </a:extLst>
          </p:cNvPr>
          <p:cNvSpPr/>
          <p:nvPr/>
        </p:nvSpPr>
        <p:spPr>
          <a:xfrm rot="19213964">
            <a:off x="1334147" y="570745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24933D-C8D5-421A-8A30-3C789502C01F}"/>
              </a:ext>
            </a:extLst>
          </p:cNvPr>
          <p:cNvSpPr/>
          <p:nvPr/>
        </p:nvSpPr>
        <p:spPr>
          <a:xfrm rot="428163">
            <a:off x="562412" y="15315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D07E3-4A5A-4A51-8EE0-68749BF30115}"/>
              </a:ext>
            </a:extLst>
          </p:cNvPr>
          <p:cNvSpPr/>
          <p:nvPr/>
        </p:nvSpPr>
        <p:spPr>
          <a:xfrm rot="2213819">
            <a:off x="682438" y="318488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C34F66-13C1-4068-A235-9B402D4DEDA3}"/>
              </a:ext>
            </a:extLst>
          </p:cNvPr>
          <p:cNvSpPr/>
          <p:nvPr/>
        </p:nvSpPr>
        <p:spPr>
          <a:xfrm rot="19213964">
            <a:off x="819533" y="4639153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1AFB8-8E93-40FB-8B4C-0F55A2E6C8F8}"/>
              </a:ext>
            </a:extLst>
          </p:cNvPr>
          <p:cNvSpPr/>
          <p:nvPr/>
        </p:nvSpPr>
        <p:spPr>
          <a:xfrm rot="19213964">
            <a:off x="1620921" y="26127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247A60-2337-456B-8712-F73F21B19E35}"/>
              </a:ext>
            </a:extLst>
          </p:cNvPr>
          <p:cNvSpPr/>
          <p:nvPr/>
        </p:nvSpPr>
        <p:spPr>
          <a:xfrm rot="2065354">
            <a:off x="2785312" y="57573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F0C-E5C9-4855-89EF-5552562583F4}"/>
              </a:ext>
            </a:extLst>
          </p:cNvPr>
          <p:cNvSpPr/>
          <p:nvPr/>
        </p:nvSpPr>
        <p:spPr>
          <a:xfrm rot="19213964">
            <a:off x="4983747" y="16274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842C3F-523B-4DA3-99C4-85B585FA72C5}"/>
              </a:ext>
            </a:extLst>
          </p:cNvPr>
          <p:cNvSpPr/>
          <p:nvPr/>
        </p:nvSpPr>
        <p:spPr>
          <a:xfrm rot="3068052">
            <a:off x="7993364" y="16274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1503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F85E670-73D5-4080-B902-1F6590D7F324}"/>
              </a:ext>
            </a:extLst>
          </p:cNvPr>
          <p:cNvSpPr/>
          <p:nvPr/>
        </p:nvSpPr>
        <p:spPr>
          <a:xfrm rot="19213964">
            <a:off x="232847" y="105258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24933D-C8D5-421A-8A30-3C789502C01F}"/>
              </a:ext>
            </a:extLst>
          </p:cNvPr>
          <p:cNvSpPr/>
          <p:nvPr/>
        </p:nvSpPr>
        <p:spPr>
          <a:xfrm rot="428163">
            <a:off x="-66890" y="94537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D07E3-4A5A-4A51-8EE0-68749BF30115}"/>
              </a:ext>
            </a:extLst>
          </p:cNvPr>
          <p:cNvSpPr/>
          <p:nvPr/>
        </p:nvSpPr>
        <p:spPr>
          <a:xfrm rot="2213819">
            <a:off x="143211" y="2667644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C34F66-13C1-4068-A235-9B402D4DEDA3}"/>
              </a:ext>
            </a:extLst>
          </p:cNvPr>
          <p:cNvSpPr/>
          <p:nvPr/>
        </p:nvSpPr>
        <p:spPr>
          <a:xfrm rot="19213964">
            <a:off x="-66889" y="48392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1AFB8-8E93-40FB-8B4C-0F55A2E6C8F8}"/>
              </a:ext>
            </a:extLst>
          </p:cNvPr>
          <p:cNvSpPr/>
          <p:nvPr/>
        </p:nvSpPr>
        <p:spPr>
          <a:xfrm rot="19213964">
            <a:off x="415682" y="169750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247A60-2337-456B-8712-F73F21B19E35}"/>
              </a:ext>
            </a:extLst>
          </p:cNvPr>
          <p:cNvSpPr/>
          <p:nvPr/>
        </p:nvSpPr>
        <p:spPr>
          <a:xfrm rot="2065354">
            <a:off x="13622" y="3839055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F0C-E5C9-4855-89EF-5552562583F4}"/>
              </a:ext>
            </a:extLst>
          </p:cNvPr>
          <p:cNvSpPr/>
          <p:nvPr/>
        </p:nvSpPr>
        <p:spPr>
          <a:xfrm rot="19213964">
            <a:off x="5162985" y="-6869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842C3F-523B-4DA3-99C4-85B585FA72C5}"/>
              </a:ext>
            </a:extLst>
          </p:cNvPr>
          <p:cNvSpPr/>
          <p:nvPr/>
        </p:nvSpPr>
        <p:spPr>
          <a:xfrm rot="3068052">
            <a:off x="7993364" y="16274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E80524-A159-46B7-B093-B48478614579}"/>
              </a:ext>
            </a:extLst>
          </p:cNvPr>
          <p:cNvSpPr txBox="1"/>
          <p:nvPr/>
        </p:nvSpPr>
        <p:spPr>
          <a:xfrm>
            <a:off x="1804882" y="1202915"/>
            <a:ext cx="64512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Zadaci za vježbu</a:t>
            </a:r>
          </a:p>
          <a:p>
            <a:endParaRPr lang="hr-HR" sz="4000" dirty="0"/>
          </a:p>
          <a:p>
            <a:r>
              <a:rPr lang="hr-HR" sz="4000" dirty="0"/>
              <a:t>Na listiću u Word dokumentu</a:t>
            </a:r>
          </a:p>
        </p:txBody>
      </p:sp>
    </p:spTree>
    <p:extLst>
      <p:ext uri="{BB962C8B-B14F-4D97-AF65-F5344CB8AC3E}">
        <p14:creationId xmlns:p14="http://schemas.microsoft.com/office/powerpoint/2010/main" val="28763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7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7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7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7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7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17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17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7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7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17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7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7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7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17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17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7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7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17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17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7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7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7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7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7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F85E670-73D5-4080-B902-1F6590D7F324}"/>
              </a:ext>
            </a:extLst>
          </p:cNvPr>
          <p:cNvSpPr/>
          <p:nvPr/>
        </p:nvSpPr>
        <p:spPr>
          <a:xfrm rot="19213964">
            <a:off x="232847" y="105258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24933D-C8D5-421A-8A30-3C789502C01F}"/>
              </a:ext>
            </a:extLst>
          </p:cNvPr>
          <p:cNvSpPr/>
          <p:nvPr/>
        </p:nvSpPr>
        <p:spPr>
          <a:xfrm rot="428163">
            <a:off x="-66890" y="94537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D07E3-4A5A-4A51-8EE0-68749BF30115}"/>
              </a:ext>
            </a:extLst>
          </p:cNvPr>
          <p:cNvSpPr/>
          <p:nvPr/>
        </p:nvSpPr>
        <p:spPr>
          <a:xfrm rot="2213819">
            <a:off x="143211" y="2667644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C34F66-13C1-4068-A235-9B402D4DEDA3}"/>
              </a:ext>
            </a:extLst>
          </p:cNvPr>
          <p:cNvSpPr/>
          <p:nvPr/>
        </p:nvSpPr>
        <p:spPr>
          <a:xfrm rot="19213964">
            <a:off x="-66889" y="48392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1AFB8-8E93-40FB-8B4C-0F55A2E6C8F8}"/>
              </a:ext>
            </a:extLst>
          </p:cNvPr>
          <p:cNvSpPr/>
          <p:nvPr/>
        </p:nvSpPr>
        <p:spPr>
          <a:xfrm rot="19213964">
            <a:off x="415682" y="169750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247A60-2337-456B-8712-F73F21B19E35}"/>
              </a:ext>
            </a:extLst>
          </p:cNvPr>
          <p:cNvSpPr/>
          <p:nvPr/>
        </p:nvSpPr>
        <p:spPr>
          <a:xfrm rot="2065354">
            <a:off x="13622" y="3839055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F0C-E5C9-4855-89EF-5552562583F4}"/>
              </a:ext>
            </a:extLst>
          </p:cNvPr>
          <p:cNvSpPr/>
          <p:nvPr/>
        </p:nvSpPr>
        <p:spPr>
          <a:xfrm rot="19213964">
            <a:off x="5162985" y="-6869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842C3F-523B-4DA3-99C4-85B585FA72C5}"/>
              </a:ext>
            </a:extLst>
          </p:cNvPr>
          <p:cNvSpPr/>
          <p:nvPr/>
        </p:nvSpPr>
        <p:spPr>
          <a:xfrm rot="3068052">
            <a:off x="7993364" y="16274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8C5E05-D493-489A-A61D-2F964FADB006}"/>
              </a:ext>
            </a:extLst>
          </p:cNvPr>
          <p:cNvSpPr txBox="1"/>
          <p:nvPr/>
        </p:nvSpPr>
        <p:spPr>
          <a:xfrm>
            <a:off x="4320209" y="2928730"/>
            <a:ext cx="735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SRETNO!</a:t>
            </a:r>
          </a:p>
        </p:txBody>
      </p:sp>
    </p:spTree>
    <p:extLst>
      <p:ext uri="{BB962C8B-B14F-4D97-AF65-F5344CB8AC3E}">
        <p14:creationId xmlns:p14="http://schemas.microsoft.com/office/powerpoint/2010/main" val="81022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7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7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7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7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7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17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17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7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7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17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7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7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7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17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17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7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7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17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17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7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7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7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7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7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F85E670-73D5-4080-B902-1F6590D7F324}"/>
              </a:ext>
            </a:extLst>
          </p:cNvPr>
          <p:cNvSpPr/>
          <p:nvPr/>
        </p:nvSpPr>
        <p:spPr>
          <a:xfrm rot="19213964">
            <a:off x="1334147" y="570745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24933D-C8D5-421A-8A30-3C789502C01F}"/>
              </a:ext>
            </a:extLst>
          </p:cNvPr>
          <p:cNvSpPr/>
          <p:nvPr/>
        </p:nvSpPr>
        <p:spPr>
          <a:xfrm rot="428163">
            <a:off x="562412" y="15315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D07E3-4A5A-4A51-8EE0-68749BF30115}"/>
              </a:ext>
            </a:extLst>
          </p:cNvPr>
          <p:cNvSpPr/>
          <p:nvPr/>
        </p:nvSpPr>
        <p:spPr>
          <a:xfrm rot="2213819">
            <a:off x="682438" y="318488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C34F66-13C1-4068-A235-9B402D4DEDA3}"/>
              </a:ext>
            </a:extLst>
          </p:cNvPr>
          <p:cNvSpPr/>
          <p:nvPr/>
        </p:nvSpPr>
        <p:spPr>
          <a:xfrm rot="19213964">
            <a:off x="819533" y="4639153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1AFB8-8E93-40FB-8B4C-0F55A2E6C8F8}"/>
              </a:ext>
            </a:extLst>
          </p:cNvPr>
          <p:cNvSpPr/>
          <p:nvPr/>
        </p:nvSpPr>
        <p:spPr>
          <a:xfrm rot="19213964">
            <a:off x="1620921" y="26127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247A60-2337-456B-8712-F73F21B19E35}"/>
              </a:ext>
            </a:extLst>
          </p:cNvPr>
          <p:cNvSpPr/>
          <p:nvPr/>
        </p:nvSpPr>
        <p:spPr>
          <a:xfrm rot="2065354">
            <a:off x="2785312" y="57573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F0C-E5C9-4855-89EF-5552562583F4}"/>
              </a:ext>
            </a:extLst>
          </p:cNvPr>
          <p:cNvSpPr/>
          <p:nvPr/>
        </p:nvSpPr>
        <p:spPr>
          <a:xfrm rot="19213964">
            <a:off x="4983747" y="16274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842C3F-523B-4DA3-99C4-85B585FA72C5}"/>
              </a:ext>
            </a:extLst>
          </p:cNvPr>
          <p:cNvSpPr/>
          <p:nvPr/>
        </p:nvSpPr>
        <p:spPr>
          <a:xfrm rot="3068052">
            <a:off x="7993364" y="16274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C8BA3EF-5B8E-48EE-BAFA-7AF85EA27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9877" y="1667086"/>
            <a:ext cx="9144000" cy="2387600"/>
          </a:xfrm>
        </p:spPr>
        <p:txBody>
          <a:bodyPr/>
          <a:lstStyle/>
          <a:p>
            <a:r>
              <a:rPr lang="hr-HR" dirty="0"/>
              <a:t>Kako lako naučiti pretvorbu mjernih jedinica?!</a:t>
            </a:r>
          </a:p>
        </p:txBody>
      </p:sp>
    </p:spTree>
    <p:extLst>
      <p:ext uri="{BB962C8B-B14F-4D97-AF65-F5344CB8AC3E}">
        <p14:creationId xmlns:p14="http://schemas.microsoft.com/office/powerpoint/2010/main" val="425658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F85E670-73D5-4080-B902-1F6590D7F324}"/>
              </a:ext>
            </a:extLst>
          </p:cNvPr>
          <p:cNvSpPr/>
          <p:nvPr/>
        </p:nvSpPr>
        <p:spPr>
          <a:xfrm rot="19213964">
            <a:off x="232847" y="105258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24933D-C8D5-421A-8A30-3C789502C01F}"/>
              </a:ext>
            </a:extLst>
          </p:cNvPr>
          <p:cNvSpPr/>
          <p:nvPr/>
        </p:nvSpPr>
        <p:spPr>
          <a:xfrm rot="428163">
            <a:off x="-66890" y="94537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D07E3-4A5A-4A51-8EE0-68749BF30115}"/>
              </a:ext>
            </a:extLst>
          </p:cNvPr>
          <p:cNvSpPr/>
          <p:nvPr/>
        </p:nvSpPr>
        <p:spPr>
          <a:xfrm rot="2213819">
            <a:off x="143211" y="2667644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C34F66-13C1-4068-A235-9B402D4DEDA3}"/>
              </a:ext>
            </a:extLst>
          </p:cNvPr>
          <p:cNvSpPr/>
          <p:nvPr/>
        </p:nvSpPr>
        <p:spPr>
          <a:xfrm rot="19213964">
            <a:off x="-66889" y="48392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1AFB8-8E93-40FB-8B4C-0F55A2E6C8F8}"/>
              </a:ext>
            </a:extLst>
          </p:cNvPr>
          <p:cNvSpPr/>
          <p:nvPr/>
        </p:nvSpPr>
        <p:spPr>
          <a:xfrm rot="19213964">
            <a:off x="415682" y="169750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247A60-2337-456B-8712-F73F21B19E35}"/>
              </a:ext>
            </a:extLst>
          </p:cNvPr>
          <p:cNvSpPr/>
          <p:nvPr/>
        </p:nvSpPr>
        <p:spPr>
          <a:xfrm rot="2065354">
            <a:off x="366036" y="3621310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F0C-E5C9-4855-89EF-5552562583F4}"/>
              </a:ext>
            </a:extLst>
          </p:cNvPr>
          <p:cNvSpPr/>
          <p:nvPr/>
        </p:nvSpPr>
        <p:spPr>
          <a:xfrm rot="19213964">
            <a:off x="5183928" y="283114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842C3F-523B-4DA3-99C4-85B585FA72C5}"/>
              </a:ext>
            </a:extLst>
          </p:cNvPr>
          <p:cNvSpPr/>
          <p:nvPr/>
        </p:nvSpPr>
        <p:spPr>
          <a:xfrm rot="3068052">
            <a:off x="7993364" y="16274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1783DF39-1BA6-4A0B-B828-A17A930C821C}"/>
              </a:ext>
            </a:extLst>
          </p:cNvPr>
          <p:cNvSpPr txBox="1">
            <a:spLocks/>
          </p:cNvSpPr>
          <p:nvPr/>
        </p:nvSpPr>
        <p:spPr>
          <a:xfrm>
            <a:off x="1740489" y="1348517"/>
            <a:ext cx="10515600" cy="48252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OŠ TK A.5.1. Na kraju prve godine učenja i poučavanja predmeta Tehnička kultura u domeni Dizajniranje i dokumentiranje učenik crta tehničke crteže priborom za tehničko crtanje od jednostavnih geometrijskih likova do pravokutnih projekcija geometrijskih tijela i tehničkih tvorevina sastavljenih od više geometrijskih tijela primjenjujući norme tehničkoga crtanja. </a:t>
            </a:r>
          </a:p>
          <a:p>
            <a:pPr algn="l"/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OŠ TK A.6.1. 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Na kraju druge godine učenja i poučavanja predmeta Tehnička kultura u domeni Dizajniranje i dokumentiranje učenik crta tehničke crteže tvorevine iz svakodnevnoga života primjenjujući norme tehničkoga crtanja. </a:t>
            </a:r>
          </a:p>
          <a:p>
            <a:pPr algn="l"/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OŠ TK A.6.2. Na kraju druge godine učenja i poučavanja predmeta Tehnička kultura u domeni Dizajniranje i dokumentiranje učenik primjenjuje norme crtanja u graditeljstvu.</a:t>
            </a:r>
          </a:p>
          <a:p>
            <a:pPr algn="l"/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OŠ TK A.6.3. Na kraju druge godine učenja i poučavanja predmeta Tehnička kultura u domeni Dizajniranje i dokumentiranje učenik izrađuje tehničku dokumentaciju uporabnoga predmeta kojemu je osmislio oblik.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F41506-A6F8-493B-AE2B-4D933D4D0C56}"/>
              </a:ext>
            </a:extLst>
          </p:cNvPr>
          <p:cNvSpPr txBox="1"/>
          <p:nvPr/>
        </p:nvSpPr>
        <p:spPr>
          <a:xfrm>
            <a:off x="1767110" y="499892"/>
            <a:ext cx="1354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accent1">
                    <a:lumMod val="50000"/>
                  </a:schemeClr>
                </a:solidFill>
              </a:rPr>
              <a:t>ISHODI</a:t>
            </a:r>
          </a:p>
        </p:txBody>
      </p:sp>
    </p:spTree>
    <p:extLst>
      <p:ext uri="{BB962C8B-B14F-4D97-AF65-F5344CB8AC3E}">
        <p14:creationId xmlns:p14="http://schemas.microsoft.com/office/powerpoint/2010/main" val="72213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F85E670-73D5-4080-B902-1F6590D7F324}"/>
              </a:ext>
            </a:extLst>
          </p:cNvPr>
          <p:cNvSpPr/>
          <p:nvPr/>
        </p:nvSpPr>
        <p:spPr>
          <a:xfrm rot="19213964">
            <a:off x="232847" y="105258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24933D-C8D5-421A-8A30-3C789502C01F}"/>
              </a:ext>
            </a:extLst>
          </p:cNvPr>
          <p:cNvSpPr/>
          <p:nvPr/>
        </p:nvSpPr>
        <p:spPr>
          <a:xfrm rot="428163">
            <a:off x="-66890" y="94537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D07E3-4A5A-4A51-8EE0-68749BF30115}"/>
              </a:ext>
            </a:extLst>
          </p:cNvPr>
          <p:cNvSpPr/>
          <p:nvPr/>
        </p:nvSpPr>
        <p:spPr>
          <a:xfrm rot="2213819">
            <a:off x="143211" y="2667644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C34F66-13C1-4068-A235-9B402D4DEDA3}"/>
              </a:ext>
            </a:extLst>
          </p:cNvPr>
          <p:cNvSpPr/>
          <p:nvPr/>
        </p:nvSpPr>
        <p:spPr>
          <a:xfrm rot="19213964">
            <a:off x="-66889" y="48392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1AFB8-8E93-40FB-8B4C-0F55A2E6C8F8}"/>
              </a:ext>
            </a:extLst>
          </p:cNvPr>
          <p:cNvSpPr/>
          <p:nvPr/>
        </p:nvSpPr>
        <p:spPr>
          <a:xfrm rot="19213964">
            <a:off x="415682" y="169750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247A60-2337-456B-8712-F73F21B19E35}"/>
              </a:ext>
            </a:extLst>
          </p:cNvPr>
          <p:cNvSpPr/>
          <p:nvPr/>
        </p:nvSpPr>
        <p:spPr>
          <a:xfrm rot="2065354">
            <a:off x="13622" y="3839055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F0C-E5C9-4855-89EF-5552562583F4}"/>
              </a:ext>
            </a:extLst>
          </p:cNvPr>
          <p:cNvSpPr/>
          <p:nvPr/>
        </p:nvSpPr>
        <p:spPr>
          <a:xfrm rot="19213964">
            <a:off x="5162985" y="-6869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842C3F-523B-4DA3-99C4-85B585FA72C5}"/>
              </a:ext>
            </a:extLst>
          </p:cNvPr>
          <p:cNvSpPr/>
          <p:nvPr/>
        </p:nvSpPr>
        <p:spPr>
          <a:xfrm rot="3068052">
            <a:off x="7993364" y="16274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1C7B60-B364-4335-A86F-9AD070AE0589}"/>
              </a:ext>
            </a:extLst>
          </p:cNvPr>
          <p:cNvSpPr txBox="1"/>
          <p:nvPr/>
        </p:nvSpPr>
        <p:spPr>
          <a:xfrm>
            <a:off x="1421870" y="923828"/>
            <a:ext cx="10573463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chemeClr val="accent1">
                    <a:lumMod val="50000"/>
                  </a:schemeClr>
                </a:solidFill>
              </a:rPr>
              <a:t>OŠ TK A.7.1. Na kraju treće godine učenja i poučavanja predmeta Tehnička kultura u domeni Dizajniranje i dokumentiranje učenik skicira i crta u mjerilu pravokutne i prostorne projekcije predmeta</a:t>
            </a:r>
            <a:r>
              <a:rPr lang="hr-HR" dirty="0"/>
              <a:t>. </a:t>
            </a:r>
          </a:p>
          <a:p>
            <a:endParaRPr lang="hr-HR" dirty="0"/>
          </a:p>
          <a:p>
            <a:r>
              <a:rPr lang="hr-HR" sz="2400" dirty="0">
                <a:solidFill>
                  <a:schemeClr val="accent1">
                    <a:lumMod val="50000"/>
                  </a:schemeClr>
                </a:solidFill>
              </a:rPr>
              <a:t>OŠ TK A.7.2. Na kraju treće godine učenja i poučavanja predmeta Tehnička kultura u domeni Dizajniranje i dokumentiranje učenik crta radionički crtež predmeta koristeći se pojednostavljenjima i presjecima pri crtanju.</a:t>
            </a:r>
          </a:p>
          <a:p>
            <a:r>
              <a:rPr lang="hr-HR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hr-HR" sz="2400" dirty="0">
                <a:solidFill>
                  <a:schemeClr val="accent1">
                    <a:lumMod val="50000"/>
                  </a:schemeClr>
                </a:solidFill>
              </a:rPr>
              <a:t>OŠ TK C.7.2. Na kraju treće godine učenja i poučavanja predmeta Tehnička kultura u domeni Tehnika i kvaliteta života učenik planira smanjenje troškova energije u kućanstvu. </a:t>
            </a:r>
          </a:p>
          <a:p>
            <a:endParaRPr lang="hr-H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r-HR" sz="2400" dirty="0">
                <a:solidFill>
                  <a:schemeClr val="accent1">
                    <a:lumMod val="50000"/>
                  </a:schemeClr>
                </a:solidFill>
              </a:rPr>
              <a:t>OŠ TK B.8.2. Na kraju četvrte godine učenja i poučavanja predmeta Tehnička kultura u domeni Tvorevine tehnike i tehnologije učenik opisuje načine proizvodnje, prijenosa i pretvorbe električne energije s pomoću modela koji je izradio</a:t>
            </a:r>
          </a:p>
        </p:txBody>
      </p:sp>
    </p:spTree>
    <p:extLst>
      <p:ext uri="{BB962C8B-B14F-4D97-AF65-F5344CB8AC3E}">
        <p14:creationId xmlns:p14="http://schemas.microsoft.com/office/powerpoint/2010/main" val="27183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F85E670-73D5-4080-B902-1F6590D7F324}"/>
              </a:ext>
            </a:extLst>
          </p:cNvPr>
          <p:cNvSpPr/>
          <p:nvPr/>
        </p:nvSpPr>
        <p:spPr>
          <a:xfrm rot="19213964">
            <a:off x="232847" y="105258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24933D-C8D5-421A-8A30-3C789502C01F}"/>
              </a:ext>
            </a:extLst>
          </p:cNvPr>
          <p:cNvSpPr/>
          <p:nvPr/>
        </p:nvSpPr>
        <p:spPr>
          <a:xfrm rot="428163">
            <a:off x="-66890" y="94537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D07E3-4A5A-4A51-8EE0-68749BF30115}"/>
              </a:ext>
            </a:extLst>
          </p:cNvPr>
          <p:cNvSpPr/>
          <p:nvPr/>
        </p:nvSpPr>
        <p:spPr>
          <a:xfrm rot="2213819">
            <a:off x="143211" y="2667644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C34F66-13C1-4068-A235-9B402D4DEDA3}"/>
              </a:ext>
            </a:extLst>
          </p:cNvPr>
          <p:cNvSpPr/>
          <p:nvPr/>
        </p:nvSpPr>
        <p:spPr>
          <a:xfrm rot="19213964">
            <a:off x="-66889" y="48392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1AFB8-8E93-40FB-8B4C-0F55A2E6C8F8}"/>
              </a:ext>
            </a:extLst>
          </p:cNvPr>
          <p:cNvSpPr/>
          <p:nvPr/>
        </p:nvSpPr>
        <p:spPr>
          <a:xfrm rot="19213964">
            <a:off x="415682" y="169750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247A60-2337-456B-8712-F73F21B19E35}"/>
              </a:ext>
            </a:extLst>
          </p:cNvPr>
          <p:cNvSpPr/>
          <p:nvPr/>
        </p:nvSpPr>
        <p:spPr>
          <a:xfrm rot="2065354">
            <a:off x="13622" y="3839055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F0C-E5C9-4855-89EF-5552562583F4}"/>
              </a:ext>
            </a:extLst>
          </p:cNvPr>
          <p:cNvSpPr/>
          <p:nvPr/>
        </p:nvSpPr>
        <p:spPr>
          <a:xfrm rot="19213964">
            <a:off x="5162985" y="-6869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842C3F-523B-4DA3-99C4-85B585FA72C5}"/>
              </a:ext>
            </a:extLst>
          </p:cNvPr>
          <p:cNvSpPr/>
          <p:nvPr/>
        </p:nvSpPr>
        <p:spPr>
          <a:xfrm rot="3068052">
            <a:off x="6896767" y="-18258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21DBF7-3418-4B6A-93AE-FA763363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394" y="779325"/>
            <a:ext cx="4336610" cy="5413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432F0A-A5A6-4CFE-98C9-1124FF6F6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089" y="868603"/>
            <a:ext cx="4173449" cy="5410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0238D9-1F63-4009-B832-A394A9065B9E}"/>
              </a:ext>
            </a:extLst>
          </p:cNvPr>
          <p:cNvSpPr txBox="1"/>
          <p:nvPr/>
        </p:nvSpPr>
        <p:spPr>
          <a:xfrm>
            <a:off x="8723493" y="162140"/>
            <a:ext cx="322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„Jedan prst, jedna nula ili jedno decimalno mjesto!”</a:t>
            </a:r>
          </a:p>
        </p:txBody>
      </p:sp>
    </p:spTree>
    <p:extLst>
      <p:ext uri="{BB962C8B-B14F-4D97-AF65-F5344CB8AC3E}">
        <p14:creationId xmlns:p14="http://schemas.microsoft.com/office/powerpoint/2010/main" val="349560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F85E670-73D5-4080-B902-1F6590D7F324}"/>
              </a:ext>
            </a:extLst>
          </p:cNvPr>
          <p:cNvSpPr/>
          <p:nvPr/>
        </p:nvSpPr>
        <p:spPr>
          <a:xfrm rot="19213964">
            <a:off x="232847" y="105258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24933D-C8D5-421A-8A30-3C789502C01F}"/>
              </a:ext>
            </a:extLst>
          </p:cNvPr>
          <p:cNvSpPr/>
          <p:nvPr/>
        </p:nvSpPr>
        <p:spPr>
          <a:xfrm rot="428163">
            <a:off x="-66890" y="94537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D07E3-4A5A-4A51-8EE0-68749BF30115}"/>
              </a:ext>
            </a:extLst>
          </p:cNvPr>
          <p:cNvSpPr/>
          <p:nvPr/>
        </p:nvSpPr>
        <p:spPr>
          <a:xfrm rot="2213819">
            <a:off x="143211" y="2667644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C34F66-13C1-4068-A235-9B402D4DEDA3}"/>
              </a:ext>
            </a:extLst>
          </p:cNvPr>
          <p:cNvSpPr/>
          <p:nvPr/>
        </p:nvSpPr>
        <p:spPr>
          <a:xfrm rot="19213964">
            <a:off x="-66889" y="48392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1AFB8-8E93-40FB-8B4C-0F55A2E6C8F8}"/>
              </a:ext>
            </a:extLst>
          </p:cNvPr>
          <p:cNvSpPr/>
          <p:nvPr/>
        </p:nvSpPr>
        <p:spPr>
          <a:xfrm rot="19213964">
            <a:off x="415682" y="169750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247A60-2337-456B-8712-F73F21B19E35}"/>
              </a:ext>
            </a:extLst>
          </p:cNvPr>
          <p:cNvSpPr/>
          <p:nvPr/>
        </p:nvSpPr>
        <p:spPr>
          <a:xfrm rot="2065354">
            <a:off x="13622" y="3839055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F0C-E5C9-4855-89EF-5552562583F4}"/>
              </a:ext>
            </a:extLst>
          </p:cNvPr>
          <p:cNvSpPr/>
          <p:nvPr/>
        </p:nvSpPr>
        <p:spPr>
          <a:xfrm rot="19213964">
            <a:off x="5162985" y="-6869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842C3F-523B-4DA3-99C4-85B585FA72C5}"/>
              </a:ext>
            </a:extLst>
          </p:cNvPr>
          <p:cNvSpPr/>
          <p:nvPr/>
        </p:nvSpPr>
        <p:spPr>
          <a:xfrm rot="3068052">
            <a:off x="7993364" y="16274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D0AEF2-EC15-496F-AA7A-7A88658F1186}"/>
              </a:ext>
            </a:extLst>
          </p:cNvPr>
          <p:cNvSpPr txBox="1"/>
          <p:nvPr/>
        </p:nvSpPr>
        <p:spPr>
          <a:xfrm>
            <a:off x="6552186" y="1836658"/>
            <a:ext cx="6016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2     m  =   ________ dm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6E8EA8-0D34-490C-B361-C8B3377B7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751" y="822167"/>
            <a:ext cx="4170025" cy="541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7107DF-9954-4ED4-AE7E-EE529A56B2A4}"/>
              </a:ext>
            </a:extLst>
          </p:cNvPr>
          <p:cNvSpPr txBox="1"/>
          <p:nvPr/>
        </p:nvSpPr>
        <p:spPr>
          <a:xfrm>
            <a:off x="8242852" y="1677210"/>
            <a:ext cx="11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3399"/>
                </a:solidFill>
              </a:rPr>
              <a:t>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1D272D-9B57-409D-B2DE-317AD9F23748}"/>
              </a:ext>
            </a:extLst>
          </p:cNvPr>
          <p:cNvSpPr txBox="1"/>
          <p:nvPr/>
        </p:nvSpPr>
        <p:spPr>
          <a:xfrm>
            <a:off x="6499097" y="2485980"/>
            <a:ext cx="6016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16          dm  =   ________ mm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FE292E-09F1-4BC9-98D3-F87D4D48E055}"/>
              </a:ext>
            </a:extLst>
          </p:cNvPr>
          <p:cNvSpPr txBox="1"/>
          <p:nvPr/>
        </p:nvSpPr>
        <p:spPr>
          <a:xfrm>
            <a:off x="8957905" y="2436488"/>
            <a:ext cx="1028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3399"/>
                </a:solidFill>
              </a:rPr>
              <a:t>1600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E9F466-0FB9-4767-95DB-4A84949C4A68}"/>
              </a:ext>
            </a:extLst>
          </p:cNvPr>
          <p:cNvSpPr txBox="1"/>
          <p:nvPr/>
        </p:nvSpPr>
        <p:spPr>
          <a:xfrm>
            <a:off x="6523125" y="3328836"/>
            <a:ext cx="6016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500             m  =   ________ mm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1543BC-CED3-475F-862B-6FD2FEA0CF19}"/>
              </a:ext>
            </a:extLst>
          </p:cNvPr>
          <p:cNvSpPr txBox="1"/>
          <p:nvPr/>
        </p:nvSpPr>
        <p:spPr>
          <a:xfrm>
            <a:off x="8901585" y="3170888"/>
            <a:ext cx="1663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3399"/>
                </a:solidFill>
              </a:rPr>
              <a:t>500 000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004DB55-1998-4865-825A-FA0C06E9F8FC}"/>
              </a:ext>
            </a:extLst>
          </p:cNvPr>
          <p:cNvSpPr txBox="1"/>
          <p:nvPr/>
        </p:nvSpPr>
        <p:spPr>
          <a:xfrm>
            <a:off x="6552186" y="4196535"/>
            <a:ext cx="6016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50.2        dm  =  ________ mm</a:t>
            </a:r>
          </a:p>
        </p:txBody>
      </p:sp>
      <p:sp>
        <p:nvSpPr>
          <p:cNvPr id="35" name="Arrow: Curved Right 34">
            <a:extLst>
              <a:ext uri="{FF2B5EF4-FFF2-40B4-BE49-F238E27FC236}">
                <a16:creationId xmlns:a16="http://schemas.microsoft.com/office/drawing/2014/main" id="{30AC228C-B42B-4392-A8E7-CA35BC2A6CE5}"/>
              </a:ext>
            </a:extLst>
          </p:cNvPr>
          <p:cNvSpPr/>
          <p:nvPr/>
        </p:nvSpPr>
        <p:spPr>
          <a:xfrm rot="15960862">
            <a:off x="7036459" y="4584194"/>
            <a:ext cx="299736" cy="369332"/>
          </a:xfrm>
          <a:prstGeom prst="curved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3399"/>
              </a:solidFill>
            </a:endParaRPr>
          </a:p>
        </p:txBody>
      </p:sp>
      <p:sp>
        <p:nvSpPr>
          <p:cNvPr id="36" name="Arrow: Curved Right 35">
            <a:extLst>
              <a:ext uri="{FF2B5EF4-FFF2-40B4-BE49-F238E27FC236}">
                <a16:creationId xmlns:a16="http://schemas.microsoft.com/office/drawing/2014/main" id="{95A48AD5-EF2A-4079-8AD0-D46A3A6C91E3}"/>
              </a:ext>
            </a:extLst>
          </p:cNvPr>
          <p:cNvSpPr/>
          <p:nvPr/>
        </p:nvSpPr>
        <p:spPr>
          <a:xfrm rot="15960862">
            <a:off x="7442550" y="4579077"/>
            <a:ext cx="299736" cy="369332"/>
          </a:xfrm>
          <a:prstGeom prst="curved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3399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3DA06A6-D404-43EE-AD1A-A007AD3FC544}"/>
              </a:ext>
            </a:extLst>
          </p:cNvPr>
          <p:cNvSpPr/>
          <p:nvPr/>
        </p:nvSpPr>
        <p:spPr>
          <a:xfrm>
            <a:off x="7791535" y="4524352"/>
            <a:ext cx="105986" cy="75415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90419C4-668D-44F9-956E-70133E28160E}"/>
              </a:ext>
            </a:extLst>
          </p:cNvPr>
          <p:cNvCxnSpPr/>
          <p:nvPr/>
        </p:nvCxnSpPr>
        <p:spPr>
          <a:xfrm>
            <a:off x="7368553" y="4526843"/>
            <a:ext cx="3892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623C736-FEDC-4609-A7E7-EE8AE56B054A}"/>
              </a:ext>
            </a:extLst>
          </p:cNvPr>
          <p:cNvSpPr txBox="1"/>
          <p:nvPr/>
        </p:nvSpPr>
        <p:spPr>
          <a:xfrm>
            <a:off x="7382782" y="4033733"/>
            <a:ext cx="274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865D2BF-731D-4C36-8A3A-D8BC7CC698BB}"/>
              </a:ext>
            </a:extLst>
          </p:cNvPr>
          <p:cNvSpPr txBox="1"/>
          <p:nvPr/>
        </p:nvSpPr>
        <p:spPr>
          <a:xfrm>
            <a:off x="8957905" y="4131759"/>
            <a:ext cx="137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3399"/>
                </a:solidFill>
              </a:rPr>
              <a:t>5020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522FDD-41F7-4044-87C2-4028881EA5A4}"/>
              </a:ext>
            </a:extLst>
          </p:cNvPr>
          <p:cNvCxnSpPr/>
          <p:nvPr/>
        </p:nvCxnSpPr>
        <p:spPr>
          <a:xfrm>
            <a:off x="6838122" y="2188025"/>
            <a:ext cx="2252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7CCFB2-CC3B-4810-910C-8CDF1DFCA696}"/>
              </a:ext>
            </a:extLst>
          </p:cNvPr>
          <p:cNvSpPr txBox="1"/>
          <p:nvPr/>
        </p:nvSpPr>
        <p:spPr>
          <a:xfrm>
            <a:off x="6815292" y="1623665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3BFDA40-87B3-42E3-9D17-7AB04081E749}"/>
              </a:ext>
            </a:extLst>
          </p:cNvPr>
          <p:cNvCxnSpPr/>
          <p:nvPr/>
        </p:nvCxnSpPr>
        <p:spPr>
          <a:xfrm>
            <a:off x="6965446" y="2931837"/>
            <a:ext cx="3710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AC04B6B-B026-4D73-A0B1-D6F936891B04}"/>
              </a:ext>
            </a:extLst>
          </p:cNvPr>
          <p:cNvCxnSpPr/>
          <p:nvPr/>
        </p:nvCxnSpPr>
        <p:spPr>
          <a:xfrm>
            <a:off x="7368553" y="2934944"/>
            <a:ext cx="3710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A16E8D7-08A5-4437-B7B7-2FA3AD2AC7B1}"/>
              </a:ext>
            </a:extLst>
          </p:cNvPr>
          <p:cNvSpPr txBox="1"/>
          <p:nvPr/>
        </p:nvSpPr>
        <p:spPr>
          <a:xfrm>
            <a:off x="6960442" y="2464358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73AD63-2C55-4FA2-8949-52E592F9D822}"/>
              </a:ext>
            </a:extLst>
          </p:cNvPr>
          <p:cNvSpPr txBox="1"/>
          <p:nvPr/>
        </p:nvSpPr>
        <p:spPr>
          <a:xfrm>
            <a:off x="7474685" y="3230029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0563AF8-FAC7-4DFF-86B2-5BD7346EE36E}"/>
              </a:ext>
            </a:extLst>
          </p:cNvPr>
          <p:cNvSpPr txBox="1"/>
          <p:nvPr/>
        </p:nvSpPr>
        <p:spPr>
          <a:xfrm>
            <a:off x="7342884" y="2427106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C5626BE-9832-4316-8FB8-938CCB7EB325}"/>
              </a:ext>
            </a:extLst>
          </p:cNvPr>
          <p:cNvCxnSpPr>
            <a:cxnSpLocks/>
          </p:cNvCxnSpPr>
          <p:nvPr/>
        </p:nvCxnSpPr>
        <p:spPr>
          <a:xfrm>
            <a:off x="7779959" y="3752143"/>
            <a:ext cx="277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0BB09A0-FA2F-4ECC-A3BB-B1DAC82C4E1E}"/>
              </a:ext>
            </a:extLst>
          </p:cNvPr>
          <p:cNvCxnSpPr>
            <a:cxnSpLocks/>
          </p:cNvCxnSpPr>
          <p:nvPr/>
        </p:nvCxnSpPr>
        <p:spPr>
          <a:xfrm>
            <a:off x="7534517" y="3755663"/>
            <a:ext cx="1990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4FE5DA1-D5B0-4D4A-A31B-DB917399E1F2}"/>
              </a:ext>
            </a:extLst>
          </p:cNvPr>
          <p:cNvCxnSpPr>
            <a:cxnSpLocks/>
          </p:cNvCxnSpPr>
          <p:nvPr/>
        </p:nvCxnSpPr>
        <p:spPr>
          <a:xfrm>
            <a:off x="7196862" y="3755663"/>
            <a:ext cx="2920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281C8176-2D10-45EF-88E3-F8236CDFCF79}"/>
              </a:ext>
            </a:extLst>
          </p:cNvPr>
          <p:cNvSpPr txBox="1"/>
          <p:nvPr/>
        </p:nvSpPr>
        <p:spPr>
          <a:xfrm>
            <a:off x="7163063" y="3237511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FC23D4E-5BA6-45D4-87F7-D7FE9272BBA3}"/>
              </a:ext>
            </a:extLst>
          </p:cNvPr>
          <p:cNvSpPr txBox="1"/>
          <p:nvPr/>
        </p:nvSpPr>
        <p:spPr>
          <a:xfrm>
            <a:off x="7761301" y="3214173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FA9332-2A09-443C-872A-16A8B4B3A0AA}"/>
              </a:ext>
            </a:extLst>
          </p:cNvPr>
          <p:cNvSpPr txBox="1"/>
          <p:nvPr/>
        </p:nvSpPr>
        <p:spPr>
          <a:xfrm>
            <a:off x="10188833" y="297445"/>
            <a:ext cx="1860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„Od metra do decimetra je jedan prst što znači da dodajemo jednu nulu!”</a:t>
            </a:r>
          </a:p>
        </p:txBody>
      </p:sp>
      <p:sp>
        <p:nvSpPr>
          <p:cNvPr id="41" name="Cloud 40">
            <a:extLst>
              <a:ext uri="{FF2B5EF4-FFF2-40B4-BE49-F238E27FC236}">
                <a16:creationId xmlns:a16="http://schemas.microsoft.com/office/drawing/2014/main" id="{19EB0054-6F2A-4A30-878C-68B43A00DFA8}"/>
              </a:ext>
            </a:extLst>
          </p:cNvPr>
          <p:cNvSpPr/>
          <p:nvPr/>
        </p:nvSpPr>
        <p:spPr>
          <a:xfrm rot="1393050">
            <a:off x="9652462" y="153861"/>
            <a:ext cx="2316304" cy="2099789"/>
          </a:xfrm>
          <a:prstGeom prst="clou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88A1270-3F15-4960-944D-AED860A950F7}"/>
              </a:ext>
            </a:extLst>
          </p:cNvPr>
          <p:cNvSpPr txBox="1"/>
          <p:nvPr/>
        </p:nvSpPr>
        <p:spPr>
          <a:xfrm>
            <a:off x="7916493" y="4886825"/>
            <a:ext cx="1860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„Od decimetra do milimetra su dva prsta što znači da pomičemo točku za dva mjesta!”</a:t>
            </a:r>
          </a:p>
        </p:txBody>
      </p:sp>
      <p:sp>
        <p:nvSpPr>
          <p:cNvPr id="57" name="Cloud 56">
            <a:extLst>
              <a:ext uri="{FF2B5EF4-FFF2-40B4-BE49-F238E27FC236}">
                <a16:creationId xmlns:a16="http://schemas.microsoft.com/office/drawing/2014/main" id="{66513005-D96D-4877-821D-3BAE816332CB}"/>
              </a:ext>
            </a:extLst>
          </p:cNvPr>
          <p:cNvSpPr/>
          <p:nvPr/>
        </p:nvSpPr>
        <p:spPr>
          <a:xfrm rot="1393050">
            <a:off x="7658606" y="4638818"/>
            <a:ext cx="2316304" cy="2099789"/>
          </a:xfrm>
          <a:prstGeom prst="clou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01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35" grpId="0" animBg="1"/>
      <p:bldP spid="36" grpId="0" animBg="1"/>
      <p:bldP spid="37" grpId="0" animBg="1"/>
      <p:bldP spid="39" grpId="0"/>
      <p:bldP spid="40" grpId="0"/>
      <p:bldP spid="19" grpId="0"/>
      <p:bldP spid="45" grpId="0"/>
      <p:bldP spid="46" grpId="0"/>
      <p:bldP spid="47" grpId="0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F85E670-73D5-4080-B902-1F6590D7F324}"/>
              </a:ext>
            </a:extLst>
          </p:cNvPr>
          <p:cNvSpPr/>
          <p:nvPr/>
        </p:nvSpPr>
        <p:spPr>
          <a:xfrm rot="19213964">
            <a:off x="232847" y="105258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24933D-C8D5-421A-8A30-3C789502C01F}"/>
              </a:ext>
            </a:extLst>
          </p:cNvPr>
          <p:cNvSpPr/>
          <p:nvPr/>
        </p:nvSpPr>
        <p:spPr>
          <a:xfrm rot="428163">
            <a:off x="-66890" y="94537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D07E3-4A5A-4A51-8EE0-68749BF30115}"/>
              </a:ext>
            </a:extLst>
          </p:cNvPr>
          <p:cNvSpPr/>
          <p:nvPr/>
        </p:nvSpPr>
        <p:spPr>
          <a:xfrm rot="2213819">
            <a:off x="143211" y="2667644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C34F66-13C1-4068-A235-9B402D4DEDA3}"/>
              </a:ext>
            </a:extLst>
          </p:cNvPr>
          <p:cNvSpPr/>
          <p:nvPr/>
        </p:nvSpPr>
        <p:spPr>
          <a:xfrm rot="19213964">
            <a:off x="-66889" y="48392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1AFB8-8E93-40FB-8B4C-0F55A2E6C8F8}"/>
              </a:ext>
            </a:extLst>
          </p:cNvPr>
          <p:cNvSpPr/>
          <p:nvPr/>
        </p:nvSpPr>
        <p:spPr>
          <a:xfrm rot="19213964">
            <a:off x="415682" y="169750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247A60-2337-456B-8712-F73F21B19E35}"/>
              </a:ext>
            </a:extLst>
          </p:cNvPr>
          <p:cNvSpPr/>
          <p:nvPr/>
        </p:nvSpPr>
        <p:spPr>
          <a:xfrm rot="2065354">
            <a:off x="13622" y="3839055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F0C-E5C9-4855-89EF-5552562583F4}"/>
              </a:ext>
            </a:extLst>
          </p:cNvPr>
          <p:cNvSpPr/>
          <p:nvPr/>
        </p:nvSpPr>
        <p:spPr>
          <a:xfrm rot="19213964">
            <a:off x="5162985" y="-6869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842C3F-523B-4DA3-99C4-85B585FA72C5}"/>
              </a:ext>
            </a:extLst>
          </p:cNvPr>
          <p:cNvSpPr/>
          <p:nvPr/>
        </p:nvSpPr>
        <p:spPr>
          <a:xfrm rot="3068052">
            <a:off x="7993364" y="16274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D0AEF2-EC15-496F-AA7A-7A88658F1186}"/>
              </a:ext>
            </a:extLst>
          </p:cNvPr>
          <p:cNvSpPr txBox="1"/>
          <p:nvPr/>
        </p:nvSpPr>
        <p:spPr>
          <a:xfrm>
            <a:off x="6552186" y="1836658"/>
            <a:ext cx="6016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2   mm  =   ________ dm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6E8EA8-0D34-490C-B361-C8B3377B7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449" y="677188"/>
            <a:ext cx="4170025" cy="541371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9E1D272D-9B57-409D-B2DE-317AD9F23748}"/>
              </a:ext>
            </a:extLst>
          </p:cNvPr>
          <p:cNvSpPr txBox="1"/>
          <p:nvPr/>
        </p:nvSpPr>
        <p:spPr>
          <a:xfrm>
            <a:off x="6331498" y="3064732"/>
            <a:ext cx="6016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1 6 0 0   cm  =    ________ m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E9F466-0FB9-4767-95DB-4A84949C4A68}"/>
              </a:ext>
            </a:extLst>
          </p:cNvPr>
          <p:cNvSpPr txBox="1"/>
          <p:nvPr/>
        </p:nvSpPr>
        <p:spPr>
          <a:xfrm>
            <a:off x="6504075" y="4179070"/>
            <a:ext cx="6016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50.2         dm  =  ________ mm 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B55811C-8C64-435F-B3F5-483A81A86614}"/>
              </a:ext>
            </a:extLst>
          </p:cNvPr>
          <p:cNvSpPr/>
          <p:nvPr/>
        </p:nvSpPr>
        <p:spPr>
          <a:xfrm>
            <a:off x="6863888" y="2164940"/>
            <a:ext cx="105986" cy="75415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</p:txBody>
      </p:sp>
      <p:sp>
        <p:nvSpPr>
          <p:cNvPr id="37" name="Arrow: Curved Left 36">
            <a:extLst>
              <a:ext uri="{FF2B5EF4-FFF2-40B4-BE49-F238E27FC236}">
                <a16:creationId xmlns:a16="http://schemas.microsoft.com/office/drawing/2014/main" id="{B4C3D9A7-C82C-4568-A3DE-E71DFA4E8A43}"/>
              </a:ext>
            </a:extLst>
          </p:cNvPr>
          <p:cNvSpPr/>
          <p:nvPr/>
        </p:nvSpPr>
        <p:spPr>
          <a:xfrm rot="5400000">
            <a:off x="6563077" y="2241197"/>
            <a:ext cx="344556" cy="476268"/>
          </a:xfrm>
          <a:prstGeom prst="curvedLef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8" name="Arrow: Curved Left 37">
            <a:extLst>
              <a:ext uri="{FF2B5EF4-FFF2-40B4-BE49-F238E27FC236}">
                <a16:creationId xmlns:a16="http://schemas.microsoft.com/office/drawing/2014/main" id="{3E87E441-5E39-4EDB-B5B9-43871786C440}"/>
              </a:ext>
            </a:extLst>
          </p:cNvPr>
          <p:cNvSpPr/>
          <p:nvPr/>
        </p:nvSpPr>
        <p:spPr>
          <a:xfrm rot="5400000">
            <a:off x="6061672" y="2241197"/>
            <a:ext cx="344556" cy="476268"/>
          </a:xfrm>
          <a:prstGeom prst="curvedLef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D529736-5BBD-45C4-8DE7-8292BA3D465D}"/>
              </a:ext>
            </a:extLst>
          </p:cNvPr>
          <p:cNvSpPr/>
          <p:nvPr/>
        </p:nvSpPr>
        <p:spPr>
          <a:xfrm>
            <a:off x="5876598" y="2264332"/>
            <a:ext cx="105986" cy="7541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n>
                <a:solidFill>
                  <a:srgbClr val="FF3399"/>
                </a:solidFill>
              </a:ln>
              <a:solidFill>
                <a:srgbClr val="00B050"/>
              </a:solidFill>
              <a:highlight>
                <a:srgbClr val="00FF00"/>
              </a:highlight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514B2E9-CD86-41A4-92D4-BD9589D123BC}"/>
              </a:ext>
            </a:extLst>
          </p:cNvPr>
          <p:cNvCxnSpPr>
            <a:cxnSpLocks/>
          </p:cNvCxnSpPr>
          <p:nvPr/>
        </p:nvCxnSpPr>
        <p:spPr>
          <a:xfrm>
            <a:off x="5451950" y="2222737"/>
            <a:ext cx="3484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930CC32-111A-489B-B7BA-53808C4B003F}"/>
              </a:ext>
            </a:extLst>
          </p:cNvPr>
          <p:cNvCxnSpPr>
            <a:cxnSpLocks/>
          </p:cNvCxnSpPr>
          <p:nvPr/>
        </p:nvCxnSpPr>
        <p:spPr>
          <a:xfrm>
            <a:off x="6053863" y="2227527"/>
            <a:ext cx="3749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1830115-39D5-42FE-A348-8EAA8B93EF1B}"/>
              </a:ext>
            </a:extLst>
          </p:cNvPr>
          <p:cNvSpPr txBox="1"/>
          <p:nvPr/>
        </p:nvSpPr>
        <p:spPr>
          <a:xfrm>
            <a:off x="6057389" y="1711305"/>
            <a:ext cx="274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1888D7F-0CF0-4656-927A-A4814289B88D}"/>
              </a:ext>
            </a:extLst>
          </p:cNvPr>
          <p:cNvSpPr txBox="1"/>
          <p:nvPr/>
        </p:nvSpPr>
        <p:spPr>
          <a:xfrm>
            <a:off x="5482535" y="1711304"/>
            <a:ext cx="274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435A19D-2AB0-47D5-B3D6-1E2BE0D9E80D}"/>
              </a:ext>
            </a:extLst>
          </p:cNvPr>
          <p:cNvSpPr txBox="1"/>
          <p:nvPr/>
        </p:nvSpPr>
        <p:spPr>
          <a:xfrm>
            <a:off x="8455255" y="1757638"/>
            <a:ext cx="1285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0.02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2E594A0-3A55-4DF7-BEEC-37ACD9700640}"/>
              </a:ext>
            </a:extLst>
          </p:cNvPr>
          <p:cNvSpPr/>
          <p:nvPr/>
        </p:nvSpPr>
        <p:spPr>
          <a:xfrm>
            <a:off x="7413851" y="3391292"/>
            <a:ext cx="105986" cy="75415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</p:txBody>
      </p:sp>
      <p:sp>
        <p:nvSpPr>
          <p:cNvPr id="51" name="Arrow: Curved Left 50">
            <a:extLst>
              <a:ext uri="{FF2B5EF4-FFF2-40B4-BE49-F238E27FC236}">
                <a16:creationId xmlns:a16="http://schemas.microsoft.com/office/drawing/2014/main" id="{2ED727AB-177D-459D-8AA4-A457140E3FC3}"/>
              </a:ext>
            </a:extLst>
          </p:cNvPr>
          <p:cNvSpPr/>
          <p:nvPr/>
        </p:nvSpPr>
        <p:spPr>
          <a:xfrm rot="5400000">
            <a:off x="7192937" y="3494287"/>
            <a:ext cx="184015" cy="197234"/>
          </a:xfrm>
          <a:prstGeom prst="curvedLef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2" name="Arrow: Curved Left 51">
            <a:extLst>
              <a:ext uri="{FF2B5EF4-FFF2-40B4-BE49-F238E27FC236}">
                <a16:creationId xmlns:a16="http://schemas.microsoft.com/office/drawing/2014/main" id="{682CCBC6-CE0C-4D77-8409-0EC3E90D3981}"/>
              </a:ext>
            </a:extLst>
          </p:cNvPr>
          <p:cNvSpPr/>
          <p:nvPr/>
        </p:nvSpPr>
        <p:spPr>
          <a:xfrm rot="5400000">
            <a:off x="6923490" y="3494286"/>
            <a:ext cx="184015" cy="197234"/>
          </a:xfrm>
          <a:prstGeom prst="curvedLef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D055D5B-5B89-4E9D-9269-67D6CD4434C7}"/>
              </a:ext>
            </a:extLst>
          </p:cNvPr>
          <p:cNvSpPr/>
          <p:nvPr/>
        </p:nvSpPr>
        <p:spPr>
          <a:xfrm>
            <a:off x="6836803" y="3407156"/>
            <a:ext cx="105987" cy="7541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A21C3FD-7D07-4F19-BECE-C5DE4BB0D72B}"/>
              </a:ext>
            </a:extLst>
          </p:cNvPr>
          <p:cNvSpPr txBox="1"/>
          <p:nvPr/>
        </p:nvSpPr>
        <p:spPr>
          <a:xfrm>
            <a:off x="9052446" y="2933531"/>
            <a:ext cx="633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16</a:t>
            </a:r>
          </a:p>
        </p:txBody>
      </p:sp>
      <p:sp>
        <p:nvSpPr>
          <p:cNvPr id="57" name="Arrow: Curved Right 56">
            <a:extLst>
              <a:ext uri="{FF2B5EF4-FFF2-40B4-BE49-F238E27FC236}">
                <a16:creationId xmlns:a16="http://schemas.microsoft.com/office/drawing/2014/main" id="{B69D15BB-CA43-4A5F-95A4-21BACB9A5938}"/>
              </a:ext>
            </a:extLst>
          </p:cNvPr>
          <p:cNvSpPr/>
          <p:nvPr/>
        </p:nvSpPr>
        <p:spPr>
          <a:xfrm rot="15960862">
            <a:off x="7036459" y="4584194"/>
            <a:ext cx="299736" cy="369332"/>
          </a:xfrm>
          <a:prstGeom prst="curved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3399"/>
              </a:solidFill>
            </a:endParaRPr>
          </a:p>
        </p:txBody>
      </p:sp>
      <p:sp>
        <p:nvSpPr>
          <p:cNvPr id="58" name="Arrow: Curved Right 57">
            <a:extLst>
              <a:ext uri="{FF2B5EF4-FFF2-40B4-BE49-F238E27FC236}">
                <a16:creationId xmlns:a16="http://schemas.microsoft.com/office/drawing/2014/main" id="{DD857B8B-988F-4E0A-A133-9C17B74AB63B}"/>
              </a:ext>
            </a:extLst>
          </p:cNvPr>
          <p:cNvSpPr/>
          <p:nvPr/>
        </p:nvSpPr>
        <p:spPr>
          <a:xfrm rot="15960862">
            <a:off x="7453078" y="4591353"/>
            <a:ext cx="299736" cy="369332"/>
          </a:xfrm>
          <a:prstGeom prst="curved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3399"/>
              </a:solidFill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A55751D-ADFA-4296-BD5D-19B3AC67600B}"/>
              </a:ext>
            </a:extLst>
          </p:cNvPr>
          <p:cNvCxnSpPr/>
          <p:nvPr/>
        </p:nvCxnSpPr>
        <p:spPr>
          <a:xfrm>
            <a:off x="7368553" y="4526843"/>
            <a:ext cx="3892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E7CC3A8-603F-4273-930A-9E3B7AED00DA}"/>
              </a:ext>
            </a:extLst>
          </p:cNvPr>
          <p:cNvSpPr txBox="1"/>
          <p:nvPr/>
        </p:nvSpPr>
        <p:spPr>
          <a:xfrm>
            <a:off x="7382782" y="4033733"/>
            <a:ext cx="274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57A76AB-45A2-4BB8-AF6D-70CA7E102FF1}"/>
              </a:ext>
            </a:extLst>
          </p:cNvPr>
          <p:cNvSpPr/>
          <p:nvPr/>
        </p:nvSpPr>
        <p:spPr>
          <a:xfrm>
            <a:off x="7791535" y="4484596"/>
            <a:ext cx="105986" cy="75415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FC103FC-BE4C-466B-A659-E17661E629F8}"/>
              </a:ext>
            </a:extLst>
          </p:cNvPr>
          <p:cNvSpPr txBox="1"/>
          <p:nvPr/>
        </p:nvSpPr>
        <p:spPr>
          <a:xfrm>
            <a:off x="9303036" y="4179070"/>
            <a:ext cx="1077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5020</a:t>
            </a:r>
          </a:p>
        </p:txBody>
      </p:sp>
    </p:spTree>
    <p:extLst>
      <p:ext uri="{BB962C8B-B14F-4D97-AF65-F5344CB8AC3E}">
        <p14:creationId xmlns:p14="http://schemas.microsoft.com/office/powerpoint/2010/main" val="197462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39" grpId="0" animBg="1"/>
      <p:bldP spid="47" grpId="0"/>
      <p:bldP spid="48" grpId="0"/>
      <p:bldP spid="49" grpId="0"/>
      <p:bldP spid="50" grpId="0" animBg="1"/>
      <p:bldP spid="51" grpId="0" animBg="1"/>
      <p:bldP spid="52" grpId="0" animBg="1"/>
      <p:bldP spid="54" grpId="0" animBg="1"/>
      <p:bldP spid="55" grpId="0"/>
      <p:bldP spid="57" grpId="0" animBg="1"/>
      <p:bldP spid="58" grpId="0" animBg="1"/>
      <p:bldP spid="61" grpId="0"/>
      <p:bldP spid="62" grpId="0" animBg="1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F85E670-73D5-4080-B902-1F6590D7F324}"/>
              </a:ext>
            </a:extLst>
          </p:cNvPr>
          <p:cNvSpPr/>
          <p:nvPr/>
        </p:nvSpPr>
        <p:spPr>
          <a:xfrm rot="19213964">
            <a:off x="232847" y="105258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24933D-C8D5-421A-8A30-3C789502C01F}"/>
              </a:ext>
            </a:extLst>
          </p:cNvPr>
          <p:cNvSpPr/>
          <p:nvPr/>
        </p:nvSpPr>
        <p:spPr>
          <a:xfrm rot="428163">
            <a:off x="-66890" y="94537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D07E3-4A5A-4A51-8EE0-68749BF30115}"/>
              </a:ext>
            </a:extLst>
          </p:cNvPr>
          <p:cNvSpPr/>
          <p:nvPr/>
        </p:nvSpPr>
        <p:spPr>
          <a:xfrm rot="2213819">
            <a:off x="143211" y="2667644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C34F66-13C1-4068-A235-9B402D4DEDA3}"/>
              </a:ext>
            </a:extLst>
          </p:cNvPr>
          <p:cNvSpPr/>
          <p:nvPr/>
        </p:nvSpPr>
        <p:spPr>
          <a:xfrm rot="19213964">
            <a:off x="-66889" y="48392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1AFB8-8E93-40FB-8B4C-0F55A2E6C8F8}"/>
              </a:ext>
            </a:extLst>
          </p:cNvPr>
          <p:cNvSpPr/>
          <p:nvPr/>
        </p:nvSpPr>
        <p:spPr>
          <a:xfrm rot="19213964">
            <a:off x="415682" y="169750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247A60-2337-456B-8712-F73F21B19E35}"/>
              </a:ext>
            </a:extLst>
          </p:cNvPr>
          <p:cNvSpPr/>
          <p:nvPr/>
        </p:nvSpPr>
        <p:spPr>
          <a:xfrm rot="2065354">
            <a:off x="13622" y="3839055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D0AEF2-EC15-496F-AA7A-7A88658F1186}"/>
              </a:ext>
            </a:extLst>
          </p:cNvPr>
          <p:cNvSpPr txBox="1"/>
          <p:nvPr/>
        </p:nvSpPr>
        <p:spPr>
          <a:xfrm>
            <a:off x="6552186" y="1836658"/>
            <a:ext cx="6016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2          m  =   ________ dm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6E8EA8-0D34-490C-B361-C8B3377B7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751" y="822167"/>
            <a:ext cx="4170025" cy="541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7107DF-9954-4ED4-AE7E-EE529A56B2A4}"/>
              </a:ext>
            </a:extLst>
          </p:cNvPr>
          <p:cNvSpPr txBox="1"/>
          <p:nvPr/>
        </p:nvSpPr>
        <p:spPr>
          <a:xfrm>
            <a:off x="8706623" y="1662795"/>
            <a:ext cx="11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3399"/>
                </a:solidFill>
              </a:rPr>
              <a:t>200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1D272D-9B57-409D-B2DE-317AD9F23748}"/>
              </a:ext>
            </a:extLst>
          </p:cNvPr>
          <p:cNvSpPr txBox="1"/>
          <p:nvPr/>
        </p:nvSpPr>
        <p:spPr>
          <a:xfrm>
            <a:off x="6499097" y="2485980"/>
            <a:ext cx="6016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16                     dm  =   ________ mm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FE292E-09F1-4BC9-98D3-F87D4D48E055}"/>
              </a:ext>
            </a:extLst>
          </p:cNvPr>
          <p:cNvSpPr txBox="1"/>
          <p:nvPr/>
        </p:nvSpPr>
        <p:spPr>
          <a:xfrm>
            <a:off x="9359246" y="2424654"/>
            <a:ext cx="2039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3399"/>
                </a:solidFill>
              </a:rPr>
              <a:t>   160 000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004DB55-1998-4865-825A-FA0C06E9F8FC}"/>
              </a:ext>
            </a:extLst>
          </p:cNvPr>
          <p:cNvSpPr txBox="1"/>
          <p:nvPr/>
        </p:nvSpPr>
        <p:spPr>
          <a:xfrm>
            <a:off x="6303625" y="3403040"/>
            <a:ext cx="6016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50.2                       dm  =  ________ mm</a:t>
            </a:r>
          </a:p>
        </p:txBody>
      </p:sp>
      <p:sp>
        <p:nvSpPr>
          <p:cNvPr id="35" name="Arrow: Curved Right 34">
            <a:extLst>
              <a:ext uri="{FF2B5EF4-FFF2-40B4-BE49-F238E27FC236}">
                <a16:creationId xmlns:a16="http://schemas.microsoft.com/office/drawing/2014/main" id="{30AC228C-B42B-4392-A8E7-CA35BC2A6CE5}"/>
              </a:ext>
            </a:extLst>
          </p:cNvPr>
          <p:cNvSpPr/>
          <p:nvPr/>
        </p:nvSpPr>
        <p:spPr>
          <a:xfrm rot="15960862">
            <a:off x="6810575" y="3866863"/>
            <a:ext cx="299736" cy="369332"/>
          </a:xfrm>
          <a:prstGeom prst="curved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3399"/>
              </a:solidFill>
            </a:endParaRPr>
          </a:p>
        </p:txBody>
      </p:sp>
      <p:sp>
        <p:nvSpPr>
          <p:cNvPr id="36" name="Arrow: Curved Right 35">
            <a:extLst>
              <a:ext uri="{FF2B5EF4-FFF2-40B4-BE49-F238E27FC236}">
                <a16:creationId xmlns:a16="http://schemas.microsoft.com/office/drawing/2014/main" id="{95A48AD5-EF2A-4079-8AD0-D46A3A6C91E3}"/>
              </a:ext>
            </a:extLst>
          </p:cNvPr>
          <p:cNvSpPr/>
          <p:nvPr/>
        </p:nvSpPr>
        <p:spPr>
          <a:xfrm rot="15960862">
            <a:off x="7271627" y="3889879"/>
            <a:ext cx="299736" cy="369332"/>
          </a:xfrm>
          <a:prstGeom prst="curved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3399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3DA06A6-D404-43EE-AD1A-A007AD3FC544}"/>
              </a:ext>
            </a:extLst>
          </p:cNvPr>
          <p:cNvSpPr/>
          <p:nvPr/>
        </p:nvSpPr>
        <p:spPr>
          <a:xfrm>
            <a:off x="8387316" y="3764660"/>
            <a:ext cx="105986" cy="75415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90419C4-668D-44F9-956E-70133E28160E}"/>
              </a:ext>
            </a:extLst>
          </p:cNvPr>
          <p:cNvCxnSpPr/>
          <p:nvPr/>
        </p:nvCxnSpPr>
        <p:spPr>
          <a:xfrm>
            <a:off x="7141870" y="3811226"/>
            <a:ext cx="3892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623C736-FEDC-4609-A7E7-EE8AE56B054A}"/>
              </a:ext>
            </a:extLst>
          </p:cNvPr>
          <p:cNvSpPr txBox="1"/>
          <p:nvPr/>
        </p:nvSpPr>
        <p:spPr>
          <a:xfrm>
            <a:off x="7118464" y="3247792"/>
            <a:ext cx="216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865D2BF-731D-4C36-8A3A-D8BC7CC698BB}"/>
              </a:ext>
            </a:extLst>
          </p:cNvPr>
          <p:cNvSpPr txBox="1"/>
          <p:nvPr/>
        </p:nvSpPr>
        <p:spPr>
          <a:xfrm>
            <a:off x="9831500" y="3293330"/>
            <a:ext cx="1708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3399"/>
                </a:solidFill>
              </a:rPr>
              <a:t>502 000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522FDD-41F7-4044-87C2-4028881EA5A4}"/>
              </a:ext>
            </a:extLst>
          </p:cNvPr>
          <p:cNvCxnSpPr/>
          <p:nvPr/>
        </p:nvCxnSpPr>
        <p:spPr>
          <a:xfrm>
            <a:off x="6838122" y="2188025"/>
            <a:ext cx="2252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7CCFB2-CC3B-4810-910C-8CDF1DFCA696}"/>
              </a:ext>
            </a:extLst>
          </p:cNvPr>
          <p:cNvSpPr txBox="1"/>
          <p:nvPr/>
        </p:nvSpPr>
        <p:spPr>
          <a:xfrm>
            <a:off x="6772693" y="1679689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3BFDA40-87B3-42E3-9D17-7AB04081E749}"/>
              </a:ext>
            </a:extLst>
          </p:cNvPr>
          <p:cNvCxnSpPr/>
          <p:nvPr/>
        </p:nvCxnSpPr>
        <p:spPr>
          <a:xfrm>
            <a:off x="6965446" y="2931837"/>
            <a:ext cx="3710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AC04B6B-B026-4D73-A0B1-D6F936891B04}"/>
              </a:ext>
            </a:extLst>
          </p:cNvPr>
          <p:cNvCxnSpPr/>
          <p:nvPr/>
        </p:nvCxnSpPr>
        <p:spPr>
          <a:xfrm>
            <a:off x="7368553" y="2934944"/>
            <a:ext cx="3710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A16E8D7-08A5-4437-B7B7-2FA3AD2AC7B1}"/>
              </a:ext>
            </a:extLst>
          </p:cNvPr>
          <p:cNvSpPr txBox="1"/>
          <p:nvPr/>
        </p:nvSpPr>
        <p:spPr>
          <a:xfrm>
            <a:off x="6987899" y="2385991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0563AF8-FAC7-4DFF-86B2-5BD7346EE36E}"/>
              </a:ext>
            </a:extLst>
          </p:cNvPr>
          <p:cNvSpPr txBox="1"/>
          <p:nvPr/>
        </p:nvSpPr>
        <p:spPr>
          <a:xfrm>
            <a:off x="7330475" y="2362637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809DBE-571C-4065-B5E6-B8B74BFCEAF4}"/>
              </a:ext>
            </a:extLst>
          </p:cNvPr>
          <p:cNvSpPr txBox="1"/>
          <p:nvPr/>
        </p:nvSpPr>
        <p:spPr>
          <a:xfrm>
            <a:off x="7770883" y="1693799"/>
            <a:ext cx="223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CB2EC34-0E99-47AA-AA9E-D0FF867CA138}"/>
              </a:ext>
            </a:extLst>
          </p:cNvPr>
          <p:cNvCxnSpPr/>
          <p:nvPr/>
        </p:nvCxnSpPr>
        <p:spPr>
          <a:xfrm>
            <a:off x="7172494" y="2188025"/>
            <a:ext cx="2252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40C942D-E53E-40B5-9ED1-1208DBC38A8D}"/>
              </a:ext>
            </a:extLst>
          </p:cNvPr>
          <p:cNvSpPr txBox="1"/>
          <p:nvPr/>
        </p:nvSpPr>
        <p:spPr>
          <a:xfrm>
            <a:off x="7103370" y="1685083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F59A813-1AC7-4FCD-B7B5-D4A1501F7FBF}"/>
              </a:ext>
            </a:extLst>
          </p:cNvPr>
          <p:cNvSpPr txBox="1"/>
          <p:nvPr/>
        </p:nvSpPr>
        <p:spPr>
          <a:xfrm>
            <a:off x="10369235" y="1754387"/>
            <a:ext cx="223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CB13A78-4575-44F5-BC9D-DBDEFE1D041C}"/>
              </a:ext>
            </a:extLst>
          </p:cNvPr>
          <p:cNvSpPr txBox="1"/>
          <p:nvPr/>
        </p:nvSpPr>
        <p:spPr>
          <a:xfrm>
            <a:off x="9021848" y="2412318"/>
            <a:ext cx="23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A414FD8-3DA5-48E1-8E2B-DD8CD1948841}"/>
              </a:ext>
            </a:extLst>
          </p:cNvPr>
          <p:cNvSpPr txBox="1"/>
          <p:nvPr/>
        </p:nvSpPr>
        <p:spPr>
          <a:xfrm>
            <a:off x="11596170" y="2354220"/>
            <a:ext cx="223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144143C-BC6B-4245-B4D7-466391C624A9}"/>
              </a:ext>
            </a:extLst>
          </p:cNvPr>
          <p:cNvCxnSpPr/>
          <p:nvPr/>
        </p:nvCxnSpPr>
        <p:spPr>
          <a:xfrm>
            <a:off x="7770883" y="2931424"/>
            <a:ext cx="3710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AB58FF1-049B-4B34-A0A6-4B3407EA20E8}"/>
              </a:ext>
            </a:extLst>
          </p:cNvPr>
          <p:cNvCxnSpPr/>
          <p:nvPr/>
        </p:nvCxnSpPr>
        <p:spPr>
          <a:xfrm>
            <a:off x="8207396" y="2931424"/>
            <a:ext cx="3710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02F1674E-AD67-421F-B530-229964C703AD}"/>
              </a:ext>
            </a:extLst>
          </p:cNvPr>
          <p:cNvSpPr txBox="1"/>
          <p:nvPr/>
        </p:nvSpPr>
        <p:spPr>
          <a:xfrm>
            <a:off x="7593076" y="3270941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B8FD245-6043-4FE9-96F3-134AD9187B4F}"/>
              </a:ext>
            </a:extLst>
          </p:cNvPr>
          <p:cNvSpPr txBox="1"/>
          <p:nvPr/>
        </p:nvSpPr>
        <p:spPr>
          <a:xfrm>
            <a:off x="7728558" y="2364957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FFBE139-5744-41BE-8F96-256BB7E14E7B}"/>
              </a:ext>
            </a:extLst>
          </p:cNvPr>
          <p:cNvSpPr txBox="1"/>
          <p:nvPr/>
        </p:nvSpPr>
        <p:spPr>
          <a:xfrm>
            <a:off x="8026322" y="3277772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AB760B2-E215-4857-AB92-E925C123228F}"/>
              </a:ext>
            </a:extLst>
          </p:cNvPr>
          <p:cNvSpPr txBox="1"/>
          <p:nvPr/>
        </p:nvSpPr>
        <p:spPr>
          <a:xfrm>
            <a:off x="8192947" y="2375973"/>
            <a:ext cx="38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B050"/>
                </a:solidFill>
              </a:rPr>
              <a:t>0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DE48EB6-4BF5-4738-A2FD-7869D4C336DF}"/>
              </a:ext>
            </a:extLst>
          </p:cNvPr>
          <p:cNvCxnSpPr/>
          <p:nvPr/>
        </p:nvCxnSpPr>
        <p:spPr>
          <a:xfrm>
            <a:off x="7577838" y="3811226"/>
            <a:ext cx="3892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7EF58B6-1B91-4113-9DC1-5AF694C2185F}"/>
              </a:ext>
            </a:extLst>
          </p:cNvPr>
          <p:cNvCxnSpPr/>
          <p:nvPr/>
        </p:nvCxnSpPr>
        <p:spPr>
          <a:xfrm>
            <a:off x="8009609" y="3811226"/>
            <a:ext cx="3892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BE959F8-6ED7-44CB-B738-F17A45784E0C}"/>
              </a:ext>
            </a:extLst>
          </p:cNvPr>
          <p:cNvSpPr txBox="1"/>
          <p:nvPr/>
        </p:nvSpPr>
        <p:spPr>
          <a:xfrm>
            <a:off x="9266449" y="3323779"/>
            <a:ext cx="23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320ED0A-50FA-4644-9EF5-1B721DA8FD12}"/>
              </a:ext>
            </a:extLst>
          </p:cNvPr>
          <p:cNvSpPr txBox="1"/>
          <p:nvPr/>
        </p:nvSpPr>
        <p:spPr>
          <a:xfrm>
            <a:off x="11819480" y="3277772"/>
            <a:ext cx="23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</a:t>
            </a:r>
          </a:p>
        </p:txBody>
      </p:sp>
      <p:sp>
        <p:nvSpPr>
          <p:cNvPr id="73" name="Arrow: Curved Right 72">
            <a:extLst>
              <a:ext uri="{FF2B5EF4-FFF2-40B4-BE49-F238E27FC236}">
                <a16:creationId xmlns:a16="http://schemas.microsoft.com/office/drawing/2014/main" id="{78F10C28-D353-4C78-8F3F-7CA2C5B53C60}"/>
              </a:ext>
            </a:extLst>
          </p:cNvPr>
          <p:cNvSpPr/>
          <p:nvPr/>
        </p:nvSpPr>
        <p:spPr>
          <a:xfrm rot="15960862">
            <a:off x="7720157" y="3896026"/>
            <a:ext cx="299736" cy="369332"/>
          </a:xfrm>
          <a:prstGeom prst="curved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3399"/>
              </a:solidFill>
            </a:endParaRPr>
          </a:p>
        </p:txBody>
      </p:sp>
      <p:sp>
        <p:nvSpPr>
          <p:cNvPr id="74" name="Arrow: Curved Right 73">
            <a:extLst>
              <a:ext uri="{FF2B5EF4-FFF2-40B4-BE49-F238E27FC236}">
                <a16:creationId xmlns:a16="http://schemas.microsoft.com/office/drawing/2014/main" id="{14AE95DA-D921-4384-A063-748FF432538B}"/>
              </a:ext>
            </a:extLst>
          </p:cNvPr>
          <p:cNvSpPr/>
          <p:nvPr/>
        </p:nvSpPr>
        <p:spPr>
          <a:xfrm rot="15960862">
            <a:off x="8148797" y="3903935"/>
            <a:ext cx="299736" cy="369332"/>
          </a:xfrm>
          <a:prstGeom prst="curved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3399"/>
              </a:solidFill>
            </a:endParaRPr>
          </a:p>
        </p:txBody>
      </p:sp>
      <p:sp>
        <p:nvSpPr>
          <p:cNvPr id="65" name="Cloud 64">
            <a:extLst>
              <a:ext uri="{FF2B5EF4-FFF2-40B4-BE49-F238E27FC236}">
                <a16:creationId xmlns:a16="http://schemas.microsoft.com/office/drawing/2014/main" id="{2FB4A252-9E1C-4EBD-AB02-D3F61B929C41}"/>
              </a:ext>
            </a:extLst>
          </p:cNvPr>
          <p:cNvSpPr/>
          <p:nvPr/>
        </p:nvSpPr>
        <p:spPr>
          <a:xfrm rot="1393050">
            <a:off x="8432319" y="4211619"/>
            <a:ext cx="2316304" cy="2099789"/>
          </a:xfrm>
          <a:prstGeom prst="clou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20C876-E53D-4144-A36C-A26965C9946B}"/>
              </a:ext>
            </a:extLst>
          </p:cNvPr>
          <p:cNvSpPr txBox="1"/>
          <p:nvPr/>
        </p:nvSpPr>
        <p:spPr>
          <a:xfrm>
            <a:off x="9012868" y="4704522"/>
            <a:ext cx="1356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„Za površinu samo dodajemo duplo”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F3E449F-689E-4C93-AC3F-DFB4BC495B05}"/>
              </a:ext>
            </a:extLst>
          </p:cNvPr>
          <p:cNvSpPr txBox="1"/>
          <p:nvPr/>
        </p:nvSpPr>
        <p:spPr>
          <a:xfrm rot="19866475">
            <a:off x="4566832" y="636008"/>
            <a:ext cx="2550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„Od metra do decimetra je jedan prst što znači da dodajemo jednu nulu ali je kvadra pa dodajemo još jedan prst, tj. nulu!”</a:t>
            </a:r>
          </a:p>
        </p:txBody>
      </p:sp>
      <p:sp>
        <p:nvSpPr>
          <p:cNvPr id="69" name="Cloud 68">
            <a:extLst>
              <a:ext uri="{FF2B5EF4-FFF2-40B4-BE49-F238E27FC236}">
                <a16:creationId xmlns:a16="http://schemas.microsoft.com/office/drawing/2014/main" id="{86775236-200B-416C-B72B-864715B66FDA}"/>
              </a:ext>
            </a:extLst>
          </p:cNvPr>
          <p:cNvSpPr/>
          <p:nvPr/>
        </p:nvSpPr>
        <p:spPr>
          <a:xfrm rot="1393050">
            <a:off x="4348493" y="-70795"/>
            <a:ext cx="2801688" cy="3018169"/>
          </a:xfrm>
          <a:prstGeom prst="clou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03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35" grpId="0" animBg="1"/>
      <p:bldP spid="36" grpId="0" animBg="1"/>
      <p:bldP spid="37" grpId="0" animBg="1"/>
      <p:bldP spid="39" grpId="0"/>
      <p:bldP spid="40" grpId="0"/>
      <p:bldP spid="19" grpId="0"/>
      <p:bldP spid="45" grpId="0"/>
      <p:bldP spid="47" grpId="0"/>
      <p:bldP spid="53" grpId="0"/>
      <p:bldP spid="61" grpId="0"/>
      <p:bldP spid="62" grpId="0"/>
      <p:bldP spid="63" grpId="0"/>
      <p:bldP spid="64" grpId="0"/>
      <p:bldP spid="73" grpId="0" animBg="1"/>
      <p:bldP spid="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F85E670-73D5-4080-B902-1F6590D7F324}"/>
              </a:ext>
            </a:extLst>
          </p:cNvPr>
          <p:cNvSpPr/>
          <p:nvPr/>
        </p:nvSpPr>
        <p:spPr>
          <a:xfrm rot="19213964">
            <a:off x="232847" y="105258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24933D-C8D5-421A-8A30-3C789502C01F}"/>
              </a:ext>
            </a:extLst>
          </p:cNvPr>
          <p:cNvSpPr/>
          <p:nvPr/>
        </p:nvSpPr>
        <p:spPr>
          <a:xfrm rot="428163">
            <a:off x="-66890" y="94537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D07E3-4A5A-4A51-8EE0-68749BF30115}"/>
              </a:ext>
            </a:extLst>
          </p:cNvPr>
          <p:cNvSpPr/>
          <p:nvPr/>
        </p:nvSpPr>
        <p:spPr>
          <a:xfrm rot="2213819">
            <a:off x="143211" y="2667644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0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C34F66-13C1-4068-A235-9B402D4DEDA3}"/>
              </a:ext>
            </a:extLst>
          </p:cNvPr>
          <p:cNvSpPr/>
          <p:nvPr/>
        </p:nvSpPr>
        <p:spPr>
          <a:xfrm rot="19213964">
            <a:off x="-66889" y="483920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1AFB8-8E93-40FB-8B4C-0F55A2E6C8F8}"/>
              </a:ext>
            </a:extLst>
          </p:cNvPr>
          <p:cNvSpPr/>
          <p:nvPr/>
        </p:nvSpPr>
        <p:spPr>
          <a:xfrm rot="19213964">
            <a:off x="415682" y="1697506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247A60-2337-456B-8712-F73F21B19E35}"/>
              </a:ext>
            </a:extLst>
          </p:cNvPr>
          <p:cNvSpPr/>
          <p:nvPr/>
        </p:nvSpPr>
        <p:spPr>
          <a:xfrm rot="2065354">
            <a:off x="13622" y="3839055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F0C-E5C9-4855-89EF-5552562583F4}"/>
              </a:ext>
            </a:extLst>
          </p:cNvPr>
          <p:cNvSpPr/>
          <p:nvPr/>
        </p:nvSpPr>
        <p:spPr>
          <a:xfrm rot="19213964">
            <a:off x="5162985" y="-68692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842C3F-523B-4DA3-99C4-85B585FA72C5}"/>
              </a:ext>
            </a:extLst>
          </p:cNvPr>
          <p:cNvSpPr/>
          <p:nvPr/>
        </p:nvSpPr>
        <p:spPr>
          <a:xfrm rot="3068052">
            <a:off x="7993364" y="162741"/>
            <a:ext cx="11701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9C121F-0899-4280-80F2-9FE29973D88B}"/>
              </a:ext>
            </a:extLst>
          </p:cNvPr>
          <p:cNvSpPr txBox="1"/>
          <p:nvPr/>
        </p:nvSpPr>
        <p:spPr>
          <a:xfrm>
            <a:off x="3936437" y="2700931"/>
            <a:ext cx="25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C6167E-208F-448E-907F-8E18E386678F}"/>
              </a:ext>
            </a:extLst>
          </p:cNvPr>
          <p:cNvSpPr txBox="1"/>
          <p:nvPr/>
        </p:nvSpPr>
        <p:spPr>
          <a:xfrm>
            <a:off x="2001245" y="2798497"/>
            <a:ext cx="8971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/>
              <a:t>0.1010 dm =                  mm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7C1AD1-6D02-4C4B-9260-1BCC66BDED8B}"/>
              </a:ext>
            </a:extLst>
          </p:cNvPr>
          <p:cNvSpPr txBox="1"/>
          <p:nvPr/>
        </p:nvSpPr>
        <p:spPr>
          <a:xfrm>
            <a:off x="6872393" y="2700931"/>
            <a:ext cx="25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64364-7DDF-47A9-91AC-187B7A11D263}"/>
              </a:ext>
            </a:extLst>
          </p:cNvPr>
          <p:cNvSpPr txBox="1"/>
          <p:nvPr/>
        </p:nvSpPr>
        <p:spPr>
          <a:xfrm>
            <a:off x="4474133" y="2798497"/>
            <a:ext cx="282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FF3399"/>
                </a:solidFill>
              </a:rPr>
              <a:t>101 000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147723-EF12-4D3E-9CA6-AB30913289BA}"/>
              </a:ext>
            </a:extLst>
          </p:cNvPr>
          <p:cNvSpPr txBox="1"/>
          <p:nvPr/>
        </p:nvSpPr>
        <p:spPr>
          <a:xfrm>
            <a:off x="8027159" y="2331600"/>
            <a:ext cx="25502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„Od decimetra do milimetra su dva prsta, tj.dva decimalna mjesta, no vidimo da imam sve  na treću što  znači da sve množimo s tri pa je to onda 6 decimalnih mjesta. Dakle, pomičemo točku za šest mjesta a na prazna dodajemo nule.”</a:t>
            </a:r>
          </a:p>
        </p:txBody>
      </p:sp>
      <p:sp>
        <p:nvSpPr>
          <p:cNvPr id="34" name="Cloud 33">
            <a:extLst>
              <a:ext uri="{FF2B5EF4-FFF2-40B4-BE49-F238E27FC236}">
                <a16:creationId xmlns:a16="http://schemas.microsoft.com/office/drawing/2014/main" id="{9ED0973D-23B0-4120-BDBA-BE2F610321F4}"/>
              </a:ext>
            </a:extLst>
          </p:cNvPr>
          <p:cNvSpPr/>
          <p:nvPr/>
        </p:nvSpPr>
        <p:spPr>
          <a:xfrm rot="5400000">
            <a:off x="6920597" y="2047508"/>
            <a:ext cx="4309989" cy="3748333"/>
          </a:xfrm>
          <a:prstGeom prst="clou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009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7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7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626</Words>
  <Application>Microsoft Office PowerPoint</Application>
  <PresentationFormat>Widescreen</PresentationFormat>
  <Paragraphs>162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Dodaj nulu, pomakni točku.</vt:lpstr>
      <vt:lpstr>Kako lako naučiti pretvorbu mjernih jedinica?!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Dodaj nulu, pomakni točku.</dc:title>
  <dc:creator>Renata Martinec</dc:creator>
  <cp:lastModifiedBy>Renata Martinec</cp:lastModifiedBy>
  <cp:revision>10</cp:revision>
  <dcterms:created xsi:type="dcterms:W3CDTF">2024-09-25T03:31:31Z</dcterms:created>
  <dcterms:modified xsi:type="dcterms:W3CDTF">2024-09-29T11:03:40Z</dcterms:modified>
</cp:coreProperties>
</file>