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Carelia" charset="1" panose="00000500000000000000"/>
      <p:regular r:id="rId27"/>
    </p:embeddedFont>
    <p:embeddedFont>
      <p:font typeface="Dosis" charset="1" panose="02010503020202060003"/>
      <p:regular r:id="rId28"/>
    </p:embeddedFont>
    <p:embeddedFont>
      <p:font typeface="Dosis Medium" charset="1" panose="02010603020202060003"/>
      <p:regular r:id="rId29"/>
    </p:embeddedFont>
    <p:embeddedFont>
      <p:font typeface="Trocchi" charset="1" panose="00000500000000000000"/>
      <p:regular r:id="rId30"/>
    </p:embeddedFont>
    <p:embeddedFont>
      <p:font typeface="Abril Fatface" charset="1" panose="02000503000000020003"/>
      <p:regular r:id="rId31"/>
    </p:embeddedFont>
    <p:embeddedFont>
      <p:font typeface="Dosis Bold" charset="1" panose="02010803020202060003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png" Type="http://schemas.openxmlformats.org/officeDocument/2006/relationships/image"/><Relationship Id="rId14" Target="../media/image47.svg" Type="http://schemas.openxmlformats.org/officeDocument/2006/relationships/image"/><Relationship Id="rId2" Target="../media/image1.jpeg" Type="http://schemas.openxmlformats.org/officeDocument/2006/relationships/imag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42.jpeg" Type="http://schemas.openxmlformats.org/officeDocument/2006/relationships/image"/><Relationship Id="rId8" Target="../media/image43.jpe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5.png" Type="http://schemas.openxmlformats.org/officeDocument/2006/relationships/image"/><Relationship Id="rId5" Target="../media/image5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svg" Type="http://schemas.openxmlformats.org/officeDocument/2006/relationships/image"/><Relationship Id="rId11" Target="../media/image65.png" Type="http://schemas.openxmlformats.org/officeDocument/2006/relationships/image"/><Relationship Id="rId12" Target="../media/image66.svg" Type="http://schemas.openxmlformats.org/officeDocument/2006/relationships/image"/><Relationship Id="rId13" Target="../media/image67.png" Type="http://schemas.openxmlformats.org/officeDocument/2006/relationships/image"/><Relationship Id="rId14" Target="../media/image68.svg" Type="http://schemas.openxmlformats.org/officeDocument/2006/relationships/image"/><Relationship Id="rId15" Target="../media/image69.png" Type="http://schemas.openxmlformats.org/officeDocument/2006/relationships/image"/><Relationship Id="rId16" Target="../media/image70.svg" Type="http://schemas.openxmlformats.org/officeDocument/2006/relationships/image"/><Relationship Id="rId17" Target="../media/image71.png" Type="http://schemas.openxmlformats.org/officeDocument/2006/relationships/image"/><Relationship Id="rId18" Target="../media/image72.svg" Type="http://schemas.openxmlformats.org/officeDocument/2006/relationships/image"/><Relationship Id="rId19" Target="../media/image73.png" Type="http://schemas.openxmlformats.org/officeDocument/2006/relationships/image"/><Relationship Id="rId2" Target="../media/image1.jpeg" Type="http://schemas.openxmlformats.org/officeDocument/2006/relationships/image"/><Relationship Id="rId20" Target="../media/image74.svg" Type="http://schemas.openxmlformats.org/officeDocument/2006/relationships/imag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Relationship Id="rId8" Target="../media/image62.sv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7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63033" y="6195861"/>
            <a:ext cx="6914093" cy="5028432"/>
          </a:xfrm>
          <a:custGeom>
            <a:avLst/>
            <a:gdLst/>
            <a:ahLst/>
            <a:cxnLst/>
            <a:rect r="r" b="b" t="t" l="l"/>
            <a:pathLst>
              <a:path h="5028432" w="6914093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29971" y="4820778"/>
            <a:ext cx="10228058" cy="1710875"/>
          </a:xfrm>
          <a:custGeom>
            <a:avLst/>
            <a:gdLst/>
            <a:ahLst/>
            <a:cxnLst/>
            <a:rect r="r" b="b" t="t" l="l"/>
            <a:pathLst>
              <a:path h="1710875" w="10228058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91843" y="3925361"/>
            <a:ext cx="13076320" cy="2797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Znanstveni rad, kritika, recenzija, esej i polemika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456379" y="5404911"/>
            <a:ext cx="8246933" cy="6247677"/>
          </a:xfrm>
          <a:custGeom>
            <a:avLst/>
            <a:gdLst/>
            <a:ahLst/>
            <a:cxnLst/>
            <a:rect r="r" b="b" t="t" l="l"/>
            <a:pathLst>
              <a:path h="6247677" w="8246933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08980" y="-1652824"/>
            <a:ext cx="8905028" cy="5575060"/>
          </a:xfrm>
          <a:custGeom>
            <a:avLst/>
            <a:gdLst/>
            <a:ahLst/>
            <a:cxnLst/>
            <a:rect r="r" b="b" t="t" l="l"/>
            <a:pathLst>
              <a:path h="5575060" w="8905028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95846">
            <a:off x="-3929800" y="-2685694"/>
            <a:ext cx="5243739" cy="7338566"/>
          </a:xfrm>
          <a:custGeom>
            <a:avLst/>
            <a:gdLst/>
            <a:ahLst/>
            <a:cxnLst/>
            <a:rect r="r" b="b" t="t" l="l"/>
            <a:pathLst>
              <a:path h="7338566" w="5243739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89825" y="2723994"/>
            <a:ext cx="14805487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99"/>
              </a:lnSpc>
            </a:pPr>
            <a:r>
              <a:rPr lang="en-US" sz="499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Raspravljački tekstovi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72824" y="6964945"/>
            <a:ext cx="6639489" cy="62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3594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Izradila: Petra Grba, prof.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18968" y="1760572"/>
            <a:ext cx="14650064" cy="7379489"/>
            <a:chOff x="0" y="0"/>
            <a:chExt cx="4491524" cy="22624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91524" cy="2262458"/>
            </a:xfrm>
            <a:custGeom>
              <a:avLst/>
              <a:gdLst/>
              <a:ahLst/>
              <a:cxnLst/>
              <a:rect r="r" b="b" t="t" l="l"/>
              <a:pathLst>
                <a:path h="2262458" w="4491524">
                  <a:moveTo>
                    <a:pt x="5813" y="0"/>
                  </a:moveTo>
                  <a:lnTo>
                    <a:pt x="4485710" y="0"/>
                  </a:lnTo>
                  <a:cubicBezTo>
                    <a:pt x="4487252" y="0"/>
                    <a:pt x="4488731" y="612"/>
                    <a:pt x="4489821" y="1703"/>
                  </a:cubicBezTo>
                  <a:cubicBezTo>
                    <a:pt x="4490911" y="2793"/>
                    <a:pt x="4491524" y="4271"/>
                    <a:pt x="4491524" y="5813"/>
                  </a:cubicBezTo>
                  <a:lnTo>
                    <a:pt x="4491524" y="2256645"/>
                  </a:lnTo>
                  <a:cubicBezTo>
                    <a:pt x="4491524" y="2258187"/>
                    <a:pt x="4490911" y="2259665"/>
                    <a:pt x="4489821" y="2260755"/>
                  </a:cubicBezTo>
                  <a:cubicBezTo>
                    <a:pt x="4488731" y="2261845"/>
                    <a:pt x="4487252" y="2262458"/>
                    <a:pt x="4485710" y="2262458"/>
                  </a:cubicBezTo>
                  <a:lnTo>
                    <a:pt x="5813" y="2262458"/>
                  </a:lnTo>
                  <a:cubicBezTo>
                    <a:pt x="4271" y="2262458"/>
                    <a:pt x="2793" y="2261845"/>
                    <a:pt x="1703" y="2260755"/>
                  </a:cubicBezTo>
                  <a:cubicBezTo>
                    <a:pt x="612" y="2259665"/>
                    <a:pt x="0" y="2258187"/>
                    <a:pt x="0" y="2256645"/>
                  </a:cubicBezTo>
                  <a:lnTo>
                    <a:pt x="0" y="5813"/>
                  </a:lnTo>
                  <a:cubicBezTo>
                    <a:pt x="0" y="4271"/>
                    <a:pt x="612" y="2793"/>
                    <a:pt x="1703" y="1703"/>
                  </a:cubicBezTo>
                  <a:cubicBezTo>
                    <a:pt x="2793" y="612"/>
                    <a:pt x="4271" y="0"/>
                    <a:pt x="58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491524" cy="2310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09671" y="6753080"/>
            <a:ext cx="3584090" cy="3192451"/>
          </a:xfrm>
          <a:custGeom>
            <a:avLst/>
            <a:gdLst/>
            <a:ahLst/>
            <a:cxnLst/>
            <a:rect r="r" b="b" t="t" l="l"/>
            <a:pathLst>
              <a:path h="3192451" w="3584090">
                <a:moveTo>
                  <a:pt x="0" y="0"/>
                </a:moveTo>
                <a:lnTo>
                  <a:pt x="3584090" y="0"/>
                </a:lnTo>
                <a:lnTo>
                  <a:pt x="3584090" y="3192451"/>
                </a:lnTo>
                <a:lnTo>
                  <a:pt x="0" y="3192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37982">
            <a:off x="14323702" y="511342"/>
            <a:ext cx="3160431" cy="3028267"/>
          </a:xfrm>
          <a:custGeom>
            <a:avLst/>
            <a:gdLst/>
            <a:ahLst/>
            <a:cxnLst/>
            <a:rect r="r" b="b" t="t" l="l"/>
            <a:pathLst>
              <a:path h="3028267" w="3160431">
                <a:moveTo>
                  <a:pt x="0" y="0"/>
                </a:moveTo>
                <a:lnTo>
                  <a:pt x="3160431" y="0"/>
                </a:lnTo>
                <a:lnTo>
                  <a:pt x="3160431" y="3028267"/>
                </a:lnTo>
                <a:lnTo>
                  <a:pt x="0" y="3028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6794562" y="4050950"/>
            <a:ext cx="0" cy="455424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1493438" y="4050950"/>
            <a:ext cx="0" cy="455424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2347281" y="5834410"/>
            <a:ext cx="4167278" cy="647248"/>
            <a:chOff x="0" y="0"/>
            <a:chExt cx="1008606" cy="1566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606" cy="156653"/>
            </a:xfrm>
            <a:custGeom>
              <a:avLst/>
              <a:gdLst/>
              <a:ahLst/>
              <a:cxnLst/>
              <a:rect r="r" b="b" t="t" l="l"/>
              <a:pathLst>
                <a:path h="156653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141791"/>
                  </a:lnTo>
                  <a:cubicBezTo>
                    <a:pt x="1008606" y="145733"/>
                    <a:pt x="1007040" y="149513"/>
                    <a:pt x="1004253" y="152300"/>
                  </a:cubicBezTo>
                  <a:cubicBezTo>
                    <a:pt x="1001466" y="155088"/>
                    <a:pt x="997686" y="156653"/>
                    <a:pt x="993744" y="156653"/>
                  </a:cubicBezTo>
                  <a:lnTo>
                    <a:pt x="14862" y="156653"/>
                  </a:lnTo>
                  <a:cubicBezTo>
                    <a:pt x="10921" y="156653"/>
                    <a:pt x="7140" y="155088"/>
                    <a:pt x="4353" y="152300"/>
                  </a:cubicBezTo>
                  <a:cubicBezTo>
                    <a:pt x="1566" y="149513"/>
                    <a:pt x="0" y="145733"/>
                    <a:pt x="0" y="141791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08606" cy="2042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OPISATI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60361" y="5834410"/>
            <a:ext cx="4167278" cy="1352786"/>
            <a:chOff x="0" y="0"/>
            <a:chExt cx="1008606" cy="3274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8606" cy="327415"/>
            </a:xfrm>
            <a:custGeom>
              <a:avLst/>
              <a:gdLst/>
              <a:ahLst/>
              <a:cxnLst/>
              <a:rect r="r" b="b" t="t" l="l"/>
              <a:pathLst>
                <a:path h="327415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312553"/>
                  </a:lnTo>
                  <a:cubicBezTo>
                    <a:pt x="1008606" y="316494"/>
                    <a:pt x="1007040" y="320275"/>
                    <a:pt x="1004253" y="323062"/>
                  </a:cubicBezTo>
                  <a:cubicBezTo>
                    <a:pt x="1001466" y="325849"/>
                    <a:pt x="997686" y="327415"/>
                    <a:pt x="993744" y="327415"/>
                  </a:cubicBezTo>
                  <a:lnTo>
                    <a:pt x="14862" y="327415"/>
                  </a:lnTo>
                  <a:cubicBezTo>
                    <a:pt x="10921" y="327415"/>
                    <a:pt x="7140" y="325849"/>
                    <a:pt x="4353" y="323062"/>
                  </a:cubicBezTo>
                  <a:cubicBezTo>
                    <a:pt x="1566" y="320275"/>
                    <a:pt x="0" y="316494"/>
                    <a:pt x="0" y="312553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008606" cy="375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ANALIZIRATI</a:t>
              </a:r>
            </a:p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I</a:t>
              </a:r>
            </a:p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KOMENTIRATI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769663" y="5863555"/>
            <a:ext cx="4167278" cy="647248"/>
            <a:chOff x="0" y="0"/>
            <a:chExt cx="1008606" cy="1566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8606" cy="156653"/>
            </a:xfrm>
            <a:custGeom>
              <a:avLst/>
              <a:gdLst/>
              <a:ahLst/>
              <a:cxnLst/>
              <a:rect r="r" b="b" t="t" l="l"/>
              <a:pathLst>
                <a:path h="156653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141791"/>
                  </a:lnTo>
                  <a:cubicBezTo>
                    <a:pt x="1008606" y="145733"/>
                    <a:pt x="1007040" y="149513"/>
                    <a:pt x="1004253" y="152300"/>
                  </a:cubicBezTo>
                  <a:cubicBezTo>
                    <a:pt x="1001466" y="155088"/>
                    <a:pt x="997686" y="156653"/>
                    <a:pt x="993744" y="156653"/>
                  </a:cubicBezTo>
                  <a:lnTo>
                    <a:pt x="14862" y="156653"/>
                  </a:lnTo>
                  <a:cubicBezTo>
                    <a:pt x="10921" y="156653"/>
                    <a:pt x="7140" y="155088"/>
                    <a:pt x="4353" y="152300"/>
                  </a:cubicBezTo>
                  <a:cubicBezTo>
                    <a:pt x="1566" y="149513"/>
                    <a:pt x="0" y="145733"/>
                    <a:pt x="0" y="141791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008606" cy="2042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VREDNOVATI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8350120" y="4679161"/>
            <a:ext cx="1606811" cy="855627"/>
          </a:xfrm>
          <a:custGeom>
            <a:avLst/>
            <a:gdLst/>
            <a:ahLst/>
            <a:cxnLst/>
            <a:rect r="r" b="b" t="t" l="l"/>
            <a:pathLst>
              <a:path h="855627" w="1606811">
                <a:moveTo>
                  <a:pt x="0" y="0"/>
                </a:moveTo>
                <a:lnTo>
                  <a:pt x="1606810" y="0"/>
                </a:lnTo>
                <a:lnTo>
                  <a:pt x="1606810" y="855627"/>
                </a:lnTo>
                <a:lnTo>
                  <a:pt x="0" y="8556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922223" y="2506411"/>
            <a:ext cx="12443555" cy="1873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31"/>
              </a:lnSpc>
              <a:spcBef>
                <a:spcPct val="0"/>
              </a:spcBef>
            </a:pPr>
            <a:r>
              <a:rPr lang="en-US" sz="537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KRITIKA - tekstna vrsta u kojoj se iznosi prosudba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73208" y="2725793"/>
            <a:ext cx="3320006" cy="5572849"/>
            <a:chOff x="0" y="0"/>
            <a:chExt cx="1415529" cy="23760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15529" cy="2376060"/>
            </a:xfrm>
            <a:custGeom>
              <a:avLst/>
              <a:gdLst/>
              <a:ahLst/>
              <a:cxnLst/>
              <a:rect r="r" b="b" t="t" l="l"/>
              <a:pathLst>
                <a:path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181266" y="2902296"/>
            <a:ext cx="2903889" cy="2903889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5015" t="0" r="-25015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647867" y="2725793"/>
            <a:ext cx="3320006" cy="5572849"/>
            <a:chOff x="0" y="0"/>
            <a:chExt cx="1415529" cy="23760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15529" cy="2376060"/>
            </a:xfrm>
            <a:custGeom>
              <a:avLst/>
              <a:gdLst/>
              <a:ahLst/>
              <a:cxnLst/>
              <a:rect r="r" b="b" t="t" l="l"/>
              <a:pathLst>
                <a:path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5855926" y="2902296"/>
            <a:ext cx="2903889" cy="290388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t="0" r="-25061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973505" y="6187563"/>
            <a:ext cx="2664364" cy="329412"/>
          </a:xfrm>
          <a:custGeom>
            <a:avLst/>
            <a:gdLst/>
            <a:ahLst/>
            <a:cxnLst/>
            <a:rect r="r" b="b" t="t" l="l"/>
            <a:pathLst>
              <a:path h="329412" w="2664364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321327" y="2781549"/>
            <a:ext cx="3320006" cy="5572849"/>
            <a:chOff x="0" y="0"/>
            <a:chExt cx="1415529" cy="23760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15529" cy="2376060"/>
            </a:xfrm>
            <a:custGeom>
              <a:avLst/>
              <a:gdLst/>
              <a:ahLst/>
              <a:cxnLst/>
              <a:rect r="r" b="b" t="t" l="l"/>
              <a:pathLst>
                <a:path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9529385" y="2958052"/>
            <a:ext cx="2903889" cy="2903889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/>
              <a:stretch>
                <a:fillRect l="-25015" t="0" r="-25015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9646965" y="6243319"/>
            <a:ext cx="2664364" cy="329412"/>
          </a:xfrm>
          <a:custGeom>
            <a:avLst/>
            <a:gdLst/>
            <a:ahLst/>
            <a:cxnLst/>
            <a:rect r="r" b="b" t="t" l="l"/>
            <a:pathLst>
              <a:path h="329412" w="2664364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2994787" y="2725793"/>
            <a:ext cx="3320006" cy="5572849"/>
            <a:chOff x="0" y="0"/>
            <a:chExt cx="1415529" cy="237606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15529" cy="2376060"/>
            </a:xfrm>
            <a:custGeom>
              <a:avLst/>
              <a:gdLst/>
              <a:ahLst/>
              <a:cxnLst/>
              <a:rect r="r" b="b" t="t" l="l"/>
              <a:pathLst>
                <a:path h="2376060" w="1415529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2303771"/>
                  </a:lnTo>
                  <a:cubicBezTo>
                    <a:pt x="1415529" y="2343695"/>
                    <a:pt x="1383165" y="2376060"/>
                    <a:pt x="1343240" y="2376060"/>
                  </a:cubicBezTo>
                  <a:lnTo>
                    <a:pt x="72289" y="2376060"/>
                  </a:lnTo>
                  <a:cubicBezTo>
                    <a:pt x="53117" y="2376060"/>
                    <a:pt x="34730" y="2368443"/>
                    <a:pt x="21173" y="2354887"/>
                  </a:cubicBezTo>
                  <a:cubicBezTo>
                    <a:pt x="7616" y="2341330"/>
                    <a:pt x="0" y="2322943"/>
                    <a:pt x="0" y="2303771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415529" cy="2423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13202845" y="2902296"/>
            <a:ext cx="2903889" cy="2903889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/>
              <a:stretch>
                <a:fillRect l="0" t="-24985" r="0" b="-24985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2298846" y="6187563"/>
            <a:ext cx="2664364" cy="329412"/>
          </a:xfrm>
          <a:custGeom>
            <a:avLst/>
            <a:gdLst/>
            <a:ahLst/>
            <a:cxnLst/>
            <a:rect r="r" b="b" t="t" l="l"/>
            <a:pathLst>
              <a:path h="329412" w="2664364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496103" y="6103849"/>
            <a:ext cx="2317374" cy="640438"/>
          </a:xfrm>
          <a:custGeom>
            <a:avLst/>
            <a:gdLst/>
            <a:ahLst/>
            <a:cxnLst/>
            <a:rect r="r" b="b" t="t" l="l"/>
            <a:pathLst>
              <a:path h="640438" w="2317374">
                <a:moveTo>
                  <a:pt x="0" y="0"/>
                </a:moveTo>
                <a:lnTo>
                  <a:pt x="2317373" y="0"/>
                </a:lnTo>
                <a:lnTo>
                  <a:pt x="2317373" y="640438"/>
                </a:lnTo>
                <a:lnTo>
                  <a:pt x="0" y="6404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957345" y="6744287"/>
            <a:ext cx="6266893" cy="4307065"/>
          </a:xfrm>
          <a:custGeom>
            <a:avLst/>
            <a:gdLst/>
            <a:ahLst/>
            <a:cxnLst/>
            <a:rect r="r" b="b" t="t" l="l"/>
            <a:pathLst>
              <a:path h="4307065" w="6266893">
                <a:moveTo>
                  <a:pt x="0" y="0"/>
                </a:moveTo>
                <a:lnTo>
                  <a:pt x="6266894" y="0"/>
                </a:lnTo>
                <a:lnTo>
                  <a:pt x="6266894" y="4307064"/>
                </a:lnTo>
                <a:lnTo>
                  <a:pt x="0" y="43070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-2023959" y="6897975"/>
            <a:ext cx="4793068" cy="3485868"/>
          </a:xfrm>
          <a:custGeom>
            <a:avLst/>
            <a:gdLst/>
            <a:ahLst/>
            <a:cxnLst/>
            <a:rect r="r" b="b" t="t" l="l"/>
            <a:pathLst>
              <a:path h="3485868" w="4793068">
                <a:moveTo>
                  <a:pt x="0" y="0"/>
                </a:moveTo>
                <a:lnTo>
                  <a:pt x="4793068" y="0"/>
                </a:lnTo>
                <a:lnTo>
                  <a:pt x="4793068" y="3485868"/>
                </a:lnTo>
                <a:lnTo>
                  <a:pt x="0" y="34858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954546" y="1247013"/>
            <a:ext cx="12378908" cy="885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524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KRITIKA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814936" y="6056224"/>
            <a:ext cx="2822933" cy="41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413"/>
              </a:lnSpc>
              <a:spcBef>
                <a:spcPct val="0"/>
              </a:spcBef>
            </a:pPr>
            <a:r>
              <a:rPr lang="en-US" b="true" sz="2438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FILMSKA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610341" y="6111980"/>
            <a:ext cx="2822933" cy="41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413"/>
              </a:lnSpc>
              <a:spcBef>
                <a:spcPct val="0"/>
              </a:spcBef>
            </a:pPr>
            <a:r>
              <a:rPr lang="en-US" sz="2438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KAZALIŠNA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140277" y="6056224"/>
            <a:ext cx="2822933" cy="41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413"/>
              </a:lnSpc>
              <a:spcBef>
                <a:spcPct val="0"/>
              </a:spcBef>
            </a:pPr>
            <a:r>
              <a:rPr lang="en-US" sz="2438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KNJIŽEVNA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77539" y="6014464"/>
            <a:ext cx="2035937" cy="1514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3"/>
              </a:lnSpc>
            </a:pPr>
            <a:r>
              <a:rPr lang="en-US" sz="2438" b="true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LIKOVNA,</a:t>
            </a:r>
          </a:p>
          <a:p>
            <a:pPr algn="ctr">
              <a:lnSpc>
                <a:spcPts val="3023"/>
              </a:lnSpc>
            </a:pPr>
            <a:r>
              <a:rPr lang="en-US" b="true" sz="2438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GLAZBENA, PUBLICISTIČKA ITD.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21842" cy="2452800"/>
            </a:xfrm>
            <a:custGeom>
              <a:avLst/>
              <a:gdLst/>
              <a:ahLst/>
              <a:cxnLst/>
              <a:rect r="r" b="b" t="t" l="l"/>
              <a:pathLst>
                <a:path h="2452800" w="4021842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38286" y="1092788"/>
            <a:ext cx="12705720" cy="8334250"/>
            <a:chOff x="0" y="0"/>
            <a:chExt cx="3895412" cy="2555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95412" cy="2555175"/>
            </a:xfrm>
            <a:custGeom>
              <a:avLst/>
              <a:gdLst/>
              <a:ahLst/>
              <a:cxnLst/>
              <a:rect r="r" b="b" t="t" l="l"/>
              <a:pathLst>
                <a:path h="2555175" w="3895412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95412" cy="260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398526" y="1860758"/>
            <a:ext cx="1066105" cy="106610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594331" y="2140569"/>
            <a:ext cx="674495" cy="506485"/>
          </a:xfrm>
          <a:custGeom>
            <a:avLst/>
            <a:gdLst/>
            <a:ahLst/>
            <a:cxnLst/>
            <a:rect r="r" b="b" t="t" l="l"/>
            <a:pathLst>
              <a:path h="506485" w="674495">
                <a:moveTo>
                  <a:pt x="0" y="0"/>
                </a:moveTo>
                <a:lnTo>
                  <a:pt x="674495" y="0"/>
                </a:lnTo>
                <a:lnTo>
                  <a:pt x="674495" y="506484"/>
                </a:lnTo>
                <a:lnTo>
                  <a:pt x="0" y="506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17286">
            <a:off x="12481505" y="1156774"/>
            <a:ext cx="3828638" cy="4509103"/>
          </a:xfrm>
          <a:custGeom>
            <a:avLst/>
            <a:gdLst/>
            <a:ahLst/>
            <a:cxnLst/>
            <a:rect r="r" b="b" t="t" l="l"/>
            <a:pathLst>
              <a:path h="4509103" w="3828638">
                <a:moveTo>
                  <a:pt x="0" y="0"/>
                </a:moveTo>
                <a:lnTo>
                  <a:pt x="3828638" y="0"/>
                </a:lnTo>
                <a:lnTo>
                  <a:pt x="3828638" y="4509103"/>
                </a:lnTo>
                <a:lnTo>
                  <a:pt x="0" y="45091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225464" y="239562"/>
            <a:ext cx="1239167" cy="1189600"/>
          </a:xfrm>
          <a:custGeom>
            <a:avLst/>
            <a:gdLst/>
            <a:ahLst/>
            <a:cxnLst/>
            <a:rect r="r" b="b" t="t" l="l"/>
            <a:pathLst>
              <a:path h="1189600" w="1239167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94331" y="4068813"/>
            <a:ext cx="2863193" cy="3322102"/>
          </a:xfrm>
          <a:custGeom>
            <a:avLst/>
            <a:gdLst/>
            <a:ahLst/>
            <a:cxnLst/>
            <a:rect r="r" b="b" t="t" l="l"/>
            <a:pathLst>
              <a:path h="3322102" w="2863193">
                <a:moveTo>
                  <a:pt x="0" y="0"/>
                </a:moveTo>
                <a:lnTo>
                  <a:pt x="2863193" y="0"/>
                </a:lnTo>
                <a:lnTo>
                  <a:pt x="2863193" y="3322102"/>
                </a:lnTo>
                <a:lnTo>
                  <a:pt x="0" y="33221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711096" y="1226457"/>
            <a:ext cx="8894674" cy="2210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Pročitaj kritiku s linka/koda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11096" y="3380191"/>
            <a:ext cx="88946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https://shorturl.at/md5Ia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220538" y="4402714"/>
            <a:ext cx="8175287" cy="426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11"/>
              </a:lnSpc>
            </a:pPr>
            <a:r>
              <a:rPr lang="en-US" sz="3436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Odgovori na pitanja:</a:t>
            </a:r>
          </a:p>
          <a:p>
            <a:pPr algn="l" marL="741961" indent="-370981" lvl="1">
              <a:lnSpc>
                <a:spcPts val="4811"/>
              </a:lnSpc>
              <a:buAutoNum type="arabicPeriod" startAt="1"/>
            </a:pPr>
            <a:r>
              <a:rPr lang="en-US" sz="3436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Kako na temelju teksta doživljavaš film Izazivači?</a:t>
            </a:r>
          </a:p>
          <a:p>
            <a:pPr algn="l" marL="741961" indent="-370981" lvl="1">
              <a:lnSpc>
                <a:spcPts val="4811"/>
              </a:lnSpc>
              <a:buAutoNum type="arabicPeriod" startAt="1"/>
            </a:pPr>
            <a:r>
              <a:rPr lang="en-US" sz="3436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 Prikaži u kratkim crtama kako autorica prikazuje film?</a:t>
            </a:r>
          </a:p>
          <a:p>
            <a:pPr algn="l" marL="741961" indent="-370981" lvl="1">
              <a:lnSpc>
                <a:spcPts val="4811"/>
              </a:lnSpc>
              <a:buAutoNum type="arabicPeriod" startAt="1"/>
            </a:pPr>
            <a:r>
              <a:rPr lang="en-US" sz="3436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 Sažmite u jednoj rečenici ocjenu filma.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32393" y="2559119"/>
            <a:ext cx="5623213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Recenzija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96799" y="4507375"/>
            <a:ext cx="11094402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pismena ocjena ili kritički prikaz znanstvenog ili umjetničkog djela, odnosno ostvarenja</a:t>
            </a:r>
          </a:p>
          <a:p>
            <a:pPr algn="l" marL="971550" indent="-485775" lvl="1">
              <a:lnSpc>
                <a:spcPts val="6299"/>
              </a:lnSpc>
              <a:spcBef>
                <a:spcPct val="0"/>
              </a:spcBef>
              <a:buFont typeface="Arial"/>
              <a:buChar char="•"/>
            </a:pPr>
            <a:r>
              <a:rPr lang="en-US" sz="45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proširilo se značenje (npr. recenzija usluga)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18968" y="1760572"/>
            <a:ext cx="14650064" cy="7379489"/>
            <a:chOff x="0" y="0"/>
            <a:chExt cx="4491524" cy="22624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91524" cy="2262458"/>
            </a:xfrm>
            <a:custGeom>
              <a:avLst/>
              <a:gdLst/>
              <a:ahLst/>
              <a:cxnLst/>
              <a:rect r="r" b="b" t="t" l="l"/>
              <a:pathLst>
                <a:path h="2262458" w="4491524">
                  <a:moveTo>
                    <a:pt x="5813" y="0"/>
                  </a:moveTo>
                  <a:lnTo>
                    <a:pt x="4485710" y="0"/>
                  </a:lnTo>
                  <a:cubicBezTo>
                    <a:pt x="4487252" y="0"/>
                    <a:pt x="4488731" y="612"/>
                    <a:pt x="4489821" y="1703"/>
                  </a:cubicBezTo>
                  <a:cubicBezTo>
                    <a:pt x="4490911" y="2793"/>
                    <a:pt x="4491524" y="4271"/>
                    <a:pt x="4491524" y="5813"/>
                  </a:cubicBezTo>
                  <a:lnTo>
                    <a:pt x="4491524" y="2256645"/>
                  </a:lnTo>
                  <a:cubicBezTo>
                    <a:pt x="4491524" y="2258187"/>
                    <a:pt x="4490911" y="2259665"/>
                    <a:pt x="4489821" y="2260755"/>
                  </a:cubicBezTo>
                  <a:cubicBezTo>
                    <a:pt x="4488731" y="2261845"/>
                    <a:pt x="4487252" y="2262458"/>
                    <a:pt x="4485710" y="2262458"/>
                  </a:cubicBezTo>
                  <a:lnTo>
                    <a:pt x="5813" y="2262458"/>
                  </a:lnTo>
                  <a:cubicBezTo>
                    <a:pt x="4271" y="2262458"/>
                    <a:pt x="2793" y="2261845"/>
                    <a:pt x="1703" y="2260755"/>
                  </a:cubicBezTo>
                  <a:cubicBezTo>
                    <a:pt x="612" y="2259665"/>
                    <a:pt x="0" y="2258187"/>
                    <a:pt x="0" y="2256645"/>
                  </a:cubicBezTo>
                  <a:lnTo>
                    <a:pt x="0" y="5813"/>
                  </a:lnTo>
                  <a:cubicBezTo>
                    <a:pt x="0" y="4271"/>
                    <a:pt x="612" y="2793"/>
                    <a:pt x="1703" y="1703"/>
                  </a:cubicBezTo>
                  <a:cubicBezTo>
                    <a:pt x="2793" y="612"/>
                    <a:pt x="4271" y="0"/>
                    <a:pt x="58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491524" cy="2310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09671" y="6753080"/>
            <a:ext cx="3584090" cy="3192451"/>
          </a:xfrm>
          <a:custGeom>
            <a:avLst/>
            <a:gdLst/>
            <a:ahLst/>
            <a:cxnLst/>
            <a:rect r="r" b="b" t="t" l="l"/>
            <a:pathLst>
              <a:path h="3192451" w="3584090">
                <a:moveTo>
                  <a:pt x="0" y="0"/>
                </a:moveTo>
                <a:lnTo>
                  <a:pt x="3584090" y="0"/>
                </a:lnTo>
                <a:lnTo>
                  <a:pt x="3584090" y="3192451"/>
                </a:lnTo>
                <a:lnTo>
                  <a:pt x="0" y="3192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37982">
            <a:off x="14323702" y="511342"/>
            <a:ext cx="3160431" cy="3028267"/>
          </a:xfrm>
          <a:custGeom>
            <a:avLst/>
            <a:gdLst/>
            <a:ahLst/>
            <a:cxnLst/>
            <a:rect r="r" b="b" t="t" l="l"/>
            <a:pathLst>
              <a:path h="3028267" w="3160431">
                <a:moveTo>
                  <a:pt x="0" y="0"/>
                </a:moveTo>
                <a:lnTo>
                  <a:pt x="3160431" y="0"/>
                </a:lnTo>
                <a:lnTo>
                  <a:pt x="3160431" y="3028267"/>
                </a:lnTo>
                <a:lnTo>
                  <a:pt x="0" y="3028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6794562" y="4050950"/>
            <a:ext cx="0" cy="455424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1493438" y="4050950"/>
            <a:ext cx="0" cy="455424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2347281" y="5834410"/>
            <a:ext cx="4167278" cy="647248"/>
            <a:chOff x="0" y="0"/>
            <a:chExt cx="1008606" cy="1566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606" cy="156653"/>
            </a:xfrm>
            <a:custGeom>
              <a:avLst/>
              <a:gdLst/>
              <a:ahLst/>
              <a:cxnLst/>
              <a:rect r="r" b="b" t="t" l="l"/>
              <a:pathLst>
                <a:path h="156653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141791"/>
                  </a:lnTo>
                  <a:cubicBezTo>
                    <a:pt x="1008606" y="145733"/>
                    <a:pt x="1007040" y="149513"/>
                    <a:pt x="1004253" y="152300"/>
                  </a:cubicBezTo>
                  <a:cubicBezTo>
                    <a:pt x="1001466" y="155088"/>
                    <a:pt x="997686" y="156653"/>
                    <a:pt x="993744" y="156653"/>
                  </a:cubicBezTo>
                  <a:lnTo>
                    <a:pt x="14862" y="156653"/>
                  </a:lnTo>
                  <a:cubicBezTo>
                    <a:pt x="10921" y="156653"/>
                    <a:pt x="7140" y="155088"/>
                    <a:pt x="4353" y="152300"/>
                  </a:cubicBezTo>
                  <a:cubicBezTo>
                    <a:pt x="1566" y="149513"/>
                    <a:pt x="0" y="145733"/>
                    <a:pt x="0" y="141791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08606" cy="2042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PREDSTAVITI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60361" y="5834410"/>
            <a:ext cx="4167278" cy="647248"/>
            <a:chOff x="0" y="0"/>
            <a:chExt cx="1008606" cy="1566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8606" cy="156653"/>
            </a:xfrm>
            <a:custGeom>
              <a:avLst/>
              <a:gdLst/>
              <a:ahLst/>
              <a:cxnLst/>
              <a:rect r="r" b="b" t="t" l="l"/>
              <a:pathLst>
                <a:path h="156653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141791"/>
                  </a:lnTo>
                  <a:cubicBezTo>
                    <a:pt x="1008606" y="145733"/>
                    <a:pt x="1007040" y="149513"/>
                    <a:pt x="1004253" y="152300"/>
                  </a:cubicBezTo>
                  <a:cubicBezTo>
                    <a:pt x="1001466" y="155088"/>
                    <a:pt x="997686" y="156653"/>
                    <a:pt x="993744" y="156653"/>
                  </a:cubicBezTo>
                  <a:lnTo>
                    <a:pt x="14862" y="156653"/>
                  </a:lnTo>
                  <a:cubicBezTo>
                    <a:pt x="10921" y="156653"/>
                    <a:pt x="7140" y="155088"/>
                    <a:pt x="4353" y="152300"/>
                  </a:cubicBezTo>
                  <a:cubicBezTo>
                    <a:pt x="1566" y="149513"/>
                    <a:pt x="0" y="145733"/>
                    <a:pt x="0" y="141791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008606" cy="2042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PROSUDITI I VREDNOVATI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769663" y="5863555"/>
            <a:ext cx="4167278" cy="647248"/>
            <a:chOff x="0" y="0"/>
            <a:chExt cx="1008606" cy="1566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8606" cy="156653"/>
            </a:xfrm>
            <a:custGeom>
              <a:avLst/>
              <a:gdLst/>
              <a:ahLst/>
              <a:cxnLst/>
              <a:rect r="r" b="b" t="t" l="l"/>
              <a:pathLst>
                <a:path h="156653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141791"/>
                  </a:lnTo>
                  <a:cubicBezTo>
                    <a:pt x="1008606" y="145733"/>
                    <a:pt x="1007040" y="149513"/>
                    <a:pt x="1004253" y="152300"/>
                  </a:cubicBezTo>
                  <a:cubicBezTo>
                    <a:pt x="1001466" y="155088"/>
                    <a:pt x="997686" y="156653"/>
                    <a:pt x="993744" y="156653"/>
                  </a:cubicBezTo>
                  <a:lnTo>
                    <a:pt x="14862" y="156653"/>
                  </a:lnTo>
                  <a:cubicBezTo>
                    <a:pt x="10921" y="156653"/>
                    <a:pt x="7140" y="155088"/>
                    <a:pt x="4353" y="152300"/>
                  </a:cubicBezTo>
                  <a:cubicBezTo>
                    <a:pt x="1566" y="149513"/>
                    <a:pt x="0" y="145733"/>
                    <a:pt x="0" y="141791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008606" cy="2042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21"/>
                </a:lnSpc>
              </a:pPr>
              <a:r>
                <a:rPr lang="en-US" sz="2372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OCIJENITI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8350120" y="4679161"/>
            <a:ext cx="1606811" cy="855627"/>
          </a:xfrm>
          <a:custGeom>
            <a:avLst/>
            <a:gdLst/>
            <a:ahLst/>
            <a:cxnLst/>
            <a:rect r="r" b="b" t="t" l="l"/>
            <a:pathLst>
              <a:path h="855627" w="1606811">
                <a:moveTo>
                  <a:pt x="0" y="0"/>
                </a:moveTo>
                <a:lnTo>
                  <a:pt x="1606810" y="0"/>
                </a:lnTo>
                <a:lnTo>
                  <a:pt x="1606810" y="855627"/>
                </a:lnTo>
                <a:lnTo>
                  <a:pt x="0" y="8556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922223" y="2506411"/>
            <a:ext cx="12443555" cy="920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31"/>
              </a:lnSpc>
              <a:spcBef>
                <a:spcPct val="0"/>
              </a:spcBef>
            </a:pPr>
            <a:r>
              <a:rPr lang="en-US" sz="537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RECENZIJA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922223" y="3336136"/>
            <a:ext cx="1255170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TRODIJELNA STRUKTURA - UVODNI DIO, SREDIŠNJI DIO, ZAKLJUČAK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62230" y="6942388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6" y="0"/>
                </a:lnTo>
                <a:lnTo>
                  <a:pt x="6921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36181" y="2725793"/>
            <a:ext cx="4855388" cy="4216595"/>
            <a:chOff x="0" y="0"/>
            <a:chExt cx="2070160" cy="17978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70160" cy="1797802"/>
            </a:xfrm>
            <a:custGeom>
              <a:avLst/>
              <a:gdLst/>
              <a:ahLst/>
              <a:cxnLst/>
              <a:rect r="r" b="b" t="t" l="l"/>
              <a:pathLst>
                <a:path h="1797802" w="2070160">
                  <a:moveTo>
                    <a:pt x="49430" y="0"/>
                  </a:moveTo>
                  <a:lnTo>
                    <a:pt x="2020731" y="0"/>
                  </a:lnTo>
                  <a:cubicBezTo>
                    <a:pt x="2048030" y="0"/>
                    <a:pt x="2070160" y="22130"/>
                    <a:pt x="2070160" y="49430"/>
                  </a:cubicBezTo>
                  <a:lnTo>
                    <a:pt x="2070160" y="1748373"/>
                  </a:lnTo>
                  <a:cubicBezTo>
                    <a:pt x="2070160" y="1775672"/>
                    <a:pt x="2048030" y="1797802"/>
                    <a:pt x="2020731" y="1797802"/>
                  </a:cubicBezTo>
                  <a:lnTo>
                    <a:pt x="49430" y="1797802"/>
                  </a:lnTo>
                  <a:cubicBezTo>
                    <a:pt x="22130" y="1797802"/>
                    <a:pt x="0" y="1775672"/>
                    <a:pt x="0" y="1748373"/>
                  </a:cubicBezTo>
                  <a:lnTo>
                    <a:pt x="0" y="49430"/>
                  </a:lnTo>
                  <a:cubicBezTo>
                    <a:pt x="0" y="22130"/>
                    <a:pt x="22130" y="0"/>
                    <a:pt x="4943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070160" cy="1845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661771" y="2725793"/>
            <a:ext cx="4625080" cy="4114236"/>
            <a:chOff x="0" y="0"/>
            <a:chExt cx="1971966" cy="17541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71966" cy="1754160"/>
            </a:xfrm>
            <a:custGeom>
              <a:avLst/>
              <a:gdLst/>
              <a:ahLst/>
              <a:cxnLst/>
              <a:rect r="r" b="b" t="t" l="l"/>
              <a:pathLst>
                <a:path h="1754160" w="1971966">
                  <a:moveTo>
                    <a:pt x="51891" y="0"/>
                  </a:moveTo>
                  <a:lnTo>
                    <a:pt x="1920075" y="0"/>
                  </a:lnTo>
                  <a:cubicBezTo>
                    <a:pt x="1948733" y="0"/>
                    <a:pt x="1971966" y="23232"/>
                    <a:pt x="1971966" y="51891"/>
                  </a:cubicBezTo>
                  <a:lnTo>
                    <a:pt x="1971966" y="1702269"/>
                  </a:lnTo>
                  <a:cubicBezTo>
                    <a:pt x="1971966" y="1716032"/>
                    <a:pt x="1966499" y="1729230"/>
                    <a:pt x="1956767" y="1738962"/>
                  </a:cubicBezTo>
                  <a:cubicBezTo>
                    <a:pt x="1947036" y="1748693"/>
                    <a:pt x="1933837" y="1754160"/>
                    <a:pt x="1920075" y="1754160"/>
                  </a:cubicBezTo>
                  <a:lnTo>
                    <a:pt x="51891" y="1754160"/>
                  </a:lnTo>
                  <a:cubicBezTo>
                    <a:pt x="38129" y="1754160"/>
                    <a:pt x="24930" y="1748693"/>
                    <a:pt x="15198" y="1738962"/>
                  </a:cubicBezTo>
                  <a:cubicBezTo>
                    <a:pt x="5467" y="1729230"/>
                    <a:pt x="0" y="1716032"/>
                    <a:pt x="0" y="1702269"/>
                  </a:cubicBezTo>
                  <a:lnTo>
                    <a:pt x="0" y="51891"/>
                  </a:lnTo>
                  <a:cubicBezTo>
                    <a:pt x="0" y="38129"/>
                    <a:pt x="5467" y="24930"/>
                    <a:pt x="15198" y="15198"/>
                  </a:cubicBezTo>
                  <a:cubicBezTo>
                    <a:pt x="24930" y="5467"/>
                    <a:pt x="38129" y="0"/>
                    <a:pt x="518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71966" cy="1801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283902" y="2891236"/>
            <a:ext cx="3380818" cy="3158550"/>
          </a:xfrm>
          <a:custGeom>
            <a:avLst/>
            <a:gdLst/>
            <a:ahLst/>
            <a:cxnLst/>
            <a:rect r="r" b="b" t="t" l="l"/>
            <a:pathLst>
              <a:path h="3158550" w="3380818">
                <a:moveTo>
                  <a:pt x="0" y="0"/>
                </a:moveTo>
                <a:lnTo>
                  <a:pt x="3380818" y="0"/>
                </a:lnTo>
                <a:lnTo>
                  <a:pt x="3380818" y="3158550"/>
                </a:lnTo>
                <a:lnTo>
                  <a:pt x="0" y="315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397839" y="3000065"/>
            <a:ext cx="3132073" cy="3178995"/>
          </a:xfrm>
          <a:custGeom>
            <a:avLst/>
            <a:gdLst/>
            <a:ahLst/>
            <a:cxnLst/>
            <a:rect r="r" b="b" t="t" l="l"/>
            <a:pathLst>
              <a:path h="3178995" w="3132073">
                <a:moveTo>
                  <a:pt x="0" y="0"/>
                </a:moveTo>
                <a:lnTo>
                  <a:pt x="3132072" y="0"/>
                </a:lnTo>
                <a:lnTo>
                  <a:pt x="3132072" y="3178995"/>
                </a:lnTo>
                <a:lnTo>
                  <a:pt x="0" y="3178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58256" y="952500"/>
            <a:ext cx="17929744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Pročitaj sljedeće primjere recenzije. Usporedi ih i u obliku vezanog teksta do 250 riječi prikaži razlike.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3951" y="6397847"/>
            <a:ext cx="552072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https://hrcak.srce.hr/file/422350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97839" y="6150485"/>
            <a:ext cx="3380818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https://shorturl.at/5owye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27885" y="1162717"/>
            <a:ext cx="7832231" cy="811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32"/>
              </a:lnSpc>
              <a:spcBef>
                <a:spcPct val="0"/>
              </a:spcBef>
            </a:pPr>
            <a:r>
              <a:rPr lang="en-US" sz="4808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Esej ili ogled</a:t>
            </a:r>
          </a:p>
        </p:txBody>
      </p:sp>
      <p:grpSp>
        <p:nvGrpSpPr>
          <p:cNvPr name="Group 4" id="4"/>
          <p:cNvGrpSpPr/>
          <p:nvPr/>
        </p:nvGrpSpPr>
        <p:grpSpPr>
          <a:xfrm rot="93123">
            <a:off x="1897558" y="3281266"/>
            <a:ext cx="3283874" cy="5122453"/>
            <a:chOff x="0" y="0"/>
            <a:chExt cx="1006794" cy="15704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795706" y="3150740"/>
            <a:ext cx="3283874" cy="5202453"/>
            <a:chOff x="0" y="0"/>
            <a:chExt cx="1006794" cy="15950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06794" cy="1595006"/>
            </a:xfrm>
            <a:custGeom>
              <a:avLst/>
              <a:gdLst/>
              <a:ahLst/>
              <a:cxnLst/>
              <a:rect r="r" b="b" t="t" l="l"/>
              <a:pathLst>
                <a:path h="1595006" w="1006794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78655">
            <a:off x="2561380" y="2956369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21065" y="5954336"/>
            <a:ext cx="3117981" cy="3106643"/>
          </a:xfrm>
          <a:custGeom>
            <a:avLst/>
            <a:gdLst/>
            <a:ahLst/>
            <a:cxnLst/>
            <a:rect r="r" b="b" t="t" l="l"/>
            <a:pathLst>
              <a:path h="3106643" w="3117981">
                <a:moveTo>
                  <a:pt x="0" y="0"/>
                </a:moveTo>
                <a:lnTo>
                  <a:pt x="3117981" y="0"/>
                </a:lnTo>
                <a:lnTo>
                  <a:pt x="3117981" y="3106643"/>
                </a:lnTo>
                <a:lnTo>
                  <a:pt x="0" y="3106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024394" y="2507726"/>
            <a:ext cx="2815734" cy="3212974"/>
          </a:xfrm>
          <a:custGeom>
            <a:avLst/>
            <a:gdLst/>
            <a:ahLst/>
            <a:cxnLst/>
            <a:rect r="r" b="b" t="t" l="l"/>
            <a:pathLst>
              <a:path h="3212974" w="2815734">
                <a:moveTo>
                  <a:pt x="0" y="0"/>
                </a:moveTo>
                <a:lnTo>
                  <a:pt x="2815734" y="0"/>
                </a:lnTo>
                <a:lnTo>
                  <a:pt x="2815734" y="3212974"/>
                </a:lnTo>
                <a:lnTo>
                  <a:pt x="0" y="3212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99048">
            <a:off x="5406865" y="3934666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4" y="0"/>
                </a:lnTo>
                <a:lnTo>
                  <a:pt x="2287364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843482">
            <a:off x="5166969" y="6013813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34807">
            <a:off x="9926945" y="7321062"/>
            <a:ext cx="1894813" cy="299725"/>
          </a:xfrm>
          <a:custGeom>
            <a:avLst/>
            <a:gdLst/>
            <a:ahLst/>
            <a:cxnLst/>
            <a:rect r="r" b="b" t="t" l="l"/>
            <a:pathLst>
              <a:path h="299725" w="1894813">
                <a:moveTo>
                  <a:pt x="0" y="0"/>
                </a:moveTo>
                <a:lnTo>
                  <a:pt x="1894812" y="0"/>
                </a:lnTo>
                <a:lnTo>
                  <a:pt x="1894812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2260101" y="6748867"/>
            <a:ext cx="4013534" cy="1430778"/>
            <a:chOff x="0" y="0"/>
            <a:chExt cx="1230498" cy="43865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30498" cy="438658"/>
            </a:xfrm>
            <a:custGeom>
              <a:avLst/>
              <a:gdLst/>
              <a:ahLst/>
              <a:cxnLst/>
              <a:rect r="r" b="b" t="t" l="l"/>
              <a:pathLst>
                <a:path h="438658" w="123049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5429349" y="6443384"/>
            <a:ext cx="585624" cy="813367"/>
          </a:xfrm>
          <a:custGeom>
            <a:avLst/>
            <a:gdLst/>
            <a:ahLst/>
            <a:cxnLst/>
            <a:rect r="r" b="b" t="t" l="l"/>
            <a:pathLst>
              <a:path h="813367" w="585624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2790442">
            <a:off x="11163603" y="2882628"/>
            <a:ext cx="2043165" cy="1675395"/>
          </a:xfrm>
          <a:custGeom>
            <a:avLst/>
            <a:gdLst/>
            <a:ahLst/>
            <a:cxnLst/>
            <a:rect r="r" b="b" t="t" l="l"/>
            <a:pathLst>
              <a:path h="1675395" w="2043165">
                <a:moveTo>
                  <a:pt x="2043164" y="0"/>
                </a:moveTo>
                <a:lnTo>
                  <a:pt x="0" y="0"/>
                </a:lnTo>
                <a:lnTo>
                  <a:pt x="0" y="1675395"/>
                </a:lnTo>
                <a:lnTo>
                  <a:pt x="2043164" y="1675395"/>
                </a:lnTo>
                <a:lnTo>
                  <a:pt x="204316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373915" y="1886189"/>
            <a:ext cx="3783665" cy="3956303"/>
          </a:xfrm>
          <a:custGeom>
            <a:avLst/>
            <a:gdLst/>
            <a:ahLst/>
            <a:cxnLst/>
            <a:rect r="r" b="b" t="t" l="l"/>
            <a:pathLst>
              <a:path h="3956303" w="3783665">
                <a:moveTo>
                  <a:pt x="0" y="0"/>
                </a:moveTo>
                <a:lnTo>
                  <a:pt x="3783665" y="0"/>
                </a:lnTo>
                <a:lnTo>
                  <a:pt x="3783665" y="3956303"/>
                </a:lnTo>
                <a:lnTo>
                  <a:pt x="0" y="395630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248239" y="6402665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1"/>
                </a:lnTo>
                <a:lnTo>
                  <a:pt x="0" y="1414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879509" y="3722328"/>
            <a:ext cx="3116269" cy="805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82"/>
              </a:lnSpc>
              <a:spcBef>
                <a:spcPct val="0"/>
              </a:spcBef>
            </a:pPr>
            <a:r>
              <a:rPr lang="en-US" sz="2344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književno znanstvena vrsta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51369" y="3741146"/>
            <a:ext cx="2161783" cy="758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17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slobodniji </a:t>
            </a:r>
          </a:p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sz="217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odabir tema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455454" y="7181025"/>
            <a:ext cx="2161783" cy="998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92"/>
              </a:lnSpc>
            </a:pPr>
            <a:r>
              <a:rPr lang="en-US" sz="217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književnoumjeetnički stil pisanja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09932" y="6911806"/>
            <a:ext cx="386370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01070A"/>
                </a:solidFill>
                <a:latin typeface="Dosis Bold"/>
                <a:ea typeface="Dosis Bold"/>
                <a:cs typeface="Dosis Bold"/>
                <a:sym typeface="Dosis Bold"/>
              </a:rPr>
              <a:t>Esej = izložiti + obrazložiti + zaključiti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741656" y="3058843"/>
            <a:ext cx="3048182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3 vrste školskog eseja</a:t>
            </a:r>
          </a:p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interpretativni</a:t>
            </a:r>
          </a:p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usporedni</a:t>
            </a:r>
          </a:p>
          <a:p>
            <a:pPr algn="ctr" marL="518160" indent="-25908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raspravljački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41499" y="6586747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544119"/>
            <a:ext cx="16991986" cy="5049349"/>
          </a:xfrm>
          <a:custGeom>
            <a:avLst/>
            <a:gdLst/>
            <a:ahLst/>
            <a:cxnLst/>
            <a:rect r="r" b="b" t="t" l="l"/>
            <a:pathLst>
              <a:path h="5049349" w="16991986">
                <a:moveTo>
                  <a:pt x="0" y="0"/>
                </a:moveTo>
                <a:lnTo>
                  <a:pt x="16991986" y="0"/>
                </a:lnTo>
                <a:lnTo>
                  <a:pt x="16991986" y="5049350"/>
                </a:lnTo>
                <a:lnTo>
                  <a:pt x="0" y="504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750" r="-91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8256" y="952500"/>
            <a:ext cx="17929744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Pročitaj esej Dubravke Oraić Tolić “Feminizam “ i odgovori na sljedeća pitanja.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32393" y="2559119"/>
            <a:ext cx="5623213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Polemika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37331" y="3486366"/>
            <a:ext cx="11094402" cy="476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spcBef>
                <a:spcPct val="0"/>
              </a:spcBef>
              <a:buFont typeface="Arial"/>
              <a:buChar char="•"/>
            </a:pPr>
            <a:r>
              <a:rPr lang="en-US" sz="45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polemika (prema grč. πολεμιϰός: borben), oštra pismena ili usmena rasprava između predstavnika različitih shvaćanja (npr. u znanosti, umjetnosti, filozofiji, politici), u kojoj se brane vlastita gledišta i kritički pobijaju protivnikova.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32393" y="2559119"/>
            <a:ext cx="5623213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Polemika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37331" y="3486366"/>
            <a:ext cx="11094402" cy="368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javna borba mišljenja, stavova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“rat riječima”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rasprava - usmjerena na borbu gledišta, a polemika napada i osobu koja iznosi svoja stajališta </a:t>
            </a:r>
          </a:p>
          <a:p>
            <a:pPr algn="l" marL="906780" indent="-453390" lvl="1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poznate polemike između Ujevića i Matoša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4131793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332393" y="2559119"/>
            <a:ext cx="7799340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Znanstveni članak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02188" y="6012199"/>
            <a:ext cx="3542230" cy="488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b="true" sz="2881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Pravila pisanja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302188" y="3858830"/>
            <a:ext cx="3110232" cy="488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b="true" sz="2881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Znanstvena proza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02188" y="4477608"/>
            <a:ext cx="982954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izvorni znanstveni rad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stručni radovi: stručni članak, recencija</a:t>
            </a:r>
          </a:p>
          <a:p>
            <a:pPr algn="l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akademski radovi: esej, seminarski rad, diplomski rad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02188" y="6563637"/>
            <a:ext cx="982954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paziti na citiranje i parafraziranje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popis korištene literature</a:t>
            </a:r>
          </a:p>
          <a:p>
            <a:pPr algn="l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znanstveni stil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5992" y="222933"/>
            <a:ext cx="13582772" cy="9035367"/>
          </a:xfrm>
          <a:custGeom>
            <a:avLst/>
            <a:gdLst/>
            <a:ahLst/>
            <a:cxnLst/>
            <a:rect r="r" b="b" t="t" l="l"/>
            <a:pathLst>
              <a:path h="9035367" w="13582772">
                <a:moveTo>
                  <a:pt x="0" y="0"/>
                </a:moveTo>
                <a:lnTo>
                  <a:pt x="13582772" y="0"/>
                </a:lnTo>
                <a:lnTo>
                  <a:pt x="13582772" y="9035367"/>
                </a:lnTo>
                <a:lnTo>
                  <a:pt x="0" y="9035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922302" y="2897188"/>
            <a:ext cx="3838196" cy="439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Pročitaj sljedeći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tekst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i odgovori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na pitanja!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033" y="2207496"/>
            <a:ext cx="16939028" cy="5859176"/>
          </a:xfrm>
          <a:custGeom>
            <a:avLst/>
            <a:gdLst/>
            <a:ahLst/>
            <a:cxnLst/>
            <a:rect r="r" b="b" t="t" l="l"/>
            <a:pathLst>
              <a:path h="5859176" w="16939028">
                <a:moveTo>
                  <a:pt x="0" y="0"/>
                </a:moveTo>
                <a:lnTo>
                  <a:pt x="16939029" y="0"/>
                </a:lnTo>
                <a:lnTo>
                  <a:pt x="16939029" y="5859176"/>
                </a:lnTo>
                <a:lnTo>
                  <a:pt x="0" y="58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32064" y="3608434"/>
            <a:ext cx="3864759" cy="3634885"/>
          </a:xfrm>
          <a:custGeom>
            <a:avLst/>
            <a:gdLst/>
            <a:ahLst/>
            <a:cxnLst/>
            <a:rect r="r" b="b" t="t" l="l"/>
            <a:pathLst>
              <a:path h="3634885" w="3864759">
                <a:moveTo>
                  <a:pt x="0" y="0"/>
                </a:moveTo>
                <a:lnTo>
                  <a:pt x="3864759" y="0"/>
                </a:lnTo>
                <a:lnTo>
                  <a:pt x="3864759" y="3634885"/>
                </a:lnTo>
                <a:lnTo>
                  <a:pt x="0" y="36348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332393" y="2559119"/>
            <a:ext cx="7799340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Znanstveni članak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74505" y="4130891"/>
            <a:ext cx="6909455" cy="348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Pročitaj tekst sa sljedećeg QR koda ili linka te odgovori na pitanja.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1070A"/>
                </a:solidFill>
                <a:latin typeface="Trocchi"/>
                <a:ea typeface="Trocchi"/>
                <a:cs typeface="Trocchi"/>
                <a:sym typeface="Trocchi"/>
              </a:rPr>
              <a:t>https://hrcak.srce.hr/file/422688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0"/>
            <a:ext cx="15959614" cy="10076949"/>
          </a:xfrm>
          <a:custGeom>
            <a:avLst/>
            <a:gdLst/>
            <a:ahLst/>
            <a:cxnLst/>
            <a:rect r="r" b="b" t="t" l="l"/>
            <a:pathLst>
              <a:path h="10076949" w="15959614">
                <a:moveTo>
                  <a:pt x="0" y="0"/>
                </a:moveTo>
                <a:lnTo>
                  <a:pt x="15959614" y="0"/>
                </a:lnTo>
                <a:lnTo>
                  <a:pt x="15959614" y="10076949"/>
                </a:lnTo>
                <a:lnTo>
                  <a:pt x="0" y="100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423" r="0" b="-6423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0037" y="664221"/>
            <a:ext cx="17577270" cy="9076992"/>
          </a:xfrm>
          <a:custGeom>
            <a:avLst/>
            <a:gdLst/>
            <a:ahLst/>
            <a:cxnLst/>
            <a:rect r="r" b="b" t="t" l="l"/>
            <a:pathLst>
              <a:path h="9076992" w="17577270">
                <a:moveTo>
                  <a:pt x="0" y="0"/>
                </a:moveTo>
                <a:lnTo>
                  <a:pt x="17577270" y="0"/>
                </a:lnTo>
                <a:lnTo>
                  <a:pt x="17577270" y="9076992"/>
                </a:lnTo>
                <a:lnTo>
                  <a:pt x="0" y="907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99984" y="0"/>
            <a:ext cx="12965274" cy="10557950"/>
          </a:xfrm>
          <a:custGeom>
            <a:avLst/>
            <a:gdLst/>
            <a:ahLst/>
            <a:cxnLst/>
            <a:rect r="r" b="b" t="t" l="l"/>
            <a:pathLst>
              <a:path h="10557950" w="12965274">
                <a:moveTo>
                  <a:pt x="0" y="0"/>
                </a:moveTo>
                <a:lnTo>
                  <a:pt x="12965274" y="0"/>
                </a:lnTo>
                <a:lnTo>
                  <a:pt x="12965274" y="10557950"/>
                </a:lnTo>
                <a:lnTo>
                  <a:pt x="0" y="1055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2" r="0" b="-802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20963" y="1028700"/>
            <a:ext cx="15538337" cy="7457511"/>
          </a:xfrm>
          <a:custGeom>
            <a:avLst/>
            <a:gdLst/>
            <a:ahLst/>
            <a:cxnLst/>
            <a:rect r="r" b="b" t="t" l="l"/>
            <a:pathLst>
              <a:path h="7457511" w="15538337">
                <a:moveTo>
                  <a:pt x="0" y="0"/>
                </a:moveTo>
                <a:lnTo>
                  <a:pt x="15538337" y="0"/>
                </a:lnTo>
                <a:lnTo>
                  <a:pt x="15538337" y="7457511"/>
                </a:lnTo>
                <a:lnTo>
                  <a:pt x="0" y="745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6889" y="1797250"/>
            <a:ext cx="17098446" cy="6500795"/>
          </a:xfrm>
          <a:custGeom>
            <a:avLst/>
            <a:gdLst/>
            <a:ahLst/>
            <a:cxnLst/>
            <a:rect r="r" b="b" t="t" l="l"/>
            <a:pathLst>
              <a:path h="6500795" w="17098446">
                <a:moveTo>
                  <a:pt x="0" y="0"/>
                </a:moveTo>
                <a:lnTo>
                  <a:pt x="17098447" y="0"/>
                </a:lnTo>
                <a:lnTo>
                  <a:pt x="17098447" y="6500795"/>
                </a:lnTo>
                <a:lnTo>
                  <a:pt x="0" y="65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46889" y="298563"/>
            <a:ext cx="17098446" cy="137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ODGOVORI NA SLJEDEĆA PITANJA NAKON PROČITANOG STRUČNOG RADA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4484" y="3045203"/>
            <a:ext cx="4568927" cy="4927274"/>
          </a:xfrm>
          <a:custGeom>
            <a:avLst/>
            <a:gdLst/>
            <a:ahLst/>
            <a:cxnLst/>
            <a:rect r="r" b="b" t="t" l="l"/>
            <a:pathLst>
              <a:path h="4927274" w="4568927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26602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5" y="0"/>
                </a:lnTo>
                <a:lnTo>
                  <a:pt x="2560425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57461" y="3045203"/>
            <a:ext cx="4568927" cy="4927274"/>
          </a:xfrm>
          <a:custGeom>
            <a:avLst/>
            <a:gdLst/>
            <a:ahLst/>
            <a:cxnLst/>
            <a:rect r="r" b="b" t="t" l="l"/>
            <a:pathLst>
              <a:path h="4927274" w="4568927">
                <a:moveTo>
                  <a:pt x="0" y="0"/>
                </a:moveTo>
                <a:lnTo>
                  <a:pt x="4568927" y="0"/>
                </a:lnTo>
                <a:lnTo>
                  <a:pt x="4568927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29579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64588" y="3045203"/>
            <a:ext cx="4568927" cy="4927274"/>
          </a:xfrm>
          <a:custGeom>
            <a:avLst/>
            <a:gdLst/>
            <a:ahLst/>
            <a:cxnLst/>
            <a:rect r="r" b="b" t="t" l="l"/>
            <a:pathLst>
              <a:path h="4927274" w="4568927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36706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863001" y="7012197"/>
            <a:ext cx="5939287" cy="4114800"/>
          </a:xfrm>
          <a:custGeom>
            <a:avLst/>
            <a:gdLst/>
            <a:ahLst/>
            <a:cxnLst/>
            <a:rect r="r" b="b" t="t" l="l"/>
            <a:pathLst>
              <a:path h="4114800" w="5939287">
                <a:moveTo>
                  <a:pt x="0" y="0"/>
                </a:moveTo>
                <a:lnTo>
                  <a:pt x="5939287" y="0"/>
                </a:lnTo>
                <a:lnTo>
                  <a:pt x="59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792643" y="1202028"/>
            <a:ext cx="6702715" cy="1227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11"/>
              </a:lnSpc>
              <a:spcBef>
                <a:spcPct val="0"/>
              </a:spcBef>
            </a:pPr>
            <a:r>
              <a:rPr lang="en-US" sz="715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STRUČNI RAD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8112" y="4286470"/>
            <a:ext cx="4134531" cy="3060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43484" indent="-471742" lvl="1">
              <a:lnSpc>
                <a:spcPts val="6118"/>
              </a:lnSpc>
              <a:buFont typeface="Arial"/>
              <a:buChar char="•"/>
            </a:pPr>
            <a:r>
              <a:rPr lang="en-US" sz="437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poznati rezultati od prije</a:t>
            </a:r>
          </a:p>
          <a:p>
            <a:pPr algn="ctr">
              <a:lnSpc>
                <a:spcPts val="6118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223492" y="4286470"/>
            <a:ext cx="3710145" cy="1525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43046" indent="-471523" lvl="1">
              <a:lnSpc>
                <a:spcPts val="6115"/>
              </a:lnSpc>
              <a:spcBef>
                <a:spcPct val="0"/>
              </a:spcBef>
              <a:buFont typeface="Arial"/>
              <a:buChar char="•"/>
            </a:pPr>
            <a:r>
              <a:rPr lang="en-US" sz="436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na primjeni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30619" y="4286470"/>
            <a:ext cx="3710145" cy="2300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43046" indent="-471523" lvl="1">
              <a:lnSpc>
                <a:spcPts val="6115"/>
              </a:lnSpc>
              <a:spcBef>
                <a:spcPct val="0"/>
              </a:spcBef>
              <a:buFont typeface="Arial"/>
              <a:buChar char="•"/>
            </a:pPr>
            <a:r>
              <a:rPr lang="en-US" sz="436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jezik sustavan, razumljiv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DAGSLCZadig</dc:identifier>
  <dcterms:modified xsi:type="dcterms:W3CDTF">2011-08-01T06:04:30Z</dcterms:modified>
  <cp:revision>1</cp:revision>
  <dc:title>Znastveni rad, kritika, recenzija, polemika, esej</dc:title>
</cp:coreProperties>
</file>