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23"/>
  </p:notesMasterIdLst>
  <p:sldIdLst>
    <p:sldId id="256" r:id="rId2"/>
    <p:sldId id="257" r:id="rId3"/>
    <p:sldId id="258" r:id="rId4"/>
    <p:sldId id="274" r:id="rId5"/>
    <p:sldId id="259" r:id="rId6"/>
    <p:sldId id="278" r:id="rId7"/>
    <p:sldId id="260" r:id="rId8"/>
    <p:sldId id="262" r:id="rId9"/>
    <p:sldId id="261" r:id="rId10"/>
    <p:sldId id="263" r:id="rId11"/>
    <p:sldId id="264" r:id="rId12"/>
    <p:sldId id="265" r:id="rId13"/>
    <p:sldId id="266" r:id="rId14"/>
    <p:sldId id="267" r:id="rId15"/>
    <p:sldId id="276" r:id="rId16"/>
    <p:sldId id="277" r:id="rId17"/>
    <p:sldId id="269" r:id="rId18"/>
    <p:sldId id="270" r:id="rId19"/>
    <p:sldId id="271" r:id="rId20"/>
    <p:sldId id="275" r:id="rId21"/>
    <p:sldId id="272" r:id="rId2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FDAF52-A207-41B3-A216-AF4D68AC772C}" type="datetimeFigureOut">
              <a:rPr lang="hr-HR" smtClean="0"/>
              <a:t>26.8.2024.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28752-3FA4-4E84-86AF-B002698F04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3706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28752-3FA4-4E84-86AF-B002698F0484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308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57783"/>
            <a:ext cx="10969752" cy="313080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3902206"/>
            <a:ext cx="10969752" cy="2240529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A860-F335-4252-AA00-24FB67ED2982}" type="datetime1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340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1048-0047-48CA-88BA-D69B470942CF}" type="datetime1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903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57784"/>
            <a:ext cx="2854452" cy="56434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557784"/>
            <a:ext cx="7734300" cy="56434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83879-648C-49A9-81A2-0EF5946532D0}" type="datetime1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27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C802-30E3-4658-9CCA-F873646FEC67}" type="datetime1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264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7784"/>
            <a:ext cx="10969752" cy="31464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3902207"/>
            <a:ext cx="10969752" cy="21874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27A3-19CE-4153-81CE-64EB7AB094B3}" type="datetime1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963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A100-10F6-477E-8847-29D479EF1C92}" type="datetime1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127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578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95096"/>
            <a:ext cx="5387975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842211"/>
            <a:ext cx="5387975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7890" y="1895096"/>
            <a:ext cx="5414510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7890" y="2842211"/>
            <a:ext cx="5414510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28AB-198A-495F-8475-FDB360C9873F}" type="datetime1">
              <a:rPr lang="en-US" smtClean="0"/>
              <a:t>8/26/2024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519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235E-F8FD-479F-9FC7-18BE84110877}" type="datetime1">
              <a:rPr lang="en-US" smtClean="0"/>
              <a:t>8/26/2024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855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F09B-68DA-462E-9DB4-4C9ADAB8CBCC}" type="datetime1">
              <a:rPr lang="en-US" smtClean="0"/>
              <a:t>8/26/2024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60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020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57200"/>
            <a:ext cx="5483352" cy="574400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9989"/>
            <a:ext cx="4970822" cy="28712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C4E36-FABE-47EB-AA7F-C19A93824617}" type="datetime1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358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74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457199"/>
            <a:ext cx="5483352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2708"/>
            <a:ext cx="4970822" cy="2546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CE6B-5DE6-4A2D-B72E-5E8969F9F56F}" type="datetime1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597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2E603F-28B7-4831-BF23-65FBAB13D5FB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4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106204"/>
            <a:ext cx="10972800" cy="4036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F481A142-DA77-4A5F-AD1F-14E6C18F0F5F}" type="datetime1">
              <a:rPr lang="en-US" smtClean="0"/>
              <a:t>8/26/2024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800" kern="1200" cap="all" spc="200" dirty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346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62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ktok.com/@ssivansvear?is_from_webapp=1&amp;sender_device=pc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Background Fill">
            <a:extLst>
              <a:ext uri="{FF2B5EF4-FFF2-40B4-BE49-F238E27FC236}">
                <a16:creationId xmlns:a16="http://schemas.microsoft.com/office/drawing/2014/main" id="{68CA250C-CF5A-4736-9249-D6111F7C5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9ED545E1-A87A-43DB-BE97-79BD68FBA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895A67C-44CE-4EEA-F330-140A714AC3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525" y="1000843"/>
            <a:ext cx="7899990" cy="2778508"/>
          </a:xfrm>
        </p:spPr>
        <p:txBody>
          <a:bodyPr anchor="ctr">
            <a:normAutofit/>
          </a:bodyPr>
          <a:lstStyle/>
          <a:p>
            <a:r>
              <a:rPr lang="hr-HR" dirty="0"/>
              <a:t>Kultura hrvatskog društva</a:t>
            </a:r>
            <a:br>
              <a:rPr lang="hr-HR" dirty="0"/>
            </a:br>
            <a:r>
              <a:rPr lang="hr-HR" sz="3100" dirty="0"/>
              <a:t>Školski projekt 2022./2023.</a:t>
            </a:r>
            <a:br>
              <a:rPr lang="hr-HR" sz="3100" dirty="0"/>
            </a:br>
            <a:r>
              <a:rPr lang="hr-HR" sz="3100" dirty="0"/>
              <a:t>Srednja škola Ivan </a:t>
            </a:r>
            <a:r>
              <a:rPr lang="hr-HR" sz="3100" dirty="0" err="1"/>
              <a:t>Švear</a:t>
            </a:r>
            <a:r>
              <a:rPr lang="hr-HR" sz="3100" dirty="0"/>
              <a:t> Ivanić Grad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F04ECAA-5997-D194-1185-5FEAB6ECBF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02406" y="4063117"/>
            <a:ext cx="5852698" cy="1884460"/>
          </a:xfrm>
        </p:spPr>
        <p:txBody>
          <a:bodyPr anchor="ctr">
            <a:normAutofit/>
          </a:bodyPr>
          <a:lstStyle/>
          <a:p>
            <a:pPr algn="r"/>
            <a:endParaRPr lang="hr-HR" dirty="0"/>
          </a:p>
          <a:p>
            <a:pPr algn="r"/>
            <a:r>
              <a:rPr lang="hr-HR" b="1" dirty="0" err="1"/>
              <a:t>Voditeljica:Dubravka</a:t>
            </a:r>
            <a:r>
              <a:rPr lang="hr-HR" b="1" dirty="0"/>
              <a:t> Horvatić, </a:t>
            </a:r>
            <a:r>
              <a:rPr lang="hr-HR" b="1" dirty="0" err="1"/>
              <a:t>prof</a:t>
            </a:r>
            <a:r>
              <a:rPr lang="hr-HR" b="1" dirty="0"/>
              <a:t> .mentor</a:t>
            </a:r>
          </a:p>
          <a:p>
            <a:pPr algn="r"/>
            <a:r>
              <a:rPr lang="hr-HR" b="1" dirty="0" err="1"/>
              <a:t>Suradnica:Lucija</a:t>
            </a:r>
            <a:r>
              <a:rPr lang="hr-HR" b="1" dirty="0"/>
              <a:t> </a:t>
            </a:r>
            <a:r>
              <a:rPr lang="hr-HR" b="1" dirty="0" err="1"/>
              <a:t>Labaš,prof</a:t>
            </a:r>
            <a:r>
              <a:rPr lang="hr-HR" b="1" dirty="0"/>
              <a:t>.</a:t>
            </a:r>
          </a:p>
          <a:p>
            <a:pPr algn="ctr"/>
            <a:r>
              <a:rPr lang="hr-HR" b="1" dirty="0"/>
              <a:t> Velika Gorica ,27.kolovoza2024.</a:t>
            </a:r>
          </a:p>
        </p:txBody>
      </p:sp>
      <p:pic>
        <p:nvPicPr>
          <p:cNvPr id="4" name="Picture 3" descr="Colourful patterns on the sky">
            <a:extLst>
              <a:ext uri="{FF2B5EF4-FFF2-40B4-BE49-F238E27FC236}">
                <a16:creationId xmlns:a16="http://schemas.microsoft.com/office/drawing/2014/main" id="{65422B94-12F0-393C-415C-221C841D5A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083" r="-1" b="9406"/>
          <a:stretch/>
        </p:blipFill>
        <p:spPr>
          <a:xfrm>
            <a:off x="6713551" y="-47421"/>
            <a:ext cx="5478449" cy="3200115"/>
          </a:xfrm>
          <a:custGeom>
            <a:avLst/>
            <a:gdLst/>
            <a:ahLst/>
            <a:cxnLst/>
            <a:rect l="l" t="t" r="r" b="b"/>
            <a:pathLst>
              <a:path w="5478449" h="3200115">
                <a:moveTo>
                  <a:pt x="3946933" y="2744294"/>
                </a:moveTo>
                <a:cubicBezTo>
                  <a:pt x="4067861" y="2744294"/>
                  <a:pt x="4165893" y="2846333"/>
                  <a:pt x="4165893" y="2972205"/>
                </a:cubicBezTo>
                <a:cubicBezTo>
                  <a:pt x="4165893" y="3098076"/>
                  <a:pt x="4067861" y="3200115"/>
                  <a:pt x="3946933" y="3200115"/>
                </a:cubicBezTo>
                <a:cubicBezTo>
                  <a:pt x="3826005" y="3200115"/>
                  <a:pt x="3727974" y="3098076"/>
                  <a:pt x="3727974" y="2972205"/>
                </a:cubicBezTo>
                <a:cubicBezTo>
                  <a:pt x="3727974" y="2846333"/>
                  <a:pt x="3826005" y="2744294"/>
                  <a:pt x="3946933" y="2744294"/>
                </a:cubicBezTo>
                <a:close/>
                <a:moveTo>
                  <a:pt x="1192840" y="2177950"/>
                </a:moveTo>
                <a:cubicBezTo>
                  <a:pt x="1403554" y="2177950"/>
                  <a:pt x="1574370" y="2355750"/>
                  <a:pt x="1574370" y="2575077"/>
                </a:cubicBezTo>
                <a:cubicBezTo>
                  <a:pt x="1574370" y="2794405"/>
                  <a:pt x="1403554" y="2972205"/>
                  <a:pt x="1192840" y="2972205"/>
                </a:cubicBezTo>
                <a:cubicBezTo>
                  <a:pt x="982127" y="2972205"/>
                  <a:pt x="811310" y="2794405"/>
                  <a:pt x="811310" y="2575077"/>
                </a:cubicBezTo>
                <a:cubicBezTo>
                  <a:pt x="811310" y="2355750"/>
                  <a:pt x="982127" y="2177950"/>
                  <a:pt x="1192840" y="2177950"/>
                </a:cubicBezTo>
                <a:close/>
                <a:moveTo>
                  <a:pt x="594567" y="0"/>
                </a:moveTo>
                <a:lnTo>
                  <a:pt x="5478449" y="0"/>
                </a:lnTo>
                <a:lnTo>
                  <a:pt x="5478449" y="3087056"/>
                </a:lnTo>
                <a:lnTo>
                  <a:pt x="5419760" y="3122177"/>
                </a:lnTo>
                <a:cubicBezTo>
                  <a:pt x="5380765" y="3140656"/>
                  <a:pt x="5340455" y="3154886"/>
                  <a:pt x="5299105" y="3164158"/>
                </a:cubicBezTo>
                <a:cubicBezTo>
                  <a:pt x="5265599" y="3171656"/>
                  <a:pt x="5232995" y="3175614"/>
                  <a:pt x="5201161" y="3176470"/>
                </a:cubicBezTo>
                <a:cubicBezTo>
                  <a:pt x="4723636" y="3189308"/>
                  <a:pt x="4419009" y="2504143"/>
                  <a:pt x="3833249" y="2597837"/>
                </a:cubicBezTo>
                <a:cubicBezTo>
                  <a:pt x="3467886" y="2656217"/>
                  <a:pt x="3456935" y="2944282"/>
                  <a:pt x="3026823" y="2996682"/>
                </a:cubicBezTo>
                <a:cubicBezTo>
                  <a:pt x="2708501" y="3035327"/>
                  <a:pt x="2424662" y="3055385"/>
                  <a:pt x="2167448" y="2807122"/>
                </a:cubicBezTo>
                <a:cubicBezTo>
                  <a:pt x="1823345" y="2475098"/>
                  <a:pt x="1867951" y="2023121"/>
                  <a:pt x="1580073" y="1854641"/>
                </a:cubicBezTo>
                <a:cubicBezTo>
                  <a:pt x="1233154" y="1651612"/>
                  <a:pt x="919981" y="2050728"/>
                  <a:pt x="503837" y="1858624"/>
                </a:cubicBezTo>
                <a:cubicBezTo>
                  <a:pt x="232541" y="1733156"/>
                  <a:pt x="10338" y="1398670"/>
                  <a:pt x="329" y="1075285"/>
                </a:cubicBezTo>
                <a:cubicBezTo>
                  <a:pt x="-14177" y="591162"/>
                  <a:pt x="455348" y="348926"/>
                  <a:pt x="591380" y="10163"/>
                </a:cubicBezTo>
                <a:close/>
              </a:path>
            </a:pathLst>
          </a:custGeom>
        </p:spPr>
      </p:pic>
      <p:pic>
        <p:nvPicPr>
          <p:cNvPr id="6" name="Slika 5" descr="Slika na kojoj se prikazuje crtež, ukrasni isječci, Dječja umjetnost, ilustracija&#10;&#10;Opis je automatski generiran">
            <a:extLst>
              <a:ext uri="{FF2B5EF4-FFF2-40B4-BE49-F238E27FC236}">
                <a16:creationId xmlns:a16="http://schemas.microsoft.com/office/drawing/2014/main" id="{3828C838-429F-77AD-A137-AC1070E2C4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2" r="-18" b="8877"/>
          <a:stretch/>
        </p:blipFill>
        <p:spPr>
          <a:xfrm>
            <a:off x="1" y="3779352"/>
            <a:ext cx="4176074" cy="3078648"/>
          </a:xfrm>
          <a:custGeom>
            <a:avLst/>
            <a:gdLst/>
            <a:ahLst/>
            <a:cxnLst/>
            <a:rect l="l" t="t" r="r" b="b"/>
            <a:pathLst>
              <a:path w="6361079" h="3943347">
                <a:moveTo>
                  <a:pt x="521474" y="414420"/>
                </a:moveTo>
                <a:cubicBezTo>
                  <a:pt x="604087" y="416876"/>
                  <a:pt x="680773" y="462341"/>
                  <a:pt x="722249" y="543640"/>
                </a:cubicBezTo>
                <a:cubicBezTo>
                  <a:pt x="788608" y="673720"/>
                  <a:pt x="739700" y="846277"/>
                  <a:pt x="613008" y="929058"/>
                </a:cubicBezTo>
                <a:cubicBezTo>
                  <a:pt x="581335" y="949753"/>
                  <a:pt x="547799" y="962878"/>
                  <a:pt x="514274" y="968891"/>
                </a:cubicBezTo>
                <a:cubicBezTo>
                  <a:pt x="489130" y="973403"/>
                  <a:pt x="463992" y="973912"/>
                  <a:pt x="439653" y="970617"/>
                </a:cubicBezTo>
                <a:cubicBezTo>
                  <a:pt x="366631" y="960729"/>
                  <a:pt x="300784" y="916586"/>
                  <a:pt x="263455" y="843416"/>
                </a:cubicBezTo>
                <a:cubicBezTo>
                  <a:pt x="197095" y="713337"/>
                  <a:pt x="246004" y="540779"/>
                  <a:pt x="372696" y="457999"/>
                </a:cubicBezTo>
                <a:cubicBezTo>
                  <a:pt x="420205" y="426956"/>
                  <a:pt x="471906" y="412946"/>
                  <a:pt x="521474" y="414420"/>
                </a:cubicBezTo>
                <a:close/>
                <a:moveTo>
                  <a:pt x="988185" y="281716"/>
                </a:moveTo>
                <a:cubicBezTo>
                  <a:pt x="1037936" y="272792"/>
                  <a:pt x="1087637" y="295525"/>
                  <a:pt x="1112257" y="343785"/>
                </a:cubicBezTo>
                <a:cubicBezTo>
                  <a:pt x="1145083" y="408130"/>
                  <a:pt x="1120890" y="493488"/>
                  <a:pt x="1058219" y="534438"/>
                </a:cubicBezTo>
                <a:cubicBezTo>
                  <a:pt x="1042551" y="544675"/>
                  <a:pt x="1025962" y="551167"/>
                  <a:pt x="1009378" y="554142"/>
                </a:cubicBezTo>
                <a:cubicBezTo>
                  <a:pt x="992795" y="557117"/>
                  <a:pt x="976216" y="556574"/>
                  <a:pt x="960571" y="552740"/>
                </a:cubicBezTo>
                <a:cubicBezTo>
                  <a:pt x="929280" y="545075"/>
                  <a:pt x="901719" y="524246"/>
                  <a:pt x="885306" y="492074"/>
                </a:cubicBezTo>
                <a:cubicBezTo>
                  <a:pt x="852480" y="427728"/>
                  <a:pt x="876674" y="342369"/>
                  <a:pt x="939345" y="301420"/>
                </a:cubicBezTo>
                <a:cubicBezTo>
                  <a:pt x="955012" y="291183"/>
                  <a:pt x="971601" y="284691"/>
                  <a:pt x="988185" y="281716"/>
                </a:cubicBezTo>
                <a:close/>
                <a:moveTo>
                  <a:pt x="5006427" y="845"/>
                </a:moveTo>
                <a:cubicBezTo>
                  <a:pt x="5347805" y="-11751"/>
                  <a:pt x="5676540" y="116155"/>
                  <a:pt x="5981087" y="410490"/>
                </a:cubicBezTo>
                <a:cubicBezTo>
                  <a:pt x="6412348" y="827687"/>
                  <a:pt x="6605759" y="1875951"/>
                  <a:pt x="5850729" y="2477646"/>
                </a:cubicBezTo>
                <a:cubicBezTo>
                  <a:pt x="5675883" y="2617020"/>
                  <a:pt x="5510922" y="2776772"/>
                  <a:pt x="5345844" y="2934556"/>
                </a:cubicBezTo>
                <a:cubicBezTo>
                  <a:pt x="5189746" y="3083841"/>
                  <a:pt x="5136460" y="3294597"/>
                  <a:pt x="5187221" y="3522782"/>
                </a:cubicBezTo>
                <a:cubicBezTo>
                  <a:pt x="5215294" y="3648193"/>
                  <a:pt x="5248406" y="3772235"/>
                  <a:pt x="5278756" y="3896963"/>
                </a:cubicBezTo>
                <a:lnTo>
                  <a:pt x="5289244" y="3943347"/>
                </a:lnTo>
                <a:lnTo>
                  <a:pt x="0" y="3943347"/>
                </a:lnTo>
                <a:lnTo>
                  <a:pt x="0" y="1141130"/>
                </a:lnTo>
                <a:lnTo>
                  <a:pt x="20427" y="1143747"/>
                </a:lnTo>
                <a:cubicBezTo>
                  <a:pt x="184004" y="1161317"/>
                  <a:pt x="349131" y="1167916"/>
                  <a:pt x="512761" y="1154170"/>
                </a:cubicBezTo>
                <a:cubicBezTo>
                  <a:pt x="714977" y="1137036"/>
                  <a:pt x="846044" y="936951"/>
                  <a:pt x="972888" y="756346"/>
                </a:cubicBezTo>
                <a:cubicBezTo>
                  <a:pt x="1288958" y="306148"/>
                  <a:pt x="1657725" y="145437"/>
                  <a:pt x="2042260" y="341101"/>
                </a:cubicBezTo>
                <a:cubicBezTo>
                  <a:pt x="2191395" y="416984"/>
                  <a:pt x="2319169" y="569188"/>
                  <a:pt x="2435451" y="712718"/>
                </a:cubicBezTo>
                <a:cubicBezTo>
                  <a:pt x="2747209" y="1097658"/>
                  <a:pt x="3118527" y="1070852"/>
                  <a:pt x="3463163" y="819175"/>
                </a:cubicBezTo>
                <a:cubicBezTo>
                  <a:pt x="3707831" y="639902"/>
                  <a:pt x="3938655" y="426737"/>
                  <a:pt x="4192369" y="273017"/>
                </a:cubicBezTo>
                <a:cubicBezTo>
                  <a:pt x="4467747" y="105432"/>
                  <a:pt x="4740911" y="10641"/>
                  <a:pt x="5006427" y="84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1231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5" name="Background Fill">
            <a:extLst>
              <a:ext uri="{FF2B5EF4-FFF2-40B4-BE49-F238E27FC236}">
                <a16:creationId xmlns:a16="http://schemas.microsoft.com/office/drawing/2014/main" id="{F8E41E1D-913F-46F5-9FB8-4B0173941F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737553-3D77-4541-A0CB-8CEAD90A6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CBC3469-8607-439A-82B7-7DDC16295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19884" y="0"/>
            <a:ext cx="8572117" cy="6858000"/>
            <a:chOff x="3619884" y="0"/>
            <a:chExt cx="8572117" cy="68580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D89246B-AE05-406E-8563-52DD0CBD56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19884" y="0"/>
              <a:ext cx="6680315" cy="3236682"/>
            </a:xfrm>
            <a:custGeom>
              <a:avLst/>
              <a:gdLst>
                <a:gd name="connsiteX0" fmla="*/ 2376185 w 6680315"/>
                <a:gd name="connsiteY0" fmla="*/ 2378341 h 3236682"/>
                <a:gd name="connsiteX1" fmla="*/ 2621677 w 6680315"/>
                <a:gd name="connsiteY1" fmla="*/ 2623833 h 3236682"/>
                <a:gd name="connsiteX2" fmla="*/ 2376185 w 6680315"/>
                <a:gd name="connsiteY2" fmla="*/ 2869325 h 3236682"/>
                <a:gd name="connsiteX3" fmla="*/ 2130693 w 6680315"/>
                <a:gd name="connsiteY3" fmla="*/ 2623833 h 3236682"/>
                <a:gd name="connsiteX4" fmla="*/ 2376185 w 6680315"/>
                <a:gd name="connsiteY4" fmla="*/ 2378341 h 3236682"/>
                <a:gd name="connsiteX5" fmla="*/ 893372 w 6680315"/>
                <a:gd name="connsiteY5" fmla="*/ 0 h 3236682"/>
                <a:gd name="connsiteX6" fmla="*/ 6127914 w 6680315"/>
                <a:gd name="connsiteY6" fmla="*/ 0 h 3236682"/>
                <a:gd name="connsiteX7" fmla="*/ 6226881 w 6680315"/>
                <a:gd name="connsiteY7" fmla="*/ 66406 h 3236682"/>
                <a:gd name="connsiteX8" fmla="*/ 6627820 w 6680315"/>
                <a:gd name="connsiteY8" fmla="*/ 639235 h 3236682"/>
                <a:gd name="connsiteX9" fmla="*/ 5916976 w 6680315"/>
                <a:gd name="connsiteY9" fmla="*/ 2071525 h 3236682"/>
                <a:gd name="connsiteX10" fmla="*/ 5656632 w 6680315"/>
                <a:gd name="connsiteY10" fmla="*/ 2132597 h 3236682"/>
                <a:gd name="connsiteX11" fmla="*/ 5657201 w 6680315"/>
                <a:gd name="connsiteY11" fmla="*/ 2132945 h 3236682"/>
                <a:gd name="connsiteX12" fmla="*/ 4819410 w 6680315"/>
                <a:gd name="connsiteY12" fmla="*/ 2676621 h 3236682"/>
                <a:gd name="connsiteX13" fmla="*/ 4152315 w 6680315"/>
                <a:gd name="connsiteY13" fmla="*/ 3190892 h 3236682"/>
                <a:gd name="connsiteX14" fmla="*/ 2764377 w 6680315"/>
                <a:gd name="connsiteY14" fmla="*/ 2529244 h 3236682"/>
                <a:gd name="connsiteX15" fmla="*/ 2750517 w 6680315"/>
                <a:gd name="connsiteY15" fmla="*/ 2494691 h 3236682"/>
                <a:gd name="connsiteX16" fmla="*/ 2240374 w 6680315"/>
                <a:gd name="connsiteY16" fmla="*/ 2253229 h 3236682"/>
                <a:gd name="connsiteX17" fmla="*/ 2225364 w 6680315"/>
                <a:gd name="connsiteY17" fmla="*/ 2258350 h 3236682"/>
                <a:gd name="connsiteX18" fmla="*/ 1325912 w 6680315"/>
                <a:gd name="connsiteY18" fmla="*/ 2193313 h 3236682"/>
                <a:gd name="connsiteX19" fmla="*/ 824186 w 6680315"/>
                <a:gd name="connsiteY19" fmla="*/ 638663 h 3236682"/>
                <a:gd name="connsiteX20" fmla="*/ 919100 w 6680315"/>
                <a:gd name="connsiteY20" fmla="*/ 120133 h 3236682"/>
                <a:gd name="connsiteX21" fmla="*/ 16109 w 6680315"/>
                <a:gd name="connsiteY21" fmla="*/ 0 h 3236682"/>
                <a:gd name="connsiteX22" fmla="*/ 743818 w 6680315"/>
                <a:gd name="connsiteY22" fmla="*/ 0 h 3236682"/>
                <a:gd name="connsiteX23" fmla="*/ 752207 w 6680315"/>
                <a:gd name="connsiteY23" fmla="*/ 27026 h 3236682"/>
                <a:gd name="connsiteX24" fmla="*/ 759926 w 6680315"/>
                <a:gd name="connsiteY24" fmla="*/ 103602 h 3236682"/>
                <a:gd name="connsiteX25" fmla="*/ 379963 w 6680315"/>
                <a:gd name="connsiteY25" fmla="*/ 483565 h 3236682"/>
                <a:gd name="connsiteX26" fmla="*/ 0 w 6680315"/>
                <a:gd name="connsiteY26" fmla="*/ 103602 h 3236682"/>
                <a:gd name="connsiteX27" fmla="*/ 7720 w 6680315"/>
                <a:gd name="connsiteY27" fmla="*/ 27026 h 3236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680315" h="3236682">
                  <a:moveTo>
                    <a:pt x="2376185" y="2378341"/>
                  </a:moveTo>
                  <a:cubicBezTo>
                    <a:pt x="2511766" y="2378341"/>
                    <a:pt x="2621677" y="2488252"/>
                    <a:pt x="2621677" y="2623833"/>
                  </a:cubicBezTo>
                  <a:cubicBezTo>
                    <a:pt x="2621677" y="2759414"/>
                    <a:pt x="2511766" y="2869325"/>
                    <a:pt x="2376185" y="2869325"/>
                  </a:cubicBezTo>
                  <a:cubicBezTo>
                    <a:pt x="2240604" y="2869325"/>
                    <a:pt x="2130693" y="2759414"/>
                    <a:pt x="2130693" y="2623833"/>
                  </a:cubicBezTo>
                  <a:cubicBezTo>
                    <a:pt x="2130693" y="2488252"/>
                    <a:pt x="2240604" y="2378341"/>
                    <a:pt x="2376185" y="2378341"/>
                  </a:cubicBezTo>
                  <a:close/>
                  <a:moveTo>
                    <a:pt x="893372" y="0"/>
                  </a:moveTo>
                  <a:lnTo>
                    <a:pt x="6127914" y="0"/>
                  </a:lnTo>
                  <a:lnTo>
                    <a:pt x="6226881" y="66406"/>
                  </a:lnTo>
                  <a:cubicBezTo>
                    <a:pt x="6413897" y="209269"/>
                    <a:pt x="6555615" y="408118"/>
                    <a:pt x="6627820" y="639235"/>
                  </a:cubicBezTo>
                  <a:cubicBezTo>
                    <a:pt x="6812129" y="1226465"/>
                    <a:pt x="6495949" y="1863274"/>
                    <a:pt x="5916976" y="2071525"/>
                  </a:cubicBezTo>
                  <a:cubicBezTo>
                    <a:pt x="5832813" y="2101770"/>
                    <a:pt x="5745467" y="2122291"/>
                    <a:pt x="5656632" y="2132597"/>
                  </a:cubicBezTo>
                  <a:lnTo>
                    <a:pt x="5657201" y="2132945"/>
                  </a:lnTo>
                  <a:cubicBezTo>
                    <a:pt x="5308450" y="2173639"/>
                    <a:pt x="4998668" y="2374735"/>
                    <a:pt x="4819410" y="2676621"/>
                  </a:cubicBezTo>
                  <a:cubicBezTo>
                    <a:pt x="4670050" y="2926235"/>
                    <a:pt x="4431704" y="3109988"/>
                    <a:pt x="4152315" y="3190892"/>
                  </a:cubicBezTo>
                  <a:cubicBezTo>
                    <a:pt x="3592036" y="3354384"/>
                    <a:pt x="2989950" y="3067621"/>
                    <a:pt x="2764377" y="2529244"/>
                  </a:cubicBezTo>
                  <a:cubicBezTo>
                    <a:pt x="2759551" y="2517737"/>
                    <a:pt x="2754885" y="2506175"/>
                    <a:pt x="2750517" y="2494691"/>
                  </a:cubicBezTo>
                  <a:cubicBezTo>
                    <a:pt x="2672611" y="2290903"/>
                    <a:pt x="2445841" y="2179975"/>
                    <a:pt x="2240374" y="2253229"/>
                  </a:cubicBezTo>
                  <a:cubicBezTo>
                    <a:pt x="2235371" y="2254935"/>
                    <a:pt x="2230368" y="2256642"/>
                    <a:pt x="2225364" y="2258350"/>
                  </a:cubicBezTo>
                  <a:cubicBezTo>
                    <a:pt x="1929107" y="2359424"/>
                    <a:pt x="1604512" y="2335929"/>
                    <a:pt x="1325912" y="2193313"/>
                  </a:cubicBezTo>
                  <a:cubicBezTo>
                    <a:pt x="758058" y="1902527"/>
                    <a:pt x="533439" y="1206522"/>
                    <a:pt x="824186" y="638663"/>
                  </a:cubicBezTo>
                  <a:cubicBezTo>
                    <a:pt x="906824" y="477763"/>
                    <a:pt x="939105" y="297249"/>
                    <a:pt x="919100" y="120133"/>
                  </a:cubicBezTo>
                  <a:close/>
                  <a:moveTo>
                    <a:pt x="16109" y="0"/>
                  </a:moveTo>
                  <a:lnTo>
                    <a:pt x="743818" y="0"/>
                  </a:lnTo>
                  <a:lnTo>
                    <a:pt x="752207" y="27026"/>
                  </a:lnTo>
                  <a:cubicBezTo>
                    <a:pt x="757268" y="51761"/>
                    <a:pt x="759926" y="77371"/>
                    <a:pt x="759926" y="103602"/>
                  </a:cubicBezTo>
                  <a:cubicBezTo>
                    <a:pt x="759926" y="313450"/>
                    <a:pt x="589811" y="483565"/>
                    <a:pt x="379963" y="483565"/>
                  </a:cubicBezTo>
                  <a:cubicBezTo>
                    <a:pt x="170115" y="483565"/>
                    <a:pt x="0" y="313450"/>
                    <a:pt x="0" y="103602"/>
                  </a:cubicBezTo>
                  <a:cubicBezTo>
                    <a:pt x="0" y="77371"/>
                    <a:pt x="2658" y="51761"/>
                    <a:pt x="7720" y="270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7F9964C-ABFA-440C-842C-1026574E24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47860" y="2451088"/>
              <a:ext cx="4344141" cy="4406912"/>
            </a:xfrm>
            <a:custGeom>
              <a:avLst/>
              <a:gdLst>
                <a:gd name="connsiteX0" fmla="*/ 671935 w 4167543"/>
                <a:gd name="connsiteY0" fmla="*/ 4104215 h 4406912"/>
                <a:gd name="connsiteX1" fmla="*/ 1027212 w 4167543"/>
                <a:gd name="connsiteY1" fmla="*/ 4339708 h 4406912"/>
                <a:gd name="connsiteX2" fmla="*/ 1048074 w 4167543"/>
                <a:gd name="connsiteY2" fmla="*/ 4406912 h 4406912"/>
                <a:gd name="connsiteX3" fmla="*/ 295797 w 4167543"/>
                <a:gd name="connsiteY3" fmla="*/ 4406912 h 4406912"/>
                <a:gd name="connsiteX4" fmla="*/ 316658 w 4167543"/>
                <a:gd name="connsiteY4" fmla="*/ 4339708 h 4406912"/>
                <a:gd name="connsiteX5" fmla="*/ 671935 w 4167543"/>
                <a:gd name="connsiteY5" fmla="*/ 4104215 h 4406912"/>
                <a:gd name="connsiteX6" fmla="*/ 579780 w 4167543"/>
                <a:gd name="connsiteY6" fmla="*/ 968218 h 4406912"/>
                <a:gd name="connsiteX7" fmla="*/ 1159557 w 4167543"/>
                <a:gd name="connsiteY7" fmla="*/ 1547996 h 4406912"/>
                <a:gd name="connsiteX8" fmla="*/ 579780 w 4167543"/>
                <a:gd name="connsiteY8" fmla="*/ 2127775 h 4406912"/>
                <a:gd name="connsiteX9" fmla="*/ 0 w 4167543"/>
                <a:gd name="connsiteY9" fmla="*/ 1547995 h 4406912"/>
                <a:gd name="connsiteX10" fmla="*/ 579780 w 4167543"/>
                <a:gd name="connsiteY10" fmla="*/ 968218 h 4406912"/>
                <a:gd name="connsiteX11" fmla="*/ 2071704 w 4167543"/>
                <a:gd name="connsiteY11" fmla="*/ 593 h 4406912"/>
                <a:gd name="connsiteX12" fmla="*/ 2199033 w 4167543"/>
                <a:gd name="connsiteY12" fmla="*/ 4658 h 4406912"/>
                <a:gd name="connsiteX13" fmla="*/ 3454817 w 4167543"/>
                <a:gd name="connsiteY13" fmla="*/ 781936 h 4406912"/>
                <a:gd name="connsiteX14" fmla="*/ 4126970 w 4167543"/>
                <a:gd name="connsiteY14" fmla="*/ 189046 h 4406912"/>
                <a:gd name="connsiteX15" fmla="*/ 4167543 w 4167543"/>
                <a:gd name="connsiteY15" fmla="*/ 158920 h 4406912"/>
                <a:gd name="connsiteX16" fmla="*/ 4167543 w 4167543"/>
                <a:gd name="connsiteY16" fmla="*/ 4406912 h 4406912"/>
                <a:gd name="connsiteX17" fmla="*/ 1523137 w 4167543"/>
                <a:gd name="connsiteY17" fmla="*/ 4406912 h 4406912"/>
                <a:gd name="connsiteX18" fmla="*/ 1524941 w 4167543"/>
                <a:gd name="connsiteY18" fmla="*/ 4398446 h 4406912"/>
                <a:gd name="connsiteX19" fmla="*/ 1512815 w 4167543"/>
                <a:gd name="connsiteY19" fmla="*/ 4264022 h 4406912"/>
                <a:gd name="connsiteX20" fmla="*/ 799982 w 4167543"/>
                <a:gd name="connsiteY20" fmla="*/ 3469893 h 4406912"/>
                <a:gd name="connsiteX21" fmla="*/ 851520 w 4167543"/>
                <a:gd name="connsiteY21" fmla="*/ 2609321 h 4406912"/>
                <a:gd name="connsiteX22" fmla="*/ 1424143 w 4167543"/>
                <a:gd name="connsiteY22" fmla="*/ 1946100 h 4406912"/>
                <a:gd name="connsiteX23" fmla="*/ 1291172 w 4167543"/>
                <a:gd name="connsiteY23" fmla="*/ 417394 h 4406912"/>
                <a:gd name="connsiteX24" fmla="*/ 2071704 w 4167543"/>
                <a:gd name="connsiteY24" fmla="*/ 593 h 4406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167543" h="4406912">
                  <a:moveTo>
                    <a:pt x="671935" y="4104215"/>
                  </a:moveTo>
                  <a:cubicBezTo>
                    <a:pt x="831646" y="4104215"/>
                    <a:pt x="968678" y="4201319"/>
                    <a:pt x="1027212" y="4339708"/>
                  </a:cubicBezTo>
                  <a:lnTo>
                    <a:pt x="1048074" y="4406912"/>
                  </a:lnTo>
                  <a:lnTo>
                    <a:pt x="295797" y="4406912"/>
                  </a:lnTo>
                  <a:lnTo>
                    <a:pt x="316658" y="4339708"/>
                  </a:lnTo>
                  <a:cubicBezTo>
                    <a:pt x="375192" y="4201318"/>
                    <a:pt x="512223" y="4104214"/>
                    <a:pt x="671935" y="4104215"/>
                  </a:cubicBezTo>
                  <a:close/>
                  <a:moveTo>
                    <a:pt x="579780" y="968218"/>
                  </a:moveTo>
                  <a:cubicBezTo>
                    <a:pt x="899982" y="968218"/>
                    <a:pt x="1159559" y="1227794"/>
                    <a:pt x="1159557" y="1547996"/>
                  </a:cubicBezTo>
                  <a:cubicBezTo>
                    <a:pt x="1159557" y="1868197"/>
                    <a:pt x="899981" y="2127773"/>
                    <a:pt x="579780" y="2127775"/>
                  </a:cubicBezTo>
                  <a:cubicBezTo>
                    <a:pt x="259578" y="2127775"/>
                    <a:pt x="2" y="1868198"/>
                    <a:pt x="0" y="1547995"/>
                  </a:cubicBezTo>
                  <a:cubicBezTo>
                    <a:pt x="0" y="1227793"/>
                    <a:pt x="259577" y="968218"/>
                    <a:pt x="579780" y="968218"/>
                  </a:cubicBezTo>
                  <a:close/>
                  <a:moveTo>
                    <a:pt x="2071704" y="593"/>
                  </a:moveTo>
                  <a:cubicBezTo>
                    <a:pt x="2115157" y="-902"/>
                    <a:pt x="2157839" y="424"/>
                    <a:pt x="2199033" y="4658"/>
                  </a:cubicBezTo>
                  <a:cubicBezTo>
                    <a:pt x="2838299" y="70527"/>
                    <a:pt x="2988489" y="820991"/>
                    <a:pt x="3454817" y="781936"/>
                  </a:cubicBezTo>
                  <a:cubicBezTo>
                    <a:pt x="3777990" y="754873"/>
                    <a:pt x="3904778" y="377439"/>
                    <a:pt x="4126970" y="189046"/>
                  </a:cubicBezTo>
                  <a:lnTo>
                    <a:pt x="4167543" y="158920"/>
                  </a:lnTo>
                  <a:lnTo>
                    <a:pt x="4167543" y="4406912"/>
                  </a:lnTo>
                  <a:lnTo>
                    <a:pt x="1523137" y="4406912"/>
                  </a:lnTo>
                  <a:lnTo>
                    <a:pt x="1524941" y="4398446"/>
                  </a:lnTo>
                  <a:cubicBezTo>
                    <a:pt x="1527948" y="4355934"/>
                    <a:pt x="1524589" y="4311405"/>
                    <a:pt x="1512815" y="4264022"/>
                  </a:cubicBezTo>
                  <a:cubicBezTo>
                    <a:pt x="1434649" y="3949473"/>
                    <a:pt x="1012169" y="3878570"/>
                    <a:pt x="799982" y="3469893"/>
                  </a:cubicBezTo>
                  <a:cubicBezTo>
                    <a:pt x="641304" y="3164390"/>
                    <a:pt x="733472" y="2900843"/>
                    <a:pt x="851520" y="2609321"/>
                  </a:cubicBezTo>
                  <a:cubicBezTo>
                    <a:pt x="1011189" y="2215465"/>
                    <a:pt x="1275902" y="2277193"/>
                    <a:pt x="1424143" y="1946100"/>
                  </a:cubicBezTo>
                  <a:cubicBezTo>
                    <a:pt x="1677746" y="1379920"/>
                    <a:pt x="1042471" y="894629"/>
                    <a:pt x="1291172" y="417394"/>
                  </a:cubicBezTo>
                  <a:cubicBezTo>
                    <a:pt x="1425564" y="159770"/>
                    <a:pt x="1767530" y="11056"/>
                    <a:pt x="2071704" y="5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2"/>
                </a:solidFill>
              </a:endParaRPr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13892984-2B19-8FE1-DEF9-BEFA0D475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8874" y="-279639"/>
            <a:ext cx="4959824" cy="211955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RITUALI</a:t>
            </a:r>
          </a:p>
        </p:txBody>
      </p:sp>
      <p:pic>
        <p:nvPicPr>
          <p:cNvPr id="4" name="Slika 3" descr="Slika na kojoj se prikazuje jesti grickalice, u dvorani, hrana, brza hrana&#10;&#10;Opis je automatski generiran">
            <a:extLst>
              <a:ext uri="{FF2B5EF4-FFF2-40B4-BE49-F238E27FC236}">
                <a16:creationId xmlns:a16="http://schemas.microsoft.com/office/drawing/2014/main" id="{933954E7-1EDA-E16B-BCFB-8100DDD4C4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53" y="0"/>
            <a:ext cx="3700577" cy="4967218"/>
          </a:xfrm>
          <a:prstGeom prst="rect">
            <a:avLst/>
          </a:prstGeom>
        </p:spPr>
      </p:pic>
      <p:pic>
        <p:nvPicPr>
          <p:cNvPr id="6" name="Slika 5" descr="Slika na kojoj se prikazuje tekst, u dvorani, uredski pribor, stol&#10;&#10;Opis je automatski generiran">
            <a:extLst>
              <a:ext uri="{FF2B5EF4-FFF2-40B4-BE49-F238E27FC236}">
                <a16:creationId xmlns:a16="http://schemas.microsoft.com/office/drawing/2014/main" id="{7B503B02-8315-BC8C-990E-2F6F9F996D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013" y="2451088"/>
            <a:ext cx="3074926" cy="409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843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ADA084-C86B-4F3C-8077-6A8999CC4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51D89E1-0C46-918C-83C0-BB5107494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5168" y="637349"/>
            <a:ext cx="4542404" cy="1117298"/>
          </a:xfrm>
        </p:spPr>
        <p:txBody>
          <a:bodyPr>
            <a:normAutofit/>
          </a:bodyPr>
          <a:lstStyle/>
          <a:p>
            <a:r>
              <a:rPr lang="hr-HR" dirty="0"/>
              <a:t>SIMBOLIKA</a:t>
            </a:r>
          </a:p>
        </p:txBody>
      </p:sp>
      <p:pic>
        <p:nvPicPr>
          <p:cNvPr id="5" name="Slika 4" descr="Slika na kojoj se prikazuje tekst, rukopis, zid, u dvorani&#10;&#10;Opis je automatski generiran">
            <a:extLst>
              <a:ext uri="{FF2B5EF4-FFF2-40B4-BE49-F238E27FC236}">
                <a16:creationId xmlns:a16="http://schemas.microsoft.com/office/drawing/2014/main" id="{2DDF5C6B-1D76-CB81-7A4D-EF9186A31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5" r="-2" b="64"/>
          <a:stretch/>
        </p:blipFill>
        <p:spPr>
          <a:xfrm>
            <a:off x="20" y="10"/>
            <a:ext cx="5710632" cy="6857990"/>
          </a:xfrm>
          <a:custGeom>
            <a:avLst/>
            <a:gdLst/>
            <a:ahLst/>
            <a:cxnLst/>
            <a:rect l="l" t="t" r="r" b="b"/>
            <a:pathLst>
              <a:path w="5710652" h="6858000">
                <a:moveTo>
                  <a:pt x="4831301" y="0"/>
                </a:moveTo>
                <a:lnTo>
                  <a:pt x="5696109" y="0"/>
                </a:lnTo>
                <a:lnTo>
                  <a:pt x="5706418" y="42969"/>
                </a:lnTo>
                <a:cubicBezTo>
                  <a:pt x="5714414" y="100391"/>
                  <a:pt x="5711283" y="160329"/>
                  <a:pt x="5695333" y="219852"/>
                </a:cubicBezTo>
                <a:cubicBezTo>
                  <a:pt x="5631536" y="457945"/>
                  <a:pt x="5386806" y="599240"/>
                  <a:pt x="5148712" y="535443"/>
                </a:cubicBezTo>
                <a:cubicBezTo>
                  <a:pt x="4940381" y="479621"/>
                  <a:pt x="4806160" y="285271"/>
                  <a:pt x="4818599" y="78052"/>
                </a:cubicBezTo>
                <a:close/>
                <a:moveTo>
                  <a:pt x="0" y="0"/>
                </a:moveTo>
                <a:lnTo>
                  <a:pt x="545808" y="0"/>
                </a:lnTo>
                <a:lnTo>
                  <a:pt x="4212872" y="0"/>
                </a:lnTo>
                <a:lnTo>
                  <a:pt x="4204748" y="184996"/>
                </a:lnTo>
                <a:cubicBezTo>
                  <a:pt x="4203390" y="263520"/>
                  <a:pt x="4204263" y="341910"/>
                  <a:pt x="4207775" y="419995"/>
                </a:cubicBezTo>
                <a:cubicBezTo>
                  <a:pt x="4220964" y="709488"/>
                  <a:pt x="4449625" y="891535"/>
                  <a:pt x="4655737" y="1068099"/>
                </a:cubicBezTo>
                <a:cubicBezTo>
                  <a:pt x="5169527" y="1508061"/>
                  <a:pt x="5344373" y="2032158"/>
                  <a:pt x="5103604" y="2589405"/>
                </a:cubicBezTo>
                <a:cubicBezTo>
                  <a:pt x="5010230" y="2805523"/>
                  <a:pt x="4828675" y="2993264"/>
                  <a:pt x="4657611" y="3164269"/>
                </a:cubicBezTo>
                <a:cubicBezTo>
                  <a:pt x="4198817" y="3622744"/>
                  <a:pt x="4217616" y="4154456"/>
                  <a:pt x="4499219" y="4641255"/>
                </a:cubicBezTo>
                <a:cubicBezTo>
                  <a:pt x="4699839" y="4986832"/>
                  <a:pt x="4940395" y="5311556"/>
                  <a:pt x="5110950" y="5670858"/>
                </a:cubicBezTo>
                <a:cubicBezTo>
                  <a:pt x="5277001" y="6019042"/>
                  <a:pt x="5375520" y="6366409"/>
                  <a:pt x="5396522" y="6707670"/>
                </a:cubicBezTo>
                <a:lnTo>
                  <a:pt x="539889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F487B43-ABC4-2EBB-0991-AAB222CA1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3767" y="2391995"/>
            <a:ext cx="6666808" cy="4175060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hr-HR" sz="1100" dirty="0"/>
              <a:t>Naši vrijedni gimnazijalci iz Križ sa gimnazijalcima iz Ivanić Grada nastavljaju dalje sa projektom</a:t>
            </a:r>
          </a:p>
          <a:p>
            <a:pPr>
              <a:lnSpc>
                <a:spcPct val="100000"/>
              </a:lnSpc>
            </a:pPr>
            <a:r>
              <a:rPr lang="hr-HR" sz="1100" dirty="0"/>
              <a:t>„Kultura hrvatskog društva”. Zadatak je bio istražiti simbole i obilježiti nadolazeće Valentinovo.</a:t>
            </a:r>
          </a:p>
          <a:p>
            <a:pPr>
              <a:lnSpc>
                <a:spcPct val="100000"/>
              </a:lnSpc>
            </a:pPr>
            <a:r>
              <a:rPr lang="hr-HR" sz="1100" dirty="0"/>
              <a:t>Zajedno sa voditeljicama projekta profesoricama Lucijom Labaš i Dubravkom Horvatić uživali su u</a:t>
            </a:r>
          </a:p>
          <a:p>
            <a:pPr>
              <a:lnSpc>
                <a:spcPct val="100000"/>
              </a:lnSpc>
            </a:pPr>
            <a:r>
              <a:rPr lang="hr-HR" sz="1100" dirty="0"/>
              <a:t>izradi plakata , slušajući prigodne ljubavne pjesme .Pomoću digitalnih alata </a:t>
            </a:r>
            <a:r>
              <a:rPr lang="hr-HR" sz="1100" dirty="0" err="1"/>
              <a:t>Padlet</a:t>
            </a:r>
            <a:r>
              <a:rPr lang="hr-HR" sz="1100" dirty="0"/>
              <a:t> i </a:t>
            </a:r>
            <a:r>
              <a:rPr lang="hr-HR" sz="1100" dirty="0" err="1"/>
              <a:t>Canva</a:t>
            </a:r>
            <a:r>
              <a:rPr lang="hr-HR" sz="1100" dirty="0"/>
              <a:t> učenici 3c</a:t>
            </a:r>
          </a:p>
          <a:p>
            <a:pPr>
              <a:lnSpc>
                <a:spcPct val="100000"/>
              </a:lnSpc>
            </a:pPr>
            <a:r>
              <a:rPr lang="hr-HR" sz="1100" dirty="0"/>
              <a:t>razreda istražili su simboliku ljubavi, darivanja ,crvene boje i samo značenje pojma Valentinovo. Na satu</a:t>
            </a:r>
          </a:p>
          <a:p>
            <a:pPr>
              <a:lnSpc>
                <a:spcPct val="100000"/>
              </a:lnSpc>
            </a:pPr>
            <a:r>
              <a:rPr lang="hr-HR" sz="1100" dirty="0"/>
              <a:t>razrednika učenici 2.c izradili su prigodna papirnata srca . Istraživački tim na fakultativnoj nastavi</a:t>
            </a:r>
          </a:p>
          <a:p>
            <a:pPr>
              <a:lnSpc>
                <a:spcPct val="100000"/>
              </a:lnSpc>
            </a:pPr>
            <a:r>
              <a:rPr lang="hr-HR" sz="1100" dirty="0"/>
              <a:t>snimili su intervju i </a:t>
            </a:r>
            <a:r>
              <a:rPr lang="hr-HR" sz="1100" dirty="0" err="1"/>
              <a:t>TikTok</a:t>
            </a:r>
            <a:r>
              <a:rPr lang="hr-HR" sz="1100" dirty="0"/>
              <a:t> „Sretno Valentinovo”. Učenici su uspješno osvijestili vrijednost pojma ljubav</a:t>
            </a:r>
          </a:p>
          <a:p>
            <a:pPr>
              <a:lnSpc>
                <a:spcPct val="100000"/>
              </a:lnSpc>
            </a:pPr>
            <a:r>
              <a:rPr lang="hr-HR" sz="1100" dirty="0"/>
              <a:t>i njeno značenje.</a:t>
            </a:r>
          </a:p>
          <a:p>
            <a:pPr>
              <a:lnSpc>
                <a:spcPct val="100000"/>
              </a:lnSpc>
            </a:pPr>
            <a:r>
              <a:rPr lang="hr-HR" sz="1100" dirty="0"/>
              <a:t>Lucija Labaš i Dubravka Horvatić</a:t>
            </a:r>
          </a:p>
          <a:p>
            <a:pPr>
              <a:lnSpc>
                <a:spcPct val="100000"/>
              </a:lnSpc>
            </a:pPr>
            <a:endParaRPr lang="hr-HR" sz="1100" dirty="0"/>
          </a:p>
          <a:p>
            <a:pPr>
              <a:lnSpc>
                <a:spcPct val="100000"/>
              </a:lnSpc>
            </a:pPr>
            <a:r>
              <a:rPr lang="hr-HR" sz="1100" dirty="0"/>
              <a:t>https://www.tiktok.com/@ssivansvear/video/7200065215306730757?is_from_webapp=1&amp;sender_device=pc&amp;web_id=7407483140765746721</a:t>
            </a:r>
          </a:p>
        </p:txBody>
      </p:sp>
    </p:spTree>
    <p:extLst>
      <p:ext uri="{BB962C8B-B14F-4D97-AF65-F5344CB8AC3E}">
        <p14:creationId xmlns:p14="http://schemas.microsoft.com/office/powerpoint/2010/main" val="2905326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876F6B-825F-DCEB-FD5C-8099B4DCB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SIMBOLIKA</a:t>
            </a:r>
          </a:p>
        </p:txBody>
      </p:sp>
      <p:pic>
        <p:nvPicPr>
          <p:cNvPr id="4" name="Slika 3" descr="Slika na kojoj se prikazuje tekst, Font, ružičasta, snimka zaslona&#10;&#10;Opis je automatski generiran">
            <a:extLst>
              <a:ext uri="{FF2B5EF4-FFF2-40B4-BE49-F238E27FC236}">
                <a16:creationId xmlns:a16="http://schemas.microsoft.com/office/drawing/2014/main" id="{36CEB2E0-315F-929C-CB6E-049F3126C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24775" cy="3657600"/>
          </a:xfrm>
          <a:prstGeom prst="rect">
            <a:avLst/>
          </a:prstGeom>
        </p:spPr>
      </p:pic>
      <p:pic>
        <p:nvPicPr>
          <p:cNvPr id="6" name="Slika 5" descr="Slika na kojoj se prikazuje tekst, Font, izbornik, dizajn&#10;&#10;Opis je automatski generiran">
            <a:extLst>
              <a:ext uri="{FF2B5EF4-FFF2-40B4-BE49-F238E27FC236}">
                <a16:creationId xmlns:a16="http://schemas.microsoft.com/office/drawing/2014/main" id="{16F808D9-972B-036B-9594-5D90DA60F7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29"/>
          <a:stretch/>
        </p:blipFill>
        <p:spPr>
          <a:xfrm>
            <a:off x="3743325" y="3429000"/>
            <a:ext cx="84486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869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B4627FD-9465-A467-D0E9-81B31EBF8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 descr="Slika na kojoj se prikazuje tekst, crveno, snimka zaslona, Font&#10;&#10;Opis je automatski generiran">
            <a:extLst>
              <a:ext uri="{FF2B5EF4-FFF2-40B4-BE49-F238E27FC236}">
                <a16:creationId xmlns:a16="http://schemas.microsoft.com/office/drawing/2014/main" id="{9BCA95BD-F762-81C6-5677-DA2E7CF18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6"/>
            <a:ext cx="12195583" cy="685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41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tekst, ružičasta, pismo, srce&#10;&#10;Opis je automatski generiran">
            <a:extLst>
              <a:ext uri="{FF2B5EF4-FFF2-40B4-BE49-F238E27FC236}">
                <a16:creationId xmlns:a16="http://schemas.microsoft.com/office/drawing/2014/main" id="{1AC2D7DB-5302-CECD-5C30-2887701E5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43" y="0"/>
            <a:ext cx="4792757" cy="6858000"/>
          </a:xfrm>
          <a:prstGeom prst="rect">
            <a:avLst/>
          </a:prstGeom>
        </p:spPr>
      </p:pic>
      <p:pic>
        <p:nvPicPr>
          <p:cNvPr id="8" name="Slika 7" descr="Slika na kojoj se prikazuje tekst, pismo, izbornik, papir&#10;&#10;Opis je automatski generiran">
            <a:extLst>
              <a:ext uri="{FF2B5EF4-FFF2-40B4-BE49-F238E27FC236}">
                <a16:creationId xmlns:a16="http://schemas.microsoft.com/office/drawing/2014/main" id="{9CE8B59B-A0A0-7BA5-3339-9BCEE61308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48765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12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C2DA05-A552-2F1B-47DD-1DD2892D6D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65" y="586063"/>
            <a:ext cx="10969752" cy="3130807"/>
          </a:xfrm>
        </p:spPr>
        <p:txBody>
          <a:bodyPr>
            <a:noAutofit/>
          </a:bodyPr>
          <a:lstStyle/>
          <a:p>
            <a:r>
              <a:rPr lang="hr-HR" sz="1800" b="1" kern="150" dirty="0"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Od kola do </a:t>
            </a:r>
            <a:r>
              <a:rPr lang="hr-HR" sz="1800" b="1" kern="150" dirty="0" err="1"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instagrama</a:t>
            </a:r>
            <a:br>
              <a:rPr lang="hr-HR" sz="1800" kern="150" dirty="0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</a:br>
            <a:r>
              <a:rPr lang="hr-HR" sz="1800" kern="150" dirty="0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ovogodišnji projekt uspješno smo priveli kraju zadnjim aktivnostima u kojima su sudjelovali gimnazijalci iz Ivanić -Grada i Križa. Koristili smo se mnogim kvalitativnim istraživačkim metodama i raznim aktivnostima kako bismo istražili kulturu unutar i izvan hrvatskog društva.  Kroz istraživački rad učenici su istražili kako su se parovi prije upoznavali u kolu, a kako danas putem Instagrama. U suradnji s Istraživačkim timom istražili su i današnje mladenačke veze. Rezultate istraživanja možete vidjeti na </a:t>
            </a:r>
            <a:r>
              <a:rPr lang="hr-HR" sz="1800" kern="150" dirty="0" err="1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TikTok</a:t>
            </a:r>
            <a:r>
              <a:rPr lang="hr-HR" sz="1800" kern="150" dirty="0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 profilu (</a:t>
            </a:r>
            <a:r>
              <a:rPr lang="hr-HR" sz="1800" kern="150" dirty="0" err="1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ss_ivansvear</a:t>
            </a:r>
            <a:r>
              <a:rPr lang="hr-HR" sz="1800" kern="150" dirty="0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). Usvojili su značenje </a:t>
            </a:r>
            <a:r>
              <a:rPr lang="hr-HR" sz="1800" kern="150" dirty="0" err="1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influencera</a:t>
            </a:r>
            <a:r>
              <a:rPr lang="hr-HR" sz="1800" kern="150" dirty="0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 te usporedili sa zanimanjima u prošlosti . Međunarodni dan obitelji obilježili smo izradom plakata  moderne i tradicionalne obitelji gdje smo zaključili da obitelj nije nestala, nego se samo promijenila.</a:t>
            </a:r>
            <a:br>
              <a:rPr lang="hr-HR" sz="1800" kern="150" dirty="0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</a:br>
            <a:br>
              <a:rPr lang="hr-HR" sz="1800" kern="150" dirty="0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</a:br>
            <a:br>
              <a:rPr lang="hr-HR" sz="2400" kern="150" dirty="0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</a:br>
            <a:endParaRPr lang="hr-HR" sz="2400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8169FA0-A0DC-BB76-5FAF-D3D9A5F49A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1954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FE58C9-6B4E-D814-EC48-00B46AE593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26667CF-7198-46B0-1BFE-BB257B7566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 descr="Slika na kojoj se prikazuje tekst, rukopis, pismo, izbornik&#10;&#10;Opis je automatski generiran">
            <a:extLst>
              <a:ext uri="{FF2B5EF4-FFF2-40B4-BE49-F238E27FC236}">
                <a16:creationId xmlns:a16="http://schemas.microsoft.com/office/drawing/2014/main" id="{E9D489A2-F14E-6E18-0EC5-12F3E08217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57783"/>
            <a:ext cx="10658475" cy="522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988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ADA084-C86B-4F3C-8077-6A8999CC4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0E7C693-54DD-9A7A-32FA-2ECBA8E77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1874" y="1212793"/>
            <a:ext cx="3010184" cy="1016038"/>
          </a:xfrm>
        </p:spPr>
        <p:txBody>
          <a:bodyPr>
            <a:normAutofit/>
          </a:bodyPr>
          <a:lstStyle/>
          <a:p>
            <a:r>
              <a:rPr lang="hr-HR" dirty="0"/>
              <a:t>TIK TOK</a:t>
            </a:r>
          </a:p>
        </p:txBody>
      </p:sp>
      <p:pic>
        <p:nvPicPr>
          <p:cNvPr id="5" name="Slika 4" descr="Slika na kojoj se prikazuje tekst, snimka zaslona, čovjek, Multimedijski softver&#10;&#10;Opis je automatski generiran">
            <a:extLst>
              <a:ext uri="{FF2B5EF4-FFF2-40B4-BE49-F238E27FC236}">
                <a16:creationId xmlns:a16="http://schemas.microsoft.com/office/drawing/2014/main" id="{E4CB0DFB-4F0F-BA85-3EDF-246C3932B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" r="24896" b="-1"/>
          <a:stretch/>
        </p:blipFill>
        <p:spPr>
          <a:xfrm>
            <a:off x="2" y="10"/>
            <a:ext cx="6164130" cy="5529421"/>
          </a:xfrm>
          <a:custGeom>
            <a:avLst/>
            <a:gdLst/>
            <a:ahLst/>
            <a:cxnLst/>
            <a:rect l="l" t="t" r="r" b="b"/>
            <a:pathLst>
              <a:path w="6972657" h="6356349">
                <a:moveTo>
                  <a:pt x="4162425" y="4810724"/>
                </a:moveTo>
                <a:cubicBezTo>
                  <a:pt x="4508954" y="4810724"/>
                  <a:pt x="4789872" y="5103559"/>
                  <a:pt x="4789872" y="5464789"/>
                </a:cubicBezTo>
                <a:cubicBezTo>
                  <a:pt x="4789872" y="5826019"/>
                  <a:pt x="4508954" y="6118855"/>
                  <a:pt x="4162425" y="6118855"/>
                </a:cubicBezTo>
                <a:cubicBezTo>
                  <a:pt x="3815896" y="6118855"/>
                  <a:pt x="3534978" y="5826019"/>
                  <a:pt x="3534978" y="5464789"/>
                </a:cubicBezTo>
                <a:cubicBezTo>
                  <a:pt x="3534978" y="5103559"/>
                  <a:pt x="3815896" y="4810724"/>
                  <a:pt x="4162425" y="4810724"/>
                </a:cubicBezTo>
                <a:close/>
                <a:moveTo>
                  <a:pt x="92101" y="4731176"/>
                </a:moveTo>
                <a:cubicBezTo>
                  <a:pt x="540880" y="4731176"/>
                  <a:pt x="904688" y="5094984"/>
                  <a:pt x="904688" y="5543763"/>
                </a:cubicBezTo>
                <a:cubicBezTo>
                  <a:pt x="904688" y="5964494"/>
                  <a:pt x="584935" y="6310542"/>
                  <a:pt x="175183" y="6352155"/>
                </a:cubicBezTo>
                <a:lnTo>
                  <a:pt x="92121" y="6356349"/>
                </a:lnTo>
                <a:lnTo>
                  <a:pt x="92081" y="6356349"/>
                </a:lnTo>
                <a:lnTo>
                  <a:pt x="9019" y="6352155"/>
                </a:lnTo>
                <a:lnTo>
                  <a:pt x="4079" y="6351401"/>
                </a:lnTo>
                <a:lnTo>
                  <a:pt x="0" y="6352492"/>
                </a:lnTo>
                <a:lnTo>
                  <a:pt x="0" y="4736748"/>
                </a:lnTo>
                <a:lnTo>
                  <a:pt x="9019" y="4735372"/>
                </a:lnTo>
                <a:cubicBezTo>
                  <a:pt x="36336" y="4732597"/>
                  <a:pt x="64052" y="4731176"/>
                  <a:pt x="92101" y="4731176"/>
                </a:cubicBezTo>
                <a:close/>
                <a:moveTo>
                  <a:pt x="6385770" y="2098604"/>
                </a:moveTo>
                <a:cubicBezTo>
                  <a:pt x="6543907" y="2107100"/>
                  <a:pt x="6698935" y="2178483"/>
                  <a:pt x="6813407" y="2310776"/>
                </a:cubicBezTo>
                <a:cubicBezTo>
                  <a:pt x="7042252" y="2575278"/>
                  <a:pt x="7022052" y="2983098"/>
                  <a:pt x="6768322" y="3221698"/>
                </a:cubicBezTo>
                <a:cubicBezTo>
                  <a:pt x="6718815" y="3268040"/>
                  <a:pt x="6662527" y="3305861"/>
                  <a:pt x="6601629" y="3333787"/>
                </a:cubicBezTo>
                <a:cubicBezTo>
                  <a:pt x="6357584" y="3444872"/>
                  <a:pt x="6072796" y="3380857"/>
                  <a:pt x="5894479" y="3174765"/>
                </a:cubicBezTo>
                <a:cubicBezTo>
                  <a:pt x="5665537" y="2910180"/>
                  <a:pt x="5685739" y="2502359"/>
                  <a:pt x="5939476" y="2263752"/>
                </a:cubicBezTo>
                <a:cubicBezTo>
                  <a:pt x="6066385" y="2144498"/>
                  <a:pt x="6227633" y="2090107"/>
                  <a:pt x="6385770" y="2098604"/>
                </a:cubicBezTo>
                <a:close/>
                <a:moveTo>
                  <a:pt x="0" y="0"/>
                </a:moveTo>
                <a:lnTo>
                  <a:pt x="5609109" y="0"/>
                </a:lnTo>
                <a:lnTo>
                  <a:pt x="5710855" y="100163"/>
                </a:lnTo>
                <a:cubicBezTo>
                  <a:pt x="5940043" y="363896"/>
                  <a:pt x="6060564" y="781193"/>
                  <a:pt x="5983550" y="1133306"/>
                </a:cubicBezTo>
                <a:cubicBezTo>
                  <a:pt x="5820740" y="1874471"/>
                  <a:pt x="4868226" y="1916819"/>
                  <a:pt x="4807924" y="2551785"/>
                </a:cubicBezTo>
                <a:cubicBezTo>
                  <a:pt x="4772098" y="2931077"/>
                  <a:pt x="5073952" y="3310271"/>
                  <a:pt x="5323480" y="3486493"/>
                </a:cubicBezTo>
                <a:cubicBezTo>
                  <a:pt x="5798207" y="3822498"/>
                  <a:pt x="6190925" y="3545085"/>
                  <a:pt x="6484693" y="3873055"/>
                </a:cubicBezTo>
                <a:cubicBezTo>
                  <a:pt x="6702769" y="4116667"/>
                  <a:pt x="6749067" y="4564067"/>
                  <a:pt x="6564699" y="4869471"/>
                </a:cubicBezTo>
                <a:cubicBezTo>
                  <a:pt x="6538929" y="4912110"/>
                  <a:pt x="6508772" y="4951720"/>
                  <a:pt x="6474766" y="4987555"/>
                </a:cubicBezTo>
                <a:lnTo>
                  <a:pt x="6475634" y="4987552"/>
                </a:lnTo>
                <a:cubicBezTo>
                  <a:pt x="6246183" y="5229347"/>
                  <a:pt x="5896158" y="5245005"/>
                  <a:pt x="5787911" y="5249784"/>
                </a:cubicBezTo>
                <a:cubicBezTo>
                  <a:pt x="5276208" y="5272608"/>
                  <a:pt x="5181583" y="4739335"/>
                  <a:pt x="4594647" y="4582595"/>
                </a:cubicBezTo>
                <a:cubicBezTo>
                  <a:pt x="4553401" y="4571414"/>
                  <a:pt x="4047262" y="4444111"/>
                  <a:pt x="3576692" y="4689896"/>
                </a:cubicBezTo>
                <a:cubicBezTo>
                  <a:pt x="2903508" y="5041365"/>
                  <a:pt x="3035835" y="5772616"/>
                  <a:pt x="2439534" y="6019748"/>
                </a:cubicBezTo>
                <a:cubicBezTo>
                  <a:pt x="2062607" y="6175963"/>
                  <a:pt x="1545662" y="6076257"/>
                  <a:pt x="1262869" y="5786450"/>
                </a:cubicBezTo>
                <a:cubicBezTo>
                  <a:pt x="864056" y="5377550"/>
                  <a:pt x="1125562" y="4799418"/>
                  <a:pt x="734842" y="4526254"/>
                </a:cubicBezTo>
                <a:cubicBezTo>
                  <a:pt x="506361" y="4366061"/>
                  <a:pt x="192715" y="4446641"/>
                  <a:pt x="19856" y="4511293"/>
                </a:cubicBezTo>
                <a:lnTo>
                  <a:pt x="0" y="4519330"/>
                </a:lnTo>
                <a:close/>
              </a:path>
            </a:pathLst>
          </a:cu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24D474F-FD96-4B95-687A-8F41169B6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1874" y="2425586"/>
            <a:ext cx="2611173" cy="101603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>
                <a:hlinkClick r:id="rId3"/>
              </a:rPr>
              <a:t>SSIS TIKTOK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21288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EC4DCA-CC42-BC45-25A1-E18E5708C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709" y="567210"/>
            <a:ext cx="10972800" cy="1325563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6BFFA99-17CF-C3AD-2BFD-DA9EAA2F44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/>
              <a:t>Aktivnosti/ način realizacije:</a:t>
            </a:r>
          </a:p>
          <a:p>
            <a:r>
              <a:rPr lang="hr-HR" dirty="0"/>
              <a:t>-u sklopu redovitog programa etike, sociologije, politike i gospodarstva</a:t>
            </a:r>
          </a:p>
          <a:p>
            <a:r>
              <a:rPr lang="hr-HR" dirty="0"/>
              <a:t>-radionice, plakati, digitalni alati, predavanje, gosti /predavači</a:t>
            </a:r>
          </a:p>
          <a:p>
            <a:endParaRPr lang="hr-HR" dirty="0"/>
          </a:p>
          <a:p>
            <a:r>
              <a:rPr lang="hr-HR" b="1" dirty="0" err="1"/>
              <a:t>Vremenik</a:t>
            </a:r>
            <a:r>
              <a:rPr lang="hr-HR" dirty="0"/>
              <a:t>: Jedna školska godina (2022/2023)</a:t>
            </a:r>
          </a:p>
          <a:p>
            <a:r>
              <a:rPr lang="hr-HR" b="1" dirty="0"/>
              <a:t>Troškovnik</a:t>
            </a:r>
            <a:r>
              <a:rPr lang="hr-HR" dirty="0"/>
              <a:t>: </a:t>
            </a:r>
            <a:r>
              <a:rPr lang="hr-HR" dirty="0" err="1"/>
              <a:t>Hameri</a:t>
            </a:r>
            <a:r>
              <a:rPr lang="hr-HR" dirty="0"/>
              <a:t>(za plakat), uredski pribor</a:t>
            </a:r>
          </a:p>
        </p:txBody>
      </p:sp>
    </p:spTree>
    <p:extLst>
      <p:ext uri="{BB962C8B-B14F-4D97-AF65-F5344CB8AC3E}">
        <p14:creationId xmlns:p14="http://schemas.microsoft.com/office/powerpoint/2010/main" val="3561416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169939C-5CF7-95FB-D86C-9F1FEBDAB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PUBLIKACIJA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69694B0-425D-06EA-CF00-689CDD4ED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1. Stranice škole</a:t>
            </a:r>
          </a:p>
          <a:p>
            <a:r>
              <a:rPr lang="hr-HR" dirty="0"/>
              <a:t>2. Facebook</a:t>
            </a:r>
          </a:p>
          <a:p>
            <a:r>
              <a:rPr lang="hr-HR" dirty="0"/>
              <a:t>3. Radio Ivanić -Grad</a:t>
            </a:r>
          </a:p>
          <a:p>
            <a:r>
              <a:rPr lang="hr-HR" dirty="0"/>
              <a:t>4. Facebook općine Križ</a:t>
            </a:r>
          </a:p>
          <a:p>
            <a:r>
              <a:rPr lang="hr-HR" b="1" dirty="0"/>
              <a:t>Vrednovanje</a:t>
            </a:r>
            <a:r>
              <a:rPr lang="hr-HR" dirty="0"/>
              <a:t>: Zadovoljstvo realiziranim, druženje</a:t>
            </a:r>
          </a:p>
          <a:p>
            <a:r>
              <a:rPr lang="hr-HR" b="1" dirty="0"/>
              <a:t>Mentorice :</a:t>
            </a:r>
          </a:p>
          <a:p>
            <a:r>
              <a:rPr lang="hr-HR" dirty="0"/>
              <a:t>Dubravka Horvatić</a:t>
            </a:r>
          </a:p>
          <a:p>
            <a:r>
              <a:rPr lang="hr-HR" dirty="0"/>
              <a:t>Lucija Labaš</a:t>
            </a:r>
          </a:p>
        </p:txBody>
      </p:sp>
    </p:spTree>
    <p:extLst>
      <p:ext uri="{BB962C8B-B14F-4D97-AF65-F5344CB8AC3E}">
        <p14:creationId xmlns:p14="http://schemas.microsoft.com/office/powerpoint/2010/main" val="451430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47F03E-A38A-E80A-DB94-059646457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CILJEVI PROJEKTA: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5FF3B3C-1F08-D639-16A8-8AEC475C0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/>
              <a:t>Opći cilj projekta je osvijestiti učenike na važnost materijalnih i nematerijalnih aspekta kulture, potaknuti ih na razmišljanje kako je bilo prije u odnosu na danas te usporediti tradiciju i običaje sa današnjim društvom. Usvajanje znanja iz područja etike, sociologije i politike i gospodarstva.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/>
              <a:t>Oblikovanje svojih stajališta pravilno upotrebljavajući pojmove iz života i svakodnevice te poticanje na empatiju i humanost. Upoznavanje učenika sa subkulturama, </a:t>
            </a:r>
            <a:r>
              <a:rPr lang="hr-HR" sz="2400" dirty="0" err="1"/>
              <a:t>kontrakulturama</a:t>
            </a:r>
            <a:r>
              <a:rPr lang="hr-HR" sz="2400" dirty="0"/>
              <a:t>, brakom i obitelji i New age pokretima. Potaknuti učenike na važnost uloge mladih u društvu.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/>
              <a:t>Istražiti kulturu hrvatskog društva (prehrana, odijevanje, glazba itd.)</a:t>
            </a:r>
          </a:p>
        </p:txBody>
      </p:sp>
    </p:spTree>
    <p:extLst>
      <p:ext uri="{BB962C8B-B14F-4D97-AF65-F5344CB8AC3E}">
        <p14:creationId xmlns:p14="http://schemas.microsoft.com/office/powerpoint/2010/main" val="3806840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0F83BA7-2243-CF3D-A199-C89EF3979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Publikacija : Stranica škole</a:t>
            </a:r>
          </a:p>
        </p:txBody>
      </p:sp>
      <p:pic>
        <p:nvPicPr>
          <p:cNvPr id="4" name="Slika1">
            <a:extLst>
              <a:ext uri="{FF2B5EF4-FFF2-40B4-BE49-F238E27FC236}">
                <a16:creationId xmlns:a16="http://schemas.microsoft.com/office/drawing/2014/main" id="{35ADCECF-D337-0BE5-8690-40A4BDE6389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554515" y="1771649"/>
            <a:ext cx="8549569" cy="516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2050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1" name="Background Fill">
            <a:extLst>
              <a:ext uri="{FF2B5EF4-FFF2-40B4-BE49-F238E27FC236}">
                <a16:creationId xmlns:a16="http://schemas.microsoft.com/office/drawing/2014/main" id="{6DA65B90-7B06-4499-91BA-CDDD36132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26A892-10DB-4D8F-8589-C84BC5328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E91BD27-0A21-43ED-80E7-0A40F57C8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72946"/>
            <a:ext cx="6721522" cy="6785055"/>
          </a:xfrm>
          <a:custGeom>
            <a:avLst/>
            <a:gdLst>
              <a:gd name="connsiteX0" fmla="*/ 767991 w 6329420"/>
              <a:gd name="connsiteY0" fmla="*/ 731396 h 6389247"/>
              <a:gd name="connsiteX1" fmla="*/ 1299514 w 6329420"/>
              <a:gd name="connsiteY1" fmla="*/ 1262919 h 6389247"/>
              <a:gd name="connsiteX2" fmla="*/ 767991 w 6329420"/>
              <a:gd name="connsiteY2" fmla="*/ 1794442 h 6389247"/>
              <a:gd name="connsiteX3" fmla="*/ 236469 w 6329420"/>
              <a:gd name="connsiteY3" fmla="*/ 1262919 h 6389247"/>
              <a:gd name="connsiteX4" fmla="*/ 767991 w 6329420"/>
              <a:gd name="connsiteY4" fmla="*/ 731396 h 6389247"/>
              <a:gd name="connsiteX5" fmla="*/ 2926094 w 6329420"/>
              <a:gd name="connsiteY5" fmla="*/ 324026 h 6389247"/>
              <a:gd name="connsiteX6" fmla="*/ 3207855 w 6329420"/>
              <a:gd name="connsiteY6" fmla="*/ 605787 h 6389247"/>
              <a:gd name="connsiteX7" fmla="*/ 2926094 w 6329420"/>
              <a:gd name="connsiteY7" fmla="*/ 887548 h 6389247"/>
              <a:gd name="connsiteX8" fmla="*/ 2644333 w 6329420"/>
              <a:gd name="connsiteY8" fmla="*/ 605787 h 6389247"/>
              <a:gd name="connsiteX9" fmla="*/ 2926094 w 6329420"/>
              <a:gd name="connsiteY9" fmla="*/ 324026 h 6389247"/>
              <a:gd name="connsiteX10" fmla="*/ 5761439 w 6329420"/>
              <a:gd name="connsiteY10" fmla="*/ 17664 h 6389247"/>
              <a:gd name="connsiteX11" fmla="*/ 5784727 w 6329420"/>
              <a:gd name="connsiteY11" fmla="*/ 18309 h 6389247"/>
              <a:gd name="connsiteX12" fmla="*/ 6232947 w 6329420"/>
              <a:gd name="connsiteY12" fmla="*/ 102447 h 6389247"/>
              <a:gd name="connsiteX13" fmla="*/ 6329420 w 6329420"/>
              <a:gd name="connsiteY13" fmla="*/ 159335 h 6389247"/>
              <a:gd name="connsiteX14" fmla="*/ 6329420 w 6329420"/>
              <a:gd name="connsiteY14" fmla="*/ 6389247 h 6389247"/>
              <a:gd name="connsiteX15" fmla="*/ 3180387 w 6329420"/>
              <a:gd name="connsiteY15" fmla="*/ 6389247 h 6389247"/>
              <a:gd name="connsiteX16" fmla="*/ 2702967 w 6329420"/>
              <a:gd name="connsiteY16" fmla="*/ 6389247 h 6389247"/>
              <a:gd name="connsiteX17" fmla="*/ 1013739 w 6329420"/>
              <a:gd name="connsiteY17" fmla="*/ 6389247 h 6389247"/>
              <a:gd name="connsiteX18" fmla="*/ 1024183 w 6329420"/>
              <a:gd name="connsiteY18" fmla="*/ 6281366 h 6389247"/>
              <a:gd name="connsiteX19" fmla="*/ 903050 w 6329420"/>
              <a:gd name="connsiteY19" fmla="*/ 5588470 h 6389247"/>
              <a:gd name="connsiteX20" fmla="*/ 273230 w 6329420"/>
              <a:gd name="connsiteY20" fmla="*/ 5151559 h 6389247"/>
              <a:gd name="connsiteX21" fmla="*/ 40189 w 6329420"/>
              <a:gd name="connsiteY21" fmla="*/ 4431326 h 6389247"/>
              <a:gd name="connsiteX22" fmla="*/ 467268 w 6329420"/>
              <a:gd name="connsiteY22" fmla="*/ 3598198 h 6389247"/>
              <a:gd name="connsiteX23" fmla="*/ 3203 w 6329420"/>
              <a:gd name="connsiteY23" fmla="*/ 2797063 h 6389247"/>
              <a:gd name="connsiteX24" fmla="*/ 345913 w 6329420"/>
              <a:gd name="connsiteY24" fmla="*/ 2096653 h 6389247"/>
              <a:gd name="connsiteX25" fmla="*/ 1552774 w 6329420"/>
              <a:gd name="connsiteY25" fmla="*/ 2014542 h 6389247"/>
              <a:gd name="connsiteX26" fmla="*/ 1737708 w 6329420"/>
              <a:gd name="connsiteY26" fmla="*/ 1339596 h 6389247"/>
              <a:gd name="connsiteX27" fmla="*/ 1365343 w 6329420"/>
              <a:gd name="connsiteY27" fmla="*/ 604294 h 6389247"/>
              <a:gd name="connsiteX28" fmla="*/ 1784365 w 6329420"/>
              <a:gd name="connsiteY28" fmla="*/ 110735 h 6389247"/>
              <a:gd name="connsiteX29" fmla="*/ 1881062 w 6329420"/>
              <a:gd name="connsiteY29" fmla="*/ 100098 h 6389247"/>
              <a:gd name="connsiteX30" fmla="*/ 2326675 w 6329420"/>
              <a:gd name="connsiteY30" fmla="*/ 311301 h 6389247"/>
              <a:gd name="connsiteX31" fmla="*/ 2585018 w 6329420"/>
              <a:gd name="connsiteY31" fmla="*/ 1190279 h 6389247"/>
              <a:gd name="connsiteX32" fmla="*/ 2694528 w 6329420"/>
              <a:gd name="connsiteY32" fmla="*/ 1338063 h 6389247"/>
              <a:gd name="connsiteX33" fmla="*/ 2982926 w 6329420"/>
              <a:gd name="connsiteY33" fmla="*/ 1306959 h 6389247"/>
              <a:gd name="connsiteX34" fmla="*/ 3354163 w 6329420"/>
              <a:gd name="connsiteY34" fmla="*/ 881733 h 6389247"/>
              <a:gd name="connsiteX35" fmla="*/ 4299539 w 6329420"/>
              <a:gd name="connsiteY35" fmla="*/ 1304623 h 6389247"/>
              <a:gd name="connsiteX36" fmla="*/ 4625167 w 6329420"/>
              <a:gd name="connsiteY36" fmla="*/ 991486 h 6389247"/>
              <a:gd name="connsiteX37" fmla="*/ 4692533 w 6329420"/>
              <a:gd name="connsiteY37" fmla="*/ 854498 h 6389247"/>
              <a:gd name="connsiteX38" fmla="*/ 5607288 w 6329420"/>
              <a:gd name="connsiteY38" fmla="*/ 28863 h 6389247"/>
              <a:gd name="connsiteX39" fmla="*/ 5761439 w 6329420"/>
              <a:gd name="connsiteY39" fmla="*/ 17664 h 6389247"/>
              <a:gd name="connsiteX40" fmla="*/ 4156539 w 6329420"/>
              <a:gd name="connsiteY40" fmla="*/ 0 h 6389247"/>
              <a:gd name="connsiteX41" fmla="*/ 4663751 w 6329420"/>
              <a:gd name="connsiteY41" fmla="*/ 507212 h 6389247"/>
              <a:gd name="connsiteX42" fmla="*/ 4156539 w 6329420"/>
              <a:gd name="connsiteY42" fmla="*/ 1014424 h 6389247"/>
              <a:gd name="connsiteX43" fmla="*/ 3649327 w 6329420"/>
              <a:gd name="connsiteY43" fmla="*/ 507212 h 6389247"/>
              <a:gd name="connsiteX44" fmla="*/ 4156539 w 6329420"/>
              <a:gd name="connsiteY44" fmla="*/ 0 h 638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329420" h="6389247">
                <a:moveTo>
                  <a:pt x="767991" y="731396"/>
                </a:moveTo>
                <a:cubicBezTo>
                  <a:pt x="1061543" y="731396"/>
                  <a:pt x="1299514" y="969367"/>
                  <a:pt x="1299514" y="1262919"/>
                </a:cubicBezTo>
                <a:cubicBezTo>
                  <a:pt x="1299514" y="1556471"/>
                  <a:pt x="1061543" y="1794442"/>
                  <a:pt x="767991" y="1794442"/>
                </a:cubicBezTo>
                <a:cubicBezTo>
                  <a:pt x="474439" y="1794442"/>
                  <a:pt x="236469" y="1556471"/>
                  <a:pt x="236469" y="1262919"/>
                </a:cubicBezTo>
                <a:cubicBezTo>
                  <a:pt x="236469" y="969367"/>
                  <a:pt x="474439" y="731396"/>
                  <a:pt x="767991" y="731396"/>
                </a:cubicBezTo>
                <a:close/>
                <a:moveTo>
                  <a:pt x="2926094" y="324026"/>
                </a:moveTo>
                <a:cubicBezTo>
                  <a:pt x="3081706" y="324026"/>
                  <a:pt x="3207855" y="450175"/>
                  <a:pt x="3207855" y="605787"/>
                </a:cubicBezTo>
                <a:cubicBezTo>
                  <a:pt x="3207855" y="761399"/>
                  <a:pt x="3081706" y="887548"/>
                  <a:pt x="2926094" y="887548"/>
                </a:cubicBezTo>
                <a:cubicBezTo>
                  <a:pt x="2770482" y="887548"/>
                  <a:pt x="2644333" y="761399"/>
                  <a:pt x="2644333" y="605787"/>
                </a:cubicBezTo>
                <a:cubicBezTo>
                  <a:pt x="2644333" y="450175"/>
                  <a:pt x="2770482" y="324026"/>
                  <a:pt x="2926094" y="324026"/>
                </a:cubicBezTo>
                <a:close/>
                <a:moveTo>
                  <a:pt x="5761439" y="17664"/>
                </a:moveTo>
                <a:lnTo>
                  <a:pt x="5784727" y="18309"/>
                </a:lnTo>
                <a:cubicBezTo>
                  <a:pt x="5972924" y="25037"/>
                  <a:pt x="6119949" y="54449"/>
                  <a:pt x="6232947" y="102447"/>
                </a:cubicBezTo>
                <a:lnTo>
                  <a:pt x="6329420" y="159335"/>
                </a:lnTo>
                <a:lnTo>
                  <a:pt x="6329420" y="6389247"/>
                </a:lnTo>
                <a:lnTo>
                  <a:pt x="3180387" y="6389247"/>
                </a:lnTo>
                <a:lnTo>
                  <a:pt x="2702967" y="6389247"/>
                </a:lnTo>
                <a:lnTo>
                  <a:pt x="1013739" y="6389247"/>
                </a:lnTo>
                <a:lnTo>
                  <a:pt x="1024183" y="6281366"/>
                </a:lnTo>
                <a:cubicBezTo>
                  <a:pt x="1049848" y="6046008"/>
                  <a:pt x="1072512" y="5801284"/>
                  <a:pt x="903050" y="5588470"/>
                </a:cubicBezTo>
                <a:cubicBezTo>
                  <a:pt x="704901" y="5339877"/>
                  <a:pt x="494907" y="5451483"/>
                  <a:pt x="273230" y="5151559"/>
                </a:cubicBezTo>
                <a:cubicBezTo>
                  <a:pt x="109328" y="4929882"/>
                  <a:pt x="-26532" y="4726254"/>
                  <a:pt x="40189" y="4431326"/>
                </a:cubicBezTo>
                <a:cubicBezTo>
                  <a:pt x="129472" y="4036881"/>
                  <a:pt x="470813" y="3882974"/>
                  <a:pt x="467268" y="3598198"/>
                </a:cubicBezTo>
                <a:cubicBezTo>
                  <a:pt x="463239" y="3255890"/>
                  <a:pt x="44217" y="3187318"/>
                  <a:pt x="3203" y="2797063"/>
                </a:cubicBezTo>
                <a:cubicBezTo>
                  <a:pt x="-23550" y="2542509"/>
                  <a:pt x="119641" y="2237671"/>
                  <a:pt x="345913" y="2096653"/>
                </a:cubicBezTo>
                <a:cubicBezTo>
                  <a:pt x="762919" y="1836457"/>
                  <a:pt x="1233029" y="2275545"/>
                  <a:pt x="1552774" y="2014542"/>
                </a:cubicBezTo>
                <a:cubicBezTo>
                  <a:pt x="1743751" y="1858617"/>
                  <a:pt x="1774856" y="1540160"/>
                  <a:pt x="1737708" y="1339596"/>
                </a:cubicBezTo>
                <a:cubicBezTo>
                  <a:pt x="1666877" y="957721"/>
                  <a:pt x="1353739" y="895190"/>
                  <a:pt x="1365343" y="604294"/>
                </a:cubicBezTo>
                <a:cubicBezTo>
                  <a:pt x="1373885" y="388094"/>
                  <a:pt x="1557287" y="161098"/>
                  <a:pt x="1784365" y="110735"/>
                </a:cubicBezTo>
                <a:cubicBezTo>
                  <a:pt x="1816113" y="103643"/>
                  <a:pt x="1848539" y="100098"/>
                  <a:pt x="1881062" y="100098"/>
                </a:cubicBezTo>
                <a:cubicBezTo>
                  <a:pt x="2100564" y="100098"/>
                  <a:pt x="2273329" y="261260"/>
                  <a:pt x="2326675" y="311301"/>
                </a:cubicBezTo>
                <a:cubicBezTo>
                  <a:pt x="2579216" y="547161"/>
                  <a:pt x="2379374" y="836206"/>
                  <a:pt x="2585018" y="1190279"/>
                </a:cubicBezTo>
                <a:cubicBezTo>
                  <a:pt x="2616968" y="1242737"/>
                  <a:pt x="2653624" y="1292213"/>
                  <a:pt x="2694528" y="1338063"/>
                </a:cubicBezTo>
                <a:cubicBezTo>
                  <a:pt x="2775108" y="1429685"/>
                  <a:pt x="2925230" y="1413569"/>
                  <a:pt x="2982926" y="1306959"/>
                </a:cubicBezTo>
                <a:cubicBezTo>
                  <a:pt x="3078253" y="1130728"/>
                  <a:pt x="3169390" y="933143"/>
                  <a:pt x="3354163" y="881733"/>
                </a:cubicBezTo>
                <a:cubicBezTo>
                  <a:pt x="3713394" y="781733"/>
                  <a:pt x="3927255" y="1375615"/>
                  <a:pt x="4299539" y="1304623"/>
                </a:cubicBezTo>
                <a:cubicBezTo>
                  <a:pt x="4454094" y="1275131"/>
                  <a:pt x="4543700" y="1148457"/>
                  <a:pt x="4625167" y="991486"/>
                </a:cubicBezTo>
                <a:cubicBezTo>
                  <a:pt x="4647810" y="947730"/>
                  <a:pt x="4669890" y="901637"/>
                  <a:pt x="4692533" y="854498"/>
                </a:cubicBezTo>
                <a:cubicBezTo>
                  <a:pt x="4762477" y="605422"/>
                  <a:pt x="4865621" y="105095"/>
                  <a:pt x="5607288" y="28863"/>
                </a:cubicBezTo>
                <a:cubicBezTo>
                  <a:pt x="5658191" y="20163"/>
                  <a:pt x="5709812" y="16455"/>
                  <a:pt x="5761439" y="17664"/>
                </a:cubicBezTo>
                <a:close/>
                <a:moveTo>
                  <a:pt x="4156539" y="0"/>
                </a:moveTo>
                <a:cubicBezTo>
                  <a:pt x="4436664" y="0"/>
                  <a:pt x="4663751" y="227087"/>
                  <a:pt x="4663751" y="507212"/>
                </a:cubicBezTo>
                <a:cubicBezTo>
                  <a:pt x="4663751" y="787337"/>
                  <a:pt x="4436664" y="1014424"/>
                  <a:pt x="4156539" y="1014424"/>
                </a:cubicBezTo>
                <a:cubicBezTo>
                  <a:pt x="3876414" y="1014424"/>
                  <a:pt x="3649327" y="787337"/>
                  <a:pt x="3649327" y="507212"/>
                </a:cubicBezTo>
                <a:cubicBezTo>
                  <a:pt x="3649327" y="227087"/>
                  <a:pt x="3876414" y="0"/>
                  <a:pt x="415653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5DD2E96-35AC-64E1-76A2-3FEE4A0DA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7783"/>
            <a:ext cx="10969752" cy="31308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HVALA NA PAŽNJI!</a:t>
            </a:r>
          </a:p>
        </p:txBody>
      </p:sp>
    </p:spTree>
    <p:extLst>
      <p:ext uri="{BB962C8B-B14F-4D97-AF65-F5344CB8AC3E}">
        <p14:creationId xmlns:p14="http://schemas.microsoft.com/office/powerpoint/2010/main" val="197765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0DB2E4-52C1-0596-C097-059B2319A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ISHODI: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46B2E90-7B90-B58E-B0F1-12D877C39C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/>
              <a:t>Unaprijediti socijalne vještine učenika, osvijestiti ih na važnost kulture našeg društva, potaknuti empatiju i toleranciju te im ponuditi učinkovite načine suosjećanja za one koji su drugačiji.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/>
              <a:t>Učenike će potaknuti da primjenjuju etičke vrijednosti kao kriterij u promišljanju o različitim društvenim skupinama, stilu odijevanja i posebnostima u društvu .</a:t>
            </a:r>
          </a:p>
        </p:txBody>
      </p:sp>
    </p:spTree>
    <p:extLst>
      <p:ext uri="{BB962C8B-B14F-4D97-AF65-F5344CB8AC3E}">
        <p14:creationId xmlns:p14="http://schemas.microsoft.com/office/powerpoint/2010/main" val="34622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EC4DCA-CC42-BC45-25A1-E18E5708C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709" y="567210"/>
            <a:ext cx="10972800" cy="1325563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6BFFA99-17CF-C3AD-2BFD-DA9EAA2F44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/>
              <a:t>Aktivnosti/ način realizacije:</a:t>
            </a:r>
          </a:p>
          <a:p>
            <a:r>
              <a:rPr lang="hr-HR" dirty="0"/>
              <a:t>-u sklopu redovitog programa etike, sociologije, politike i gospodarstva</a:t>
            </a:r>
          </a:p>
          <a:p>
            <a:r>
              <a:rPr lang="hr-HR" dirty="0"/>
              <a:t>-radionice, plakati, digitalni alati, predavanje, gosti /predavači</a:t>
            </a:r>
          </a:p>
          <a:p>
            <a:endParaRPr lang="hr-HR" dirty="0"/>
          </a:p>
          <a:p>
            <a:r>
              <a:rPr lang="hr-HR" b="1" dirty="0" err="1"/>
              <a:t>Vremenik</a:t>
            </a:r>
            <a:r>
              <a:rPr lang="hr-HR" dirty="0"/>
              <a:t>: Jedna školska godina (2022./2023.)</a:t>
            </a:r>
          </a:p>
          <a:p>
            <a:r>
              <a:rPr lang="hr-HR" b="1" dirty="0"/>
              <a:t>Troškovnik</a:t>
            </a:r>
            <a:r>
              <a:rPr lang="hr-HR" dirty="0"/>
              <a:t>: </a:t>
            </a:r>
            <a:r>
              <a:rPr lang="hr-HR" dirty="0" err="1"/>
              <a:t>Hameri</a:t>
            </a:r>
            <a:r>
              <a:rPr lang="hr-HR" dirty="0"/>
              <a:t>(za plakat), uredski pribor</a:t>
            </a:r>
          </a:p>
        </p:txBody>
      </p:sp>
    </p:spTree>
    <p:extLst>
      <p:ext uri="{BB962C8B-B14F-4D97-AF65-F5344CB8AC3E}">
        <p14:creationId xmlns:p14="http://schemas.microsoft.com/office/powerpoint/2010/main" val="250863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4F274D7-3196-D60C-F51B-1CC830367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TEME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618C853-0639-1E65-CB9D-18229CE56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855" y="2106204"/>
            <a:ext cx="10972800" cy="4194012"/>
          </a:xfrm>
        </p:spPr>
        <p:txBody>
          <a:bodyPr>
            <a:normAutofit lnSpcReduction="10000"/>
          </a:bodyPr>
          <a:lstStyle/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hr-HR" b="1" kern="15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1. Godina mladih 2022.</a:t>
            </a:r>
            <a:endParaRPr lang="hr-HR" b="1" kern="150" dirty="0">
              <a:effectLst/>
              <a:latin typeface="Liberation Serif" panose="02020603050405020304" pitchFamily="18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hr-HR" b="1" kern="15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2. Materijalni i nematerijalni aspekti kulture</a:t>
            </a:r>
            <a:endParaRPr lang="hr-HR" b="1" kern="150" dirty="0">
              <a:effectLst/>
              <a:latin typeface="Liberation Serif" panose="02020603050405020304" pitchFamily="18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hr-HR" b="1" kern="15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3. Rituali</a:t>
            </a:r>
            <a:endParaRPr lang="hr-HR" b="1" kern="150" dirty="0">
              <a:effectLst/>
              <a:latin typeface="Liberation Serif" panose="02020603050405020304" pitchFamily="18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hr-HR" b="1" kern="15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4. Komponente kulture</a:t>
            </a:r>
            <a:endParaRPr lang="hr-HR" b="1" kern="150" dirty="0">
              <a:effectLst/>
              <a:latin typeface="Liberation Serif" panose="02020603050405020304" pitchFamily="18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hr-HR" b="1" kern="15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5. Od kola do Instagrama</a:t>
            </a:r>
            <a:endParaRPr lang="hr-HR" b="1" kern="150" dirty="0">
              <a:effectLst/>
              <a:latin typeface="Liberation Serif" panose="02020603050405020304" pitchFamily="18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hr-HR" b="1" kern="15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6. Kulturne varijacije</a:t>
            </a:r>
            <a:endParaRPr lang="hr-HR" b="1" kern="150" dirty="0">
              <a:effectLst/>
              <a:latin typeface="Liberation Serif" panose="02020603050405020304" pitchFamily="18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hr-HR" b="1" kern="15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7. Istraživački rad</a:t>
            </a:r>
            <a:endParaRPr lang="hr-HR" b="1" kern="150" dirty="0">
              <a:effectLst/>
              <a:latin typeface="Liberation Serif" panose="02020603050405020304" pitchFamily="18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597169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E0C591E-F57A-3A90-B79E-5CB162D67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Godina mladih 2022.</a:t>
            </a:r>
            <a:br>
              <a:rPr lang="hr-HR" dirty="0"/>
            </a:br>
            <a:r>
              <a:rPr lang="hr-HR" sz="3100" dirty="0"/>
              <a:t>Dan srednjoškolaca 17.studenoga (Svjetski dan srednjoškolaca)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5FC07BB-2EA1-29A8-7432-C657DF4C70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https://www.tiktok.com/@ssivansvear/video/7302497944815668513?is_from_webapp=1&amp;sender_device=pc&amp;web_id=7407483140765746721</a:t>
            </a:r>
          </a:p>
        </p:txBody>
      </p:sp>
    </p:spTree>
    <p:extLst>
      <p:ext uri="{BB962C8B-B14F-4D97-AF65-F5344CB8AC3E}">
        <p14:creationId xmlns:p14="http://schemas.microsoft.com/office/powerpoint/2010/main" val="2242113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1380B7A-5B85-4642-8878-2089DEF2C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48D562A-EF99-44C6-AA29-9D3E421772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2299" y="-1"/>
            <a:ext cx="5726653" cy="6858000"/>
          </a:xfrm>
          <a:custGeom>
            <a:avLst/>
            <a:gdLst>
              <a:gd name="connsiteX0" fmla="*/ 615190 w 5726653"/>
              <a:gd name="connsiteY0" fmla="*/ 3536635 h 6858000"/>
              <a:gd name="connsiteX1" fmla="*/ 1124778 w 5726653"/>
              <a:gd name="connsiteY1" fmla="*/ 4046223 h 6858000"/>
              <a:gd name="connsiteX2" fmla="*/ 615190 w 5726653"/>
              <a:gd name="connsiteY2" fmla="*/ 4555811 h 6858000"/>
              <a:gd name="connsiteX3" fmla="*/ 105602 w 5726653"/>
              <a:gd name="connsiteY3" fmla="*/ 4046223 h 6858000"/>
              <a:gd name="connsiteX4" fmla="*/ 615190 w 5726653"/>
              <a:gd name="connsiteY4" fmla="*/ 3536635 h 6858000"/>
              <a:gd name="connsiteX5" fmla="*/ 1497780 w 5726653"/>
              <a:gd name="connsiteY5" fmla="*/ 0 h 6858000"/>
              <a:gd name="connsiteX6" fmla="*/ 5164844 w 5726653"/>
              <a:gd name="connsiteY6" fmla="*/ 0 h 6858000"/>
              <a:gd name="connsiteX7" fmla="*/ 5726653 w 5726653"/>
              <a:gd name="connsiteY7" fmla="*/ 0 h 6858000"/>
              <a:gd name="connsiteX8" fmla="*/ 5726653 w 5726653"/>
              <a:gd name="connsiteY8" fmla="*/ 6858000 h 6858000"/>
              <a:gd name="connsiteX9" fmla="*/ 311757 w 5726653"/>
              <a:gd name="connsiteY9" fmla="*/ 6858000 h 6858000"/>
              <a:gd name="connsiteX10" fmla="*/ 314130 w 5726653"/>
              <a:gd name="connsiteY10" fmla="*/ 6707670 h 6858000"/>
              <a:gd name="connsiteX11" fmla="*/ 599702 w 5726653"/>
              <a:gd name="connsiteY11" fmla="*/ 5670858 h 6858000"/>
              <a:gd name="connsiteX12" fmla="*/ 1211433 w 5726653"/>
              <a:gd name="connsiteY12" fmla="*/ 4641255 h 6858000"/>
              <a:gd name="connsiteX13" fmla="*/ 1053041 w 5726653"/>
              <a:gd name="connsiteY13" fmla="*/ 3164269 h 6858000"/>
              <a:gd name="connsiteX14" fmla="*/ 607048 w 5726653"/>
              <a:gd name="connsiteY14" fmla="*/ 2589405 h 6858000"/>
              <a:gd name="connsiteX15" fmla="*/ 1054915 w 5726653"/>
              <a:gd name="connsiteY15" fmla="*/ 1068099 h 6858000"/>
              <a:gd name="connsiteX16" fmla="*/ 1502877 w 5726653"/>
              <a:gd name="connsiteY16" fmla="*/ 419995 h 6858000"/>
              <a:gd name="connsiteX17" fmla="*/ 1505904 w 5726653"/>
              <a:gd name="connsiteY17" fmla="*/ 184996 h 6858000"/>
              <a:gd name="connsiteX18" fmla="*/ 14543 w 5726653"/>
              <a:gd name="connsiteY18" fmla="*/ 0 h 6858000"/>
              <a:gd name="connsiteX19" fmla="*/ 879351 w 5726653"/>
              <a:gd name="connsiteY19" fmla="*/ 0 h 6858000"/>
              <a:gd name="connsiteX20" fmla="*/ 892053 w 5726653"/>
              <a:gd name="connsiteY20" fmla="*/ 78052 h 6858000"/>
              <a:gd name="connsiteX21" fmla="*/ 561940 w 5726653"/>
              <a:gd name="connsiteY21" fmla="*/ 535443 h 6858000"/>
              <a:gd name="connsiteX22" fmla="*/ 15319 w 5726653"/>
              <a:gd name="connsiteY22" fmla="*/ 219852 h 6858000"/>
              <a:gd name="connsiteX23" fmla="*/ 4234 w 5726653"/>
              <a:gd name="connsiteY23" fmla="*/ 4296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726653" h="6858000">
                <a:moveTo>
                  <a:pt x="615190" y="3536635"/>
                </a:moveTo>
                <a:cubicBezTo>
                  <a:pt x="896628" y="3536635"/>
                  <a:pt x="1124778" y="3764785"/>
                  <a:pt x="1124778" y="4046223"/>
                </a:cubicBezTo>
                <a:cubicBezTo>
                  <a:pt x="1124778" y="4327661"/>
                  <a:pt x="896628" y="4555811"/>
                  <a:pt x="615190" y="4555811"/>
                </a:cubicBezTo>
                <a:cubicBezTo>
                  <a:pt x="333752" y="4555811"/>
                  <a:pt x="105602" y="4327661"/>
                  <a:pt x="105602" y="4046223"/>
                </a:cubicBezTo>
                <a:cubicBezTo>
                  <a:pt x="105602" y="3764785"/>
                  <a:pt x="333752" y="3536635"/>
                  <a:pt x="615190" y="3536635"/>
                </a:cubicBezTo>
                <a:close/>
                <a:moveTo>
                  <a:pt x="1497780" y="0"/>
                </a:moveTo>
                <a:lnTo>
                  <a:pt x="5164844" y="0"/>
                </a:lnTo>
                <a:lnTo>
                  <a:pt x="5726653" y="0"/>
                </a:lnTo>
                <a:lnTo>
                  <a:pt x="5726653" y="6858000"/>
                </a:lnTo>
                <a:lnTo>
                  <a:pt x="311757" y="6858000"/>
                </a:lnTo>
                <a:lnTo>
                  <a:pt x="314130" y="6707670"/>
                </a:lnTo>
                <a:cubicBezTo>
                  <a:pt x="335132" y="6366409"/>
                  <a:pt x="433651" y="6019042"/>
                  <a:pt x="599702" y="5670858"/>
                </a:cubicBezTo>
                <a:cubicBezTo>
                  <a:pt x="770257" y="5311556"/>
                  <a:pt x="1010813" y="4986832"/>
                  <a:pt x="1211433" y="4641255"/>
                </a:cubicBezTo>
                <a:cubicBezTo>
                  <a:pt x="1493036" y="4154456"/>
                  <a:pt x="1511835" y="3622744"/>
                  <a:pt x="1053041" y="3164269"/>
                </a:cubicBezTo>
                <a:cubicBezTo>
                  <a:pt x="881977" y="2993264"/>
                  <a:pt x="700422" y="2805523"/>
                  <a:pt x="607048" y="2589405"/>
                </a:cubicBezTo>
                <a:cubicBezTo>
                  <a:pt x="366279" y="2032158"/>
                  <a:pt x="541125" y="1508061"/>
                  <a:pt x="1054915" y="1068099"/>
                </a:cubicBezTo>
                <a:cubicBezTo>
                  <a:pt x="1261027" y="891535"/>
                  <a:pt x="1489688" y="709488"/>
                  <a:pt x="1502877" y="419995"/>
                </a:cubicBezTo>
                <a:cubicBezTo>
                  <a:pt x="1506389" y="341910"/>
                  <a:pt x="1507262" y="263520"/>
                  <a:pt x="1505904" y="184996"/>
                </a:cubicBezTo>
                <a:close/>
                <a:moveTo>
                  <a:pt x="14543" y="0"/>
                </a:moveTo>
                <a:lnTo>
                  <a:pt x="879351" y="0"/>
                </a:lnTo>
                <a:lnTo>
                  <a:pt x="892053" y="78052"/>
                </a:lnTo>
                <a:cubicBezTo>
                  <a:pt x="904492" y="285271"/>
                  <a:pt x="770271" y="479621"/>
                  <a:pt x="561940" y="535443"/>
                </a:cubicBezTo>
                <a:cubicBezTo>
                  <a:pt x="323846" y="599240"/>
                  <a:pt x="79116" y="457945"/>
                  <a:pt x="15319" y="219852"/>
                </a:cubicBezTo>
                <a:cubicBezTo>
                  <a:pt x="-631" y="160329"/>
                  <a:pt x="-3762" y="100391"/>
                  <a:pt x="4234" y="429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E95B3F8-4852-F5D2-38F6-0A5F879C8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594" y="314960"/>
            <a:ext cx="4246880" cy="982570"/>
          </a:xfrm>
        </p:spPr>
        <p:txBody>
          <a:bodyPr>
            <a:normAutofit/>
          </a:bodyPr>
          <a:lstStyle/>
          <a:p>
            <a:r>
              <a:rPr lang="hr-HR" dirty="0"/>
              <a:t>RITUALI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934E3EC-1C9D-EBBD-9F6D-892939683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821" y="1612490"/>
            <a:ext cx="5726653" cy="4534637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endParaRPr lang="hr-HR" sz="1700" b="1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r-HR" sz="1700" dirty="0"/>
              <a:t>U 2022. godini obilježava se Europska godina mladih u ukazati na važnu ulogu mladih u izgradnji bolje budućnosti.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r-HR" sz="1700" dirty="0"/>
              <a:t>Kako bismo mogli krenuti u budućnost, valja se prisjetiti i prošlosti. Unutar projekta Kultura hrvatskog društva učenici drugih i trećih razreda gimnazijskog usmjere su važnost materijalnih i nematerijalnih aspekta kulture uz ostale sastavnice kulture.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r-HR" sz="1700" dirty="0"/>
              <a:t> Jednako tako, usporedili su tradiciju i običaje prije i sada - što su prikazali putem dva usporedna plakata. Kao jedna od važnih sastavnica kulture nalaze se i rituali. </a:t>
            </a:r>
          </a:p>
        </p:txBody>
      </p:sp>
      <p:pic>
        <p:nvPicPr>
          <p:cNvPr id="5" name="Slika 4" descr="Slika na kojoj se prikazuje odijevanje, osoba, u dvorani, zid&#10;&#10;Opis je automatski generiran">
            <a:extLst>
              <a:ext uri="{FF2B5EF4-FFF2-40B4-BE49-F238E27FC236}">
                <a16:creationId xmlns:a16="http://schemas.microsoft.com/office/drawing/2014/main" id="{A07A6086-A619-DC20-284B-1C137E6FB6F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82"/>
          <a:stretch/>
        </p:blipFill>
        <p:spPr>
          <a:xfrm>
            <a:off x="6907844" y="533569"/>
            <a:ext cx="4835562" cy="579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498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ADA084-C86B-4F3C-8077-6A8999CC4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E95B3F8-4852-F5D2-38F6-0A5F879C8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198" y="339899"/>
            <a:ext cx="3718560" cy="1047404"/>
          </a:xfrm>
        </p:spPr>
        <p:txBody>
          <a:bodyPr>
            <a:normAutofit/>
          </a:bodyPr>
          <a:lstStyle/>
          <a:p>
            <a:r>
              <a:rPr lang="hr-HR" dirty="0"/>
              <a:t>RITUALI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934E3EC-1C9D-EBBD-9F6D-892939683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043" y="1727202"/>
            <a:ext cx="5648362" cy="3602405"/>
          </a:xfrm>
        </p:spPr>
        <p:txBody>
          <a:bodyPr anchor="t">
            <a:normAutofit fontScale="92500" lnSpcReduction="20000"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r-HR" sz="1900" dirty="0"/>
              <a:t>Cijeli naš život satkan je od mnogo rituala koje ni ne primjećujemo, a koji određuju i organiziraju naše živote. Ritual kave ima važnu ulogu u hrvatskom društvu gdje postoji duga tradicija konzumacije kave i ima velik značaj u društvenim okolnostima.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r-HR" sz="1900" dirty="0"/>
              <a:t> Navedeno smo obilježili degustacijom raznih vrsta kava i prikazom slikovitog dijaloga o ispijanju kave.</a:t>
            </a:r>
          </a:p>
          <a:p>
            <a:pPr>
              <a:lnSpc>
                <a:spcPct val="100000"/>
              </a:lnSpc>
            </a:pPr>
            <a:r>
              <a:rPr lang="hr-HR" sz="1300" dirty="0"/>
              <a:t>	</a:t>
            </a:r>
          </a:p>
          <a:p>
            <a:pPr>
              <a:lnSpc>
                <a:spcPct val="100000"/>
              </a:lnSpc>
            </a:pPr>
            <a:endParaRPr lang="hr-HR" sz="1300" dirty="0"/>
          </a:p>
          <a:p>
            <a:pPr>
              <a:lnSpc>
                <a:spcPct val="100000"/>
              </a:lnSpc>
            </a:pPr>
            <a:endParaRPr lang="hr-HR" sz="1300" dirty="0"/>
          </a:p>
          <a:p>
            <a:pPr>
              <a:lnSpc>
                <a:spcPct val="100000"/>
              </a:lnSpc>
            </a:pPr>
            <a:r>
              <a:rPr lang="hr-HR" sz="1300" dirty="0"/>
              <a:t>						</a:t>
            </a:r>
          </a:p>
        </p:txBody>
      </p:sp>
      <p:pic>
        <p:nvPicPr>
          <p:cNvPr id="5" name="Slika 4" descr="Slika na kojoj se prikazuje tekst, u dvorani, računalo, Računalni monitor&#10;&#10;Opis je automatski generiran">
            <a:extLst>
              <a:ext uri="{FF2B5EF4-FFF2-40B4-BE49-F238E27FC236}">
                <a16:creationId xmlns:a16="http://schemas.microsoft.com/office/drawing/2014/main" id="{8DE03246-0A97-142E-51AA-A743AAF26F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8" r="14361"/>
          <a:stretch/>
        </p:blipFill>
        <p:spPr>
          <a:xfrm>
            <a:off x="6364448" y="10"/>
            <a:ext cx="5827552" cy="6857990"/>
          </a:xfrm>
          <a:custGeom>
            <a:avLst/>
            <a:gdLst/>
            <a:ahLst/>
            <a:cxnLst/>
            <a:rect l="l" t="t" r="r" b="b"/>
            <a:pathLst>
              <a:path w="5827552" h="6858000">
                <a:moveTo>
                  <a:pt x="391440" y="4232571"/>
                </a:moveTo>
                <a:cubicBezTo>
                  <a:pt x="581049" y="4232571"/>
                  <a:pt x="734757" y="4386279"/>
                  <a:pt x="734757" y="4575888"/>
                </a:cubicBezTo>
                <a:cubicBezTo>
                  <a:pt x="734757" y="4765497"/>
                  <a:pt x="581049" y="4919205"/>
                  <a:pt x="391440" y="4919205"/>
                </a:cubicBezTo>
                <a:cubicBezTo>
                  <a:pt x="201831" y="4919205"/>
                  <a:pt x="48123" y="4765497"/>
                  <a:pt x="48123" y="4575888"/>
                </a:cubicBezTo>
                <a:cubicBezTo>
                  <a:pt x="48123" y="4386279"/>
                  <a:pt x="201831" y="4232571"/>
                  <a:pt x="391440" y="4232571"/>
                </a:cubicBezTo>
                <a:close/>
                <a:moveTo>
                  <a:pt x="247368" y="1806694"/>
                </a:moveTo>
                <a:cubicBezTo>
                  <a:pt x="383986" y="1806694"/>
                  <a:pt x="494736" y="1917444"/>
                  <a:pt x="494736" y="2054062"/>
                </a:cubicBezTo>
                <a:cubicBezTo>
                  <a:pt x="494736" y="2190680"/>
                  <a:pt x="383986" y="2301430"/>
                  <a:pt x="247368" y="2301430"/>
                </a:cubicBezTo>
                <a:cubicBezTo>
                  <a:pt x="110750" y="2301430"/>
                  <a:pt x="0" y="2190680"/>
                  <a:pt x="0" y="2054062"/>
                </a:cubicBezTo>
                <a:cubicBezTo>
                  <a:pt x="0" y="1917444"/>
                  <a:pt x="110750" y="1806694"/>
                  <a:pt x="247368" y="1806694"/>
                </a:cubicBezTo>
                <a:close/>
                <a:moveTo>
                  <a:pt x="247369" y="1294715"/>
                </a:moveTo>
                <a:cubicBezTo>
                  <a:pt x="326938" y="1294715"/>
                  <a:pt x="391441" y="1359218"/>
                  <a:pt x="391441" y="1438787"/>
                </a:cubicBezTo>
                <a:cubicBezTo>
                  <a:pt x="391441" y="1518356"/>
                  <a:pt x="326938" y="1582859"/>
                  <a:pt x="247369" y="1582859"/>
                </a:cubicBezTo>
                <a:cubicBezTo>
                  <a:pt x="167800" y="1582859"/>
                  <a:pt x="103297" y="1518356"/>
                  <a:pt x="103297" y="1438787"/>
                </a:cubicBezTo>
                <a:cubicBezTo>
                  <a:pt x="103297" y="1359218"/>
                  <a:pt x="167800" y="1294715"/>
                  <a:pt x="247369" y="1294715"/>
                </a:cubicBezTo>
                <a:close/>
                <a:moveTo>
                  <a:pt x="480671" y="0"/>
                </a:moveTo>
                <a:lnTo>
                  <a:pt x="5827552" y="0"/>
                </a:lnTo>
                <a:lnTo>
                  <a:pt x="5827552" y="6858000"/>
                </a:lnTo>
                <a:lnTo>
                  <a:pt x="5825818" y="6858000"/>
                </a:lnTo>
                <a:lnTo>
                  <a:pt x="236731" y="6858000"/>
                </a:lnTo>
                <a:lnTo>
                  <a:pt x="225831" y="6841105"/>
                </a:lnTo>
                <a:cubicBezTo>
                  <a:pt x="35993" y="6490332"/>
                  <a:pt x="58970" y="6027176"/>
                  <a:pt x="314550" y="5720066"/>
                </a:cubicBezTo>
                <a:cubicBezTo>
                  <a:pt x="1530043" y="4259025"/>
                  <a:pt x="615593" y="4079388"/>
                  <a:pt x="503588" y="3464278"/>
                </a:cubicBezTo>
                <a:cubicBezTo>
                  <a:pt x="330606" y="2514465"/>
                  <a:pt x="722867" y="2276432"/>
                  <a:pt x="675681" y="1809180"/>
                </a:cubicBezTo>
                <a:cubicBezTo>
                  <a:pt x="624359" y="1301070"/>
                  <a:pt x="219491" y="1102027"/>
                  <a:pt x="245003" y="646882"/>
                </a:cubicBezTo>
                <a:cubicBezTo>
                  <a:pt x="249830" y="424885"/>
                  <a:pt x="318025" y="228632"/>
                  <a:pt x="431196" y="6414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5202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1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reeform: Shape 23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36" name="Rectangle 25">
            <a:extLst>
              <a:ext uri="{FF2B5EF4-FFF2-40B4-BE49-F238E27FC236}">
                <a16:creationId xmlns:a16="http://schemas.microsoft.com/office/drawing/2014/main" id="{06E15305-164C-44CD-9E0F-420C2DC1B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37" name="Rectangle 27">
            <a:extLst>
              <a:ext uri="{FF2B5EF4-FFF2-40B4-BE49-F238E27FC236}">
                <a16:creationId xmlns:a16="http://schemas.microsoft.com/office/drawing/2014/main" id="{CBADF073-CA76-4388-BC96-A96CF68D6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8" name="Group 29">
            <a:extLst>
              <a:ext uri="{FF2B5EF4-FFF2-40B4-BE49-F238E27FC236}">
                <a16:creationId xmlns:a16="http://schemas.microsoft.com/office/drawing/2014/main" id="{1610E345-14D3-4E52-9F5A-C46244917F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49192" cy="6857990"/>
            <a:chOff x="0" y="0"/>
            <a:chExt cx="12149192" cy="6857990"/>
          </a:xfrm>
        </p:grpSpPr>
        <p:sp>
          <p:nvSpPr>
            <p:cNvPr id="39" name="Freeform: Shape 30">
              <a:extLst>
                <a:ext uri="{FF2B5EF4-FFF2-40B4-BE49-F238E27FC236}">
                  <a16:creationId xmlns:a16="http://schemas.microsoft.com/office/drawing/2014/main" id="{ACB78BC1-35B6-4AD7-B0D2-1394CCA238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4365266" cy="3696498"/>
            </a:xfrm>
            <a:custGeom>
              <a:avLst/>
              <a:gdLst>
                <a:gd name="connsiteX0" fmla="*/ 2092838 w 4523394"/>
                <a:gd name="connsiteY0" fmla="*/ 3063020 h 3830400"/>
                <a:gd name="connsiteX1" fmla="*/ 2343161 w 4523394"/>
                <a:gd name="connsiteY1" fmla="*/ 3219444 h 3830400"/>
                <a:gd name="connsiteX2" fmla="*/ 2228118 w 4523394"/>
                <a:gd name="connsiteY2" fmla="*/ 3648794 h 3830400"/>
                <a:gd name="connsiteX3" fmla="*/ 1798766 w 4523394"/>
                <a:gd name="connsiteY3" fmla="*/ 3533750 h 3830400"/>
                <a:gd name="connsiteX4" fmla="*/ 1913810 w 4523394"/>
                <a:gd name="connsiteY4" fmla="*/ 3104399 h 3830400"/>
                <a:gd name="connsiteX5" fmla="*/ 2092838 w 4523394"/>
                <a:gd name="connsiteY5" fmla="*/ 3063020 h 3830400"/>
                <a:gd name="connsiteX6" fmla="*/ 4021903 w 4523394"/>
                <a:gd name="connsiteY6" fmla="*/ 1290343 h 3830400"/>
                <a:gd name="connsiteX7" fmla="*/ 4399099 w 4523394"/>
                <a:gd name="connsiteY7" fmla="*/ 1526047 h 3830400"/>
                <a:gd name="connsiteX8" fmla="*/ 4225746 w 4523394"/>
                <a:gd name="connsiteY8" fmla="*/ 2173007 h 3830400"/>
                <a:gd name="connsiteX9" fmla="*/ 3578786 w 4523394"/>
                <a:gd name="connsiteY9" fmla="*/ 1999655 h 3830400"/>
                <a:gd name="connsiteX10" fmla="*/ 3752138 w 4523394"/>
                <a:gd name="connsiteY10" fmla="*/ 1352694 h 3830400"/>
                <a:gd name="connsiteX11" fmla="*/ 4021903 w 4523394"/>
                <a:gd name="connsiteY11" fmla="*/ 1290343 h 3830400"/>
                <a:gd name="connsiteX12" fmla="*/ 0 w 4523394"/>
                <a:gd name="connsiteY12" fmla="*/ 0 h 3830400"/>
                <a:gd name="connsiteX13" fmla="*/ 4496979 w 4523394"/>
                <a:gd name="connsiteY13" fmla="*/ 0 h 3830400"/>
                <a:gd name="connsiteX14" fmla="*/ 4503678 w 4523394"/>
                <a:gd name="connsiteY14" fmla="*/ 25146 h 3830400"/>
                <a:gd name="connsiteX15" fmla="*/ 4424081 w 4523394"/>
                <a:gd name="connsiteY15" fmla="*/ 648848 h 3830400"/>
                <a:gd name="connsiteX16" fmla="*/ 3172963 w 4523394"/>
                <a:gd name="connsiteY16" fmla="*/ 1488410 h 3830400"/>
                <a:gd name="connsiteX17" fmla="*/ 3391126 w 4523394"/>
                <a:gd name="connsiteY17" fmla="*/ 2327151 h 3830400"/>
                <a:gd name="connsiteX18" fmla="*/ 4247887 w 4523394"/>
                <a:gd name="connsiteY18" fmla="*/ 2883393 h 3830400"/>
                <a:gd name="connsiteX19" fmla="*/ 4101114 w 4523394"/>
                <a:gd name="connsiteY19" fmla="*/ 3673646 h 3830400"/>
                <a:gd name="connsiteX20" fmla="*/ 4003376 w 4523394"/>
                <a:gd name="connsiteY20" fmla="*/ 3745292 h 3830400"/>
                <a:gd name="connsiteX21" fmla="*/ 4003825 w 4523394"/>
                <a:gd name="connsiteY21" fmla="*/ 3745865 h 3830400"/>
                <a:gd name="connsiteX22" fmla="*/ 3392396 w 4523394"/>
                <a:gd name="connsiteY22" fmla="*/ 3797004 h 3830400"/>
                <a:gd name="connsiteX23" fmla="*/ 2569691 w 4523394"/>
                <a:gd name="connsiteY23" fmla="*/ 3015770 h 3830400"/>
                <a:gd name="connsiteX24" fmla="*/ 1724277 w 4523394"/>
                <a:gd name="connsiteY24" fmla="*/ 2873737 h 3830400"/>
                <a:gd name="connsiteX25" fmla="*/ 523060 w 4523394"/>
                <a:gd name="connsiteY25" fmla="*/ 3653103 h 3830400"/>
                <a:gd name="connsiteX26" fmla="*/ 8341 w 4523394"/>
                <a:gd name="connsiteY26" fmla="*/ 3554360 h 3830400"/>
                <a:gd name="connsiteX27" fmla="*/ 0 w 4523394"/>
                <a:gd name="connsiteY27" fmla="*/ 3549611 h 383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523394" h="3830400">
                  <a:moveTo>
                    <a:pt x="2092838" y="3063020"/>
                  </a:moveTo>
                  <a:cubicBezTo>
                    <a:pt x="2193485" y="3070133"/>
                    <a:pt x="2288915" y="3125487"/>
                    <a:pt x="2343161" y="3219444"/>
                  </a:cubicBezTo>
                  <a:cubicBezTo>
                    <a:pt x="2429954" y="3369774"/>
                    <a:pt x="2378449" y="3562000"/>
                    <a:pt x="2228118" y="3648794"/>
                  </a:cubicBezTo>
                  <a:cubicBezTo>
                    <a:pt x="2077786" y="3735588"/>
                    <a:pt x="1885559" y="3684081"/>
                    <a:pt x="1798766" y="3533750"/>
                  </a:cubicBezTo>
                  <a:cubicBezTo>
                    <a:pt x="1711974" y="3383419"/>
                    <a:pt x="1763479" y="3191193"/>
                    <a:pt x="1913810" y="3104399"/>
                  </a:cubicBezTo>
                  <a:cubicBezTo>
                    <a:pt x="1970185" y="3071852"/>
                    <a:pt x="2032451" y="3058753"/>
                    <a:pt x="2092838" y="3063020"/>
                  </a:cubicBezTo>
                  <a:close/>
                  <a:moveTo>
                    <a:pt x="4021903" y="1290343"/>
                  </a:moveTo>
                  <a:cubicBezTo>
                    <a:pt x="4173560" y="1301062"/>
                    <a:pt x="4317359" y="1384470"/>
                    <a:pt x="4399099" y="1526047"/>
                  </a:cubicBezTo>
                  <a:cubicBezTo>
                    <a:pt x="4529882" y="1752570"/>
                    <a:pt x="4452269" y="2042224"/>
                    <a:pt x="4225746" y="2173007"/>
                  </a:cubicBezTo>
                  <a:cubicBezTo>
                    <a:pt x="3999223" y="2303790"/>
                    <a:pt x="3709569" y="2226178"/>
                    <a:pt x="3578786" y="1999655"/>
                  </a:cubicBezTo>
                  <a:cubicBezTo>
                    <a:pt x="3448003" y="1773132"/>
                    <a:pt x="3525615" y="1483478"/>
                    <a:pt x="3752138" y="1352694"/>
                  </a:cubicBezTo>
                  <a:cubicBezTo>
                    <a:pt x="3837084" y="1303651"/>
                    <a:pt x="3930908" y="1283912"/>
                    <a:pt x="4021903" y="1290343"/>
                  </a:cubicBezTo>
                  <a:close/>
                  <a:moveTo>
                    <a:pt x="0" y="0"/>
                  </a:moveTo>
                  <a:lnTo>
                    <a:pt x="4496979" y="0"/>
                  </a:lnTo>
                  <a:lnTo>
                    <a:pt x="4503678" y="25146"/>
                  </a:lnTo>
                  <a:cubicBezTo>
                    <a:pt x="4545364" y="235150"/>
                    <a:pt x="4521916" y="466040"/>
                    <a:pt x="4424081" y="648848"/>
                  </a:cubicBezTo>
                  <a:cubicBezTo>
                    <a:pt x="4135114" y="1187460"/>
                    <a:pt x="3356321" y="1009462"/>
                    <a:pt x="3172963" y="1488410"/>
                  </a:cubicBezTo>
                  <a:cubicBezTo>
                    <a:pt x="3063420" y="1774578"/>
                    <a:pt x="3226876" y="2135329"/>
                    <a:pt x="3391126" y="2327151"/>
                  </a:cubicBezTo>
                  <a:cubicBezTo>
                    <a:pt x="3703899" y="2692408"/>
                    <a:pt x="4080095" y="2564143"/>
                    <a:pt x="4247887" y="2883393"/>
                  </a:cubicBezTo>
                  <a:cubicBezTo>
                    <a:pt x="4372467" y="3120590"/>
                    <a:pt x="4314876" y="3477586"/>
                    <a:pt x="4101114" y="3673646"/>
                  </a:cubicBezTo>
                  <a:cubicBezTo>
                    <a:pt x="4071248" y="3700994"/>
                    <a:pt x="4038507" y="3725009"/>
                    <a:pt x="4003376" y="3745292"/>
                  </a:cubicBezTo>
                  <a:lnTo>
                    <a:pt x="4003825" y="3745865"/>
                  </a:lnTo>
                  <a:cubicBezTo>
                    <a:pt x="3767079" y="3882551"/>
                    <a:pt x="3480891" y="3817248"/>
                    <a:pt x="3392396" y="3797004"/>
                  </a:cubicBezTo>
                  <a:cubicBezTo>
                    <a:pt x="2974033" y="3701486"/>
                    <a:pt x="3010744" y="3267137"/>
                    <a:pt x="2569691" y="3015770"/>
                  </a:cubicBezTo>
                  <a:cubicBezTo>
                    <a:pt x="2538732" y="2997977"/>
                    <a:pt x="2156724" y="2787303"/>
                    <a:pt x="1724277" y="2873737"/>
                  </a:cubicBezTo>
                  <a:cubicBezTo>
                    <a:pt x="1105663" y="2997269"/>
                    <a:pt x="1057399" y="3593444"/>
                    <a:pt x="523060" y="3653103"/>
                  </a:cubicBezTo>
                  <a:cubicBezTo>
                    <a:pt x="354178" y="3671957"/>
                    <a:pt x="170589" y="3633468"/>
                    <a:pt x="8341" y="3554360"/>
                  </a:cubicBezTo>
                  <a:lnTo>
                    <a:pt x="0" y="35496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0F320E2-4ED4-4941-BE26-A15CC5F3FA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65114" y="0"/>
              <a:ext cx="6038273" cy="3097732"/>
            </a:xfrm>
            <a:custGeom>
              <a:avLst/>
              <a:gdLst>
                <a:gd name="connsiteX0" fmla="*/ 5547548 w 6722672"/>
                <a:gd name="connsiteY0" fmla="*/ 2134514 h 3448840"/>
                <a:gd name="connsiteX1" fmla="*/ 5964992 w 6722672"/>
                <a:gd name="connsiteY1" fmla="*/ 2551958 h 3448840"/>
                <a:gd name="connsiteX2" fmla="*/ 5547548 w 6722672"/>
                <a:gd name="connsiteY2" fmla="*/ 2969402 h 3448840"/>
                <a:gd name="connsiteX3" fmla="*/ 5130104 w 6722672"/>
                <a:gd name="connsiteY3" fmla="*/ 2551958 h 3448840"/>
                <a:gd name="connsiteX4" fmla="*/ 5547548 w 6722672"/>
                <a:gd name="connsiteY4" fmla="*/ 2134514 h 3448840"/>
                <a:gd name="connsiteX5" fmla="*/ 302150 w 6722672"/>
                <a:gd name="connsiteY5" fmla="*/ 135172 h 3448840"/>
                <a:gd name="connsiteX6" fmla="*/ 604300 w 6722672"/>
                <a:gd name="connsiteY6" fmla="*/ 437322 h 3448840"/>
                <a:gd name="connsiteX7" fmla="*/ 302150 w 6722672"/>
                <a:gd name="connsiteY7" fmla="*/ 739472 h 3448840"/>
                <a:gd name="connsiteX8" fmla="*/ 0 w 6722672"/>
                <a:gd name="connsiteY8" fmla="*/ 437322 h 3448840"/>
                <a:gd name="connsiteX9" fmla="*/ 302150 w 6722672"/>
                <a:gd name="connsiteY9" fmla="*/ 135172 h 3448840"/>
                <a:gd name="connsiteX10" fmla="*/ 956483 w 6722672"/>
                <a:gd name="connsiteY10" fmla="*/ 0 h 3448840"/>
                <a:gd name="connsiteX11" fmla="*/ 6439634 w 6722672"/>
                <a:gd name="connsiteY11" fmla="*/ 0 h 3448840"/>
                <a:gd name="connsiteX12" fmla="*/ 6441638 w 6722672"/>
                <a:gd name="connsiteY12" fmla="*/ 4313 h 3448840"/>
                <a:gd name="connsiteX13" fmla="*/ 6512126 w 6722672"/>
                <a:gd name="connsiteY13" fmla="*/ 119128 h 3448840"/>
                <a:gd name="connsiteX14" fmla="*/ 6710318 w 6722672"/>
                <a:gd name="connsiteY14" fmla="*/ 964111 h 3448840"/>
                <a:gd name="connsiteX15" fmla="*/ 5498146 w 6722672"/>
                <a:gd name="connsiteY15" fmla="*/ 1984255 h 3448840"/>
                <a:gd name="connsiteX16" fmla="*/ 5459823 w 6722672"/>
                <a:gd name="connsiteY16" fmla="*/ 1982534 h 3448840"/>
                <a:gd name="connsiteX17" fmla="*/ 5015906 w 6722672"/>
                <a:gd name="connsiteY17" fmla="*/ 2358230 h 3448840"/>
                <a:gd name="connsiteX18" fmla="*/ 5014314 w 6722672"/>
                <a:gd name="connsiteY18" fmla="*/ 2374494 h 3448840"/>
                <a:gd name="connsiteX19" fmla="*/ 4570014 w 6722672"/>
                <a:gd name="connsiteY19" fmla="*/ 3190602 h 3448840"/>
                <a:gd name="connsiteX20" fmla="*/ 2897715 w 6722672"/>
                <a:gd name="connsiteY20" fmla="*/ 2998808 h 3448840"/>
                <a:gd name="connsiteX21" fmla="*/ 2271420 w 6722672"/>
                <a:gd name="connsiteY21" fmla="*/ 2649360 h 3448840"/>
                <a:gd name="connsiteX22" fmla="*/ 2254804 w 6722672"/>
                <a:gd name="connsiteY22" fmla="*/ 2647733 h 3448840"/>
                <a:gd name="connsiteX23" fmla="*/ 714444 w 6722672"/>
                <a:gd name="connsiteY23" fmla="*/ 759977 h 3448840"/>
                <a:gd name="connsiteX24" fmla="*/ 901940 w 6722672"/>
                <a:gd name="connsiteY24" fmla="*/ 91732 h 344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722672" h="3448840">
                  <a:moveTo>
                    <a:pt x="5547548" y="2134514"/>
                  </a:moveTo>
                  <a:cubicBezTo>
                    <a:pt x="5778096" y="2134514"/>
                    <a:pt x="5964992" y="2321410"/>
                    <a:pt x="5964992" y="2551958"/>
                  </a:cubicBezTo>
                  <a:cubicBezTo>
                    <a:pt x="5964992" y="2782506"/>
                    <a:pt x="5778096" y="2969402"/>
                    <a:pt x="5547548" y="2969402"/>
                  </a:cubicBezTo>
                  <a:cubicBezTo>
                    <a:pt x="5317000" y="2969402"/>
                    <a:pt x="5130104" y="2782506"/>
                    <a:pt x="5130104" y="2551958"/>
                  </a:cubicBezTo>
                  <a:cubicBezTo>
                    <a:pt x="5130104" y="2321410"/>
                    <a:pt x="5317000" y="2134514"/>
                    <a:pt x="5547548" y="2134514"/>
                  </a:cubicBezTo>
                  <a:close/>
                  <a:moveTo>
                    <a:pt x="302150" y="135172"/>
                  </a:moveTo>
                  <a:cubicBezTo>
                    <a:pt x="469023" y="135172"/>
                    <a:pt x="604300" y="270449"/>
                    <a:pt x="604300" y="437322"/>
                  </a:cubicBezTo>
                  <a:cubicBezTo>
                    <a:pt x="604300" y="604195"/>
                    <a:pt x="469023" y="739472"/>
                    <a:pt x="302150" y="739472"/>
                  </a:cubicBezTo>
                  <a:cubicBezTo>
                    <a:pt x="135277" y="739472"/>
                    <a:pt x="0" y="604195"/>
                    <a:pt x="0" y="437322"/>
                  </a:cubicBezTo>
                  <a:cubicBezTo>
                    <a:pt x="0" y="270449"/>
                    <a:pt x="135277" y="135172"/>
                    <a:pt x="302150" y="135172"/>
                  </a:cubicBezTo>
                  <a:close/>
                  <a:moveTo>
                    <a:pt x="956483" y="0"/>
                  </a:moveTo>
                  <a:lnTo>
                    <a:pt x="6439634" y="0"/>
                  </a:lnTo>
                  <a:lnTo>
                    <a:pt x="6441638" y="4313"/>
                  </a:lnTo>
                  <a:cubicBezTo>
                    <a:pt x="6462766" y="43682"/>
                    <a:pt x="6486273" y="82026"/>
                    <a:pt x="6512126" y="119128"/>
                  </a:cubicBezTo>
                  <a:cubicBezTo>
                    <a:pt x="6682654" y="365619"/>
                    <a:pt x="6753475" y="667526"/>
                    <a:pt x="6710318" y="964111"/>
                  </a:cubicBezTo>
                  <a:cubicBezTo>
                    <a:pt x="6624945" y="1559406"/>
                    <a:pt x="6099349" y="2002055"/>
                    <a:pt x="5498146" y="1984255"/>
                  </a:cubicBezTo>
                  <a:cubicBezTo>
                    <a:pt x="5485294" y="1983880"/>
                    <a:pt x="5472460" y="1983330"/>
                    <a:pt x="5459823" y="1982534"/>
                  </a:cubicBezTo>
                  <a:cubicBezTo>
                    <a:pt x="5235441" y="1968781"/>
                    <a:pt x="5034740" y="2134256"/>
                    <a:pt x="5015906" y="2358230"/>
                  </a:cubicBezTo>
                  <a:cubicBezTo>
                    <a:pt x="5015376" y="2363651"/>
                    <a:pt x="5014845" y="2369072"/>
                    <a:pt x="5014314" y="2374494"/>
                  </a:cubicBezTo>
                  <a:cubicBezTo>
                    <a:pt x="4982892" y="2695498"/>
                    <a:pt x="4822530" y="2990006"/>
                    <a:pt x="4570014" y="3190602"/>
                  </a:cubicBezTo>
                  <a:cubicBezTo>
                    <a:pt x="4055231" y="3599420"/>
                    <a:pt x="3306556" y="3513556"/>
                    <a:pt x="2897715" y="2998808"/>
                  </a:cubicBezTo>
                  <a:cubicBezTo>
                    <a:pt x="2743403" y="2804020"/>
                    <a:pt x="2518232" y="2678357"/>
                    <a:pt x="2271420" y="2649360"/>
                  </a:cubicBezTo>
                  <a:lnTo>
                    <a:pt x="2254804" y="2647733"/>
                  </a:lnTo>
                  <a:cubicBezTo>
                    <a:pt x="1324701" y="2530470"/>
                    <a:pt x="642650" y="1694532"/>
                    <a:pt x="714444" y="759977"/>
                  </a:cubicBezTo>
                  <a:cubicBezTo>
                    <a:pt x="732434" y="523093"/>
                    <a:pt x="797485" y="296626"/>
                    <a:pt x="901940" y="917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0DF0250-356B-4B3B-B2B0-30A519B4D2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19519" y="3633745"/>
              <a:ext cx="3929673" cy="3224245"/>
            </a:xfrm>
            <a:custGeom>
              <a:avLst/>
              <a:gdLst>
                <a:gd name="connsiteX0" fmla="*/ 346405 w 4029186"/>
                <a:gd name="connsiteY0" fmla="*/ 3203175 h 3305894"/>
                <a:gd name="connsiteX1" fmla="*/ 587827 w 4029186"/>
                <a:gd name="connsiteY1" fmla="*/ 3303175 h 3305894"/>
                <a:gd name="connsiteX2" fmla="*/ 590070 w 4029186"/>
                <a:gd name="connsiteY2" fmla="*/ 3305894 h 3305894"/>
                <a:gd name="connsiteX3" fmla="*/ 102740 w 4029186"/>
                <a:gd name="connsiteY3" fmla="*/ 3305894 h 3305894"/>
                <a:gd name="connsiteX4" fmla="*/ 104983 w 4029186"/>
                <a:gd name="connsiteY4" fmla="*/ 3303175 h 3305894"/>
                <a:gd name="connsiteX5" fmla="*/ 346405 w 4029186"/>
                <a:gd name="connsiteY5" fmla="*/ 3203175 h 3305894"/>
                <a:gd name="connsiteX6" fmla="*/ 1627419 w 4029186"/>
                <a:gd name="connsiteY6" fmla="*/ 372 h 3305894"/>
                <a:gd name="connsiteX7" fmla="*/ 2742608 w 4029186"/>
                <a:gd name="connsiteY7" fmla="*/ 400991 h 3305894"/>
                <a:gd name="connsiteX8" fmla="*/ 3324237 w 4029186"/>
                <a:gd name="connsiteY8" fmla="*/ 466898 h 3305894"/>
                <a:gd name="connsiteX9" fmla="*/ 3708770 w 4029186"/>
                <a:gd name="connsiteY9" fmla="*/ 335631 h 3305894"/>
                <a:gd name="connsiteX10" fmla="*/ 3991753 w 4029186"/>
                <a:gd name="connsiteY10" fmla="*/ 308955 h 3305894"/>
                <a:gd name="connsiteX11" fmla="*/ 4029186 w 4029186"/>
                <a:gd name="connsiteY11" fmla="*/ 310912 h 3305894"/>
                <a:gd name="connsiteX12" fmla="*/ 4029186 w 4029186"/>
                <a:gd name="connsiteY12" fmla="*/ 3305894 h 3305894"/>
                <a:gd name="connsiteX13" fmla="*/ 884587 w 4029186"/>
                <a:gd name="connsiteY13" fmla="*/ 3305894 h 3305894"/>
                <a:gd name="connsiteX14" fmla="*/ 859820 w 4029186"/>
                <a:gd name="connsiteY14" fmla="*/ 3218117 h 3305894"/>
                <a:gd name="connsiteX15" fmla="*/ 683456 w 4029186"/>
                <a:gd name="connsiteY15" fmla="*/ 2999159 h 3305894"/>
                <a:gd name="connsiteX16" fmla="*/ 163 w 4029186"/>
                <a:gd name="connsiteY16" fmla="*/ 1662565 h 3305894"/>
                <a:gd name="connsiteX17" fmla="*/ 874242 w 4029186"/>
                <a:gd name="connsiteY17" fmla="*/ 195637 h 3305894"/>
                <a:gd name="connsiteX18" fmla="*/ 1627419 w 4029186"/>
                <a:gd name="connsiteY18" fmla="*/ 372 h 3305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29186" h="3305894">
                  <a:moveTo>
                    <a:pt x="346405" y="3203175"/>
                  </a:moveTo>
                  <a:cubicBezTo>
                    <a:pt x="440686" y="3203175"/>
                    <a:pt x="526042" y="3241390"/>
                    <a:pt x="587827" y="3303175"/>
                  </a:cubicBezTo>
                  <a:lnTo>
                    <a:pt x="590070" y="3305894"/>
                  </a:lnTo>
                  <a:lnTo>
                    <a:pt x="102740" y="3305894"/>
                  </a:lnTo>
                  <a:lnTo>
                    <a:pt x="104983" y="3303175"/>
                  </a:lnTo>
                  <a:cubicBezTo>
                    <a:pt x="166768" y="3241390"/>
                    <a:pt x="252124" y="3203175"/>
                    <a:pt x="346405" y="3203175"/>
                  </a:cubicBezTo>
                  <a:close/>
                  <a:moveTo>
                    <a:pt x="1627419" y="372"/>
                  </a:moveTo>
                  <a:cubicBezTo>
                    <a:pt x="2042656" y="-8435"/>
                    <a:pt x="2438248" y="139965"/>
                    <a:pt x="2742608" y="400991"/>
                  </a:cubicBezTo>
                  <a:cubicBezTo>
                    <a:pt x="2904491" y="539816"/>
                    <a:pt x="3133918" y="563187"/>
                    <a:pt x="3324237" y="466898"/>
                  </a:cubicBezTo>
                  <a:cubicBezTo>
                    <a:pt x="3445689" y="405572"/>
                    <a:pt x="3575165" y="361394"/>
                    <a:pt x="3708770" y="335631"/>
                  </a:cubicBezTo>
                  <a:cubicBezTo>
                    <a:pt x="3803598" y="317236"/>
                    <a:pt x="3898284" y="308571"/>
                    <a:pt x="3991753" y="308955"/>
                  </a:cubicBezTo>
                  <a:lnTo>
                    <a:pt x="4029186" y="310912"/>
                  </a:lnTo>
                  <a:lnTo>
                    <a:pt x="4029186" y="3305894"/>
                  </a:lnTo>
                  <a:lnTo>
                    <a:pt x="884587" y="3305894"/>
                  </a:lnTo>
                  <a:lnTo>
                    <a:pt x="859820" y="3218117"/>
                  </a:lnTo>
                  <a:cubicBezTo>
                    <a:pt x="822417" y="3132316"/>
                    <a:pt x="761827" y="3056223"/>
                    <a:pt x="683456" y="2999159"/>
                  </a:cubicBezTo>
                  <a:cubicBezTo>
                    <a:pt x="281551" y="2706475"/>
                    <a:pt x="7954" y="2232508"/>
                    <a:pt x="163" y="1662565"/>
                  </a:cubicBezTo>
                  <a:cubicBezTo>
                    <a:pt x="-8484" y="1048683"/>
                    <a:pt x="328916" y="477571"/>
                    <a:pt x="874242" y="195637"/>
                  </a:cubicBezTo>
                  <a:cubicBezTo>
                    <a:pt x="1122064" y="67534"/>
                    <a:pt x="1378278" y="5656"/>
                    <a:pt x="1627419" y="3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2"/>
                </a:solidFill>
              </a:endParaRPr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E7747A12-F09A-3084-83C7-A56916D47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497" y="862035"/>
            <a:ext cx="3929674" cy="10359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/>
              <a:t>RITUALI</a:t>
            </a:r>
          </a:p>
        </p:txBody>
      </p:sp>
      <p:pic>
        <p:nvPicPr>
          <p:cNvPr id="17" name="Slika 16" descr="Slika na kojoj se prikazuje u dvorani, namještaj, komoda s knjigama, zid&#10;&#10;Opis je automatski generiran">
            <a:extLst>
              <a:ext uri="{FF2B5EF4-FFF2-40B4-BE49-F238E27FC236}">
                <a16:creationId xmlns:a16="http://schemas.microsoft.com/office/drawing/2014/main" id="{036C30D0-5C4A-B1BF-D4FE-C59BE3917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43" b="27597"/>
          <a:stretch/>
        </p:blipFill>
        <p:spPr>
          <a:xfrm>
            <a:off x="360497" y="3097733"/>
            <a:ext cx="4207982" cy="3138194"/>
          </a:xfrm>
          <a:prstGeom prst="rect">
            <a:avLst/>
          </a:prstGeom>
        </p:spPr>
      </p:pic>
      <p:pic>
        <p:nvPicPr>
          <p:cNvPr id="9" name="Slika 8" descr="Slika na kojoj se prikazuje odijevanje, u dvorani, zid, namještaj&#10;&#10;Opis je automatski generiran">
            <a:extLst>
              <a:ext uri="{FF2B5EF4-FFF2-40B4-BE49-F238E27FC236}">
                <a16:creationId xmlns:a16="http://schemas.microsoft.com/office/drawing/2014/main" id="{D400CC65-94E7-6EFB-764F-4A2F63FE17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1" r="32464" b="2"/>
          <a:stretch/>
        </p:blipFill>
        <p:spPr>
          <a:xfrm>
            <a:off x="5398589" y="0"/>
            <a:ext cx="3056768" cy="4349743"/>
          </a:xfrm>
          <a:prstGeom prst="rect">
            <a:avLst/>
          </a:prstGeom>
        </p:spPr>
      </p:pic>
      <p:pic>
        <p:nvPicPr>
          <p:cNvPr id="13" name="Rezervirano mjesto sadržaja 12" descr="Slika na kojoj se prikazuje u dvorani, namještaj, stolica, scena&#10;&#10;Opis je automatski generiran">
            <a:extLst>
              <a:ext uri="{FF2B5EF4-FFF2-40B4-BE49-F238E27FC236}">
                <a16:creationId xmlns:a16="http://schemas.microsoft.com/office/drawing/2014/main" id="{21F51E21-CB4A-7AE6-94EC-D2F96AA0FB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6" t="23838" r="-1" b="11590"/>
          <a:stretch/>
        </p:blipFill>
        <p:spPr>
          <a:xfrm>
            <a:off x="7152641" y="3935742"/>
            <a:ext cx="4344414" cy="255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94812"/>
      </p:ext>
    </p:extLst>
  </p:cSld>
  <p:clrMapOvr>
    <a:masterClrMapping/>
  </p:clrMapOvr>
</p:sld>
</file>

<file path=ppt/theme/theme1.xml><?xml version="1.0" encoding="utf-8"?>
<a:theme xmlns:a="http://schemas.openxmlformats.org/drawingml/2006/main" name="SplashVTI">
  <a:themeElements>
    <a:clrScheme name="AnalogousFromLightSeedRightStep">
      <a:dk1>
        <a:srgbClr val="000000"/>
      </a:dk1>
      <a:lt1>
        <a:srgbClr val="FFFFFF"/>
      </a:lt1>
      <a:dk2>
        <a:srgbClr val="243341"/>
      </a:dk2>
      <a:lt2>
        <a:srgbClr val="E8E2E7"/>
      </a:lt2>
      <a:accent1>
        <a:srgbClr val="7DAD88"/>
      </a:accent1>
      <a:accent2>
        <a:srgbClr val="6FAC96"/>
      </a:accent2>
      <a:accent3>
        <a:srgbClr val="7DA9AC"/>
      </a:accent3>
      <a:accent4>
        <a:srgbClr val="7B9EBE"/>
      </a:accent4>
      <a:accent5>
        <a:srgbClr val="9399CA"/>
      </a:accent5>
      <a:accent6>
        <a:srgbClr val="8F7BBE"/>
      </a:accent6>
      <a:hlink>
        <a:srgbClr val="AE699F"/>
      </a:hlink>
      <a:folHlink>
        <a:srgbClr val="7F7F7F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lashVTI" id="{CD38C481-21EC-466B-953B-A1440B42712A}" vid="{D3E4813C-1D98-48C2-AF59-2D0D78E25500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860</Words>
  <Application>Microsoft Office PowerPoint</Application>
  <PresentationFormat>Široki zaslon</PresentationFormat>
  <Paragraphs>76</Paragraphs>
  <Slides>21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28" baseType="lpstr">
      <vt:lpstr>Aptos</vt:lpstr>
      <vt:lpstr>Arial</vt:lpstr>
      <vt:lpstr>Avenir Next LT Pro</vt:lpstr>
      <vt:lpstr>Liberation Serif</vt:lpstr>
      <vt:lpstr>Posterama</vt:lpstr>
      <vt:lpstr>Times New Roman</vt:lpstr>
      <vt:lpstr>SplashVTI</vt:lpstr>
      <vt:lpstr>Kultura hrvatskog društva Školski projekt 2022./2023. Srednja škola Ivan Švear Ivanić Grad</vt:lpstr>
      <vt:lpstr>CILJEVI PROJEKTA:</vt:lpstr>
      <vt:lpstr> ISHODI:</vt:lpstr>
      <vt:lpstr>PowerPoint prezentacija</vt:lpstr>
      <vt:lpstr>TEME</vt:lpstr>
      <vt:lpstr>Godina mladih 2022. Dan srednjoškolaca 17.studenoga (Svjetski dan srednjoškolaca)</vt:lpstr>
      <vt:lpstr>RITUALI</vt:lpstr>
      <vt:lpstr>RITUALI</vt:lpstr>
      <vt:lpstr>RITUALI</vt:lpstr>
      <vt:lpstr>RITUALI</vt:lpstr>
      <vt:lpstr>SIMBOLIKA</vt:lpstr>
      <vt:lpstr>SIMBOLIKA</vt:lpstr>
      <vt:lpstr>PowerPoint prezentacija</vt:lpstr>
      <vt:lpstr>PowerPoint prezentacija</vt:lpstr>
      <vt:lpstr>Od kola do instagrama ovogodišnji projekt uspješno smo priveli kraju zadnjim aktivnostima u kojima su sudjelovali gimnazijalci iz Ivanić -Grada i Križa. Koristili smo se mnogim kvalitativnim istraživačkim metodama i raznim aktivnostima kako bismo istražili kulturu unutar i izvan hrvatskog društva.  Kroz istraživački rad učenici su istražili kako su se parovi prije upoznavali u kolu, a kako danas putem Instagrama. U suradnji s Istraživačkim timom istražili su i današnje mladenačke veze. Rezultate istraživanja možete vidjeti na TikTok profilu (ss_ivansvear). Usvojili su značenje influencera te usporedili sa zanimanjima u prošlosti . Međunarodni dan obitelji obilježili smo izradom plakata  moderne i tradicionalne obitelji gdje smo zaključili da obitelj nije nestala, nego se samo promijenila.   </vt:lpstr>
      <vt:lpstr>PowerPoint prezentacija</vt:lpstr>
      <vt:lpstr>TIK TOK</vt:lpstr>
      <vt:lpstr>PowerPoint prezentacija</vt:lpstr>
      <vt:lpstr>PUBLIKACIJA</vt:lpstr>
      <vt:lpstr>Publikacija : Stranica škole</vt:lpstr>
      <vt:lpstr>HVALA NA PAŽNJI!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Kultura hrvatskog društva</dc:title>
  <dc:creator>Klara Baotić</dc:creator>
  <cp:lastModifiedBy>Dubravka Horvatić</cp:lastModifiedBy>
  <cp:revision>11</cp:revision>
  <dcterms:created xsi:type="dcterms:W3CDTF">2024-08-21T15:39:42Z</dcterms:created>
  <dcterms:modified xsi:type="dcterms:W3CDTF">2024-08-26T20:56:41Z</dcterms:modified>
</cp:coreProperties>
</file>