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31"/>
  </p:notesMasterIdLst>
  <p:sldIdLst>
    <p:sldId id="256" r:id="rId2"/>
    <p:sldId id="282" r:id="rId3"/>
    <p:sldId id="257" r:id="rId4"/>
    <p:sldId id="258" r:id="rId5"/>
    <p:sldId id="259" r:id="rId6"/>
    <p:sldId id="260" r:id="rId7"/>
    <p:sldId id="261" r:id="rId8"/>
    <p:sldId id="263" r:id="rId9"/>
    <p:sldId id="262"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3" r:id="rId29"/>
    <p:sldId id="284" r:id="rId30"/>
  </p:sldIdLst>
  <p:sldSz cx="9144000" cy="6858000" type="screen4x3"/>
  <p:notesSz cx="6858000" cy="9144000"/>
  <p:defaultTextStyle>
    <a:defPPr>
      <a:defRPr lang="sr-Latn-C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9" d="100"/>
          <a:sy n="79" d="100"/>
        </p:scale>
        <p:origin x="1570" y="7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microsoft.com/office/2016/11/relationships/changesInfo" Target="changesInfos/changesInfo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 Id="rId8" Type="http://schemas.openxmlformats.org/officeDocument/2006/relationships/slide" Target="slides/slide7.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Barbara Markulić" userId="43b0eb7c-49e2-4406-841e-d0cd3e92ae2e" providerId="ADAL" clId="{E7A7F172-A307-4752-B2ED-49F585A8A361}"/>
    <pc:docChg chg="addSld modSld">
      <pc:chgData name="Barbara Markulić" userId="43b0eb7c-49e2-4406-841e-d0cd3e92ae2e" providerId="ADAL" clId="{E7A7F172-A307-4752-B2ED-49F585A8A361}" dt="2024-10-15T14:13:13.870" v="11"/>
      <pc:docMkLst>
        <pc:docMk/>
      </pc:docMkLst>
      <pc:sldChg chg="modSp new mod">
        <pc:chgData name="Barbara Markulić" userId="43b0eb7c-49e2-4406-841e-d0cd3e92ae2e" providerId="ADAL" clId="{E7A7F172-A307-4752-B2ED-49F585A8A361}" dt="2024-10-15T14:13:13.870" v="11"/>
        <pc:sldMkLst>
          <pc:docMk/>
          <pc:sldMk cId="1502947544" sldId="284"/>
        </pc:sldMkLst>
        <pc:spChg chg="mod">
          <ac:chgData name="Barbara Markulić" userId="43b0eb7c-49e2-4406-841e-d0cd3e92ae2e" providerId="ADAL" clId="{E7A7F172-A307-4752-B2ED-49F585A8A361}" dt="2024-10-15T14:13:12.471" v="10" actId="20577"/>
          <ac:spMkLst>
            <pc:docMk/>
            <pc:sldMk cId="1502947544" sldId="284"/>
            <ac:spMk id="2" creationId="{5C1CBAB1-4779-3A37-85BF-ED7616E4B648}"/>
          </ac:spMkLst>
        </pc:spChg>
        <pc:spChg chg="mod">
          <ac:chgData name="Barbara Markulić" userId="43b0eb7c-49e2-4406-841e-d0cd3e92ae2e" providerId="ADAL" clId="{E7A7F172-A307-4752-B2ED-49F585A8A361}" dt="2024-10-15T14:13:13.870" v="11"/>
          <ac:spMkLst>
            <pc:docMk/>
            <pc:sldMk cId="1502947544" sldId="284"/>
            <ac:spMk id="3" creationId="{67C2F8B2-71C4-BAA9-AB5D-42F858AD9F25}"/>
          </ac:spMkLst>
        </pc:spChg>
      </pc:sldChg>
    </pc:docChg>
  </pc:docChgLst>
  <pc:docChgLst>
    <pc:chgData name="Barbara Markulić" userId="43b0eb7c-49e2-4406-841e-d0cd3e92ae2e" providerId="ADAL" clId="{E2E5C480-D9DF-47D1-B6CA-7FC2A4FBF07E}"/>
    <pc:docChg chg="custSel modSld">
      <pc:chgData name="Barbara Markulić" userId="43b0eb7c-49e2-4406-841e-d0cd3e92ae2e" providerId="ADAL" clId="{E2E5C480-D9DF-47D1-B6CA-7FC2A4FBF07E}" dt="2024-10-14T11:01:11.189" v="202" actId="20577"/>
      <pc:docMkLst>
        <pc:docMk/>
      </pc:docMkLst>
      <pc:sldChg chg="delSp modSp mod">
        <pc:chgData name="Barbara Markulić" userId="43b0eb7c-49e2-4406-841e-d0cd3e92ae2e" providerId="ADAL" clId="{E2E5C480-D9DF-47D1-B6CA-7FC2A4FBF07E}" dt="2024-10-14T10:38:22.517" v="27" actId="255"/>
        <pc:sldMkLst>
          <pc:docMk/>
          <pc:sldMk cId="988907549" sldId="282"/>
        </pc:sldMkLst>
        <pc:spChg chg="mod">
          <ac:chgData name="Barbara Markulić" userId="43b0eb7c-49e2-4406-841e-d0cd3e92ae2e" providerId="ADAL" clId="{E2E5C480-D9DF-47D1-B6CA-7FC2A4FBF07E}" dt="2024-10-14T10:38:14.444" v="25" actId="27636"/>
          <ac:spMkLst>
            <pc:docMk/>
            <pc:sldMk cId="988907549" sldId="282"/>
            <ac:spMk id="2" creationId="{46D79F87-BC8B-64A8-E63B-3C0843DCEF30}"/>
          </ac:spMkLst>
        </pc:spChg>
        <pc:spChg chg="mod">
          <ac:chgData name="Barbara Markulić" userId="43b0eb7c-49e2-4406-841e-d0cd3e92ae2e" providerId="ADAL" clId="{E2E5C480-D9DF-47D1-B6CA-7FC2A4FBF07E}" dt="2024-10-14T10:38:22.517" v="27" actId="255"/>
          <ac:spMkLst>
            <pc:docMk/>
            <pc:sldMk cId="988907549" sldId="282"/>
            <ac:spMk id="3" creationId="{DF5D2879-9930-6E3E-6127-7C973FBAC796}"/>
          </ac:spMkLst>
        </pc:spChg>
        <pc:picChg chg="del">
          <ac:chgData name="Barbara Markulić" userId="43b0eb7c-49e2-4406-841e-d0cd3e92ae2e" providerId="ADAL" clId="{E2E5C480-D9DF-47D1-B6CA-7FC2A4FBF07E}" dt="2024-10-14T10:38:07.391" v="22" actId="478"/>
          <ac:picMkLst>
            <pc:docMk/>
            <pc:sldMk cId="988907549" sldId="282"/>
            <ac:picMk id="5" creationId="{8D670A1A-8379-E4DF-6D49-464C0116699A}"/>
          </ac:picMkLst>
        </pc:picChg>
      </pc:sldChg>
      <pc:sldChg chg="modSp mod">
        <pc:chgData name="Barbara Markulić" userId="43b0eb7c-49e2-4406-841e-d0cd3e92ae2e" providerId="ADAL" clId="{E2E5C480-D9DF-47D1-B6CA-7FC2A4FBF07E}" dt="2024-10-14T11:01:11.189" v="202" actId="20577"/>
        <pc:sldMkLst>
          <pc:docMk/>
          <pc:sldMk cId="3889688898" sldId="283"/>
        </pc:sldMkLst>
        <pc:spChg chg="mod">
          <ac:chgData name="Barbara Markulić" userId="43b0eb7c-49e2-4406-841e-d0cd3e92ae2e" providerId="ADAL" clId="{E2E5C480-D9DF-47D1-B6CA-7FC2A4FBF07E}" dt="2024-10-01T15:21:37.333" v="21" actId="20577"/>
          <ac:spMkLst>
            <pc:docMk/>
            <pc:sldMk cId="3889688898" sldId="283"/>
            <ac:spMk id="2" creationId="{68FA3B6A-E507-12D3-A50B-D39412C6564F}"/>
          </ac:spMkLst>
        </pc:spChg>
        <pc:spChg chg="mod">
          <ac:chgData name="Barbara Markulić" userId="43b0eb7c-49e2-4406-841e-d0cd3e92ae2e" providerId="ADAL" clId="{E2E5C480-D9DF-47D1-B6CA-7FC2A4FBF07E}" dt="2024-10-14T11:01:11.189" v="202" actId="20577"/>
          <ac:spMkLst>
            <pc:docMk/>
            <pc:sldMk cId="3889688898" sldId="283"/>
            <ac:spMk id="3" creationId="{A2550FBF-D274-6B59-81B0-7F3A760D8302}"/>
          </ac:spMkLst>
        </pc:spChg>
      </pc:sldChg>
    </pc:docChg>
  </pc:docChgLst>
  <pc:docChgLst>
    <pc:chgData name="Barbara Markulić" userId="43b0eb7c-49e2-4406-841e-d0cd3e92ae2e" providerId="ADAL" clId="{7D357451-ACEB-4C30-95EA-6B4FCDE41D3A}"/>
    <pc:docChg chg="custSel addSld modSld">
      <pc:chgData name="Barbara Markulić" userId="43b0eb7c-49e2-4406-841e-d0cd3e92ae2e" providerId="ADAL" clId="{7D357451-ACEB-4C30-95EA-6B4FCDE41D3A}" dt="2023-01-26T19:47:47.907" v="144" actId="20577"/>
      <pc:docMkLst>
        <pc:docMk/>
      </pc:docMkLst>
      <pc:sldChg chg="modSp mod">
        <pc:chgData name="Barbara Markulić" userId="43b0eb7c-49e2-4406-841e-d0cd3e92ae2e" providerId="ADAL" clId="{7D357451-ACEB-4C30-95EA-6B4FCDE41D3A}" dt="2023-01-26T19:10:22.108" v="67" actId="20577"/>
        <pc:sldMkLst>
          <pc:docMk/>
          <pc:sldMk cId="0" sldId="256"/>
        </pc:sldMkLst>
        <pc:spChg chg="mod">
          <ac:chgData name="Barbara Markulić" userId="43b0eb7c-49e2-4406-841e-d0cd3e92ae2e" providerId="ADAL" clId="{7D357451-ACEB-4C30-95EA-6B4FCDE41D3A}" dt="2023-01-26T19:10:22.108" v="67" actId="20577"/>
          <ac:spMkLst>
            <pc:docMk/>
            <pc:sldMk cId="0" sldId="256"/>
            <ac:spMk id="3" creationId="{00000000-0000-0000-0000-000000000000}"/>
          </ac:spMkLst>
        </pc:spChg>
      </pc:sldChg>
      <pc:sldChg chg="addSp modSp new mod">
        <pc:chgData name="Barbara Markulić" userId="43b0eb7c-49e2-4406-841e-d0cd3e92ae2e" providerId="ADAL" clId="{7D357451-ACEB-4C30-95EA-6B4FCDE41D3A}" dt="2023-01-26T19:45:08.216" v="111" actId="1076"/>
        <pc:sldMkLst>
          <pc:docMk/>
          <pc:sldMk cId="988907549" sldId="282"/>
        </pc:sldMkLst>
        <pc:spChg chg="mod">
          <ac:chgData name="Barbara Markulić" userId="43b0eb7c-49e2-4406-841e-d0cd3e92ae2e" providerId="ADAL" clId="{7D357451-ACEB-4C30-95EA-6B4FCDE41D3A}" dt="2023-01-26T19:40:24.940" v="70" actId="27636"/>
          <ac:spMkLst>
            <pc:docMk/>
            <pc:sldMk cId="988907549" sldId="282"/>
            <ac:spMk id="2" creationId="{46D79F87-BC8B-64A8-E63B-3C0843DCEF30}"/>
          </ac:spMkLst>
        </pc:spChg>
        <pc:spChg chg="mod">
          <ac:chgData name="Barbara Markulić" userId="43b0eb7c-49e2-4406-841e-d0cd3e92ae2e" providerId="ADAL" clId="{7D357451-ACEB-4C30-95EA-6B4FCDE41D3A}" dt="2023-01-26T19:44:48.099" v="107" actId="5793"/>
          <ac:spMkLst>
            <pc:docMk/>
            <pc:sldMk cId="988907549" sldId="282"/>
            <ac:spMk id="3" creationId="{DF5D2879-9930-6E3E-6127-7C973FBAC796}"/>
          </ac:spMkLst>
        </pc:spChg>
        <pc:picChg chg="add mod">
          <ac:chgData name="Barbara Markulić" userId="43b0eb7c-49e2-4406-841e-d0cd3e92ae2e" providerId="ADAL" clId="{7D357451-ACEB-4C30-95EA-6B4FCDE41D3A}" dt="2023-01-26T19:45:08.216" v="111" actId="1076"/>
          <ac:picMkLst>
            <pc:docMk/>
            <pc:sldMk cId="988907549" sldId="282"/>
            <ac:picMk id="5" creationId="{8D670A1A-8379-E4DF-6D49-464C0116699A}"/>
          </ac:picMkLst>
        </pc:picChg>
      </pc:sldChg>
      <pc:sldChg chg="modSp new mod">
        <pc:chgData name="Barbara Markulić" userId="43b0eb7c-49e2-4406-841e-d0cd3e92ae2e" providerId="ADAL" clId="{7D357451-ACEB-4C30-95EA-6B4FCDE41D3A}" dt="2023-01-26T19:47:47.907" v="144" actId="20577"/>
        <pc:sldMkLst>
          <pc:docMk/>
          <pc:sldMk cId="3889688898" sldId="283"/>
        </pc:sldMkLst>
        <pc:spChg chg="mod">
          <ac:chgData name="Barbara Markulić" userId="43b0eb7c-49e2-4406-841e-d0cd3e92ae2e" providerId="ADAL" clId="{7D357451-ACEB-4C30-95EA-6B4FCDE41D3A}" dt="2023-01-26T19:47:47.907" v="144" actId="20577"/>
          <ac:spMkLst>
            <pc:docMk/>
            <pc:sldMk cId="3889688898" sldId="283"/>
            <ac:spMk id="3" creationId="{A2550FBF-D274-6B59-81B0-7F3A760D8302}"/>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Rezervirano mjesto zaglavlja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hr-HR"/>
          </a:p>
        </p:txBody>
      </p:sp>
      <p:sp>
        <p:nvSpPr>
          <p:cNvPr id="3" name="Rezervirano mjesto datuma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EA4850D-4FE2-450F-BA86-F543505C7A43}" type="datetimeFigureOut">
              <a:rPr lang="sr-Latn-CS" smtClean="0"/>
              <a:pPr/>
              <a:t>15.10.2024.</a:t>
            </a:fld>
            <a:endParaRPr lang="hr-HR"/>
          </a:p>
        </p:txBody>
      </p:sp>
      <p:sp>
        <p:nvSpPr>
          <p:cNvPr id="4" name="Rezervirano mjesto slike slajda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hr-HR"/>
          </a:p>
        </p:txBody>
      </p:sp>
      <p:sp>
        <p:nvSpPr>
          <p:cNvPr id="5" name="Rezervirano mjesto bilježaka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hr-HR"/>
              <a:t>Kliknite da biste uredili stilove teksta matrice</a:t>
            </a:r>
          </a:p>
          <a:p>
            <a:pPr lvl="1"/>
            <a:r>
              <a:rPr lang="hr-HR"/>
              <a:t>Druga razina</a:t>
            </a:r>
          </a:p>
          <a:p>
            <a:pPr lvl="2"/>
            <a:r>
              <a:rPr lang="hr-HR"/>
              <a:t>Treća razina</a:t>
            </a:r>
          </a:p>
          <a:p>
            <a:pPr lvl="3"/>
            <a:r>
              <a:rPr lang="hr-HR"/>
              <a:t>Četvrta razina</a:t>
            </a:r>
          </a:p>
          <a:p>
            <a:pPr lvl="4"/>
            <a:r>
              <a:rPr lang="hr-HR"/>
              <a:t>Peta razina</a:t>
            </a:r>
          </a:p>
        </p:txBody>
      </p:sp>
      <p:sp>
        <p:nvSpPr>
          <p:cNvPr id="6" name="Rezervirano mjesto podnožja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hr-HR"/>
          </a:p>
        </p:txBody>
      </p:sp>
      <p:sp>
        <p:nvSpPr>
          <p:cNvPr id="7" name="Rezervirano mjesto broja slajda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FF8878A-E671-43C1-A273-D6A14ED3504F}" type="slidenum">
              <a:rPr lang="hr-HR" smtClean="0"/>
              <a:pPr/>
              <a:t>‹#›</a:t>
            </a:fld>
            <a:endParaRPr lang="hr-HR"/>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normAutofit/>
          </a:bodyPr>
          <a:lstStyle/>
          <a:p>
            <a:pPr fontAlgn="base"/>
            <a:r>
              <a:rPr lang="hr-HR" sz="1200" b="0" i="0" kern="1200" dirty="0">
                <a:solidFill>
                  <a:schemeClr val="tx1"/>
                </a:solidFill>
                <a:latin typeface="+mn-lt"/>
                <a:ea typeface="+mn-ea"/>
                <a:cs typeface="+mn-cs"/>
              </a:rPr>
              <a:t>Pod pojmom LOMLJENI KAMEN podrazumijevamo ploče različitih debljina od 0,5 cm – 4 cm koje služe za oblaganje zidova i popločavanje raznih horizontalnih površina kao što su staze, stepeništa, parkirne površine, terase i </a:t>
            </a:r>
            <a:r>
              <a:rPr lang="hr-HR" sz="1200" b="0" i="0" kern="1200" dirty="0" err="1">
                <a:solidFill>
                  <a:schemeClr val="tx1"/>
                </a:solidFill>
                <a:latin typeface="+mn-lt"/>
                <a:ea typeface="+mn-ea"/>
                <a:cs typeface="+mn-cs"/>
              </a:rPr>
              <a:t>sl</a:t>
            </a:r>
            <a:r>
              <a:rPr lang="hr-HR" sz="1200" b="0" i="0" kern="1200" dirty="0">
                <a:solidFill>
                  <a:schemeClr val="tx1"/>
                </a:solidFill>
                <a:latin typeface="+mn-lt"/>
                <a:ea typeface="+mn-ea"/>
                <a:cs typeface="+mn-cs"/>
              </a:rPr>
              <a:t>.</a:t>
            </a:r>
            <a:r>
              <a:rPr lang="hr-HR" sz="1200" b="0" i="0" kern="1200" baseline="0" dirty="0">
                <a:solidFill>
                  <a:schemeClr val="tx1"/>
                </a:solidFill>
                <a:latin typeface="+mn-lt"/>
                <a:ea typeface="+mn-ea"/>
                <a:cs typeface="+mn-cs"/>
              </a:rPr>
              <a:t> </a:t>
            </a:r>
            <a:r>
              <a:rPr lang="hr-HR" sz="1200" b="0" i="0" kern="1200" dirty="0">
                <a:solidFill>
                  <a:schemeClr val="tx1"/>
                </a:solidFill>
                <a:latin typeface="+mn-lt"/>
                <a:ea typeface="+mn-ea"/>
                <a:cs typeface="+mn-cs"/>
              </a:rPr>
              <a:t>Lomljeni kamen je nepravilnog oblika i boje koja je karakteristična za benkovački </a:t>
            </a:r>
            <a:r>
              <a:rPr lang="hr-HR" sz="1200" b="0" i="0" kern="1200" dirty="0" err="1">
                <a:solidFill>
                  <a:schemeClr val="tx1"/>
                </a:solidFill>
                <a:latin typeface="+mn-lt"/>
                <a:ea typeface="+mn-ea"/>
                <a:cs typeface="+mn-cs"/>
              </a:rPr>
              <a:t>kamen.Lomljeni</a:t>
            </a:r>
            <a:r>
              <a:rPr lang="hr-HR" sz="1200" b="0" i="0" kern="1200" dirty="0">
                <a:solidFill>
                  <a:schemeClr val="tx1"/>
                </a:solidFill>
                <a:latin typeface="+mn-lt"/>
                <a:ea typeface="+mn-ea"/>
                <a:cs typeface="+mn-cs"/>
              </a:rPr>
              <a:t> kamen je najrasprostranjeniji proizvod.</a:t>
            </a:r>
          </a:p>
          <a:p>
            <a:endParaRPr lang="hr-HR" dirty="0"/>
          </a:p>
        </p:txBody>
      </p:sp>
      <p:sp>
        <p:nvSpPr>
          <p:cNvPr id="4" name="Rezervirano mjesto broja slajda 3"/>
          <p:cNvSpPr>
            <a:spLocks noGrp="1"/>
          </p:cNvSpPr>
          <p:nvPr>
            <p:ph type="sldNum" sz="quarter" idx="10"/>
          </p:nvPr>
        </p:nvSpPr>
        <p:spPr/>
        <p:txBody>
          <a:bodyPr/>
          <a:lstStyle/>
          <a:p>
            <a:fld id="{2FF8878A-E671-43C1-A273-D6A14ED3504F}" type="slidenum">
              <a:rPr lang="hr-HR" smtClean="0"/>
              <a:pPr/>
              <a:t>4</a:t>
            </a:fld>
            <a:endParaRPr lang="hr-H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normAutofit/>
          </a:bodyPr>
          <a:lstStyle/>
          <a:p>
            <a:r>
              <a:rPr lang="hr-HR" dirty="0"/>
              <a:t>Konglomerati- čvrsto vezana stijena koja se uglavnom sastoji od </a:t>
            </a:r>
            <a:r>
              <a:rPr lang="hr-HR" dirty="0" err="1"/>
              <a:t>dobr</a:t>
            </a:r>
            <a:r>
              <a:rPr lang="hr-HR" dirty="0"/>
              <a:t> zaobljenih </a:t>
            </a:r>
            <a:r>
              <a:rPr lang="hr-HR" dirty="0" err="1"/>
              <a:t>valutica</a:t>
            </a:r>
            <a:r>
              <a:rPr lang="hr-HR" dirty="0"/>
              <a:t> i veziva. </a:t>
            </a:r>
          </a:p>
        </p:txBody>
      </p:sp>
      <p:sp>
        <p:nvSpPr>
          <p:cNvPr id="4" name="Rezervirano mjesto broja slajda 3"/>
          <p:cNvSpPr>
            <a:spLocks noGrp="1"/>
          </p:cNvSpPr>
          <p:nvPr>
            <p:ph type="sldNum" sz="quarter" idx="10"/>
          </p:nvPr>
        </p:nvSpPr>
        <p:spPr/>
        <p:txBody>
          <a:bodyPr/>
          <a:lstStyle/>
          <a:p>
            <a:fld id="{2FF8878A-E671-43C1-A273-D6A14ED3504F}" type="slidenum">
              <a:rPr lang="hr-HR" smtClean="0"/>
              <a:pPr/>
              <a:t>6</a:t>
            </a:fld>
            <a:endParaRPr lang="hr-H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hr-HR" dirty="0"/>
              <a:t>Danas se sve manje koristi kao samostalni materijal za temeljenje.</a:t>
            </a:r>
          </a:p>
          <a:p>
            <a:endParaRPr lang="hr-HR" dirty="0"/>
          </a:p>
        </p:txBody>
      </p:sp>
      <p:sp>
        <p:nvSpPr>
          <p:cNvPr id="4" name="Rezervirano mjesto broja slajda 3"/>
          <p:cNvSpPr>
            <a:spLocks noGrp="1"/>
          </p:cNvSpPr>
          <p:nvPr>
            <p:ph type="sldNum" sz="quarter" idx="10"/>
          </p:nvPr>
        </p:nvSpPr>
        <p:spPr/>
        <p:txBody>
          <a:bodyPr/>
          <a:lstStyle/>
          <a:p>
            <a:fld id="{2FF8878A-E671-43C1-A273-D6A14ED3504F}" type="slidenum">
              <a:rPr lang="hr-HR" smtClean="0"/>
              <a:pPr/>
              <a:t>7</a:t>
            </a:fld>
            <a:endParaRPr lang="hr-H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normAutofit/>
          </a:bodyPr>
          <a:lstStyle/>
          <a:p>
            <a:r>
              <a:rPr lang="hr-HR" dirty="0"/>
              <a:t>Mali koeficijent</a:t>
            </a:r>
            <a:r>
              <a:rPr lang="hr-HR" baseline="0" dirty="0"/>
              <a:t> habanja da se lako ne uglača te da stubišta ne postanu skliska. </a:t>
            </a:r>
            <a:r>
              <a:rPr lang="hr-HR" sz="1200" b="0" i="0" kern="1200" dirty="0">
                <a:solidFill>
                  <a:schemeClr val="tx1"/>
                </a:solidFill>
                <a:latin typeface="+mn-lt"/>
                <a:ea typeface="+mn-ea"/>
                <a:cs typeface="+mn-cs"/>
              </a:rPr>
              <a:t>Paljeni granit dobiva se tako da se granit izlaže visokim temperaturama u kontroliranim uvjetima. Ovim procesom površina kamena postaje zrnata i dobiva rustikalan izgled. Paljeni granit se koristi prvenstveno za izradu gazišta vanjskih stepenica.</a:t>
            </a:r>
            <a:endParaRPr lang="hr-HR" dirty="0"/>
          </a:p>
        </p:txBody>
      </p:sp>
      <p:sp>
        <p:nvSpPr>
          <p:cNvPr id="4" name="Rezervirano mjesto broja slajda 3"/>
          <p:cNvSpPr>
            <a:spLocks noGrp="1"/>
          </p:cNvSpPr>
          <p:nvPr>
            <p:ph type="sldNum" sz="quarter" idx="10"/>
          </p:nvPr>
        </p:nvSpPr>
        <p:spPr/>
        <p:txBody>
          <a:bodyPr/>
          <a:lstStyle/>
          <a:p>
            <a:fld id="{2FF8878A-E671-43C1-A273-D6A14ED3504F}" type="slidenum">
              <a:rPr lang="hr-HR" smtClean="0"/>
              <a:pPr/>
              <a:t>9</a:t>
            </a:fld>
            <a:endParaRPr lang="hr-H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normAutofit/>
          </a:bodyPr>
          <a:lstStyle/>
          <a:p>
            <a:r>
              <a:rPr lang="hr-HR" dirty="0"/>
              <a:t>Koriste se svi kao za vanjske</a:t>
            </a:r>
            <a:r>
              <a:rPr lang="hr-HR" baseline="0" dirty="0"/>
              <a:t> + navedeni. </a:t>
            </a:r>
            <a:r>
              <a:rPr lang="hr-HR" baseline="0" dirty="0" err="1"/>
              <a:t>Kršnik</a:t>
            </a:r>
            <a:r>
              <a:rPr lang="hr-HR" baseline="0" dirty="0"/>
              <a:t> manje ili više čvrsto vezana stijena koja se sastoji od uglatog do </a:t>
            </a:r>
            <a:r>
              <a:rPr lang="hr-HR" baseline="0" dirty="0" err="1"/>
              <a:t>poluzaobljenog</a:t>
            </a:r>
            <a:r>
              <a:rPr lang="hr-HR" baseline="0" dirty="0"/>
              <a:t> </a:t>
            </a:r>
            <a:r>
              <a:rPr lang="hr-HR" baseline="0" dirty="0" err="1"/>
              <a:t>stijenskog</a:t>
            </a:r>
            <a:r>
              <a:rPr lang="hr-HR" baseline="0" dirty="0"/>
              <a:t> krša i veziva.</a:t>
            </a:r>
            <a:endParaRPr lang="hr-HR" dirty="0"/>
          </a:p>
        </p:txBody>
      </p:sp>
      <p:sp>
        <p:nvSpPr>
          <p:cNvPr id="4" name="Rezervirano mjesto broja slajda 3"/>
          <p:cNvSpPr>
            <a:spLocks noGrp="1"/>
          </p:cNvSpPr>
          <p:nvPr>
            <p:ph type="sldNum" sz="quarter" idx="10"/>
          </p:nvPr>
        </p:nvSpPr>
        <p:spPr/>
        <p:txBody>
          <a:bodyPr/>
          <a:lstStyle/>
          <a:p>
            <a:fld id="{2FF8878A-E671-43C1-A273-D6A14ED3504F}" type="slidenum">
              <a:rPr lang="hr-HR" smtClean="0"/>
              <a:pPr/>
              <a:t>13</a:t>
            </a:fld>
            <a:endParaRPr lang="hr-H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normAutofit/>
          </a:bodyPr>
          <a:lstStyle/>
          <a:p>
            <a:r>
              <a:rPr lang="vi-VN" dirty="0"/>
              <a:t>POTPORNI ZID: je objekt koji svojim strukturalnim kapacitetom nosi opterećenje tla, odnosno on je građevina koja služi za svladavanje visinskih razlika na površini terena. On podupire vertikalne ili strme zasjeke terena ili neki nasuti materijal, pa je površina tog materijala iza zida na većoj koti nego što je kota ispred zida.</a:t>
            </a:r>
            <a:r>
              <a:rPr lang="hr-HR" dirty="0"/>
              <a:t> </a:t>
            </a:r>
            <a:r>
              <a:rPr lang="vi-VN" dirty="0"/>
              <a:t>Potporne konstrukcije obično služe za bočno pridržavanje tla kako god to izgradnja neke građevine ili uređenje zemljišta zahtjevalo. Ove konstrukcije se koriste za trajno ili privremeno podupiranje mase zemlje ili drugog materijala kojima nije bilo moguće osigurati njihov prirodni nagib. Takve konstrukcije se izvode od različitih materijala, različitih statičkih sustava i za razne namjene. Projektiranjem i izgradnjom potpornih konstrukcija stvaraju se slobodni prostori za gradnju novih građevinskih objekata kao što su objekti visokogradnje, prometnice, zatim se postižu osiguranja kod regulacija vodotoka, osiguranje kosina terena i slično.</a:t>
            </a:r>
            <a:r>
              <a:rPr lang="hr-HR" dirty="0"/>
              <a:t> Vidjeli na ulazu u tunel, kod upornjaka…</a:t>
            </a:r>
            <a:r>
              <a:rPr lang="vi-VN" sz="1200" b="0" i="0" kern="1200" dirty="0">
                <a:solidFill>
                  <a:schemeClr val="tx1"/>
                </a:solidFill>
                <a:latin typeface="+mn-lt"/>
                <a:ea typeface="+mn-ea"/>
                <a:cs typeface="+mn-cs"/>
              </a:rPr>
              <a:t>Obložni zid se u principu izvodi na mjestima gdje je pokos strm i relativno stabilan i sa relativno tankim zasipom ili bez zasipa između zida i tla.</a:t>
            </a:r>
            <a:endParaRPr lang="hr-HR" dirty="0"/>
          </a:p>
          <a:p>
            <a:endParaRPr lang="hr-HR" dirty="0"/>
          </a:p>
          <a:p>
            <a:endParaRPr lang="hr-HR" dirty="0"/>
          </a:p>
          <a:p>
            <a:endParaRPr lang="hr-HR" dirty="0"/>
          </a:p>
          <a:p>
            <a:endParaRPr lang="hr-HR" dirty="0"/>
          </a:p>
          <a:p>
            <a:endParaRPr lang="hr-HR" dirty="0"/>
          </a:p>
          <a:p>
            <a:endParaRPr lang="hr-HR" dirty="0"/>
          </a:p>
          <a:p>
            <a:endParaRPr lang="hr-HR" dirty="0"/>
          </a:p>
          <a:p>
            <a:endParaRPr lang="hr-HR" dirty="0"/>
          </a:p>
          <a:p>
            <a:endParaRPr lang="hr-HR" dirty="0"/>
          </a:p>
          <a:p>
            <a:endParaRPr lang="hr-HR" dirty="0"/>
          </a:p>
          <a:p>
            <a:endParaRPr lang="hr-HR" dirty="0"/>
          </a:p>
          <a:p>
            <a:endParaRPr lang="hr-HR" dirty="0"/>
          </a:p>
          <a:p>
            <a:endParaRPr lang="hr-HR" dirty="0"/>
          </a:p>
          <a:p>
            <a:endParaRPr lang="hr-HR" dirty="0"/>
          </a:p>
          <a:p>
            <a:endParaRPr lang="hr-HR" dirty="0"/>
          </a:p>
          <a:p>
            <a:endParaRPr lang="hr-HR" dirty="0"/>
          </a:p>
          <a:p>
            <a:endParaRPr lang="hr-HR" dirty="0"/>
          </a:p>
          <a:p>
            <a:endParaRPr lang="hr-HR" dirty="0"/>
          </a:p>
          <a:p>
            <a:endParaRPr lang="hr-HR" dirty="0"/>
          </a:p>
          <a:p>
            <a:endParaRPr lang="hr-HR" dirty="0"/>
          </a:p>
          <a:p>
            <a:endParaRPr lang="hr-HR" dirty="0"/>
          </a:p>
          <a:p>
            <a:endParaRPr lang="hr-HR" dirty="0"/>
          </a:p>
          <a:p>
            <a:endParaRPr lang="hr-HR" dirty="0"/>
          </a:p>
          <a:p>
            <a:endParaRPr lang="hr-HR" dirty="0"/>
          </a:p>
          <a:p>
            <a:endParaRPr lang="hr-HR" dirty="0"/>
          </a:p>
          <a:p>
            <a:endParaRPr lang="hr-HR" dirty="0"/>
          </a:p>
          <a:p>
            <a:endParaRPr lang="hr-HR" dirty="0"/>
          </a:p>
          <a:p>
            <a:endParaRPr lang="hr-HR" dirty="0"/>
          </a:p>
          <a:p>
            <a:endParaRPr lang="hr-HR" dirty="0"/>
          </a:p>
          <a:p>
            <a:endParaRPr lang="hr-HR" dirty="0"/>
          </a:p>
          <a:p>
            <a:endParaRPr lang="hr-HR" dirty="0"/>
          </a:p>
          <a:p>
            <a:endParaRPr lang="hr-HR" dirty="0"/>
          </a:p>
          <a:p>
            <a:endParaRPr lang="hr-HR" dirty="0"/>
          </a:p>
          <a:p>
            <a:endParaRPr lang="hr-HR" dirty="0"/>
          </a:p>
          <a:p>
            <a:endParaRPr lang="hr-HR" dirty="0"/>
          </a:p>
          <a:p>
            <a:endParaRPr lang="hr-HR" dirty="0"/>
          </a:p>
          <a:p>
            <a:endParaRPr lang="hr-HR" dirty="0"/>
          </a:p>
          <a:p>
            <a:endParaRPr lang="hr-HR" dirty="0"/>
          </a:p>
          <a:p>
            <a:endParaRPr lang="hr-HR" dirty="0"/>
          </a:p>
          <a:p>
            <a:endParaRPr lang="hr-HR" dirty="0"/>
          </a:p>
          <a:p>
            <a:endParaRPr lang="hr-HR" dirty="0"/>
          </a:p>
          <a:p>
            <a:endParaRPr lang="hr-HR" dirty="0"/>
          </a:p>
          <a:p>
            <a:endParaRPr lang="hr-HR" dirty="0"/>
          </a:p>
          <a:p>
            <a:endParaRPr lang="hr-HR" dirty="0"/>
          </a:p>
          <a:p>
            <a:endParaRPr lang="hr-HR" dirty="0"/>
          </a:p>
          <a:p>
            <a:endParaRPr lang="hr-HR" dirty="0"/>
          </a:p>
        </p:txBody>
      </p:sp>
      <p:sp>
        <p:nvSpPr>
          <p:cNvPr id="4" name="Rezervirano mjesto broja slajda 3"/>
          <p:cNvSpPr>
            <a:spLocks noGrp="1"/>
          </p:cNvSpPr>
          <p:nvPr>
            <p:ph type="sldNum" sz="quarter" idx="10"/>
          </p:nvPr>
        </p:nvSpPr>
        <p:spPr/>
        <p:txBody>
          <a:bodyPr/>
          <a:lstStyle/>
          <a:p>
            <a:fld id="{2FF8878A-E671-43C1-A273-D6A14ED3504F}" type="slidenum">
              <a:rPr lang="hr-HR" smtClean="0"/>
              <a:pPr/>
              <a:t>22</a:t>
            </a:fld>
            <a:endParaRPr lang="hr-H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normAutofit/>
          </a:bodyPr>
          <a:lstStyle/>
          <a:p>
            <a:r>
              <a:rPr lang="hr-HR" dirty="0"/>
              <a:t>Brana građena 1888, </a:t>
            </a:r>
            <a:r>
              <a:rPr lang="hr-HR" dirty="0" err="1"/>
              <a:t>Wales</a:t>
            </a:r>
            <a:r>
              <a:rPr lang="hr-HR" dirty="0"/>
              <a:t>.</a:t>
            </a:r>
          </a:p>
        </p:txBody>
      </p:sp>
      <p:sp>
        <p:nvSpPr>
          <p:cNvPr id="4" name="Rezervirano mjesto broja slajda 3"/>
          <p:cNvSpPr>
            <a:spLocks noGrp="1"/>
          </p:cNvSpPr>
          <p:nvPr>
            <p:ph type="sldNum" sz="quarter" idx="10"/>
          </p:nvPr>
        </p:nvSpPr>
        <p:spPr/>
        <p:txBody>
          <a:bodyPr/>
          <a:lstStyle/>
          <a:p>
            <a:fld id="{2FF8878A-E671-43C1-A273-D6A14ED3504F}" type="slidenum">
              <a:rPr lang="hr-HR" smtClean="0"/>
              <a:pPr/>
              <a:t>24</a:t>
            </a:fld>
            <a:endParaRPr lang="hr-H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Naslovni slajd">
    <p:bg>
      <p:bgRef idx="1002">
        <a:schemeClr val="bg2"/>
      </p:bgRef>
    </p:bg>
    <p:spTree>
      <p:nvGrpSpPr>
        <p:cNvPr id="1" name=""/>
        <p:cNvGrpSpPr/>
        <p:nvPr/>
      </p:nvGrpSpPr>
      <p:grpSpPr>
        <a:xfrm>
          <a:off x="0" y="0"/>
          <a:ext cx="0" cy="0"/>
          <a:chOff x="0" y="0"/>
          <a:chExt cx="0" cy="0"/>
        </a:xfrm>
      </p:grpSpPr>
      <p:sp>
        <p:nvSpPr>
          <p:cNvPr id="9" name="Naslov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hr-HR"/>
              <a:t>Kliknite da biste uredili stil naslova matrice</a:t>
            </a:r>
            <a:endParaRPr kumimoji="0" lang="en-US"/>
          </a:p>
        </p:txBody>
      </p:sp>
      <p:sp>
        <p:nvSpPr>
          <p:cNvPr id="17" name="Podnaslov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hr-HR"/>
              <a:t>Kliknite da biste uredili stil podnaslova matrice</a:t>
            </a:r>
            <a:endParaRPr kumimoji="0" lang="en-US"/>
          </a:p>
        </p:txBody>
      </p:sp>
      <p:sp>
        <p:nvSpPr>
          <p:cNvPr id="30" name="Rezervirano mjesto datuma 29"/>
          <p:cNvSpPr>
            <a:spLocks noGrp="1"/>
          </p:cNvSpPr>
          <p:nvPr>
            <p:ph type="dt" sz="half" idx="10"/>
          </p:nvPr>
        </p:nvSpPr>
        <p:spPr/>
        <p:txBody>
          <a:bodyPr/>
          <a:lstStyle/>
          <a:p>
            <a:fld id="{FA4C612E-C39F-419A-9F65-AEC33D781816}" type="datetimeFigureOut">
              <a:rPr lang="sr-Latn-CS" smtClean="0"/>
              <a:pPr/>
              <a:t>15.10.2024.</a:t>
            </a:fld>
            <a:endParaRPr lang="hr-HR"/>
          </a:p>
        </p:txBody>
      </p:sp>
      <p:sp>
        <p:nvSpPr>
          <p:cNvPr id="19" name="Rezervirano mjesto podnožja 18"/>
          <p:cNvSpPr>
            <a:spLocks noGrp="1"/>
          </p:cNvSpPr>
          <p:nvPr>
            <p:ph type="ftr" sz="quarter" idx="11"/>
          </p:nvPr>
        </p:nvSpPr>
        <p:spPr/>
        <p:txBody>
          <a:bodyPr/>
          <a:lstStyle/>
          <a:p>
            <a:endParaRPr lang="hr-HR"/>
          </a:p>
        </p:txBody>
      </p:sp>
      <p:sp>
        <p:nvSpPr>
          <p:cNvPr id="27" name="Rezervirano mjesto broja slajda 26"/>
          <p:cNvSpPr>
            <a:spLocks noGrp="1"/>
          </p:cNvSpPr>
          <p:nvPr>
            <p:ph type="sldNum" sz="quarter" idx="12"/>
          </p:nvPr>
        </p:nvSpPr>
        <p:spPr/>
        <p:txBody>
          <a:bodyPr/>
          <a:lstStyle/>
          <a:p>
            <a:fld id="{92A484D3-1D52-4FDD-AD65-95656A2F6D60}" type="slidenum">
              <a:rPr lang="hr-HR" smtClean="0"/>
              <a:pPr/>
              <a:t>‹#›</a:t>
            </a:fld>
            <a:endParaRPr lang="hr-HR"/>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Naslov i okomiti tekst">
    <p:spTree>
      <p:nvGrpSpPr>
        <p:cNvPr id="1" name=""/>
        <p:cNvGrpSpPr/>
        <p:nvPr/>
      </p:nvGrpSpPr>
      <p:grpSpPr>
        <a:xfrm>
          <a:off x="0" y="0"/>
          <a:ext cx="0" cy="0"/>
          <a:chOff x="0" y="0"/>
          <a:chExt cx="0" cy="0"/>
        </a:xfrm>
      </p:grpSpPr>
      <p:sp>
        <p:nvSpPr>
          <p:cNvPr id="2" name="Naslov 1"/>
          <p:cNvSpPr>
            <a:spLocks noGrp="1"/>
          </p:cNvSpPr>
          <p:nvPr>
            <p:ph type="title"/>
          </p:nvPr>
        </p:nvSpPr>
        <p:spPr/>
        <p:txBody>
          <a:bodyPr/>
          <a:lstStyle/>
          <a:p>
            <a:r>
              <a:rPr kumimoji="0" lang="hr-HR"/>
              <a:t>Kliknite da biste uredili stil naslova matrice</a:t>
            </a:r>
            <a:endParaRPr kumimoji="0" lang="en-US"/>
          </a:p>
        </p:txBody>
      </p:sp>
      <p:sp>
        <p:nvSpPr>
          <p:cNvPr id="3" name="Rezervirano mjesto okomitog teksta 2"/>
          <p:cNvSpPr>
            <a:spLocks noGrp="1"/>
          </p:cNvSpPr>
          <p:nvPr>
            <p:ph type="body" orient="vert" idx="1"/>
          </p:nvPr>
        </p:nvSpPr>
        <p:spPr/>
        <p:txBody>
          <a:bodyPr vert="eaVert"/>
          <a:lstStyle/>
          <a:p>
            <a:pPr lvl="0" eaLnBrk="1" latinLnBrk="0" hangingPunct="1"/>
            <a:r>
              <a:rPr lang="hr-HR"/>
              <a:t>Kliknite da biste uredili stilove teksta matrice</a:t>
            </a:r>
          </a:p>
          <a:p>
            <a:pPr lvl="1" eaLnBrk="1" latinLnBrk="0" hangingPunct="1"/>
            <a:r>
              <a:rPr lang="hr-HR"/>
              <a:t>Druga razina</a:t>
            </a:r>
          </a:p>
          <a:p>
            <a:pPr lvl="2" eaLnBrk="1" latinLnBrk="0" hangingPunct="1"/>
            <a:r>
              <a:rPr lang="hr-HR"/>
              <a:t>Treća razina</a:t>
            </a:r>
          </a:p>
          <a:p>
            <a:pPr lvl="3" eaLnBrk="1" latinLnBrk="0" hangingPunct="1"/>
            <a:r>
              <a:rPr lang="hr-HR"/>
              <a:t>Četvrta razina</a:t>
            </a:r>
          </a:p>
          <a:p>
            <a:pPr lvl="4" eaLnBrk="1" latinLnBrk="0" hangingPunct="1"/>
            <a:r>
              <a:rPr lang="hr-HR"/>
              <a:t>Peta razina</a:t>
            </a:r>
            <a:endParaRPr kumimoji="0" lang="en-US"/>
          </a:p>
        </p:txBody>
      </p:sp>
      <p:sp>
        <p:nvSpPr>
          <p:cNvPr id="4" name="Rezervirano mjesto datuma 3"/>
          <p:cNvSpPr>
            <a:spLocks noGrp="1"/>
          </p:cNvSpPr>
          <p:nvPr>
            <p:ph type="dt" sz="half" idx="10"/>
          </p:nvPr>
        </p:nvSpPr>
        <p:spPr/>
        <p:txBody>
          <a:bodyPr/>
          <a:lstStyle/>
          <a:p>
            <a:fld id="{FA4C612E-C39F-419A-9F65-AEC33D781816}" type="datetimeFigureOut">
              <a:rPr lang="sr-Latn-CS" smtClean="0"/>
              <a:pPr/>
              <a:t>15.10.2024.</a:t>
            </a:fld>
            <a:endParaRPr lang="hr-HR"/>
          </a:p>
        </p:txBody>
      </p:sp>
      <p:sp>
        <p:nvSpPr>
          <p:cNvPr id="5" name="Rezervirano mjesto podnožja 4"/>
          <p:cNvSpPr>
            <a:spLocks noGrp="1"/>
          </p:cNvSpPr>
          <p:nvPr>
            <p:ph type="ftr" sz="quarter" idx="11"/>
          </p:nvPr>
        </p:nvSpPr>
        <p:spPr/>
        <p:txBody>
          <a:bodyPr/>
          <a:lstStyle/>
          <a:p>
            <a:endParaRPr lang="hr-HR"/>
          </a:p>
        </p:txBody>
      </p:sp>
      <p:sp>
        <p:nvSpPr>
          <p:cNvPr id="6" name="Rezervirano mjesto broja slajda 5"/>
          <p:cNvSpPr>
            <a:spLocks noGrp="1"/>
          </p:cNvSpPr>
          <p:nvPr>
            <p:ph type="sldNum" sz="quarter" idx="12"/>
          </p:nvPr>
        </p:nvSpPr>
        <p:spPr/>
        <p:txBody>
          <a:bodyPr/>
          <a:lstStyle/>
          <a:p>
            <a:fld id="{92A484D3-1D52-4FDD-AD65-95656A2F6D60}" type="slidenum">
              <a:rPr lang="hr-HR" smtClean="0"/>
              <a:pPr/>
              <a:t>‹#›</a:t>
            </a:fld>
            <a:endParaRPr lang="hr-H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Okomiti naslov i tekst">
    <p:spTree>
      <p:nvGrpSpPr>
        <p:cNvPr id="1" name=""/>
        <p:cNvGrpSpPr/>
        <p:nvPr/>
      </p:nvGrpSpPr>
      <p:grpSpPr>
        <a:xfrm>
          <a:off x="0" y="0"/>
          <a:ext cx="0" cy="0"/>
          <a:chOff x="0" y="0"/>
          <a:chExt cx="0" cy="0"/>
        </a:xfrm>
      </p:grpSpPr>
      <p:sp>
        <p:nvSpPr>
          <p:cNvPr id="2" name="Okomiti naslov 1"/>
          <p:cNvSpPr>
            <a:spLocks noGrp="1"/>
          </p:cNvSpPr>
          <p:nvPr>
            <p:ph type="title" orient="vert"/>
          </p:nvPr>
        </p:nvSpPr>
        <p:spPr>
          <a:xfrm>
            <a:off x="6629400" y="914401"/>
            <a:ext cx="2057400" cy="5211763"/>
          </a:xfrm>
        </p:spPr>
        <p:txBody>
          <a:bodyPr vert="eaVert"/>
          <a:lstStyle/>
          <a:p>
            <a:r>
              <a:rPr kumimoji="0" lang="hr-HR"/>
              <a:t>Kliknite da biste uredili stil naslova matrice</a:t>
            </a:r>
            <a:endParaRPr kumimoji="0" lang="en-US"/>
          </a:p>
        </p:txBody>
      </p:sp>
      <p:sp>
        <p:nvSpPr>
          <p:cNvPr id="3" name="Rezervirano mjesto okomitog teksta 2"/>
          <p:cNvSpPr>
            <a:spLocks noGrp="1"/>
          </p:cNvSpPr>
          <p:nvPr>
            <p:ph type="body" orient="vert" idx="1"/>
          </p:nvPr>
        </p:nvSpPr>
        <p:spPr>
          <a:xfrm>
            <a:off x="457200" y="914401"/>
            <a:ext cx="6019800" cy="5211763"/>
          </a:xfrm>
        </p:spPr>
        <p:txBody>
          <a:bodyPr vert="eaVert"/>
          <a:lstStyle/>
          <a:p>
            <a:pPr lvl="0" eaLnBrk="1" latinLnBrk="0" hangingPunct="1"/>
            <a:r>
              <a:rPr lang="hr-HR"/>
              <a:t>Kliknite da biste uredili stilove teksta matrice</a:t>
            </a:r>
          </a:p>
          <a:p>
            <a:pPr lvl="1" eaLnBrk="1" latinLnBrk="0" hangingPunct="1"/>
            <a:r>
              <a:rPr lang="hr-HR"/>
              <a:t>Druga razina</a:t>
            </a:r>
          </a:p>
          <a:p>
            <a:pPr lvl="2" eaLnBrk="1" latinLnBrk="0" hangingPunct="1"/>
            <a:r>
              <a:rPr lang="hr-HR"/>
              <a:t>Treća razina</a:t>
            </a:r>
          </a:p>
          <a:p>
            <a:pPr lvl="3" eaLnBrk="1" latinLnBrk="0" hangingPunct="1"/>
            <a:r>
              <a:rPr lang="hr-HR"/>
              <a:t>Četvrta razina</a:t>
            </a:r>
          </a:p>
          <a:p>
            <a:pPr lvl="4" eaLnBrk="1" latinLnBrk="0" hangingPunct="1"/>
            <a:r>
              <a:rPr lang="hr-HR"/>
              <a:t>Peta razina</a:t>
            </a:r>
            <a:endParaRPr kumimoji="0" lang="en-US"/>
          </a:p>
        </p:txBody>
      </p:sp>
      <p:sp>
        <p:nvSpPr>
          <p:cNvPr id="4" name="Rezervirano mjesto datuma 3"/>
          <p:cNvSpPr>
            <a:spLocks noGrp="1"/>
          </p:cNvSpPr>
          <p:nvPr>
            <p:ph type="dt" sz="half" idx="10"/>
          </p:nvPr>
        </p:nvSpPr>
        <p:spPr/>
        <p:txBody>
          <a:bodyPr/>
          <a:lstStyle/>
          <a:p>
            <a:fld id="{FA4C612E-C39F-419A-9F65-AEC33D781816}" type="datetimeFigureOut">
              <a:rPr lang="sr-Latn-CS" smtClean="0"/>
              <a:pPr/>
              <a:t>15.10.2024.</a:t>
            </a:fld>
            <a:endParaRPr lang="hr-HR"/>
          </a:p>
        </p:txBody>
      </p:sp>
      <p:sp>
        <p:nvSpPr>
          <p:cNvPr id="5" name="Rezervirano mjesto podnožja 4"/>
          <p:cNvSpPr>
            <a:spLocks noGrp="1"/>
          </p:cNvSpPr>
          <p:nvPr>
            <p:ph type="ftr" sz="quarter" idx="11"/>
          </p:nvPr>
        </p:nvSpPr>
        <p:spPr/>
        <p:txBody>
          <a:bodyPr/>
          <a:lstStyle/>
          <a:p>
            <a:endParaRPr lang="hr-HR"/>
          </a:p>
        </p:txBody>
      </p:sp>
      <p:sp>
        <p:nvSpPr>
          <p:cNvPr id="6" name="Rezervirano mjesto broja slajda 5"/>
          <p:cNvSpPr>
            <a:spLocks noGrp="1"/>
          </p:cNvSpPr>
          <p:nvPr>
            <p:ph type="sldNum" sz="quarter" idx="12"/>
          </p:nvPr>
        </p:nvSpPr>
        <p:spPr/>
        <p:txBody>
          <a:bodyPr/>
          <a:lstStyle/>
          <a:p>
            <a:fld id="{92A484D3-1D52-4FDD-AD65-95656A2F6D60}" type="slidenum">
              <a:rPr lang="hr-HR" smtClean="0"/>
              <a:pPr/>
              <a:t>‹#›</a:t>
            </a:fld>
            <a:endParaRPr lang="hr-H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Naslov i sadržaj">
    <p:spTree>
      <p:nvGrpSpPr>
        <p:cNvPr id="1" name=""/>
        <p:cNvGrpSpPr/>
        <p:nvPr/>
      </p:nvGrpSpPr>
      <p:grpSpPr>
        <a:xfrm>
          <a:off x="0" y="0"/>
          <a:ext cx="0" cy="0"/>
          <a:chOff x="0" y="0"/>
          <a:chExt cx="0" cy="0"/>
        </a:xfrm>
      </p:grpSpPr>
      <p:sp>
        <p:nvSpPr>
          <p:cNvPr id="2" name="Naslov 1"/>
          <p:cNvSpPr>
            <a:spLocks noGrp="1"/>
          </p:cNvSpPr>
          <p:nvPr>
            <p:ph type="title"/>
          </p:nvPr>
        </p:nvSpPr>
        <p:spPr/>
        <p:txBody>
          <a:bodyPr/>
          <a:lstStyle/>
          <a:p>
            <a:r>
              <a:rPr kumimoji="0" lang="hr-HR"/>
              <a:t>Kliknite da biste uredili stil naslova matrice</a:t>
            </a:r>
            <a:endParaRPr kumimoji="0" lang="en-US"/>
          </a:p>
        </p:txBody>
      </p:sp>
      <p:sp>
        <p:nvSpPr>
          <p:cNvPr id="3" name="Rezervirano mjesto sadržaja 2"/>
          <p:cNvSpPr>
            <a:spLocks noGrp="1"/>
          </p:cNvSpPr>
          <p:nvPr>
            <p:ph idx="1"/>
          </p:nvPr>
        </p:nvSpPr>
        <p:spPr/>
        <p:txBody>
          <a:bodyPr/>
          <a:lstStyle/>
          <a:p>
            <a:pPr lvl="0" eaLnBrk="1" latinLnBrk="0" hangingPunct="1"/>
            <a:r>
              <a:rPr lang="hr-HR"/>
              <a:t>Kliknite da biste uredili stilove teksta matrice</a:t>
            </a:r>
          </a:p>
          <a:p>
            <a:pPr lvl="1" eaLnBrk="1" latinLnBrk="0" hangingPunct="1"/>
            <a:r>
              <a:rPr lang="hr-HR"/>
              <a:t>Druga razina</a:t>
            </a:r>
          </a:p>
          <a:p>
            <a:pPr lvl="2" eaLnBrk="1" latinLnBrk="0" hangingPunct="1"/>
            <a:r>
              <a:rPr lang="hr-HR"/>
              <a:t>Treća razina</a:t>
            </a:r>
          </a:p>
          <a:p>
            <a:pPr lvl="3" eaLnBrk="1" latinLnBrk="0" hangingPunct="1"/>
            <a:r>
              <a:rPr lang="hr-HR"/>
              <a:t>Četvrta razina</a:t>
            </a:r>
          </a:p>
          <a:p>
            <a:pPr lvl="4" eaLnBrk="1" latinLnBrk="0" hangingPunct="1"/>
            <a:r>
              <a:rPr lang="hr-HR"/>
              <a:t>Peta razina</a:t>
            </a:r>
            <a:endParaRPr kumimoji="0" lang="en-US"/>
          </a:p>
        </p:txBody>
      </p:sp>
      <p:sp>
        <p:nvSpPr>
          <p:cNvPr id="4" name="Rezervirano mjesto datuma 3"/>
          <p:cNvSpPr>
            <a:spLocks noGrp="1"/>
          </p:cNvSpPr>
          <p:nvPr>
            <p:ph type="dt" sz="half" idx="10"/>
          </p:nvPr>
        </p:nvSpPr>
        <p:spPr/>
        <p:txBody>
          <a:bodyPr/>
          <a:lstStyle/>
          <a:p>
            <a:fld id="{FA4C612E-C39F-419A-9F65-AEC33D781816}" type="datetimeFigureOut">
              <a:rPr lang="sr-Latn-CS" smtClean="0"/>
              <a:pPr/>
              <a:t>15.10.2024.</a:t>
            </a:fld>
            <a:endParaRPr lang="hr-HR"/>
          </a:p>
        </p:txBody>
      </p:sp>
      <p:sp>
        <p:nvSpPr>
          <p:cNvPr id="5" name="Rezervirano mjesto podnožja 4"/>
          <p:cNvSpPr>
            <a:spLocks noGrp="1"/>
          </p:cNvSpPr>
          <p:nvPr>
            <p:ph type="ftr" sz="quarter" idx="11"/>
          </p:nvPr>
        </p:nvSpPr>
        <p:spPr/>
        <p:txBody>
          <a:bodyPr/>
          <a:lstStyle/>
          <a:p>
            <a:endParaRPr lang="hr-HR"/>
          </a:p>
        </p:txBody>
      </p:sp>
      <p:sp>
        <p:nvSpPr>
          <p:cNvPr id="6" name="Rezervirano mjesto broja slajda 5"/>
          <p:cNvSpPr>
            <a:spLocks noGrp="1"/>
          </p:cNvSpPr>
          <p:nvPr>
            <p:ph type="sldNum" sz="quarter" idx="12"/>
          </p:nvPr>
        </p:nvSpPr>
        <p:spPr/>
        <p:txBody>
          <a:bodyPr/>
          <a:lstStyle/>
          <a:p>
            <a:fld id="{92A484D3-1D52-4FDD-AD65-95656A2F6D60}" type="slidenum">
              <a:rPr lang="hr-HR" smtClean="0"/>
              <a:pPr/>
              <a:t>‹#›</a:t>
            </a:fld>
            <a:endParaRPr lang="hr-H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Zaglavlje odjeljka">
    <p:bg>
      <p:bgRef idx="1002">
        <a:schemeClr val="bg2"/>
      </p:bgRef>
    </p:bg>
    <p:spTree>
      <p:nvGrpSpPr>
        <p:cNvPr id="1" name=""/>
        <p:cNvGrpSpPr/>
        <p:nvPr/>
      </p:nvGrpSpPr>
      <p:grpSpPr>
        <a:xfrm>
          <a:off x="0" y="0"/>
          <a:ext cx="0" cy="0"/>
          <a:chOff x="0" y="0"/>
          <a:chExt cx="0" cy="0"/>
        </a:xfrm>
      </p:grpSpPr>
      <p:sp>
        <p:nvSpPr>
          <p:cNvPr id="2" name="Naslov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hr-HR"/>
              <a:t>Kliknite da biste uredili stil naslova matrice</a:t>
            </a:r>
            <a:endParaRPr kumimoji="0" lang="en-US"/>
          </a:p>
        </p:txBody>
      </p:sp>
      <p:sp>
        <p:nvSpPr>
          <p:cNvPr id="3" name="Rezervirano mjesto teksta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hr-HR"/>
              <a:t>Kliknite da biste uredili stilove teksta matrice</a:t>
            </a:r>
          </a:p>
        </p:txBody>
      </p:sp>
      <p:sp>
        <p:nvSpPr>
          <p:cNvPr id="4" name="Rezervirano mjesto datuma 3"/>
          <p:cNvSpPr>
            <a:spLocks noGrp="1"/>
          </p:cNvSpPr>
          <p:nvPr>
            <p:ph type="dt" sz="half" idx="10"/>
          </p:nvPr>
        </p:nvSpPr>
        <p:spPr/>
        <p:txBody>
          <a:bodyPr/>
          <a:lstStyle/>
          <a:p>
            <a:fld id="{FA4C612E-C39F-419A-9F65-AEC33D781816}" type="datetimeFigureOut">
              <a:rPr lang="sr-Latn-CS" smtClean="0"/>
              <a:pPr/>
              <a:t>15.10.2024.</a:t>
            </a:fld>
            <a:endParaRPr lang="hr-HR"/>
          </a:p>
        </p:txBody>
      </p:sp>
      <p:sp>
        <p:nvSpPr>
          <p:cNvPr id="5" name="Rezervirano mjesto podnožja 4"/>
          <p:cNvSpPr>
            <a:spLocks noGrp="1"/>
          </p:cNvSpPr>
          <p:nvPr>
            <p:ph type="ftr" sz="quarter" idx="11"/>
          </p:nvPr>
        </p:nvSpPr>
        <p:spPr/>
        <p:txBody>
          <a:bodyPr/>
          <a:lstStyle/>
          <a:p>
            <a:endParaRPr lang="hr-HR"/>
          </a:p>
        </p:txBody>
      </p:sp>
      <p:sp>
        <p:nvSpPr>
          <p:cNvPr id="6" name="Rezervirano mjesto broja slajda 5"/>
          <p:cNvSpPr>
            <a:spLocks noGrp="1"/>
          </p:cNvSpPr>
          <p:nvPr>
            <p:ph type="sldNum" sz="quarter" idx="12"/>
          </p:nvPr>
        </p:nvSpPr>
        <p:spPr/>
        <p:txBody>
          <a:bodyPr/>
          <a:lstStyle/>
          <a:p>
            <a:fld id="{92A484D3-1D52-4FDD-AD65-95656A2F6D60}" type="slidenum">
              <a:rPr lang="hr-HR" smtClean="0"/>
              <a:pPr/>
              <a:t>‹#›</a:t>
            </a:fld>
            <a:endParaRPr lang="hr-HR"/>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va sadržaja">
    <p:spTree>
      <p:nvGrpSpPr>
        <p:cNvPr id="1" name=""/>
        <p:cNvGrpSpPr/>
        <p:nvPr/>
      </p:nvGrpSpPr>
      <p:grpSpPr>
        <a:xfrm>
          <a:off x="0" y="0"/>
          <a:ext cx="0" cy="0"/>
          <a:chOff x="0" y="0"/>
          <a:chExt cx="0" cy="0"/>
        </a:xfrm>
      </p:grpSpPr>
      <p:sp>
        <p:nvSpPr>
          <p:cNvPr id="2" name="Naslov 1"/>
          <p:cNvSpPr>
            <a:spLocks noGrp="1"/>
          </p:cNvSpPr>
          <p:nvPr>
            <p:ph type="title"/>
          </p:nvPr>
        </p:nvSpPr>
        <p:spPr>
          <a:xfrm>
            <a:off x="457200" y="704088"/>
            <a:ext cx="8229600" cy="1143000"/>
          </a:xfrm>
        </p:spPr>
        <p:txBody>
          <a:bodyPr/>
          <a:lstStyle/>
          <a:p>
            <a:r>
              <a:rPr kumimoji="0" lang="hr-HR"/>
              <a:t>Kliknite da biste uredili stil naslova matrice</a:t>
            </a:r>
            <a:endParaRPr kumimoji="0" lang="en-US"/>
          </a:p>
        </p:txBody>
      </p:sp>
      <p:sp>
        <p:nvSpPr>
          <p:cNvPr id="3" name="Rezervirano mjesto sadržaja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hr-HR"/>
              <a:t>Kliknite da biste uredili stilove teksta matrice</a:t>
            </a:r>
          </a:p>
          <a:p>
            <a:pPr lvl="1" eaLnBrk="1" latinLnBrk="0" hangingPunct="1"/>
            <a:r>
              <a:rPr lang="hr-HR"/>
              <a:t>Druga razina</a:t>
            </a:r>
          </a:p>
          <a:p>
            <a:pPr lvl="2" eaLnBrk="1" latinLnBrk="0" hangingPunct="1"/>
            <a:r>
              <a:rPr lang="hr-HR"/>
              <a:t>Treća razina</a:t>
            </a:r>
          </a:p>
          <a:p>
            <a:pPr lvl="3" eaLnBrk="1" latinLnBrk="0" hangingPunct="1"/>
            <a:r>
              <a:rPr lang="hr-HR"/>
              <a:t>Četvrta razina</a:t>
            </a:r>
          </a:p>
          <a:p>
            <a:pPr lvl="4" eaLnBrk="1" latinLnBrk="0" hangingPunct="1"/>
            <a:r>
              <a:rPr lang="hr-HR"/>
              <a:t>Peta razina</a:t>
            </a:r>
            <a:endParaRPr kumimoji="0" lang="en-US"/>
          </a:p>
        </p:txBody>
      </p:sp>
      <p:sp>
        <p:nvSpPr>
          <p:cNvPr id="4" name="Rezervirano mjesto sadržaja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hr-HR"/>
              <a:t>Kliknite da biste uredili stilove teksta matrice</a:t>
            </a:r>
          </a:p>
          <a:p>
            <a:pPr lvl="1" eaLnBrk="1" latinLnBrk="0" hangingPunct="1"/>
            <a:r>
              <a:rPr lang="hr-HR"/>
              <a:t>Druga razina</a:t>
            </a:r>
          </a:p>
          <a:p>
            <a:pPr lvl="2" eaLnBrk="1" latinLnBrk="0" hangingPunct="1"/>
            <a:r>
              <a:rPr lang="hr-HR"/>
              <a:t>Treća razina</a:t>
            </a:r>
          </a:p>
          <a:p>
            <a:pPr lvl="3" eaLnBrk="1" latinLnBrk="0" hangingPunct="1"/>
            <a:r>
              <a:rPr lang="hr-HR"/>
              <a:t>Četvrta razina</a:t>
            </a:r>
          </a:p>
          <a:p>
            <a:pPr lvl="4" eaLnBrk="1" latinLnBrk="0" hangingPunct="1"/>
            <a:r>
              <a:rPr lang="hr-HR"/>
              <a:t>Peta razina</a:t>
            </a:r>
            <a:endParaRPr kumimoji="0" lang="en-US"/>
          </a:p>
        </p:txBody>
      </p:sp>
      <p:sp>
        <p:nvSpPr>
          <p:cNvPr id="5" name="Rezervirano mjesto datuma 4"/>
          <p:cNvSpPr>
            <a:spLocks noGrp="1"/>
          </p:cNvSpPr>
          <p:nvPr>
            <p:ph type="dt" sz="half" idx="10"/>
          </p:nvPr>
        </p:nvSpPr>
        <p:spPr/>
        <p:txBody>
          <a:bodyPr/>
          <a:lstStyle/>
          <a:p>
            <a:fld id="{FA4C612E-C39F-419A-9F65-AEC33D781816}" type="datetimeFigureOut">
              <a:rPr lang="sr-Latn-CS" smtClean="0"/>
              <a:pPr/>
              <a:t>15.10.2024.</a:t>
            </a:fld>
            <a:endParaRPr lang="hr-HR"/>
          </a:p>
        </p:txBody>
      </p:sp>
      <p:sp>
        <p:nvSpPr>
          <p:cNvPr id="6" name="Rezervirano mjesto podnožja 5"/>
          <p:cNvSpPr>
            <a:spLocks noGrp="1"/>
          </p:cNvSpPr>
          <p:nvPr>
            <p:ph type="ftr" sz="quarter" idx="11"/>
          </p:nvPr>
        </p:nvSpPr>
        <p:spPr/>
        <p:txBody>
          <a:bodyPr/>
          <a:lstStyle/>
          <a:p>
            <a:endParaRPr lang="hr-HR"/>
          </a:p>
        </p:txBody>
      </p:sp>
      <p:sp>
        <p:nvSpPr>
          <p:cNvPr id="7" name="Rezervirano mjesto broja slajda 6"/>
          <p:cNvSpPr>
            <a:spLocks noGrp="1"/>
          </p:cNvSpPr>
          <p:nvPr>
            <p:ph type="sldNum" sz="quarter" idx="12"/>
          </p:nvPr>
        </p:nvSpPr>
        <p:spPr/>
        <p:txBody>
          <a:bodyPr/>
          <a:lstStyle/>
          <a:p>
            <a:fld id="{92A484D3-1D52-4FDD-AD65-95656A2F6D60}" type="slidenum">
              <a:rPr lang="hr-HR" smtClean="0"/>
              <a:pPr/>
              <a:t>‹#›</a:t>
            </a:fld>
            <a:endParaRPr lang="hr-H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Usporedba">
    <p:spTree>
      <p:nvGrpSpPr>
        <p:cNvPr id="1" name=""/>
        <p:cNvGrpSpPr/>
        <p:nvPr/>
      </p:nvGrpSpPr>
      <p:grpSpPr>
        <a:xfrm>
          <a:off x="0" y="0"/>
          <a:ext cx="0" cy="0"/>
          <a:chOff x="0" y="0"/>
          <a:chExt cx="0" cy="0"/>
        </a:xfrm>
      </p:grpSpPr>
      <p:sp>
        <p:nvSpPr>
          <p:cNvPr id="2" name="Naslov 1"/>
          <p:cNvSpPr>
            <a:spLocks noGrp="1"/>
          </p:cNvSpPr>
          <p:nvPr>
            <p:ph type="title"/>
          </p:nvPr>
        </p:nvSpPr>
        <p:spPr>
          <a:xfrm>
            <a:off x="457200" y="704088"/>
            <a:ext cx="8229600" cy="1143000"/>
          </a:xfrm>
        </p:spPr>
        <p:txBody>
          <a:bodyPr tIns="45720" anchor="b"/>
          <a:lstStyle>
            <a:lvl1pPr>
              <a:defRPr/>
            </a:lvl1pPr>
          </a:lstStyle>
          <a:p>
            <a:r>
              <a:rPr kumimoji="0" lang="hr-HR"/>
              <a:t>Kliknite da biste uredili stil naslova matrice</a:t>
            </a:r>
            <a:endParaRPr kumimoji="0" lang="en-US"/>
          </a:p>
        </p:txBody>
      </p:sp>
      <p:sp>
        <p:nvSpPr>
          <p:cNvPr id="3" name="Rezervirano mjesto teksta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hr-HR"/>
              <a:t>Kliknite da biste uredili stilove teksta matrice</a:t>
            </a:r>
          </a:p>
        </p:txBody>
      </p:sp>
      <p:sp>
        <p:nvSpPr>
          <p:cNvPr id="4" name="Rezervirano mjesto teksta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hr-HR"/>
              <a:t>Kliknite da biste uredili stilove teksta matrice</a:t>
            </a:r>
          </a:p>
        </p:txBody>
      </p:sp>
      <p:sp>
        <p:nvSpPr>
          <p:cNvPr id="5" name="Rezervirano mjesto sadržaja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hr-HR"/>
              <a:t>Kliknite da biste uredili stilove teksta matrice</a:t>
            </a:r>
          </a:p>
          <a:p>
            <a:pPr lvl="1" eaLnBrk="1" latinLnBrk="0" hangingPunct="1"/>
            <a:r>
              <a:rPr lang="hr-HR"/>
              <a:t>Druga razina</a:t>
            </a:r>
          </a:p>
          <a:p>
            <a:pPr lvl="2" eaLnBrk="1" latinLnBrk="0" hangingPunct="1"/>
            <a:r>
              <a:rPr lang="hr-HR"/>
              <a:t>Treća razina</a:t>
            </a:r>
          </a:p>
          <a:p>
            <a:pPr lvl="3" eaLnBrk="1" latinLnBrk="0" hangingPunct="1"/>
            <a:r>
              <a:rPr lang="hr-HR"/>
              <a:t>Četvrta razina</a:t>
            </a:r>
          </a:p>
          <a:p>
            <a:pPr lvl="4" eaLnBrk="1" latinLnBrk="0" hangingPunct="1"/>
            <a:r>
              <a:rPr lang="hr-HR"/>
              <a:t>Peta razina</a:t>
            </a:r>
            <a:endParaRPr kumimoji="0" lang="en-US"/>
          </a:p>
        </p:txBody>
      </p:sp>
      <p:sp>
        <p:nvSpPr>
          <p:cNvPr id="6" name="Rezervirano mjesto sadržaja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hr-HR"/>
              <a:t>Kliknite da biste uredili stilove teksta matrice</a:t>
            </a:r>
          </a:p>
          <a:p>
            <a:pPr lvl="1" eaLnBrk="1" latinLnBrk="0" hangingPunct="1"/>
            <a:r>
              <a:rPr lang="hr-HR"/>
              <a:t>Druga razina</a:t>
            </a:r>
          </a:p>
          <a:p>
            <a:pPr lvl="2" eaLnBrk="1" latinLnBrk="0" hangingPunct="1"/>
            <a:r>
              <a:rPr lang="hr-HR"/>
              <a:t>Treća razina</a:t>
            </a:r>
          </a:p>
          <a:p>
            <a:pPr lvl="3" eaLnBrk="1" latinLnBrk="0" hangingPunct="1"/>
            <a:r>
              <a:rPr lang="hr-HR"/>
              <a:t>Četvrta razina</a:t>
            </a:r>
          </a:p>
          <a:p>
            <a:pPr lvl="4" eaLnBrk="1" latinLnBrk="0" hangingPunct="1"/>
            <a:r>
              <a:rPr lang="hr-HR"/>
              <a:t>Peta razina</a:t>
            </a:r>
            <a:endParaRPr kumimoji="0" lang="en-US"/>
          </a:p>
        </p:txBody>
      </p:sp>
      <p:sp>
        <p:nvSpPr>
          <p:cNvPr id="7" name="Rezervirano mjesto datuma 6"/>
          <p:cNvSpPr>
            <a:spLocks noGrp="1"/>
          </p:cNvSpPr>
          <p:nvPr>
            <p:ph type="dt" sz="half" idx="10"/>
          </p:nvPr>
        </p:nvSpPr>
        <p:spPr/>
        <p:txBody>
          <a:bodyPr/>
          <a:lstStyle/>
          <a:p>
            <a:fld id="{FA4C612E-C39F-419A-9F65-AEC33D781816}" type="datetimeFigureOut">
              <a:rPr lang="sr-Latn-CS" smtClean="0"/>
              <a:pPr/>
              <a:t>15.10.2024.</a:t>
            </a:fld>
            <a:endParaRPr lang="hr-HR"/>
          </a:p>
        </p:txBody>
      </p:sp>
      <p:sp>
        <p:nvSpPr>
          <p:cNvPr id="8" name="Rezervirano mjesto podnožja 7"/>
          <p:cNvSpPr>
            <a:spLocks noGrp="1"/>
          </p:cNvSpPr>
          <p:nvPr>
            <p:ph type="ftr" sz="quarter" idx="11"/>
          </p:nvPr>
        </p:nvSpPr>
        <p:spPr/>
        <p:txBody>
          <a:bodyPr/>
          <a:lstStyle/>
          <a:p>
            <a:endParaRPr lang="hr-HR"/>
          </a:p>
        </p:txBody>
      </p:sp>
      <p:sp>
        <p:nvSpPr>
          <p:cNvPr id="9" name="Rezervirano mjesto broja slajda 8"/>
          <p:cNvSpPr>
            <a:spLocks noGrp="1"/>
          </p:cNvSpPr>
          <p:nvPr>
            <p:ph type="sldNum" sz="quarter" idx="12"/>
          </p:nvPr>
        </p:nvSpPr>
        <p:spPr/>
        <p:txBody>
          <a:bodyPr/>
          <a:lstStyle/>
          <a:p>
            <a:fld id="{92A484D3-1D52-4FDD-AD65-95656A2F6D60}" type="slidenum">
              <a:rPr lang="hr-HR" smtClean="0"/>
              <a:pPr/>
              <a:t>‹#›</a:t>
            </a:fld>
            <a:endParaRPr lang="hr-H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amo naslov">
    <p:spTree>
      <p:nvGrpSpPr>
        <p:cNvPr id="1" name=""/>
        <p:cNvGrpSpPr/>
        <p:nvPr/>
      </p:nvGrpSpPr>
      <p:grpSpPr>
        <a:xfrm>
          <a:off x="0" y="0"/>
          <a:ext cx="0" cy="0"/>
          <a:chOff x="0" y="0"/>
          <a:chExt cx="0" cy="0"/>
        </a:xfrm>
      </p:grpSpPr>
      <p:sp>
        <p:nvSpPr>
          <p:cNvPr id="2" name="Naslov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hr-HR"/>
              <a:t>Kliknite da biste uredili stil naslova matrice</a:t>
            </a:r>
            <a:endParaRPr kumimoji="0" lang="en-US"/>
          </a:p>
        </p:txBody>
      </p:sp>
      <p:sp>
        <p:nvSpPr>
          <p:cNvPr id="3" name="Rezervirano mjesto datuma 2"/>
          <p:cNvSpPr>
            <a:spLocks noGrp="1"/>
          </p:cNvSpPr>
          <p:nvPr>
            <p:ph type="dt" sz="half" idx="10"/>
          </p:nvPr>
        </p:nvSpPr>
        <p:spPr/>
        <p:txBody>
          <a:bodyPr/>
          <a:lstStyle/>
          <a:p>
            <a:fld id="{FA4C612E-C39F-419A-9F65-AEC33D781816}" type="datetimeFigureOut">
              <a:rPr lang="sr-Latn-CS" smtClean="0"/>
              <a:pPr/>
              <a:t>15.10.2024.</a:t>
            </a:fld>
            <a:endParaRPr lang="hr-HR"/>
          </a:p>
        </p:txBody>
      </p:sp>
      <p:sp>
        <p:nvSpPr>
          <p:cNvPr id="4" name="Rezervirano mjesto podnožja 3"/>
          <p:cNvSpPr>
            <a:spLocks noGrp="1"/>
          </p:cNvSpPr>
          <p:nvPr>
            <p:ph type="ftr" sz="quarter" idx="11"/>
          </p:nvPr>
        </p:nvSpPr>
        <p:spPr/>
        <p:txBody>
          <a:bodyPr/>
          <a:lstStyle/>
          <a:p>
            <a:endParaRPr lang="hr-HR"/>
          </a:p>
        </p:txBody>
      </p:sp>
      <p:sp>
        <p:nvSpPr>
          <p:cNvPr id="5" name="Rezervirano mjesto broja slajda 4"/>
          <p:cNvSpPr>
            <a:spLocks noGrp="1"/>
          </p:cNvSpPr>
          <p:nvPr>
            <p:ph type="sldNum" sz="quarter" idx="12"/>
          </p:nvPr>
        </p:nvSpPr>
        <p:spPr/>
        <p:txBody>
          <a:bodyPr/>
          <a:lstStyle/>
          <a:p>
            <a:fld id="{92A484D3-1D52-4FDD-AD65-95656A2F6D60}" type="slidenum">
              <a:rPr lang="hr-HR" smtClean="0"/>
              <a:pPr/>
              <a:t>‹#›</a:t>
            </a:fld>
            <a:endParaRPr lang="hr-H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razno">
    <p:spTree>
      <p:nvGrpSpPr>
        <p:cNvPr id="1" name=""/>
        <p:cNvGrpSpPr/>
        <p:nvPr/>
      </p:nvGrpSpPr>
      <p:grpSpPr>
        <a:xfrm>
          <a:off x="0" y="0"/>
          <a:ext cx="0" cy="0"/>
          <a:chOff x="0" y="0"/>
          <a:chExt cx="0" cy="0"/>
        </a:xfrm>
      </p:grpSpPr>
      <p:sp>
        <p:nvSpPr>
          <p:cNvPr id="2" name="Rezervirano mjesto datuma 1"/>
          <p:cNvSpPr>
            <a:spLocks noGrp="1"/>
          </p:cNvSpPr>
          <p:nvPr>
            <p:ph type="dt" sz="half" idx="10"/>
          </p:nvPr>
        </p:nvSpPr>
        <p:spPr/>
        <p:txBody>
          <a:bodyPr/>
          <a:lstStyle/>
          <a:p>
            <a:fld id="{FA4C612E-C39F-419A-9F65-AEC33D781816}" type="datetimeFigureOut">
              <a:rPr lang="sr-Latn-CS" smtClean="0"/>
              <a:pPr/>
              <a:t>15.10.2024.</a:t>
            </a:fld>
            <a:endParaRPr lang="hr-HR"/>
          </a:p>
        </p:txBody>
      </p:sp>
      <p:sp>
        <p:nvSpPr>
          <p:cNvPr id="3" name="Rezervirano mjesto podnožja 2"/>
          <p:cNvSpPr>
            <a:spLocks noGrp="1"/>
          </p:cNvSpPr>
          <p:nvPr>
            <p:ph type="ftr" sz="quarter" idx="11"/>
          </p:nvPr>
        </p:nvSpPr>
        <p:spPr/>
        <p:txBody>
          <a:bodyPr/>
          <a:lstStyle/>
          <a:p>
            <a:endParaRPr lang="hr-HR"/>
          </a:p>
        </p:txBody>
      </p:sp>
      <p:sp>
        <p:nvSpPr>
          <p:cNvPr id="4" name="Rezervirano mjesto broja slajda 3"/>
          <p:cNvSpPr>
            <a:spLocks noGrp="1"/>
          </p:cNvSpPr>
          <p:nvPr>
            <p:ph type="sldNum" sz="quarter" idx="12"/>
          </p:nvPr>
        </p:nvSpPr>
        <p:spPr/>
        <p:txBody>
          <a:bodyPr/>
          <a:lstStyle/>
          <a:p>
            <a:fld id="{92A484D3-1D52-4FDD-AD65-95656A2F6D60}" type="slidenum">
              <a:rPr lang="hr-HR" smtClean="0"/>
              <a:pPr/>
              <a:t>‹#›</a:t>
            </a:fld>
            <a:endParaRPr lang="hr-H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Sadržaj s opisom">
    <p:spTree>
      <p:nvGrpSpPr>
        <p:cNvPr id="1" name=""/>
        <p:cNvGrpSpPr/>
        <p:nvPr/>
      </p:nvGrpSpPr>
      <p:grpSpPr>
        <a:xfrm>
          <a:off x="0" y="0"/>
          <a:ext cx="0" cy="0"/>
          <a:chOff x="0" y="0"/>
          <a:chExt cx="0" cy="0"/>
        </a:xfrm>
      </p:grpSpPr>
      <p:sp>
        <p:nvSpPr>
          <p:cNvPr id="2" name="Naslov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hr-HR"/>
              <a:t>Kliknite da biste uredili stil naslova matrice</a:t>
            </a:r>
            <a:endParaRPr kumimoji="0" lang="en-US"/>
          </a:p>
        </p:txBody>
      </p:sp>
      <p:sp>
        <p:nvSpPr>
          <p:cNvPr id="3" name="Rezervirano mjesto teksta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hr-HR"/>
              <a:t>Kliknite da biste uredili stilove teksta matrice</a:t>
            </a:r>
          </a:p>
        </p:txBody>
      </p:sp>
      <p:sp>
        <p:nvSpPr>
          <p:cNvPr id="4" name="Rezervirano mjesto sadržaja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hr-HR"/>
              <a:t>Kliknite da biste uredili stilove teksta matrice</a:t>
            </a:r>
          </a:p>
          <a:p>
            <a:pPr lvl="1" eaLnBrk="1" latinLnBrk="0" hangingPunct="1"/>
            <a:r>
              <a:rPr lang="hr-HR"/>
              <a:t>Druga razina</a:t>
            </a:r>
          </a:p>
          <a:p>
            <a:pPr lvl="2" eaLnBrk="1" latinLnBrk="0" hangingPunct="1"/>
            <a:r>
              <a:rPr lang="hr-HR"/>
              <a:t>Treća razina</a:t>
            </a:r>
          </a:p>
          <a:p>
            <a:pPr lvl="3" eaLnBrk="1" latinLnBrk="0" hangingPunct="1"/>
            <a:r>
              <a:rPr lang="hr-HR"/>
              <a:t>Četvrta razina</a:t>
            </a:r>
          </a:p>
          <a:p>
            <a:pPr lvl="4" eaLnBrk="1" latinLnBrk="0" hangingPunct="1"/>
            <a:r>
              <a:rPr lang="hr-HR"/>
              <a:t>Peta razina</a:t>
            </a:r>
            <a:endParaRPr kumimoji="0" lang="en-US"/>
          </a:p>
        </p:txBody>
      </p:sp>
      <p:sp>
        <p:nvSpPr>
          <p:cNvPr id="5" name="Rezervirano mjesto datuma 4"/>
          <p:cNvSpPr>
            <a:spLocks noGrp="1"/>
          </p:cNvSpPr>
          <p:nvPr>
            <p:ph type="dt" sz="half" idx="10"/>
          </p:nvPr>
        </p:nvSpPr>
        <p:spPr/>
        <p:txBody>
          <a:bodyPr/>
          <a:lstStyle/>
          <a:p>
            <a:fld id="{FA4C612E-C39F-419A-9F65-AEC33D781816}" type="datetimeFigureOut">
              <a:rPr lang="sr-Latn-CS" smtClean="0"/>
              <a:pPr/>
              <a:t>15.10.2024.</a:t>
            </a:fld>
            <a:endParaRPr lang="hr-HR"/>
          </a:p>
        </p:txBody>
      </p:sp>
      <p:sp>
        <p:nvSpPr>
          <p:cNvPr id="6" name="Rezervirano mjesto podnožja 5"/>
          <p:cNvSpPr>
            <a:spLocks noGrp="1"/>
          </p:cNvSpPr>
          <p:nvPr>
            <p:ph type="ftr" sz="quarter" idx="11"/>
          </p:nvPr>
        </p:nvSpPr>
        <p:spPr/>
        <p:txBody>
          <a:bodyPr/>
          <a:lstStyle/>
          <a:p>
            <a:endParaRPr lang="hr-HR"/>
          </a:p>
        </p:txBody>
      </p:sp>
      <p:sp>
        <p:nvSpPr>
          <p:cNvPr id="7" name="Rezervirano mjesto broja slajda 6"/>
          <p:cNvSpPr>
            <a:spLocks noGrp="1"/>
          </p:cNvSpPr>
          <p:nvPr>
            <p:ph type="sldNum" sz="quarter" idx="12"/>
          </p:nvPr>
        </p:nvSpPr>
        <p:spPr/>
        <p:txBody>
          <a:bodyPr/>
          <a:lstStyle/>
          <a:p>
            <a:fld id="{92A484D3-1D52-4FDD-AD65-95656A2F6D60}" type="slidenum">
              <a:rPr lang="hr-HR" smtClean="0"/>
              <a:pPr/>
              <a:t>‹#›</a:t>
            </a:fld>
            <a:endParaRPr lang="hr-H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Slika s opisom">
    <p:spTree>
      <p:nvGrpSpPr>
        <p:cNvPr id="1" name=""/>
        <p:cNvGrpSpPr/>
        <p:nvPr/>
      </p:nvGrpSpPr>
      <p:grpSpPr>
        <a:xfrm>
          <a:off x="0" y="0"/>
          <a:ext cx="0" cy="0"/>
          <a:chOff x="0" y="0"/>
          <a:chExt cx="0" cy="0"/>
        </a:xfrm>
      </p:grpSpPr>
      <p:sp>
        <p:nvSpPr>
          <p:cNvPr id="9" name="Pravokutnik s odsječenim zaobljenim jednim kutom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Pravokutni trokut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Naslov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hr-HR"/>
              <a:t>Kliknite da biste uredili stil naslova matrice</a:t>
            </a:r>
            <a:endParaRPr kumimoji="0" lang="en-US"/>
          </a:p>
        </p:txBody>
      </p:sp>
      <p:sp>
        <p:nvSpPr>
          <p:cNvPr id="4" name="Rezervirano mjesto teksta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hr-HR"/>
              <a:t>Kliknite da biste uredili stilove teksta matrice</a:t>
            </a:r>
          </a:p>
        </p:txBody>
      </p:sp>
      <p:sp>
        <p:nvSpPr>
          <p:cNvPr id="5" name="Rezervirano mjesto datuma 4"/>
          <p:cNvSpPr>
            <a:spLocks noGrp="1"/>
          </p:cNvSpPr>
          <p:nvPr>
            <p:ph type="dt" sz="half" idx="10"/>
          </p:nvPr>
        </p:nvSpPr>
        <p:spPr/>
        <p:txBody>
          <a:bodyPr/>
          <a:lstStyle/>
          <a:p>
            <a:fld id="{FA4C612E-C39F-419A-9F65-AEC33D781816}" type="datetimeFigureOut">
              <a:rPr lang="sr-Latn-CS" smtClean="0"/>
              <a:pPr/>
              <a:t>15.10.2024.</a:t>
            </a:fld>
            <a:endParaRPr lang="hr-HR"/>
          </a:p>
        </p:txBody>
      </p:sp>
      <p:sp>
        <p:nvSpPr>
          <p:cNvPr id="6" name="Rezervirano mjesto podnožja 5"/>
          <p:cNvSpPr>
            <a:spLocks noGrp="1"/>
          </p:cNvSpPr>
          <p:nvPr>
            <p:ph type="ftr" sz="quarter" idx="11"/>
          </p:nvPr>
        </p:nvSpPr>
        <p:spPr/>
        <p:txBody>
          <a:bodyPr/>
          <a:lstStyle/>
          <a:p>
            <a:endParaRPr lang="hr-HR"/>
          </a:p>
        </p:txBody>
      </p:sp>
      <p:sp>
        <p:nvSpPr>
          <p:cNvPr id="7" name="Rezervirano mjesto broja slajda 6"/>
          <p:cNvSpPr>
            <a:spLocks noGrp="1"/>
          </p:cNvSpPr>
          <p:nvPr>
            <p:ph type="sldNum" sz="quarter" idx="12"/>
          </p:nvPr>
        </p:nvSpPr>
        <p:spPr>
          <a:xfrm>
            <a:off x="8077200" y="6356350"/>
            <a:ext cx="609600" cy="365125"/>
          </a:xfrm>
        </p:spPr>
        <p:txBody>
          <a:bodyPr/>
          <a:lstStyle/>
          <a:p>
            <a:fld id="{92A484D3-1D52-4FDD-AD65-95656A2F6D60}" type="slidenum">
              <a:rPr lang="hr-HR" smtClean="0"/>
              <a:pPr/>
              <a:t>‹#›</a:t>
            </a:fld>
            <a:endParaRPr lang="hr-HR"/>
          </a:p>
        </p:txBody>
      </p:sp>
      <p:sp>
        <p:nvSpPr>
          <p:cNvPr id="3" name="Rezervirano mjesto slike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hr-HR"/>
              <a:t>Pritisnite ikonu za dodavanje slike</a:t>
            </a:r>
            <a:endParaRPr kumimoji="0" lang="en-US" dirty="0"/>
          </a:p>
        </p:txBody>
      </p:sp>
      <p:sp>
        <p:nvSpPr>
          <p:cNvPr id="10" name="Prostoručno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Prostoručno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Prostoručno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Prostoručno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Rezervirano mjesto naslova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hr-HR"/>
              <a:t>Kliknite da biste uredili stil naslova matrice</a:t>
            </a:r>
            <a:endParaRPr kumimoji="0" lang="en-US"/>
          </a:p>
        </p:txBody>
      </p:sp>
      <p:sp>
        <p:nvSpPr>
          <p:cNvPr id="30" name="Rezervirano mjesto teksta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hr-HR"/>
              <a:t>Kliknite da biste uredili stilove teksta matrice</a:t>
            </a:r>
          </a:p>
          <a:p>
            <a:pPr lvl="1" eaLnBrk="1" latinLnBrk="0" hangingPunct="1"/>
            <a:r>
              <a:rPr kumimoji="0" lang="hr-HR"/>
              <a:t>Druga razina</a:t>
            </a:r>
          </a:p>
          <a:p>
            <a:pPr lvl="2" eaLnBrk="1" latinLnBrk="0" hangingPunct="1"/>
            <a:r>
              <a:rPr kumimoji="0" lang="hr-HR"/>
              <a:t>Treća razina</a:t>
            </a:r>
          </a:p>
          <a:p>
            <a:pPr lvl="3" eaLnBrk="1" latinLnBrk="0" hangingPunct="1"/>
            <a:r>
              <a:rPr kumimoji="0" lang="hr-HR"/>
              <a:t>Četvrta razina</a:t>
            </a:r>
          </a:p>
          <a:p>
            <a:pPr lvl="4" eaLnBrk="1" latinLnBrk="0" hangingPunct="1"/>
            <a:r>
              <a:rPr kumimoji="0" lang="hr-HR"/>
              <a:t>Peta razina</a:t>
            </a:r>
            <a:endParaRPr kumimoji="0" lang="en-US"/>
          </a:p>
        </p:txBody>
      </p:sp>
      <p:sp>
        <p:nvSpPr>
          <p:cNvPr id="10" name="Rezervirano mjesto datuma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FA4C612E-C39F-419A-9F65-AEC33D781816}" type="datetimeFigureOut">
              <a:rPr lang="sr-Latn-CS" smtClean="0"/>
              <a:pPr/>
              <a:t>15.10.2024.</a:t>
            </a:fld>
            <a:endParaRPr lang="hr-HR"/>
          </a:p>
        </p:txBody>
      </p:sp>
      <p:sp>
        <p:nvSpPr>
          <p:cNvPr id="22" name="Rezervirano mjesto podnožja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hr-HR"/>
          </a:p>
        </p:txBody>
      </p:sp>
      <p:sp>
        <p:nvSpPr>
          <p:cNvPr id="18" name="Rezervirano mjesto broja slajda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92A484D3-1D52-4FDD-AD65-95656A2F6D60}" type="slidenum">
              <a:rPr lang="hr-HR" smtClean="0"/>
              <a:pPr/>
              <a:t>‹#›</a:t>
            </a:fld>
            <a:endParaRPr lang="hr-HR"/>
          </a:p>
        </p:txBody>
      </p:sp>
      <p:grpSp>
        <p:nvGrpSpPr>
          <p:cNvPr id="2" name="Grupa 1"/>
          <p:cNvGrpSpPr/>
          <p:nvPr/>
        </p:nvGrpSpPr>
        <p:grpSpPr>
          <a:xfrm>
            <a:off x="-19017" y="202408"/>
            <a:ext cx="9180548" cy="649224"/>
            <a:chOff x="-19045" y="216550"/>
            <a:chExt cx="9180548" cy="649224"/>
          </a:xfrm>
        </p:grpSpPr>
        <p:sp>
          <p:nvSpPr>
            <p:cNvPr id="12" name="Prostoručno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Prostoručno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image" Target="../media/image25.jpeg"/><Relationship Id="rId3" Type="http://schemas.openxmlformats.org/officeDocument/2006/relationships/image" Target="../media/image21.jpeg"/><Relationship Id="rId7" Type="http://schemas.openxmlformats.org/officeDocument/2006/relationships/image" Target="../media/image24.jpeg"/><Relationship Id="rId2" Type="http://schemas.openxmlformats.org/officeDocument/2006/relationships/image" Target="../media/image19.jpeg"/><Relationship Id="rId1" Type="http://schemas.openxmlformats.org/officeDocument/2006/relationships/slideLayout" Target="../slideLayouts/slideLayout2.xml"/><Relationship Id="rId6" Type="http://schemas.openxmlformats.org/officeDocument/2006/relationships/image" Target="../media/image13.jpeg"/><Relationship Id="rId5" Type="http://schemas.openxmlformats.org/officeDocument/2006/relationships/image" Target="../media/image23.jpeg"/><Relationship Id="rId4" Type="http://schemas.openxmlformats.org/officeDocument/2006/relationships/image" Target="../media/image16.jpe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8" Type="http://schemas.openxmlformats.org/officeDocument/2006/relationships/image" Target="../media/image27.jpeg"/><Relationship Id="rId3" Type="http://schemas.openxmlformats.org/officeDocument/2006/relationships/image" Target="../media/image26.jpeg"/><Relationship Id="rId7" Type="http://schemas.openxmlformats.org/officeDocument/2006/relationships/image" Target="../media/image14.jpeg"/><Relationship Id="rId2" Type="http://schemas.openxmlformats.org/officeDocument/2006/relationships/image" Target="../media/image19.jpeg"/><Relationship Id="rId1" Type="http://schemas.openxmlformats.org/officeDocument/2006/relationships/slideLayout" Target="../slideLayouts/slideLayout2.xml"/><Relationship Id="rId6" Type="http://schemas.openxmlformats.org/officeDocument/2006/relationships/image" Target="../media/image24.jpeg"/><Relationship Id="rId5" Type="http://schemas.openxmlformats.org/officeDocument/2006/relationships/image" Target="../media/image16.jpeg"/><Relationship Id="rId4" Type="http://schemas.openxmlformats.org/officeDocument/2006/relationships/image" Target="../media/image21.jpeg"/></Relationships>
</file>

<file path=ppt/slides/_rels/slide13.xml.rels><?xml version="1.0" encoding="UTF-8" standalone="yes"?>
<Relationships xmlns="http://schemas.openxmlformats.org/package/2006/relationships"><Relationship Id="rId8" Type="http://schemas.openxmlformats.org/officeDocument/2006/relationships/image" Target="../media/image17.jpeg"/><Relationship Id="rId3" Type="http://schemas.openxmlformats.org/officeDocument/2006/relationships/image" Target="../media/image25.jpeg"/><Relationship Id="rId7" Type="http://schemas.openxmlformats.org/officeDocument/2006/relationships/image" Target="../media/image30.jpe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29.jpeg"/><Relationship Id="rId5" Type="http://schemas.openxmlformats.org/officeDocument/2006/relationships/image" Target="../media/image28.jpeg"/><Relationship Id="rId4" Type="http://schemas.openxmlformats.org/officeDocument/2006/relationships/image" Target="../media/image24.jpeg"/><Relationship Id="rId9" Type="http://schemas.openxmlformats.org/officeDocument/2006/relationships/image" Target="../media/image31.jpeg"/></Relationships>
</file>

<file path=ppt/slides/_rels/slide14.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image" Target="../media/image14.jpeg"/><Relationship Id="rId1" Type="http://schemas.openxmlformats.org/officeDocument/2006/relationships/slideLayout" Target="../slideLayouts/slideLayout2.xml"/><Relationship Id="rId5" Type="http://schemas.openxmlformats.org/officeDocument/2006/relationships/image" Target="../media/image13.jpeg"/><Relationship Id="rId4" Type="http://schemas.openxmlformats.org/officeDocument/2006/relationships/image" Target="../media/image24.jpeg"/></Relationships>
</file>

<file path=ppt/slides/_rels/slide15.xml.rels><?xml version="1.0" encoding="UTF-8" standalone="yes"?>
<Relationships xmlns="http://schemas.openxmlformats.org/package/2006/relationships"><Relationship Id="rId3" Type="http://schemas.openxmlformats.org/officeDocument/2006/relationships/image" Target="../media/image33.jpeg"/><Relationship Id="rId7" Type="http://schemas.openxmlformats.org/officeDocument/2006/relationships/image" Target="../media/image6.jpeg"/><Relationship Id="rId2" Type="http://schemas.openxmlformats.org/officeDocument/2006/relationships/image" Target="../media/image7.jpeg"/><Relationship Id="rId1" Type="http://schemas.openxmlformats.org/officeDocument/2006/relationships/slideLayout" Target="../slideLayouts/slideLayout2.xml"/><Relationship Id="rId6" Type="http://schemas.openxmlformats.org/officeDocument/2006/relationships/image" Target="../media/image36.jpeg"/><Relationship Id="rId5" Type="http://schemas.openxmlformats.org/officeDocument/2006/relationships/image" Target="../media/image35.jpeg"/><Relationship Id="rId4" Type="http://schemas.openxmlformats.org/officeDocument/2006/relationships/image" Target="../media/image34.jpeg"/></Relationships>
</file>

<file path=ppt/slides/_rels/slide16.xml.rels><?xml version="1.0" encoding="UTF-8" standalone="yes"?>
<Relationships xmlns="http://schemas.openxmlformats.org/package/2006/relationships"><Relationship Id="rId2" Type="http://schemas.openxmlformats.org/officeDocument/2006/relationships/image" Target="../media/image37.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5.jpeg"/><Relationship Id="rId1" Type="http://schemas.openxmlformats.org/officeDocument/2006/relationships/slideLayout" Target="../slideLayouts/slideLayout2.xml"/><Relationship Id="rId6" Type="http://schemas.openxmlformats.org/officeDocument/2006/relationships/image" Target="../media/image16.jpeg"/><Relationship Id="rId5" Type="http://schemas.openxmlformats.org/officeDocument/2006/relationships/image" Target="../media/image38.jpeg"/><Relationship Id="rId4" Type="http://schemas.openxmlformats.org/officeDocument/2006/relationships/image" Target="../media/image20.jpeg"/></Relationships>
</file>

<file path=ppt/slides/_rels/slide18.xml.rels><?xml version="1.0" encoding="UTF-8" standalone="yes"?>
<Relationships xmlns="http://schemas.openxmlformats.org/package/2006/relationships"><Relationship Id="rId2" Type="http://schemas.openxmlformats.org/officeDocument/2006/relationships/image" Target="../media/image39.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40.jpeg"/><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41.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8" Type="http://schemas.openxmlformats.org/officeDocument/2006/relationships/image" Target="../media/image17.jpeg"/><Relationship Id="rId3" Type="http://schemas.openxmlformats.org/officeDocument/2006/relationships/image" Target="../media/image20.jpeg"/><Relationship Id="rId7" Type="http://schemas.openxmlformats.org/officeDocument/2006/relationships/image" Target="../media/image30.jpeg"/><Relationship Id="rId2" Type="http://schemas.openxmlformats.org/officeDocument/2006/relationships/image" Target="../media/image19.jpeg"/><Relationship Id="rId1" Type="http://schemas.openxmlformats.org/officeDocument/2006/relationships/slideLayout" Target="../slideLayouts/slideLayout2.xml"/><Relationship Id="rId6" Type="http://schemas.openxmlformats.org/officeDocument/2006/relationships/image" Target="../media/image13.jpeg"/><Relationship Id="rId5" Type="http://schemas.openxmlformats.org/officeDocument/2006/relationships/image" Target="../media/image22.jpeg"/><Relationship Id="rId4" Type="http://schemas.openxmlformats.org/officeDocument/2006/relationships/image" Target="../media/image42.jpeg"/><Relationship Id="rId9" Type="http://schemas.openxmlformats.org/officeDocument/2006/relationships/image" Target="../media/image14.jpeg"/></Relationships>
</file>

<file path=ppt/slides/_rels/slide22.xml.rels><?xml version="1.0" encoding="UTF-8" standalone="yes"?>
<Relationships xmlns="http://schemas.openxmlformats.org/package/2006/relationships"><Relationship Id="rId3" Type="http://schemas.openxmlformats.org/officeDocument/2006/relationships/image" Target="../media/image43.jpe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44.jpeg"/></Relationships>
</file>

<file path=ppt/slides/_rels/slide23.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45.jpeg"/><Relationship Id="rId2" Type="http://schemas.openxmlformats.org/officeDocument/2006/relationships/image" Target="../media/image14.jpeg"/><Relationship Id="rId1" Type="http://schemas.openxmlformats.org/officeDocument/2006/relationships/slideLayout" Target="../slideLayouts/slideLayout2.xml"/><Relationship Id="rId6" Type="http://schemas.openxmlformats.org/officeDocument/2006/relationships/image" Target="../media/image30.jpeg"/><Relationship Id="rId5" Type="http://schemas.openxmlformats.org/officeDocument/2006/relationships/image" Target="../media/image13.jpeg"/><Relationship Id="rId4" Type="http://schemas.openxmlformats.org/officeDocument/2006/relationships/image" Target="../media/image18.jpeg"/></Relationships>
</file>

<file path=ppt/slides/_rels/slide2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45.jpeg"/><Relationship Id="rId1" Type="http://schemas.openxmlformats.org/officeDocument/2006/relationships/slideLayout" Target="../slideLayouts/slideLayout2.xml"/><Relationship Id="rId6" Type="http://schemas.openxmlformats.org/officeDocument/2006/relationships/image" Target="../media/image46.jpeg"/><Relationship Id="rId5" Type="http://schemas.openxmlformats.org/officeDocument/2006/relationships/image" Target="../media/image13.jpeg"/><Relationship Id="rId4" Type="http://schemas.openxmlformats.org/officeDocument/2006/relationships/image" Target="../media/image17.jpe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hyperlink" Target="http://zagonetna-zemlja.ador.hr/stijene/stijene/" TargetMode="External"/><Relationship Id="rId2" Type="http://schemas.openxmlformats.org/officeDocument/2006/relationships/hyperlink" Target="https://www.enciklopedija.hr/clanak/stijene"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7" Type="http://schemas.openxmlformats.org/officeDocument/2006/relationships/image" Target="../media/image7.jpeg"/><Relationship Id="rId2" Type="http://schemas.openxmlformats.org/officeDocument/2006/relationships/image" Target="../media/image2.jpeg"/><Relationship Id="rId1" Type="http://schemas.openxmlformats.org/officeDocument/2006/relationships/slideLayout" Target="../slideLayouts/slideLayout2.xml"/><Relationship Id="rId6" Type="http://schemas.openxmlformats.org/officeDocument/2006/relationships/image" Target="../media/image6.jpeg"/><Relationship Id="rId5" Type="http://schemas.openxmlformats.org/officeDocument/2006/relationships/image" Target="../media/image5.jpeg"/><Relationship Id="rId4" Type="http://schemas.openxmlformats.org/officeDocument/2006/relationships/image" Target="../media/image4.jpeg"/></Relationships>
</file>

<file path=ppt/slides/_rels/slide4.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11.jpeg"/><Relationship Id="rId5" Type="http://schemas.openxmlformats.org/officeDocument/2006/relationships/image" Target="../media/image10.jpeg"/><Relationship Id="rId4" Type="http://schemas.openxmlformats.org/officeDocument/2006/relationships/image" Target="../media/image9.jpeg"/></Relationships>
</file>

<file path=ppt/slides/_rels/slide5.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2.jpeg"/><Relationship Id="rId1" Type="http://schemas.openxmlformats.org/officeDocument/2006/relationships/slideLayout" Target="../slideLayouts/slideLayout2.xml"/><Relationship Id="rId4" Type="http://schemas.openxmlformats.org/officeDocument/2006/relationships/image" Target="../media/image4.jpeg"/></Relationships>
</file>

<file path=ppt/slides/_rels/slide6.xml.rels><?xml version="1.0" encoding="UTF-8" standalone="yes"?>
<Relationships xmlns="http://schemas.openxmlformats.org/package/2006/relationships"><Relationship Id="rId8" Type="http://schemas.openxmlformats.org/officeDocument/2006/relationships/image" Target="../media/image18.jpeg"/><Relationship Id="rId3" Type="http://schemas.openxmlformats.org/officeDocument/2006/relationships/image" Target="../media/image13.jpeg"/><Relationship Id="rId7" Type="http://schemas.openxmlformats.org/officeDocument/2006/relationships/image" Target="../media/image17.jpe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16.jpeg"/><Relationship Id="rId5" Type="http://schemas.openxmlformats.org/officeDocument/2006/relationships/image" Target="../media/image15.jpeg"/><Relationship Id="rId4" Type="http://schemas.openxmlformats.org/officeDocument/2006/relationships/image" Target="../media/image14.jpeg"/></Relationships>
</file>

<file path=ppt/slides/_rels/slide7.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jpeg"/><Relationship Id="rId1" Type="http://schemas.openxmlformats.org/officeDocument/2006/relationships/slideLayout" Target="../slideLayouts/slideLayout2.xml"/><Relationship Id="rId6" Type="http://schemas.openxmlformats.org/officeDocument/2006/relationships/image" Target="../media/image18.jpeg"/><Relationship Id="rId5" Type="http://schemas.openxmlformats.org/officeDocument/2006/relationships/image" Target="../media/image22.jpeg"/><Relationship Id="rId4" Type="http://schemas.openxmlformats.org/officeDocument/2006/relationships/image" Target="../media/image21.jpeg"/></Relationships>
</file>

<file path=ppt/slides/_rels/slide9.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10.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p:cNvSpPr>
            <a:spLocks noGrp="1"/>
          </p:cNvSpPr>
          <p:nvPr>
            <p:ph type="ctrTitle"/>
          </p:nvPr>
        </p:nvSpPr>
        <p:spPr/>
        <p:txBody>
          <a:bodyPr/>
          <a:lstStyle/>
          <a:p>
            <a:r>
              <a:rPr lang="hr-HR" dirty="0"/>
              <a:t>Primjena kamena</a:t>
            </a:r>
          </a:p>
        </p:txBody>
      </p:sp>
      <p:sp>
        <p:nvSpPr>
          <p:cNvPr id="3" name="Podnaslov 2"/>
          <p:cNvSpPr>
            <a:spLocks noGrp="1"/>
          </p:cNvSpPr>
          <p:nvPr>
            <p:ph type="subTitle" idx="1"/>
          </p:nvPr>
        </p:nvSpPr>
        <p:spPr>
          <a:xfrm>
            <a:off x="467544" y="3227353"/>
            <a:ext cx="7854696" cy="1752600"/>
          </a:xfrm>
        </p:spPr>
        <p:txBody>
          <a:bodyPr/>
          <a:lstStyle/>
          <a:p>
            <a:r>
              <a:rPr lang="hr-HR" dirty="0"/>
              <a:t>Građevinski materijali </a:t>
            </a:r>
          </a:p>
          <a:p>
            <a:pPr marL="514350" indent="-514350"/>
            <a:r>
              <a:rPr lang="hr-HR" dirty="0"/>
              <a:t>1. razred srednje škole, zanimanje: keramičar - oblagač</a:t>
            </a:r>
          </a:p>
          <a:p>
            <a:pPr marL="514350" indent="-514350"/>
            <a:r>
              <a:rPr lang="hr-HR" dirty="0"/>
              <a:t>Barbara </a:t>
            </a:r>
            <a:r>
              <a:rPr lang="hr-HR" dirty="0" err="1"/>
              <a:t>Markulić</a:t>
            </a:r>
            <a:r>
              <a:rPr lang="hr-HR" dirty="0"/>
              <a:t>, mag.ing.aedif.</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p:cNvSpPr>
            <a:spLocks noGrp="1"/>
          </p:cNvSpPr>
          <p:nvPr>
            <p:ph type="title"/>
          </p:nvPr>
        </p:nvSpPr>
        <p:spPr/>
        <p:txBody>
          <a:bodyPr/>
          <a:lstStyle/>
          <a:p>
            <a:endParaRPr lang="hr-HR"/>
          </a:p>
        </p:txBody>
      </p:sp>
      <p:sp>
        <p:nvSpPr>
          <p:cNvPr id="3" name="Rezervirano mjesto sadržaja 2"/>
          <p:cNvSpPr>
            <a:spLocks noGrp="1"/>
          </p:cNvSpPr>
          <p:nvPr>
            <p:ph idx="1"/>
          </p:nvPr>
        </p:nvSpPr>
        <p:spPr/>
        <p:txBody>
          <a:bodyPr/>
          <a:lstStyle/>
          <a:p>
            <a:pPr>
              <a:buNone/>
            </a:pPr>
            <a:r>
              <a:rPr lang="hr-HR" dirty="0"/>
              <a:t>Vrste koje se koriste za stube:</a:t>
            </a:r>
          </a:p>
          <a:p>
            <a:r>
              <a:rPr lang="hr-HR" dirty="0"/>
              <a:t>granit,</a:t>
            </a:r>
          </a:p>
          <a:p>
            <a:r>
              <a:rPr lang="hr-HR" dirty="0" err="1"/>
              <a:t>diorit</a:t>
            </a:r>
            <a:r>
              <a:rPr lang="hr-HR" dirty="0"/>
              <a:t>,</a:t>
            </a:r>
          </a:p>
          <a:p>
            <a:r>
              <a:rPr lang="hr-HR" dirty="0"/>
              <a:t>grimiz,</a:t>
            </a:r>
          </a:p>
          <a:p>
            <a:r>
              <a:rPr lang="hr-HR" dirty="0" err="1"/>
              <a:t>trahit</a:t>
            </a:r>
            <a:r>
              <a:rPr lang="hr-HR" dirty="0"/>
              <a:t>,</a:t>
            </a:r>
          </a:p>
          <a:p>
            <a:r>
              <a:rPr lang="hr-HR" dirty="0"/>
              <a:t>pješčenjaci,</a:t>
            </a:r>
          </a:p>
          <a:p>
            <a:r>
              <a:rPr lang="hr-HR" dirty="0"/>
              <a:t>mramor,</a:t>
            </a:r>
          </a:p>
          <a:p>
            <a:r>
              <a:rPr lang="hr-HR" dirty="0" err="1"/>
              <a:t>diabaz</a:t>
            </a:r>
            <a:r>
              <a:rPr lang="hr-HR" dirty="0"/>
              <a:t>.</a:t>
            </a:r>
          </a:p>
          <a:p>
            <a:pPr>
              <a:buNone/>
            </a:pPr>
            <a:endParaRPr lang="hr-HR" dirty="0"/>
          </a:p>
        </p:txBody>
      </p:sp>
      <p:pic>
        <p:nvPicPr>
          <p:cNvPr id="4" name="Slika 3" descr="granit.jpg"/>
          <p:cNvPicPr>
            <a:picLocks noChangeAspect="1"/>
          </p:cNvPicPr>
          <p:nvPr/>
        </p:nvPicPr>
        <p:blipFill>
          <a:blip r:embed="rId2"/>
          <a:srcRect l="10000" t="10059" r="10000" b="5621"/>
          <a:stretch>
            <a:fillRect/>
          </a:stretch>
        </p:blipFill>
        <p:spPr>
          <a:xfrm>
            <a:off x="3643307" y="2428868"/>
            <a:ext cx="2075463" cy="1643074"/>
          </a:xfrm>
          <a:prstGeom prst="rect">
            <a:avLst/>
          </a:prstGeom>
        </p:spPr>
      </p:pic>
      <p:pic>
        <p:nvPicPr>
          <p:cNvPr id="5" name="Slika 4" descr="diorit.jpg"/>
          <p:cNvPicPr>
            <a:picLocks noChangeAspect="1"/>
          </p:cNvPicPr>
          <p:nvPr/>
        </p:nvPicPr>
        <p:blipFill>
          <a:blip r:embed="rId3"/>
          <a:stretch>
            <a:fillRect/>
          </a:stretch>
        </p:blipFill>
        <p:spPr>
          <a:xfrm>
            <a:off x="3643306" y="4071942"/>
            <a:ext cx="2071702" cy="1428761"/>
          </a:xfrm>
          <a:prstGeom prst="rect">
            <a:avLst/>
          </a:prstGeom>
        </p:spPr>
      </p:pic>
      <p:pic>
        <p:nvPicPr>
          <p:cNvPr id="6" name="Slika 5" descr="grimiz.jpg"/>
          <p:cNvPicPr>
            <a:picLocks noChangeAspect="1"/>
          </p:cNvPicPr>
          <p:nvPr/>
        </p:nvPicPr>
        <p:blipFill>
          <a:blip r:embed="rId4"/>
          <a:stretch>
            <a:fillRect/>
          </a:stretch>
        </p:blipFill>
        <p:spPr>
          <a:xfrm>
            <a:off x="3643306" y="5526229"/>
            <a:ext cx="2071702" cy="1331771"/>
          </a:xfrm>
          <a:prstGeom prst="rect">
            <a:avLst/>
          </a:prstGeom>
        </p:spPr>
      </p:pic>
      <p:pic>
        <p:nvPicPr>
          <p:cNvPr id="7" name="Slika 6" descr="trahit.jpg"/>
          <p:cNvPicPr>
            <a:picLocks noChangeAspect="1"/>
          </p:cNvPicPr>
          <p:nvPr/>
        </p:nvPicPr>
        <p:blipFill>
          <a:blip r:embed="rId5"/>
          <a:stretch>
            <a:fillRect/>
          </a:stretch>
        </p:blipFill>
        <p:spPr>
          <a:xfrm>
            <a:off x="5929322" y="214290"/>
            <a:ext cx="2357454" cy="1564492"/>
          </a:xfrm>
          <a:prstGeom prst="rect">
            <a:avLst/>
          </a:prstGeom>
        </p:spPr>
      </p:pic>
      <p:pic>
        <p:nvPicPr>
          <p:cNvPr id="8" name="Slika 7" descr="pješčenjaci.JPG"/>
          <p:cNvPicPr>
            <a:picLocks noChangeAspect="1"/>
          </p:cNvPicPr>
          <p:nvPr/>
        </p:nvPicPr>
        <p:blipFill>
          <a:blip r:embed="rId6"/>
          <a:stretch>
            <a:fillRect/>
          </a:stretch>
        </p:blipFill>
        <p:spPr>
          <a:xfrm>
            <a:off x="5929322" y="1785926"/>
            <a:ext cx="2428892" cy="1519239"/>
          </a:xfrm>
          <a:prstGeom prst="rect">
            <a:avLst/>
          </a:prstGeom>
        </p:spPr>
      </p:pic>
      <p:pic>
        <p:nvPicPr>
          <p:cNvPr id="9" name="Slika 8" descr="mramor.JPG"/>
          <p:cNvPicPr>
            <a:picLocks noChangeAspect="1"/>
          </p:cNvPicPr>
          <p:nvPr/>
        </p:nvPicPr>
        <p:blipFill>
          <a:blip r:embed="rId7"/>
          <a:stretch>
            <a:fillRect/>
          </a:stretch>
        </p:blipFill>
        <p:spPr>
          <a:xfrm>
            <a:off x="5929322" y="3357562"/>
            <a:ext cx="2443932" cy="1714512"/>
          </a:xfrm>
          <a:prstGeom prst="rect">
            <a:avLst/>
          </a:prstGeom>
        </p:spPr>
      </p:pic>
      <p:pic>
        <p:nvPicPr>
          <p:cNvPr id="10" name="Slika 9" descr="diabaz.jpg"/>
          <p:cNvPicPr>
            <a:picLocks noChangeAspect="1"/>
          </p:cNvPicPr>
          <p:nvPr/>
        </p:nvPicPr>
        <p:blipFill>
          <a:blip r:embed="rId8"/>
          <a:stretch>
            <a:fillRect/>
          </a:stretch>
        </p:blipFill>
        <p:spPr>
          <a:xfrm>
            <a:off x="5929322" y="5098976"/>
            <a:ext cx="2428892" cy="1759023"/>
          </a:xfrm>
          <a:prstGeom prst="rect">
            <a:avLst/>
          </a:prstGeom>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p:cNvSpPr>
            <a:spLocks noGrp="1"/>
          </p:cNvSpPr>
          <p:nvPr>
            <p:ph type="title"/>
          </p:nvPr>
        </p:nvSpPr>
        <p:spPr/>
        <p:txBody>
          <a:bodyPr/>
          <a:lstStyle/>
          <a:p>
            <a:endParaRPr lang="hr-HR"/>
          </a:p>
        </p:txBody>
      </p:sp>
      <p:sp>
        <p:nvSpPr>
          <p:cNvPr id="3" name="Rezervirano mjesto sadržaja 2"/>
          <p:cNvSpPr>
            <a:spLocks noGrp="1"/>
          </p:cNvSpPr>
          <p:nvPr>
            <p:ph idx="1"/>
          </p:nvPr>
        </p:nvSpPr>
        <p:spPr/>
        <p:txBody>
          <a:bodyPr/>
          <a:lstStyle/>
          <a:p>
            <a:pPr>
              <a:buNone/>
            </a:pPr>
            <a:r>
              <a:rPr lang="hr-HR" dirty="0"/>
              <a:t>Ukrasni kamen:</a:t>
            </a:r>
          </a:p>
          <a:p>
            <a:r>
              <a:rPr lang="hr-HR" dirty="0"/>
              <a:t>koristi se glačan i poliran, </a:t>
            </a:r>
          </a:p>
          <a:p>
            <a:r>
              <a:rPr lang="hr-HR" dirty="0"/>
              <a:t>koriste se različite vrste ovisno o mjestu ugradnje (vanjska i unutarnja oblaganja).</a:t>
            </a:r>
          </a:p>
          <a:p>
            <a:pPr>
              <a:buNone/>
            </a:pPr>
            <a:endParaRPr lang="hr-HR"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p:cNvSpPr>
            <a:spLocks noGrp="1"/>
          </p:cNvSpPr>
          <p:nvPr>
            <p:ph type="title"/>
          </p:nvPr>
        </p:nvSpPr>
        <p:spPr/>
        <p:txBody>
          <a:bodyPr/>
          <a:lstStyle/>
          <a:p>
            <a:endParaRPr lang="hr-HR"/>
          </a:p>
        </p:txBody>
      </p:sp>
      <p:sp>
        <p:nvSpPr>
          <p:cNvPr id="3" name="Rezervirano mjesto sadržaja 2"/>
          <p:cNvSpPr>
            <a:spLocks noGrp="1"/>
          </p:cNvSpPr>
          <p:nvPr>
            <p:ph idx="1"/>
          </p:nvPr>
        </p:nvSpPr>
        <p:spPr/>
        <p:txBody>
          <a:bodyPr/>
          <a:lstStyle/>
          <a:p>
            <a:pPr>
              <a:buNone/>
            </a:pPr>
            <a:r>
              <a:rPr lang="hr-HR" dirty="0"/>
              <a:t>Vrste koje se koriste za vanjske radove:</a:t>
            </a:r>
          </a:p>
          <a:p>
            <a:r>
              <a:rPr lang="hr-HR" dirty="0"/>
              <a:t>granit,</a:t>
            </a:r>
          </a:p>
          <a:p>
            <a:r>
              <a:rPr lang="hr-HR" dirty="0" err="1"/>
              <a:t>sijenit</a:t>
            </a:r>
            <a:r>
              <a:rPr lang="hr-HR" dirty="0"/>
              <a:t>,</a:t>
            </a:r>
          </a:p>
          <a:p>
            <a:r>
              <a:rPr lang="hr-HR" dirty="0" err="1"/>
              <a:t>diorit</a:t>
            </a:r>
            <a:r>
              <a:rPr lang="hr-HR" dirty="0"/>
              <a:t>,</a:t>
            </a:r>
          </a:p>
          <a:p>
            <a:r>
              <a:rPr lang="hr-HR" dirty="0"/>
              <a:t>grimiz,</a:t>
            </a:r>
          </a:p>
          <a:p>
            <a:r>
              <a:rPr lang="hr-HR" dirty="0"/>
              <a:t>tvrdi mramor,</a:t>
            </a:r>
          </a:p>
          <a:p>
            <a:r>
              <a:rPr lang="hr-HR" dirty="0"/>
              <a:t>vapnenac, </a:t>
            </a:r>
          </a:p>
          <a:p>
            <a:r>
              <a:rPr lang="hr-HR" dirty="0" err="1"/>
              <a:t>travertin</a:t>
            </a:r>
            <a:r>
              <a:rPr lang="hr-HR" dirty="0"/>
              <a:t>.</a:t>
            </a:r>
          </a:p>
        </p:txBody>
      </p:sp>
      <p:pic>
        <p:nvPicPr>
          <p:cNvPr id="4" name="Slika 3" descr="granit.jpg"/>
          <p:cNvPicPr>
            <a:picLocks noChangeAspect="1"/>
          </p:cNvPicPr>
          <p:nvPr/>
        </p:nvPicPr>
        <p:blipFill>
          <a:blip r:embed="rId2"/>
          <a:stretch>
            <a:fillRect/>
          </a:stretch>
        </p:blipFill>
        <p:spPr>
          <a:xfrm>
            <a:off x="4000497" y="2357431"/>
            <a:ext cx="2071702" cy="1556078"/>
          </a:xfrm>
          <a:prstGeom prst="rect">
            <a:avLst/>
          </a:prstGeom>
        </p:spPr>
      </p:pic>
      <p:pic>
        <p:nvPicPr>
          <p:cNvPr id="5" name="Slika 4" descr="sijenit.jpg"/>
          <p:cNvPicPr>
            <a:picLocks noChangeAspect="1"/>
          </p:cNvPicPr>
          <p:nvPr/>
        </p:nvPicPr>
        <p:blipFill>
          <a:blip r:embed="rId3"/>
          <a:stretch>
            <a:fillRect/>
          </a:stretch>
        </p:blipFill>
        <p:spPr>
          <a:xfrm>
            <a:off x="4000497" y="3929067"/>
            <a:ext cx="2071702" cy="1321400"/>
          </a:xfrm>
          <a:prstGeom prst="rect">
            <a:avLst/>
          </a:prstGeom>
        </p:spPr>
      </p:pic>
      <p:pic>
        <p:nvPicPr>
          <p:cNvPr id="6" name="Slika 5" descr="diorit.jpg"/>
          <p:cNvPicPr>
            <a:picLocks noChangeAspect="1"/>
          </p:cNvPicPr>
          <p:nvPr/>
        </p:nvPicPr>
        <p:blipFill>
          <a:blip r:embed="rId4"/>
          <a:stretch>
            <a:fillRect/>
          </a:stretch>
        </p:blipFill>
        <p:spPr>
          <a:xfrm>
            <a:off x="4000496" y="5214950"/>
            <a:ext cx="2071702" cy="1434377"/>
          </a:xfrm>
          <a:prstGeom prst="rect">
            <a:avLst/>
          </a:prstGeom>
        </p:spPr>
      </p:pic>
      <p:pic>
        <p:nvPicPr>
          <p:cNvPr id="7" name="Slika 6" descr="grimiz.jpg"/>
          <p:cNvPicPr>
            <a:picLocks noChangeAspect="1"/>
          </p:cNvPicPr>
          <p:nvPr/>
        </p:nvPicPr>
        <p:blipFill>
          <a:blip r:embed="rId5"/>
          <a:stretch>
            <a:fillRect/>
          </a:stretch>
        </p:blipFill>
        <p:spPr>
          <a:xfrm>
            <a:off x="6357950" y="0"/>
            <a:ext cx="2357454" cy="1482329"/>
          </a:xfrm>
          <a:prstGeom prst="rect">
            <a:avLst/>
          </a:prstGeom>
        </p:spPr>
      </p:pic>
      <p:pic>
        <p:nvPicPr>
          <p:cNvPr id="8" name="Slika 7" descr="mramor.JPG"/>
          <p:cNvPicPr>
            <a:picLocks noChangeAspect="1"/>
          </p:cNvPicPr>
          <p:nvPr/>
        </p:nvPicPr>
        <p:blipFill>
          <a:blip r:embed="rId6"/>
          <a:stretch>
            <a:fillRect/>
          </a:stretch>
        </p:blipFill>
        <p:spPr>
          <a:xfrm>
            <a:off x="6357950" y="1571612"/>
            <a:ext cx="2382812" cy="1671634"/>
          </a:xfrm>
          <a:prstGeom prst="rect">
            <a:avLst/>
          </a:prstGeom>
        </p:spPr>
      </p:pic>
      <p:pic>
        <p:nvPicPr>
          <p:cNvPr id="9" name="Slika 8" descr="vapnenac.jpg"/>
          <p:cNvPicPr>
            <a:picLocks noChangeAspect="1"/>
          </p:cNvPicPr>
          <p:nvPr/>
        </p:nvPicPr>
        <p:blipFill>
          <a:blip r:embed="rId7"/>
          <a:stretch>
            <a:fillRect/>
          </a:stretch>
        </p:blipFill>
        <p:spPr>
          <a:xfrm>
            <a:off x="6357950" y="3357562"/>
            <a:ext cx="2357454" cy="1660378"/>
          </a:xfrm>
          <a:prstGeom prst="rect">
            <a:avLst/>
          </a:prstGeom>
        </p:spPr>
      </p:pic>
      <p:pic>
        <p:nvPicPr>
          <p:cNvPr id="10" name="Slika 9" descr="travertin.jpg"/>
          <p:cNvPicPr>
            <a:picLocks noChangeAspect="1"/>
          </p:cNvPicPr>
          <p:nvPr/>
        </p:nvPicPr>
        <p:blipFill>
          <a:blip r:embed="rId8" cstate="print"/>
          <a:stretch>
            <a:fillRect/>
          </a:stretch>
        </p:blipFill>
        <p:spPr>
          <a:xfrm>
            <a:off x="6357950" y="5214950"/>
            <a:ext cx="2357454" cy="1404932"/>
          </a:xfrm>
          <a:prstGeom prst="rect">
            <a:avLst/>
          </a:prstGeom>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p:cNvSpPr>
            <a:spLocks noGrp="1"/>
          </p:cNvSpPr>
          <p:nvPr>
            <p:ph type="title"/>
          </p:nvPr>
        </p:nvSpPr>
        <p:spPr/>
        <p:txBody>
          <a:bodyPr/>
          <a:lstStyle/>
          <a:p>
            <a:endParaRPr lang="hr-HR"/>
          </a:p>
        </p:txBody>
      </p:sp>
      <p:sp>
        <p:nvSpPr>
          <p:cNvPr id="3" name="Rezervirano mjesto sadržaja 2"/>
          <p:cNvSpPr>
            <a:spLocks noGrp="1"/>
          </p:cNvSpPr>
          <p:nvPr>
            <p:ph idx="1"/>
          </p:nvPr>
        </p:nvSpPr>
        <p:spPr/>
        <p:txBody>
          <a:bodyPr/>
          <a:lstStyle/>
          <a:p>
            <a:pPr>
              <a:buNone/>
            </a:pPr>
            <a:r>
              <a:rPr lang="hr-HR" dirty="0"/>
              <a:t>Vrste koje se koriste za unutarnje radove:</a:t>
            </a:r>
          </a:p>
          <a:p>
            <a:r>
              <a:rPr lang="hr-HR" dirty="0" err="1"/>
              <a:t>diabaz</a:t>
            </a:r>
            <a:r>
              <a:rPr lang="hr-HR" dirty="0"/>
              <a:t>,</a:t>
            </a:r>
          </a:p>
          <a:p>
            <a:r>
              <a:rPr lang="hr-HR" dirty="0"/>
              <a:t>meki mramor,</a:t>
            </a:r>
          </a:p>
          <a:p>
            <a:r>
              <a:rPr lang="hr-HR" dirty="0" err="1"/>
              <a:t>serpentin</a:t>
            </a:r>
            <a:r>
              <a:rPr lang="hr-HR" dirty="0"/>
              <a:t>,</a:t>
            </a:r>
          </a:p>
          <a:p>
            <a:r>
              <a:rPr lang="hr-HR" dirty="0"/>
              <a:t>alabastar,</a:t>
            </a:r>
          </a:p>
          <a:p>
            <a:r>
              <a:rPr lang="hr-HR" dirty="0" err="1"/>
              <a:t>kršnik</a:t>
            </a:r>
            <a:r>
              <a:rPr lang="hr-HR" dirty="0"/>
              <a:t>,</a:t>
            </a:r>
          </a:p>
          <a:p>
            <a:r>
              <a:rPr lang="hr-HR" dirty="0"/>
              <a:t>konglomerati, </a:t>
            </a:r>
          </a:p>
          <a:p>
            <a:r>
              <a:rPr lang="hr-HR" dirty="0" err="1"/>
              <a:t>pršinci</a:t>
            </a:r>
            <a:r>
              <a:rPr lang="hr-HR" dirty="0"/>
              <a:t>.</a:t>
            </a:r>
          </a:p>
          <a:p>
            <a:pPr>
              <a:buNone/>
            </a:pPr>
            <a:endParaRPr lang="hr-HR" dirty="0"/>
          </a:p>
        </p:txBody>
      </p:sp>
      <p:pic>
        <p:nvPicPr>
          <p:cNvPr id="4" name="Slika 3" descr="diabaz.jpg"/>
          <p:cNvPicPr>
            <a:picLocks noChangeAspect="1"/>
          </p:cNvPicPr>
          <p:nvPr/>
        </p:nvPicPr>
        <p:blipFill>
          <a:blip r:embed="rId3"/>
          <a:stretch>
            <a:fillRect/>
          </a:stretch>
        </p:blipFill>
        <p:spPr>
          <a:xfrm>
            <a:off x="3929058" y="2428869"/>
            <a:ext cx="2291408" cy="1500198"/>
          </a:xfrm>
          <a:prstGeom prst="rect">
            <a:avLst/>
          </a:prstGeom>
        </p:spPr>
      </p:pic>
      <p:pic>
        <p:nvPicPr>
          <p:cNvPr id="5" name="Slika 4" descr="mramor.JPG"/>
          <p:cNvPicPr>
            <a:picLocks noChangeAspect="1"/>
          </p:cNvPicPr>
          <p:nvPr/>
        </p:nvPicPr>
        <p:blipFill>
          <a:blip r:embed="rId4"/>
          <a:stretch>
            <a:fillRect/>
          </a:stretch>
        </p:blipFill>
        <p:spPr>
          <a:xfrm>
            <a:off x="3929058" y="3929066"/>
            <a:ext cx="2270663" cy="1428760"/>
          </a:xfrm>
          <a:prstGeom prst="rect">
            <a:avLst/>
          </a:prstGeom>
        </p:spPr>
      </p:pic>
      <p:pic>
        <p:nvPicPr>
          <p:cNvPr id="6" name="Slika 5" descr="serpentin.jpg"/>
          <p:cNvPicPr>
            <a:picLocks noChangeAspect="1"/>
          </p:cNvPicPr>
          <p:nvPr/>
        </p:nvPicPr>
        <p:blipFill>
          <a:blip r:embed="rId5"/>
          <a:stretch>
            <a:fillRect/>
          </a:stretch>
        </p:blipFill>
        <p:spPr>
          <a:xfrm>
            <a:off x="3929058" y="5357826"/>
            <a:ext cx="2214578" cy="1500174"/>
          </a:xfrm>
          <a:prstGeom prst="rect">
            <a:avLst/>
          </a:prstGeom>
        </p:spPr>
      </p:pic>
      <p:pic>
        <p:nvPicPr>
          <p:cNvPr id="7" name="Slika 6" descr="alabastar.jpg"/>
          <p:cNvPicPr>
            <a:picLocks noChangeAspect="1"/>
          </p:cNvPicPr>
          <p:nvPr/>
        </p:nvPicPr>
        <p:blipFill>
          <a:blip r:embed="rId6"/>
          <a:stretch>
            <a:fillRect/>
          </a:stretch>
        </p:blipFill>
        <p:spPr>
          <a:xfrm>
            <a:off x="6500826" y="0"/>
            <a:ext cx="2428892" cy="1857364"/>
          </a:xfrm>
          <a:prstGeom prst="rect">
            <a:avLst/>
          </a:prstGeom>
        </p:spPr>
      </p:pic>
      <p:pic>
        <p:nvPicPr>
          <p:cNvPr id="8" name="Slika 7" descr="kršnik.JPG"/>
          <p:cNvPicPr>
            <a:picLocks noChangeAspect="1"/>
          </p:cNvPicPr>
          <p:nvPr/>
        </p:nvPicPr>
        <p:blipFill>
          <a:blip r:embed="rId7"/>
          <a:stretch>
            <a:fillRect/>
          </a:stretch>
        </p:blipFill>
        <p:spPr>
          <a:xfrm>
            <a:off x="6500826" y="2143116"/>
            <a:ext cx="2484246" cy="1485904"/>
          </a:xfrm>
          <a:prstGeom prst="rect">
            <a:avLst/>
          </a:prstGeom>
        </p:spPr>
      </p:pic>
      <p:pic>
        <p:nvPicPr>
          <p:cNvPr id="9" name="Slika 8" descr="kongomerat.JPG"/>
          <p:cNvPicPr>
            <a:picLocks noChangeAspect="1"/>
          </p:cNvPicPr>
          <p:nvPr/>
        </p:nvPicPr>
        <p:blipFill>
          <a:blip r:embed="rId8"/>
          <a:stretch>
            <a:fillRect/>
          </a:stretch>
        </p:blipFill>
        <p:spPr>
          <a:xfrm>
            <a:off x="6500826" y="3714752"/>
            <a:ext cx="2428892" cy="1533525"/>
          </a:xfrm>
          <a:prstGeom prst="rect">
            <a:avLst/>
          </a:prstGeom>
        </p:spPr>
      </p:pic>
      <p:pic>
        <p:nvPicPr>
          <p:cNvPr id="10" name="Slika 9" descr="pršinci.jpg"/>
          <p:cNvPicPr>
            <a:picLocks noChangeAspect="1"/>
          </p:cNvPicPr>
          <p:nvPr/>
        </p:nvPicPr>
        <p:blipFill>
          <a:blip r:embed="rId9" cstate="print"/>
          <a:stretch>
            <a:fillRect/>
          </a:stretch>
        </p:blipFill>
        <p:spPr>
          <a:xfrm>
            <a:off x="6500826" y="5329241"/>
            <a:ext cx="2428892" cy="1528759"/>
          </a:xfrm>
          <a:prstGeom prst="rect">
            <a:avLst/>
          </a:prstGeom>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p:cNvSpPr>
            <a:spLocks noGrp="1"/>
          </p:cNvSpPr>
          <p:nvPr>
            <p:ph type="title"/>
          </p:nvPr>
        </p:nvSpPr>
        <p:spPr/>
        <p:txBody>
          <a:bodyPr/>
          <a:lstStyle/>
          <a:p>
            <a:endParaRPr lang="hr-HR"/>
          </a:p>
        </p:txBody>
      </p:sp>
      <p:sp>
        <p:nvSpPr>
          <p:cNvPr id="3" name="Rezervirano mjesto sadržaja 2"/>
          <p:cNvSpPr>
            <a:spLocks noGrp="1"/>
          </p:cNvSpPr>
          <p:nvPr>
            <p:ph idx="1"/>
          </p:nvPr>
        </p:nvSpPr>
        <p:spPr/>
        <p:txBody>
          <a:bodyPr/>
          <a:lstStyle/>
          <a:p>
            <a:pPr>
              <a:buNone/>
            </a:pPr>
            <a:r>
              <a:rPr lang="hr-HR" dirty="0"/>
              <a:t>Kamen za popločavanje:</a:t>
            </a:r>
          </a:p>
          <a:p>
            <a:r>
              <a:rPr lang="hr-HR" dirty="0"/>
              <a:t>vapnenac, </a:t>
            </a:r>
          </a:p>
          <a:p>
            <a:r>
              <a:rPr lang="hr-HR" dirty="0" err="1"/>
              <a:t>filit</a:t>
            </a:r>
            <a:r>
              <a:rPr lang="hr-HR" dirty="0"/>
              <a:t>,</a:t>
            </a:r>
          </a:p>
          <a:p>
            <a:r>
              <a:rPr lang="hr-HR" dirty="0"/>
              <a:t>mramor,</a:t>
            </a:r>
          </a:p>
          <a:p>
            <a:r>
              <a:rPr lang="hr-HR" dirty="0"/>
              <a:t>pješčenjaci.</a:t>
            </a:r>
          </a:p>
        </p:txBody>
      </p:sp>
      <p:pic>
        <p:nvPicPr>
          <p:cNvPr id="4" name="Slika 3" descr="vapnenac.jpg"/>
          <p:cNvPicPr>
            <a:picLocks noChangeAspect="1"/>
          </p:cNvPicPr>
          <p:nvPr/>
        </p:nvPicPr>
        <p:blipFill>
          <a:blip r:embed="rId2"/>
          <a:stretch>
            <a:fillRect/>
          </a:stretch>
        </p:blipFill>
        <p:spPr>
          <a:xfrm>
            <a:off x="4143372" y="2928934"/>
            <a:ext cx="2500330" cy="1833564"/>
          </a:xfrm>
          <a:prstGeom prst="rect">
            <a:avLst/>
          </a:prstGeom>
        </p:spPr>
      </p:pic>
      <p:pic>
        <p:nvPicPr>
          <p:cNvPr id="5" name="Slika 4" descr="filit.jpg"/>
          <p:cNvPicPr>
            <a:picLocks noChangeAspect="1"/>
          </p:cNvPicPr>
          <p:nvPr/>
        </p:nvPicPr>
        <p:blipFill>
          <a:blip r:embed="rId3"/>
          <a:stretch>
            <a:fillRect/>
          </a:stretch>
        </p:blipFill>
        <p:spPr>
          <a:xfrm>
            <a:off x="4130539" y="4857760"/>
            <a:ext cx="2584601" cy="1799952"/>
          </a:xfrm>
          <a:prstGeom prst="rect">
            <a:avLst/>
          </a:prstGeom>
        </p:spPr>
      </p:pic>
      <p:pic>
        <p:nvPicPr>
          <p:cNvPr id="6" name="Slika 5" descr="mramor.JPG"/>
          <p:cNvPicPr>
            <a:picLocks noChangeAspect="1"/>
          </p:cNvPicPr>
          <p:nvPr/>
        </p:nvPicPr>
        <p:blipFill>
          <a:blip r:embed="rId4"/>
          <a:stretch>
            <a:fillRect/>
          </a:stretch>
        </p:blipFill>
        <p:spPr>
          <a:xfrm>
            <a:off x="6786578" y="2928934"/>
            <a:ext cx="2357422" cy="1765229"/>
          </a:xfrm>
          <a:prstGeom prst="rect">
            <a:avLst/>
          </a:prstGeom>
        </p:spPr>
      </p:pic>
      <p:pic>
        <p:nvPicPr>
          <p:cNvPr id="7" name="Slika 6" descr="pješčenjaci.JPG"/>
          <p:cNvPicPr>
            <a:picLocks noChangeAspect="1"/>
          </p:cNvPicPr>
          <p:nvPr/>
        </p:nvPicPr>
        <p:blipFill>
          <a:blip r:embed="rId5"/>
          <a:stretch>
            <a:fillRect/>
          </a:stretch>
        </p:blipFill>
        <p:spPr>
          <a:xfrm>
            <a:off x="6786578" y="4857760"/>
            <a:ext cx="2214578" cy="1804991"/>
          </a:xfrm>
          <a:prstGeom prst="rect">
            <a:avLst/>
          </a:prstGeom>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p:cNvSpPr>
            <a:spLocks noGrp="1"/>
          </p:cNvSpPr>
          <p:nvPr>
            <p:ph type="title"/>
          </p:nvPr>
        </p:nvSpPr>
        <p:spPr/>
        <p:txBody>
          <a:bodyPr/>
          <a:lstStyle/>
          <a:p>
            <a:r>
              <a:rPr lang="hr-HR" dirty="0"/>
              <a:t>Kamen u niskogradnji za:</a:t>
            </a:r>
          </a:p>
        </p:txBody>
      </p:sp>
      <p:sp>
        <p:nvSpPr>
          <p:cNvPr id="3" name="Rezervirano mjesto sadržaja 2"/>
          <p:cNvSpPr>
            <a:spLocks noGrp="1"/>
          </p:cNvSpPr>
          <p:nvPr>
            <p:ph idx="1"/>
          </p:nvPr>
        </p:nvSpPr>
        <p:spPr/>
        <p:txBody>
          <a:bodyPr/>
          <a:lstStyle/>
          <a:p>
            <a:r>
              <a:rPr lang="hr-HR" dirty="0"/>
              <a:t>putove i ulice,</a:t>
            </a:r>
          </a:p>
          <a:p>
            <a:r>
              <a:rPr lang="hr-HR" dirty="0"/>
              <a:t>građenje mostova,</a:t>
            </a:r>
          </a:p>
          <a:p>
            <a:r>
              <a:rPr lang="hr-HR" dirty="0"/>
              <a:t>tunelsku oblogu,</a:t>
            </a:r>
          </a:p>
          <a:p>
            <a:r>
              <a:rPr lang="hr-HR" dirty="0"/>
              <a:t>potporne i </a:t>
            </a:r>
            <a:r>
              <a:rPr lang="hr-HR" dirty="0" err="1"/>
              <a:t>obložne</a:t>
            </a:r>
            <a:r>
              <a:rPr lang="hr-HR" dirty="0"/>
              <a:t> zidove,</a:t>
            </a:r>
          </a:p>
          <a:p>
            <a:r>
              <a:rPr lang="hr-HR" dirty="0"/>
              <a:t>brane,</a:t>
            </a:r>
          </a:p>
          <a:p>
            <a:r>
              <a:rPr lang="hr-HR" dirty="0"/>
              <a:t>pristaništa. </a:t>
            </a:r>
          </a:p>
        </p:txBody>
      </p:sp>
      <p:pic>
        <p:nvPicPr>
          <p:cNvPr id="4" name="Slika 3" descr="ukladka-bruschatki-svoimi-rukami-poshagovaya.jpg"/>
          <p:cNvPicPr>
            <a:picLocks noChangeAspect="1"/>
          </p:cNvPicPr>
          <p:nvPr/>
        </p:nvPicPr>
        <p:blipFill>
          <a:blip r:embed="rId2"/>
          <a:stretch>
            <a:fillRect/>
          </a:stretch>
        </p:blipFill>
        <p:spPr>
          <a:xfrm>
            <a:off x="4143372" y="1857364"/>
            <a:ext cx="2772105" cy="1500198"/>
          </a:xfrm>
          <a:prstGeom prst="rect">
            <a:avLst/>
          </a:prstGeom>
        </p:spPr>
      </p:pic>
      <p:pic>
        <p:nvPicPr>
          <p:cNvPr id="5" name="Slika 4" descr="Ilidža_Rimski_most_1.jpg"/>
          <p:cNvPicPr>
            <a:picLocks noChangeAspect="1"/>
          </p:cNvPicPr>
          <p:nvPr/>
        </p:nvPicPr>
        <p:blipFill>
          <a:blip r:embed="rId3" cstate="print"/>
          <a:srcRect l="7812" t="33594" r="35156" b="37109"/>
          <a:stretch>
            <a:fillRect/>
          </a:stretch>
        </p:blipFill>
        <p:spPr>
          <a:xfrm>
            <a:off x="2946072" y="3786190"/>
            <a:ext cx="3963380" cy="1357322"/>
          </a:xfrm>
          <a:prstGeom prst="rect">
            <a:avLst/>
          </a:prstGeom>
        </p:spPr>
      </p:pic>
      <p:pic>
        <p:nvPicPr>
          <p:cNvPr id="6" name="Slika 5" descr="tunel1.JPG"/>
          <p:cNvPicPr>
            <a:picLocks noChangeAspect="1"/>
          </p:cNvPicPr>
          <p:nvPr/>
        </p:nvPicPr>
        <p:blipFill>
          <a:blip r:embed="rId4"/>
          <a:stretch>
            <a:fillRect/>
          </a:stretch>
        </p:blipFill>
        <p:spPr>
          <a:xfrm>
            <a:off x="3643306" y="4929198"/>
            <a:ext cx="2571736" cy="1928802"/>
          </a:xfrm>
          <a:prstGeom prst="rect">
            <a:avLst/>
          </a:prstGeom>
        </p:spPr>
      </p:pic>
      <p:pic>
        <p:nvPicPr>
          <p:cNvPr id="7" name="Slika 6" descr="zid.jpg"/>
          <p:cNvPicPr>
            <a:picLocks noChangeAspect="1"/>
          </p:cNvPicPr>
          <p:nvPr/>
        </p:nvPicPr>
        <p:blipFill>
          <a:blip r:embed="rId5"/>
          <a:stretch>
            <a:fillRect/>
          </a:stretch>
        </p:blipFill>
        <p:spPr>
          <a:xfrm>
            <a:off x="7000892" y="0"/>
            <a:ext cx="1957389" cy="2941432"/>
          </a:xfrm>
          <a:prstGeom prst="rect">
            <a:avLst/>
          </a:prstGeom>
        </p:spPr>
      </p:pic>
      <p:pic>
        <p:nvPicPr>
          <p:cNvPr id="8" name="Slika 7" descr="brana.jpg"/>
          <p:cNvPicPr>
            <a:picLocks noChangeAspect="1"/>
          </p:cNvPicPr>
          <p:nvPr/>
        </p:nvPicPr>
        <p:blipFill>
          <a:blip r:embed="rId6"/>
          <a:stretch>
            <a:fillRect/>
          </a:stretch>
        </p:blipFill>
        <p:spPr>
          <a:xfrm>
            <a:off x="6286500" y="2928934"/>
            <a:ext cx="2857500" cy="2143125"/>
          </a:xfrm>
          <a:prstGeom prst="rect">
            <a:avLst/>
          </a:prstGeom>
        </p:spPr>
      </p:pic>
      <p:pic>
        <p:nvPicPr>
          <p:cNvPr id="9" name="Slika 8" descr="Riva-Rožat-6.jpg"/>
          <p:cNvPicPr>
            <a:picLocks noChangeAspect="1"/>
          </p:cNvPicPr>
          <p:nvPr/>
        </p:nvPicPr>
        <p:blipFill>
          <a:blip r:embed="rId7"/>
          <a:srcRect t="47630" r="53906"/>
          <a:stretch>
            <a:fillRect/>
          </a:stretch>
        </p:blipFill>
        <p:spPr>
          <a:xfrm>
            <a:off x="6357950" y="4771681"/>
            <a:ext cx="2786050" cy="2086319"/>
          </a:xfrm>
          <a:prstGeom prst="rect">
            <a:avLst/>
          </a:prstGeom>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p:cNvSpPr>
            <a:spLocks noGrp="1"/>
          </p:cNvSpPr>
          <p:nvPr>
            <p:ph type="title"/>
          </p:nvPr>
        </p:nvSpPr>
        <p:spPr/>
        <p:txBody>
          <a:bodyPr/>
          <a:lstStyle/>
          <a:p>
            <a:endParaRPr lang="hr-HR"/>
          </a:p>
        </p:txBody>
      </p:sp>
      <p:sp>
        <p:nvSpPr>
          <p:cNvPr id="3" name="Rezervirano mjesto sadržaja 2"/>
          <p:cNvSpPr>
            <a:spLocks noGrp="1"/>
          </p:cNvSpPr>
          <p:nvPr>
            <p:ph idx="1"/>
          </p:nvPr>
        </p:nvSpPr>
        <p:spPr/>
        <p:txBody>
          <a:bodyPr/>
          <a:lstStyle/>
          <a:p>
            <a:pPr>
              <a:buNone/>
            </a:pPr>
            <a:r>
              <a:rPr lang="hr-HR" dirty="0"/>
              <a:t>Kamen </a:t>
            </a:r>
            <a:r>
              <a:rPr lang="hr-HR"/>
              <a:t>za puteve </a:t>
            </a:r>
            <a:r>
              <a:rPr lang="hr-HR" dirty="0"/>
              <a:t>i ulice:</a:t>
            </a:r>
          </a:p>
          <a:p>
            <a:r>
              <a:rPr lang="hr-HR" dirty="0"/>
              <a:t>čvrst na tlak,</a:t>
            </a:r>
          </a:p>
          <a:p>
            <a:r>
              <a:rPr lang="hr-HR" dirty="0"/>
              <a:t>žilav,</a:t>
            </a:r>
          </a:p>
          <a:p>
            <a:r>
              <a:rPr lang="hr-HR" dirty="0"/>
              <a:t>mali koeficijent habanja,</a:t>
            </a:r>
          </a:p>
          <a:p>
            <a:r>
              <a:rPr lang="hr-HR" dirty="0"/>
              <a:t>malo upijati vodu,</a:t>
            </a:r>
          </a:p>
          <a:p>
            <a:r>
              <a:rPr lang="hr-HR" dirty="0"/>
              <a:t>otporan na mraz.</a:t>
            </a:r>
          </a:p>
        </p:txBody>
      </p:sp>
      <p:pic>
        <p:nvPicPr>
          <p:cNvPr id="4" name="Slika 3" descr="ulica kamen.jpg"/>
          <p:cNvPicPr>
            <a:picLocks noChangeAspect="1"/>
          </p:cNvPicPr>
          <p:nvPr/>
        </p:nvPicPr>
        <p:blipFill>
          <a:blip r:embed="rId2" cstate="print"/>
          <a:stretch>
            <a:fillRect/>
          </a:stretch>
        </p:blipFill>
        <p:spPr>
          <a:xfrm>
            <a:off x="4500562" y="1928802"/>
            <a:ext cx="4355517" cy="4357694"/>
          </a:xfrm>
          <a:prstGeom prst="rect">
            <a:avLst/>
          </a:prstGeom>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p:cNvSpPr>
            <a:spLocks noGrp="1"/>
          </p:cNvSpPr>
          <p:nvPr>
            <p:ph type="title"/>
          </p:nvPr>
        </p:nvSpPr>
        <p:spPr/>
        <p:txBody>
          <a:bodyPr/>
          <a:lstStyle/>
          <a:p>
            <a:endParaRPr lang="hr-HR"/>
          </a:p>
        </p:txBody>
      </p:sp>
      <p:sp>
        <p:nvSpPr>
          <p:cNvPr id="3" name="Rezervirano mjesto sadržaja 2"/>
          <p:cNvSpPr>
            <a:spLocks noGrp="1"/>
          </p:cNvSpPr>
          <p:nvPr>
            <p:ph idx="1"/>
          </p:nvPr>
        </p:nvSpPr>
        <p:spPr/>
        <p:txBody>
          <a:bodyPr/>
          <a:lstStyle/>
          <a:p>
            <a:pPr>
              <a:buNone/>
            </a:pPr>
            <a:r>
              <a:rPr lang="hr-HR" dirty="0"/>
              <a:t>Vrste kamena za putove i ulice:</a:t>
            </a:r>
          </a:p>
          <a:p>
            <a:r>
              <a:rPr lang="hr-HR" dirty="0"/>
              <a:t>gabro, </a:t>
            </a:r>
          </a:p>
          <a:p>
            <a:r>
              <a:rPr lang="hr-HR" dirty="0" err="1"/>
              <a:t>diabaz</a:t>
            </a:r>
            <a:r>
              <a:rPr lang="hr-HR" dirty="0"/>
              <a:t>,</a:t>
            </a:r>
          </a:p>
          <a:p>
            <a:r>
              <a:rPr lang="hr-HR" dirty="0" err="1"/>
              <a:t>diorit</a:t>
            </a:r>
            <a:r>
              <a:rPr lang="hr-HR" dirty="0"/>
              <a:t>,</a:t>
            </a:r>
          </a:p>
          <a:p>
            <a:r>
              <a:rPr lang="hr-HR" dirty="0"/>
              <a:t>grimizi,</a:t>
            </a:r>
          </a:p>
          <a:p>
            <a:r>
              <a:rPr lang="hr-HR" dirty="0"/>
              <a:t>kremeni škriljci.</a:t>
            </a:r>
          </a:p>
          <a:p>
            <a:endParaRPr lang="hr-HR" dirty="0"/>
          </a:p>
        </p:txBody>
      </p:sp>
      <p:pic>
        <p:nvPicPr>
          <p:cNvPr id="4" name="Slika 3" descr="diabaz.jpg"/>
          <p:cNvPicPr>
            <a:picLocks noChangeAspect="1"/>
          </p:cNvPicPr>
          <p:nvPr/>
        </p:nvPicPr>
        <p:blipFill>
          <a:blip r:embed="rId2"/>
          <a:stretch>
            <a:fillRect/>
          </a:stretch>
        </p:blipFill>
        <p:spPr>
          <a:xfrm>
            <a:off x="3428992" y="4643446"/>
            <a:ext cx="2643206" cy="1972238"/>
          </a:xfrm>
          <a:prstGeom prst="rect">
            <a:avLst/>
          </a:prstGeom>
        </p:spPr>
      </p:pic>
      <p:pic>
        <p:nvPicPr>
          <p:cNvPr id="5" name="Slika 4" descr="diorit.jpg"/>
          <p:cNvPicPr>
            <a:picLocks noChangeAspect="1"/>
          </p:cNvPicPr>
          <p:nvPr/>
        </p:nvPicPr>
        <p:blipFill>
          <a:blip r:embed="rId3"/>
          <a:stretch>
            <a:fillRect/>
          </a:stretch>
        </p:blipFill>
        <p:spPr>
          <a:xfrm>
            <a:off x="6572264" y="214290"/>
            <a:ext cx="2571736" cy="2200563"/>
          </a:xfrm>
          <a:prstGeom prst="rect">
            <a:avLst/>
          </a:prstGeom>
        </p:spPr>
      </p:pic>
      <p:pic>
        <p:nvPicPr>
          <p:cNvPr id="6" name="Slika 5" descr="gabro.jpg"/>
          <p:cNvPicPr>
            <a:picLocks noChangeAspect="1"/>
          </p:cNvPicPr>
          <p:nvPr/>
        </p:nvPicPr>
        <p:blipFill>
          <a:blip r:embed="rId4"/>
          <a:stretch>
            <a:fillRect/>
          </a:stretch>
        </p:blipFill>
        <p:spPr>
          <a:xfrm>
            <a:off x="3428992" y="2714620"/>
            <a:ext cx="2619375" cy="1743075"/>
          </a:xfrm>
          <a:prstGeom prst="rect">
            <a:avLst/>
          </a:prstGeom>
        </p:spPr>
      </p:pic>
      <p:pic>
        <p:nvPicPr>
          <p:cNvPr id="7" name="Slika 6" descr="kremeni škriljci.jpg"/>
          <p:cNvPicPr>
            <a:picLocks noChangeAspect="1"/>
          </p:cNvPicPr>
          <p:nvPr/>
        </p:nvPicPr>
        <p:blipFill>
          <a:blip r:embed="rId5"/>
          <a:srcRect l="6227" r="10137" b="1879"/>
          <a:stretch>
            <a:fillRect/>
          </a:stretch>
        </p:blipFill>
        <p:spPr>
          <a:xfrm>
            <a:off x="6572264" y="4500570"/>
            <a:ext cx="2571736" cy="2260010"/>
          </a:xfrm>
          <a:prstGeom prst="rect">
            <a:avLst/>
          </a:prstGeom>
        </p:spPr>
      </p:pic>
      <p:pic>
        <p:nvPicPr>
          <p:cNvPr id="8" name="Slika 7" descr="grimiz.jpg"/>
          <p:cNvPicPr>
            <a:picLocks noChangeAspect="1"/>
          </p:cNvPicPr>
          <p:nvPr/>
        </p:nvPicPr>
        <p:blipFill>
          <a:blip r:embed="rId6"/>
          <a:stretch>
            <a:fillRect/>
          </a:stretch>
        </p:blipFill>
        <p:spPr>
          <a:xfrm>
            <a:off x="6572245" y="2500306"/>
            <a:ext cx="2571755" cy="1928816"/>
          </a:xfrm>
          <a:prstGeom prst="rect">
            <a:avLst/>
          </a:prstGeom>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p:cNvSpPr>
            <a:spLocks noGrp="1"/>
          </p:cNvSpPr>
          <p:nvPr>
            <p:ph type="title"/>
          </p:nvPr>
        </p:nvSpPr>
        <p:spPr/>
        <p:txBody>
          <a:bodyPr/>
          <a:lstStyle/>
          <a:p>
            <a:endParaRPr lang="hr-HR" dirty="0"/>
          </a:p>
        </p:txBody>
      </p:sp>
      <p:sp>
        <p:nvSpPr>
          <p:cNvPr id="3" name="Rezervirano mjesto sadržaja 2"/>
          <p:cNvSpPr>
            <a:spLocks noGrp="1"/>
          </p:cNvSpPr>
          <p:nvPr>
            <p:ph idx="1"/>
          </p:nvPr>
        </p:nvSpPr>
        <p:spPr/>
        <p:txBody>
          <a:bodyPr/>
          <a:lstStyle/>
          <a:p>
            <a:pPr>
              <a:buNone/>
            </a:pPr>
            <a:r>
              <a:rPr lang="hr-HR" dirty="0"/>
              <a:t>Kamen za građenje mostova:</a:t>
            </a:r>
          </a:p>
          <a:p>
            <a:r>
              <a:rPr lang="hr-HR" dirty="0"/>
              <a:t>kompaktan,</a:t>
            </a:r>
          </a:p>
          <a:p>
            <a:r>
              <a:rPr lang="hr-HR" dirty="0"/>
              <a:t>čvrst,</a:t>
            </a:r>
          </a:p>
          <a:p>
            <a:r>
              <a:rPr lang="hr-HR" dirty="0"/>
              <a:t>bez napuklina i pora,</a:t>
            </a:r>
          </a:p>
          <a:p>
            <a:r>
              <a:rPr lang="hr-HR" dirty="0"/>
              <a:t>postojan na mraz,</a:t>
            </a:r>
          </a:p>
          <a:p>
            <a:r>
              <a:rPr lang="hr-HR" dirty="0"/>
              <a:t>otporan na vodu.</a:t>
            </a:r>
          </a:p>
          <a:p>
            <a:pPr>
              <a:buNone/>
            </a:pPr>
            <a:endParaRPr lang="hr-HR" dirty="0"/>
          </a:p>
        </p:txBody>
      </p:sp>
      <p:pic>
        <p:nvPicPr>
          <p:cNvPr id="4" name="Slika 3" descr="most.jpg"/>
          <p:cNvPicPr>
            <a:picLocks noChangeAspect="1"/>
          </p:cNvPicPr>
          <p:nvPr/>
        </p:nvPicPr>
        <p:blipFill>
          <a:blip r:embed="rId2"/>
          <a:srcRect l="34375" t="25961" r="4687" b="27106"/>
          <a:stretch>
            <a:fillRect/>
          </a:stretch>
        </p:blipFill>
        <p:spPr>
          <a:xfrm>
            <a:off x="3571836" y="3929066"/>
            <a:ext cx="5572164" cy="2928934"/>
          </a:xfrm>
          <a:prstGeom prst="rect">
            <a:avLst/>
          </a:prstGeom>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p:cNvSpPr>
            <a:spLocks noGrp="1"/>
          </p:cNvSpPr>
          <p:nvPr>
            <p:ph type="title"/>
          </p:nvPr>
        </p:nvSpPr>
        <p:spPr/>
        <p:txBody>
          <a:bodyPr/>
          <a:lstStyle/>
          <a:p>
            <a:endParaRPr lang="hr-HR"/>
          </a:p>
        </p:txBody>
      </p:sp>
      <p:sp>
        <p:nvSpPr>
          <p:cNvPr id="3" name="Rezervirano mjesto sadržaja 2"/>
          <p:cNvSpPr>
            <a:spLocks noGrp="1"/>
          </p:cNvSpPr>
          <p:nvPr>
            <p:ph idx="1"/>
          </p:nvPr>
        </p:nvSpPr>
        <p:spPr/>
        <p:txBody>
          <a:bodyPr/>
          <a:lstStyle/>
          <a:p>
            <a:pPr>
              <a:buNone/>
            </a:pPr>
            <a:r>
              <a:rPr lang="hr-HR" dirty="0"/>
              <a:t>Vrste kamena  za mostove:</a:t>
            </a:r>
          </a:p>
          <a:p>
            <a:r>
              <a:rPr lang="hr-HR" dirty="0"/>
              <a:t>vapnenac, </a:t>
            </a:r>
          </a:p>
          <a:p>
            <a:r>
              <a:rPr lang="hr-HR" dirty="0"/>
              <a:t>sedra.</a:t>
            </a:r>
          </a:p>
        </p:txBody>
      </p:sp>
      <p:pic>
        <p:nvPicPr>
          <p:cNvPr id="4" name="Slika 3" descr="vapnenac.jpg"/>
          <p:cNvPicPr>
            <a:picLocks noChangeAspect="1"/>
          </p:cNvPicPr>
          <p:nvPr/>
        </p:nvPicPr>
        <p:blipFill>
          <a:blip r:embed="rId2"/>
          <a:stretch>
            <a:fillRect/>
          </a:stretch>
        </p:blipFill>
        <p:spPr>
          <a:xfrm>
            <a:off x="4929190" y="2428868"/>
            <a:ext cx="3143272" cy="2071702"/>
          </a:xfrm>
          <a:prstGeom prst="rect">
            <a:avLst/>
          </a:prstGeom>
        </p:spPr>
      </p:pic>
      <p:pic>
        <p:nvPicPr>
          <p:cNvPr id="5" name="Slika 4" descr="sedra.jpg"/>
          <p:cNvPicPr>
            <a:picLocks noChangeAspect="1"/>
          </p:cNvPicPr>
          <p:nvPr/>
        </p:nvPicPr>
        <p:blipFill>
          <a:blip r:embed="rId3"/>
          <a:stretch>
            <a:fillRect/>
          </a:stretch>
        </p:blipFill>
        <p:spPr>
          <a:xfrm>
            <a:off x="4929190" y="4478122"/>
            <a:ext cx="3143272" cy="2379878"/>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a:extLst>
              <a:ext uri="{FF2B5EF4-FFF2-40B4-BE49-F238E27FC236}">
                <a16:creationId xmlns:a16="http://schemas.microsoft.com/office/drawing/2014/main" id="{46D79F87-BC8B-64A8-E63B-3C0843DCEF30}"/>
              </a:ext>
            </a:extLst>
          </p:cNvPr>
          <p:cNvSpPr>
            <a:spLocks noGrp="1"/>
          </p:cNvSpPr>
          <p:nvPr>
            <p:ph type="title"/>
          </p:nvPr>
        </p:nvSpPr>
        <p:spPr/>
        <p:txBody>
          <a:bodyPr>
            <a:normAutofit/>
          </a:bodyPr>
          <a:lstStyle/>
          <a:p>
            <a:endParaRPr lang="hr-HR" dirty="0"/>
          </a:p>
        </p:txBody>
      </p:sp>
      <p:sp>
        <p:nvSpPr>
          <p:cNvPr id="3" name="Rezervirano mjesto sadržaja 2">
            <a:extLst>
              <a:ext uri="{FF2B5EF4-FFF2-40B4-BE49-F238E27FC236}">
                <a16:creationId xmlns:a16="http://schemas.microsoft.com/office/drawing/2014/main" id="{DF5D2879-9930-6E3E-6127-7C973FBAC796}"/>
              </a:ext>
            </a:extLst>
          </p:cNvPr>
          <p:cNvSpPr>
            <a:spLocks noGrp="1"/>
          </p:cNvSpPr>
          <p:nvPr>
            <p:ph idx="1"/>
          </p:nvPr>
        </p:nvSpPr>
        <p:spPr/>
        <p:txBody>
          <a:bodyPr>
            <a:normAutofit/>
          </a:bodyPr>
          <a:lstStyle/>
          <a:p>
            <a:pPr marL="393192" lvl="1" indent="0">
              <a:buNone/>
            </a:pPr>
            <a:r>
              <a:rPr lang="hr-HR" sz="3600" dirty="0"/>
              <a:t>Gdje se sve koristi kamen u graditeljstvu?</a:t>
            </a:r>
          </a:p>
        </p:txBody>
      </p:sp>
    </p:spTree>
    <p:extLst>
      <p:ext uri="{BB962C8B-B14F-4D97-AF65-F5344CB8AC3E}">
        <p14:creationId xmlns:p14="http://schemas.microsoft.com/office/powerpoint/2010/main" val="98890754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p:cNvSpPr>
            <a:spLocks noGrp="1"/>
          </p:cNvSpPr>
          <p:nvPr>
            <p:ph type="title"/>
          </p:nvPr>
        </p:nvSpPr>
        <p:spPr/>
        <p:txBody>
          <a:bodyPr/>
          <a:lstStyle/>
          <a:p>
            <a:endParaRPr lang="hr-HR"/>
          </a:p>
        </p:txBody>
      </p:sp>
      <p:sp>
        <p:nvSpPr>
          <p:cNvPr id="3" name="Rezervirano mjesto sadržaja 2"/>
          <p:cNvSpPr>
            <a:spLocks noGrp="1"/>
          </p:cNvSpPr>
          <p:nvPr>
            <p:ph idx="1"/>
          </p:nvPr>
        </p:nvSpPr>
        <p:spPr/>
        <p:txBody>
          <a:bodyPr/>
          <a:lstStyle/>
          <a:p>
            <a:pPr>
              <a:buNone/>
            </a:pPr>
            <a:r>
              <a:rPr lang="hr-HR" dirty="0"/>
              <a:t>Kamen za tunelsku oblogu:</a:t>
            </a:r>
          </a:p>
          <a:p>
            <a:r>
              <a:rPr lang="hr-HR" dirty="0"/>
              <a:t>čvrst,</a:t>
            </a:r>
          </a:p>
          <a:p>
            <a:r>
              <a:rPr lang="hr-HR" dirty="0"/>
              <a:t>otporan na vodu i plinove.</a:t>
            </a:r>
          </a:p>
          <a:p>
            <a:pPr>
              <a:buNone/>
            </a:pPr>
            <a:endParaRPr lang="hr-HR" dirty="0"/>
          </a:p>
        </p:txBody>
      </p:sp>
      <p:pic>
        <p:nvPicPr>
          <p:cNvPr id="4" name="Slika 3" descr="tunel.jpg"/>
          <p:cNvPicPr>
            <a:picLocks noChangeAspect="1"/>
          </p:cNvPicPr>
          <p:nvPr/>
        </p:nvPicPr>
        <p:blipFill>
          <a:blip r:embed="rId2"/>
          <a:stretch>
            <a:fillRect/>
          </a:stretch>
        </p:blipFill>
        <p:spPr>
          <a:xfrm>
            <a:off x="3857620" y="3346963"/>
            <a:ext cx="5286380" cy="3511037"/>
          </a:xfrm>
          <a:prstGeom prst="rect">
            <a:avLst/>
          </a:prstGeom>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p:cNvSpPr>
            <a:spLocks noGrp="1"/>
          </p:cNvSpPr>
          <p:nvPr>
            <p:ph type="title"/>
          </p:nvPr>
        </p:nvSpPr>
        <p:spPr/>
        <p:txBody>
          <a:bodyPr/>
          <a:lstStyle/>
          <a:p>
            <a:endParaRPr lang="hr-HR"/>
          </a:p>
        </p:txBody>
      </p:sp>
      <p:sp>
        <p:nvSpPr>
          <p:cNvPr id="3" name="Rezervirano mjesto sadržaja 2"/>
          <p:cNvSpPr>
            <a:spLocks noGrp="1"/>
          </p:cNvSpPr>
          <p:nvPr>
            <p:ph idx="1"/>
          </p:nvPr>
        </p:nvSpPr>
        <p:spPr/>
        <p:txBody>
          <a:bodyPr/>
          <a:lstStyle/>
          <a:p>
            <a:pPr>
              <a:buNone/>
            </a:pPr>
            <a:r>
              <a:rPr lang="hr-HR" dirty="0"/>
              <a:t>Vrste kamena za tunelsku oblogu:</a:t>
            </a:r>
          </a:p>
          <a:p>
            <a:r>
              <a:rPr lang="hr-HR" dirty="0"/>
              <a:t>granit, </a:t>
            </a:r>
          </a:p>
          <a:p>
            <a:r>
              <a:rPr lang="hr-HR" dirty="0"/>
              <a:t>gabro,</a:t>
            </a:r>
          </a:p>
          <a:p>
            <a:r>
              <a:rPr lang="hr-HR" dirty="0" err="1"/>
              <a:t>dacit</a:t>
            </a:r>
            <a:r>
              <a:rPr lang="hr-HR" dirty="0"/>
              <a:t>,</a:t>
            </a:r>
          </a:p>
          <a:p>
            <a:r>
              <a:rPr lang="hr-HR" dirty="0"/>
              <a:t>bazalt,</a:t>
            </a:r>
          </a:p>
          <a:p>
            <a:r>
              <a:rPr lang="hr-HR" dirty="0"/>
              <a:t>pješčenjaci,</a:t>
            </a:r>
          </a:p>
          <a:p>
            <a:r>
              <a:rPr lang="hr-HR" dirty="0" err="1"/>
              <a:t>kršnik</a:t>
            </a:r>
            <a:r>
              <a:rPr lang="hr-HR" dirty="0"/>
              <a:t>,</a:t>
            </a:r>
          </a:p>
          <a:p>
            <a:r>
              <a:rPr lang="hr-HR" dirty="0"/>
              <a:t>konglomerati,</a:t>
            </a:r>
          </a:p>
          <a:p>
            <a:r>
              <a:rPr lang="hr-HR" dirty="0"/>
              <a:t>vapnenci.</a:t>
            </a:r>
          </a:p>
        </p:txBody>
      </p:sp>
      <p:pic>
        <p:nvPicPr>
          <p:cNvPr id="4" name="Slika 3" descr="granit.jpg"/>
          <p:cNvPicPr>
            <a:picLocks noChangeAspect="1"/>
          </p:cNvPicPr>
          <p:nvPr/>
        </p:nvPicPr>
        <p:blipFill>
          <a:blip r:embed="rId2"/>
          <a:stretch>
            <a:fillRect/>
          </a:stretch>
        </p:blipFill>
        <p:spPr>
          <a:xfrm>
            <a:off x="3857620" y="2357431"/>
            <a:ext cx="2428454" cy="1571636"/>
          </a:xfrm>
          <a:prstGeom prst="rect">
            <a:avLst/>
          </a:prstGeom>
        </p:spPr>
      </p:pic>
      <p:pic>
        <p:nvPicPr>
          <p:cNvPr id="5" name="Slika 4" descr="gabro.jpg"/>
          <p:cNvPicPr>
            <a:picLocks noChangeAspect="1"/>
          </p:cNvPicPr>
          <p:nvPr/>
        </p:nvPicPr>
        <p:blipFill>
          <a:blip r:embed="rId3"/>
          <a:stretch>
            <a:fillRect/>
          </a:stretch>
        </p:blipFill>
        <p:spPr>
          <a:xfrm>
            <a:off x="3857620" y="3929066"/>
            <a:ext cx="2397663" cy="1500197"/>
          </a:xfrm>
          <a:prstGeom prst="rect">
            <a:avLst/>
          </a:prstGeom>
        </p:spPr>
      </p:pic>
      <p:pic>
        <p:nvPicPr>
          <p:cNvPr id="6" name="Slika 5" descr="black-dacite.jpg"/>
          <p:cNvPicPr>
            <a:picLocks noChangeAspect="1"/>
          </p:cNvPicPr>
          <p:nvPr/>
        </p:nvPicPr>
        <p:blipFill>
          <a:blip r:embed="rId4" cstate="print"/>
          <a:stretch>
            <a:fillRect/>
          </a:stretch>
        </p:blipFill>
        <p:spPr>
          <a:xfrm>
            <a:off x="3857620" y="5357826"/>
            <a:ext cx="2428892" cy="1500174"/>
          </a:xfrm>
          <a:prstGeom prst="rect">
            <a:avLst/>
          </a:prstGeom>
        </p:spPr>
      </p:pic>
      <p:pic>
        <p:nvPicPr>
          <p:cNvPr id="7" name="Slika 6" descr="bazalt.jpg"/>
          <p:cNvPicPr>
            <a:picLocks noChangeAspect="1"/>
          </p:cNvPicPr>
          <p:nvPr/>
        </p:nvPicPr>
        <p:blipFill>
          <a:blip r:embed="rId5"/>
          <a:srcRect l="16364" r="15454" b="9835"/>
          <a:stretch>
            <a:fillRect/>
          </a:stretch>
        </p:blipFill>
        <p:spPr>
          <a:xfrm>
            <a:off x="6572264" y="34266"/>
            <a:ext cx="2571736" cy="1537346"/>
          </a:xfrm>
          <a:prstGeom prst="rect">
            <a:avLst/>
          </a:prstGeom>
        </p:spPr>
      </p:pic>
      <p:pic>
        <p:nvPicPr>
          <p:cNvPr id="8" name="Slika 7" descr="pješčenjaci.JPG"/>
          <p:cNvPicPr>
            <a:picLocks noChangeAspect="1"/>
          </p:cNvPicPr>
          <p:nvPr/>
        </p:nvPicPr>
        <p:blipFill>
          <a:blip r:embed="rId6"/>
          <a:stretch>
            <a:fillRect/>
          </a:stretch>
        </p:blipFill>
        <p:spPr>
          <a:xfrm>
            <a:off x="6572264" y="1643050"/>
            <a:ext cx="2571736" cy="1447801"/>
          </a:xfrm>
          <a:prstGeom prst="rect">
            <a:avLst/>
          </a:prstGeom>
        </p:spPr>
      </p:pic>
      <p:pic>
        <p:nvPicPr>
          <p:cNvPr id="9" name="Slika 8" descr="kršnik.JPG"/>
          <p:cNvPicPr>
            <a:picLocks noChangeAspect="1"/>
          </p:cNvPicPr>
          <p:nvPr/>
        </p:nvPicPr>
        <p:blipFill>
          <a:blip r:embed="rId7"/>
          <a:stretch>
            <a:fillRect/>
          </a:stretch>
        </p:blipFill>
        <p:spPr>
          <a:xfrm>
            <a:off x="6572264" y="3071811"/>
            <a:ext cx="2571736" cy="1214446"/>
          </a:xfrm>
          <a:prstGeom prst="rect">
            <a:avLst/>
          </a:prstGeom>
        </p:spPr>
      </p:pic>
      <p:pic>
        <p:nvPicPr>
          <p:cNvPr id="10" name="Slika 9" descr="kongomerat.JPG"/>
          <p:cNvPicPr>
            <a:picLocks noChangeAspect="1"/>
          </p:cNvPicPr>
          <p:nvPr/>
        </p:nvPicPr>
        <p:blipFill>
          <a:blip r:embed="rId8"/>
          <a:stretch>
            <a:fillRect/>
          </a:stretch>
        </p:blipFill>
        <p:spPr>
          <a:xfrm>
            <a:off x="6572264" y="4143381"/>
            <a:ext cx="2571736" cy="1357322"/>
          </a:xfrm>
          <a:prstGeom prst="rect">
            <a:avLst/>
          </a:prstGeom>
        </p:spPr>
      </p:pic>
      <p:pic>
        <p:nvPicPr>
          <p:cNvPr id="11" name="Slika 10" descr="vapnenac.jpg"/>
          <p:cNvPicPr>
            <a:picLocks noChangeAspect="1"/>
          </p:cNvPicPr>
          <p:nvPr/>
        </p:nvPicPr>
        <p:blipFill>
          <a:blip r:embed="rId9"/>
          <a:stretch>
            <a:fillRect/>
          </a:stretch>
        </p:blipFill>
        <p:spPr>
          <a:xfrm rot="10800000" flipV="1">
            <a:off x="6572264" y="5429264"/>
            <a:ext cx="2571736" cy="1428736"/>
          </a:xfrm>
          <a:prstGeom prst="rect">
            <a:avLst/>
          </a:prstGeom>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p:cNvSpPr>
            <a:spLocks noGrp="1"/>
          </p:cNvSpPr>
          <p:nvPr>
            <p:ph type="title"/>
          </p:nvPr>
        </p:nvSpPr>
        <p:spPr/>
        <p:txBody>
          <a:bodyPr/>
          <a:lstStyle/>
          <a:p>
            <a:endParaRPr lang="hr-HR"/>
          </a:p>
        </p:txBody>
      </p:sp>
      <p:sp>
        <p:nvSpPr>
          <p:cNvPr id="3" name="Rezervirano mjesto sadržaja 2"/>
          <p:cNvSpPr>
            <a:spLocks noGrp="1"/>
          </p:cNvSpPr>
          <p:nvPr>
            <p:ph idx="1"/>
          </p:nvPr>
        </p:nvSpPr>
        <p:spPr/>
        <p:txBody>
          <a:bodyPr/>
          <a:lstStyle/>
          <a:p>
            <a:pPr>
              <a:buNone/>
            </a:pPr>
            <a:r>
              <a:rPr lang="hr-HR" dirty="0"/>
              <a:t>Kamen za potporne i </a:t>
            </a:r>
            <a:r>
              <a:rPr lang="hr-HR" dirty="0" err="1"/>
              <a:t>obložne</a:t>
            </a:r>
            <a:r>
              <a:rPr lang="hr-HR" dirty="0"/>
              <a:t> zidove:</a:t>
            </a:r>
          </a:p>
          <a:p>
            <a:r>
              <a:rPr lang="hr-HR" dirty="0"/>
              <a:t>dovoljno čvrst i težak, </a:t>
            </a:r>
          </a:p>
          <a:p>
            <a:r>
              <a:rPr lang="hr-HR" dirty="0"/>
              <a:t>fizički i kemijski postojan.</a:t>
            </a:r>
          </a:p>
          <a:p>
            <a:pPr>
              <a:buNone/>
            </a:pPr>
            <a:endParaRPr lang="hr-HR" dirty="0"/>
          </a:p>
        </p:txBody>
      </p:sp>
      <p:pic>
        <p:nvPicPr>
          <p:cNvPr id="4" name="Slika 3" descr="potporn zid.jpg"/>
          <p:cNvPicPr>
            <a:picLocks noChangeAspect="1"/>
          </p:cNvPicPr>
          <p:nvPr/>
        </p:nvPicPr>
        <p:blipFill>
          <a:blip r:embed="rId3"/>
          <a:stretch>
            <a:fillRect/>
          </a:stretch>
        </p:blipFill>
        <p:spPr>
          <a:xfrm>
            <a:off x="357158" y="3357562"/>
            <a:ext cx="3881435" cy="3253428"/>
          </a:xfrm>
          <a:prstGeom prst="rect">
            <a:avLst/>
          </a:prstGeom>
        </p:spPr>
      </p:pic>
      <p:pic>
        <p:nvPicPr>
          <p:cNvPr id="5" name="Slika 4" descr="obložni zid.jpg"/>
          <p:cNvPicPr>
            <a:picLocks noChangeAspect="1"/>
          </p:cNvPicPr>
          <p:nvPr/>
        </p:nvPicPr>
        <p:blipFill>
          <a:blip r:embed="rId4"/>
          <a:stretch>
            <a:fillRect/>
          </a:stretch>
        </p:blipFill>
        <p:spPr>
          <a:xfrm>
            <a:off x="4597394" y="4071942"/>
            <a:ext cx="4546606" cy="2557466"/>
          </a:xfrm>
          <a:prstGeom prst="rect">
            <a:avLst/>
          </a:prstGeom>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p:cNvSpPr>
            <a:spLocks noGrp="1"/>
          </p:cNvSpPr>
          <p:nvPr>
            <p:ph type="title"/>
          </p:nvPr>
        </p:nvSpPr>
        <p:spPr/>
        <p:txBody>
          <a:bodyPr/>
          <a:lstStyle/>
          <a:p>
            <a:endParaRPr lang="hr-HR"/>
          </a:p>
        </p:txBody>
      </p:sp>
      <p:sp>
        <p:nvSpPr>
          <p:cNvPr id="3" name="Rezervirano mjesto sadržaja 2"/>
          <p:cNvSpPr>
            <a:spLocks noGrp="1"/>
          </p:cNvSpPr>
          <p:nvPr>
            <p:ph idx="1"/>
          </p:nvPr>
        </p:nvSpPr>
        <p:spPr/>
        <p:txBody>
          <a:bodyPr/>
          <a:lstStyle/>
          <a:p>
            <a:pPr>
              <a:buNone/>
            </a:pPr>
            <a:r>
              <a:rPr lang="hr-HR" dirty="0"/>
              <a:t>Vrste kamena za </a:t>
            </a:r>
            <a:r>
              <a:rPr lang="hr-HR" dirty="0" err="1"/>
              <a:t>obložne</a:t>
            </a:r>
            <a:r>
              <a:rPr lang="hr-HR" dirty="0"/>
              <a:t> i potporne zidove:</a:t>
            </a:r>
          </a:p>
          <a:p>
            <a:r>
              <a:rPr lang="hr-HR" dirty="0"/>
              <a:t>pješčenjaci,</a:t>
            </a:r>
          </a:p>
          <a:p>
            <a:r>
              <a:rPr lang="hr-HR" dirty="0"/>
              <a:t>vapnenci.</a:t>
            </a:r>
          </a:p>
        </p:txBody>
      </p:sp>
      <p:pic>
        <p:nvPicPr>
          <p:cNvPr id="4" name="Slika 3" descr="vapnenac.jpg"/>
          <p:cNvPicPr>
            <a:picLocks noChangeAspect="1"/>
          </p:cNvPicPr>
          <p:nvPr/>
        </p:nvPicPr>
        <p:blipFill>
          <a:blip r:embed="rId2"/>
          <a:stretch>
            <a:fillRect/>
          </a:stretch>
        </p:blipFill>
        <p:spPr>
          <a:xfrm>
            <a:off x="5143504" y="4643446"/>
            <a:ext cx="3238500" cy="2214554"/>
          </a:xfrm>
          <a:prstGeom prst="rect">
            <a:avLst/>
          </a:prstGeom>
        </p:spPr>
      </p:pic>
      <p:pic>
        <p:nvPicPr>
          <p:cNvPr id="5" name="Slika 4" descr="pješčenjaci.JPG"/>
          <p:cNvPicPr>
            <a:picLocks noChangeAspect="1"/>
          </p:cNvPicPr>
          <p:nvPr/>
        </p:nvPicPr>
        <p:blipFill>
          <a:blip r:embed="rId3"/>
          <a:stretch>
            <a:fillRect/>
          </a:stretch>
        </p:blipFill>
        <p:spPr>
          <a:xfrm>
            <a:off x="5143504" y="2714620"/>
            <a:ext cx="3245179" cy="1804991"/>
          </a:xfrm>
          <a:prstGeom prst="rect">
            <a:avLst/>
          </a:prstGeom>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p:cNvSpPr>
            <a:spLocks noGrp="1"/>
          </p:cNvSpPr>
          <p:nvPr>
            <p:ph type="title"/>
          </p:nvPr>
        </p:nvSpPr>
        <p:spPr/>
        <p:txBody>
          <a:bodyPr/>
          <a:lstStyle/>
          <a:p>
            <a:endParaRPr lang="hr-HR"/>
          </a:p>
        </p:txBody>
      </p:sp>
      <p:sp>
        <p:nvSpPr>
          <p:cNvPr id="3" name="Rezervirano mjesto sadržaja 2"/>
          <p:cNvSpPr>
            <a:spLocks noGrp="1"/>
          </p:cNvSpPr>
          <p:nvPr>
            <p:ph idx="1"/>
          </p:nvPr>
        </p:nvSpPr>
        <p:spPr/>
        <p:txBody>
          <a:bodyPr/>
          <a:lstStyle/>
          <a:p>
            <a:pPr>
              <a:buNone/>
            </a:pPr>
            <a:r>
              <a:rPr lang="hr-HR" dirty="0"/>
              <a:t>Kamen za brane:</a:t>
            </a:r>
          </a:p>
          <a:p>
            <a:r>
              <a:rPr lang="hr-HR" dirty="0"/>
              <a:t>mora biti čvrst,</a:t>
            </a:r>
          </a:p>
          <a:p>
            <a:r>
              <a:rPr lang="hr-HR" dirty="0"/>
              <a:t>postojan na mraz,</a:t>
            </a:r>
          </a:p>
          <a:p>
            <a:r>
              <a:rPr lang="hr-HR" dirty="0"/>
              <a:t>vodonepropustan,</a:t>
            </a:r>
          </a:p>
          <a:p>
            <a:r>
              <a:rPr lang="hr-HR" dirty="0"/>
              <a:t>otporan na kiseline.</a:t>
            </a:r>
          </a:p>
        </p:txBody>
      </p:sp>
      <p:pic>
        <p:nvPicPr>
          <p:cNvPr id="4" name="Slika 3" descr="brana.jpg"/>
          <p:cNvPicPr>
            <a:picLocks noChangeAspect="1"/>
          </p:cNvPicPr>
          <p:nvPr/>
        </p:nvPicPr>
        <p:blipFill>
          <a:blip r:embed="rId3"/>
          <a:srcRect l="11843" t="26316"/>
          <a:stretch>
            <a:fillRect/>
          </a:stretch>
        </p:blipFill>
        <p:spPr>
          <a:xfrm>
            <a:off x="3901846" y="3286124"/>
            <a:ext cx="5242154" cy="3286141"/>
          </a:xfrm>
          <a:prstGeom prst="rect">
            <a:avLst/>
          </a:prstGeom>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p:cNvSpPr>
            <a:spLocks noGrp="1"/>
          </p:cNvSpPr>
          <p:nvPr>
            <p:ph type="title"/>
          </p:nvPr>
        </p:nvSpPr>
        <p:spPr/>
        <p:txBody>
          <a:bodyPr/>
          <a:lstStyle/>
          <a:p>
            <a:endParaRPr lang="hr-HR"/>
          </a:p>
        </p:txBody>
      </p:sp>
      <p:sp>
        <p:nvSpPr>
          <p:cNvPr id="3" name="Rezervirano mjesto sadržaja 2"/>
          <p:cNvSpPr>
            <a:spLocks noGrp="1"/>
          </p:cNvSpPr>
          <p:nvPr>
            <p:ph idx="1"/>
          </p:nvPr>
        </p:nvSpPr>
        <p:spPr/>
        <p:txBody>
          <a:bodyPr/>
          <a:lstStyle/>
          <a:p>
            <a:pPr>
              <a:buNone/>
            </a:pPr>
            <a:r>
              <a:rPr lang="hr-HR" dirty="0"/>
              <a:t>Vrste kamena za brane:</a:t>
            </a:r>
          </a:p>
          <a:p>
            <a:r>
              <a:rPr lang="hr-HR" dirty="0"/>
              <a:t>vapnenci, </a:t>
            </a:r>
          </a:p>
          <a:p>
            <a:r>
              <a:rPr lang="hr-HR" dirty="0"/>
              <a:t>dolomiti,</a:t>
            </a:r>
          </a:p>
          <a:p>
            <a:r>
              <a:rPr lang="hr-HR" dirty="0" err="1"/>
              <a:t>kremenci</a:t>
            </a:r>
            <a:r>
              <a:rPr lang="hr-HR" dirty="0"/>
              <a:t>,</a:t>
            </a:r>
          </a:p>
          <a:p>
            <a:r>
              <a:rPr lang="hr-HR" dirty="0"/>
              <a:t>pješčenjaci,</a:t>
            </a:r>
          </a:p>
          <a:p>
            <a:r>
              <a:rPr lang="hr-HR" dirty="0" err="1"/>
              <a:t>kršnik</a:t>
            </a:r>
            <a:r>
              <a:rPr lang="hr-HR" dirty="0"/>
              <a:t>.</a:t>
            </a:r>
          </a:p>
        </p:txBody>
      </p:sp>
      <p:pic>
        <p:nvPicPr>
          <p:cNvPr id="4" name="Slika 3" descr="vapnenac.jpg"/>
          <p:cNvPicPr>
            <a:picLocks noChangeAspect="1"/>
          </p:cNvPicPr>
          <p:nvPr/>
        </p:nvPicPr>
        <p:blipFill>
          <a:blip r:embed="rId2"/>
          <a:stretch>
            <a:fillRect/>
          </a:stretch>
        </p:blipFill>
        <p:spPr>
          <a:xfrm>
            <a:off x="4214810" y="2143116"/>
            <a:ext cx="2047878" cy="1643074"/>
          </a:xfrm>
          <a:prstGeom prst="rect">
            <a:avLst/>
          </a:prstGeom>
        </p:spPr>
      </p:pic>
      <p:pic>
        <p:nvPicPr>
          <p:cNvPr id="5" name="Slika 4" descr="dolomit.JPG"/>
          <p:cNvPicPr>
            <a:picLocks noChangeAspect="1"/>
          </p:cNvPicPr>
          <p:nvPr/>
        </p:nvPicPr>
        <p:blipFill>
          <a:blip r:embed="rId3"/>
          <a:stretch>
            <a:fillRect/>
          </a:stretch>
        </p:blipFill>
        <p:spPr>
          <a:xfrm>
            <a:off x="2643174" y="3786190"/>
            <a:ext cx="3662686" cy="1643074"/>
          </a:xfrm>
          <a:prstGeom prst="rect">
            <a:avLst/>
          </a:prstGeom>
        </p:spPr>
      </p:pic>
      <p:pic>
        <p:nvPicPr>
          <p:cNvPr id="6" name="Slika 5" descr="kremen.jpg"/>
          <p:cNvPicPr>
            <a:picLocks noChangeAspect="1"/>
          </p:cNvPicPr>
          <p:nvPr/>
        </p:nvPicPr>
        <p:blipFill>
          <a:blip r:embed="rId4"/>
          <a:srcRect l="48754" t="787" b="22441"/>
          <a:stretch>
            <a:fillRect/>
          </a:stretch>
        </p:blipFill>
        <p:spPr>
          <a:xfrm>
            <a:off x="4143372" y="5350386"/>
            <a:ext cx="2143140" cy="1507614"/>
          </a:xfrm>
          <a:prstGeom prst="rect">
            <a:avLst/>
          </a:prstGeom>
        </p:spPr>
      </p:pic>
      <p:pic>
        <p:nvPicPr>
          <p:cNvPr id="7" name="Slika 6" descr="pješčenjaci.JPG"/>
          <p:cNvPicPr>
            <a:picLocks noChangeAspect="1"/>
          </p:cNvPicPr>
          <p:nvPr/>
        </p:nvPicPr>
        <p:blipFill>
          <a:blip r:embed="rId5"/>
          <a:stretch>
            <a:fillRect/>
          </a:stretch>
        </p:blipFill>
        <p:spPr>
          <a:xfrm>
            <a:off x="6286512" y="2214554"/>
            <a:ext cx="2857488" cy="1500198"/>
          </a:xfrm>
          <a:prstGeom prst="rect">
            <a:avLst/>
          </a:prstGeom>
        </p:spPr>
      </p:pic>
      <p:pic>
        <p:nvPicPr>
          <p:cNvPr id="8" name="Slika 7" descr="kršnik.JPG"/>
          <p:cNvPicPr>
            <a:picLocks noChangeAspect="1"/>
          </p:cNvPicPr>
          <p:nvPr/>
        </p:nvPicPr>
        <p:blipFill>
          <a:blip r:embed="rId6"/>
          <a:stretch>
            <a:fillRect/>
          </a:stretch>
        </p:blipFill>
        <p:spPr>
          <a:xfrm>
            <a:off x="6325346" y="3786190"/>
            <a:ext cx="2818654" cy="1685924"/>
          </a:xfrm>
          <a:prstGeom prst="rect">
            <a:avLst/>
          </a:prstGeom>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p:cNvSpPr>
            <a:spLocks noGrp="1"/>
          </p:cNvSpPr>
          <p:nvPr>
            <p:ph type="title"/>
          </p:nvPr>
        </p:nvSpPr>
        <p:spPr/>
        <p:txBody>
          <a:bodyPr/>
          <a:lstStyle/>
          <a:p>
            <a:endParaRPr lang="hr-HR"/>
          </a:p>
        </p:txBody>
      </p:sp>
      <p:sp>
        <p:nvSpPr>
          <p:cNvPr id="3" name="Rezervirano mjesto sadržaja 2"/>
          <p:cNvSpPr>
            <a:spLocks noGrp="1"/>
          </p:cNvSpPr>
          <p:nvPr>
            <p:ph idx="1"/>
          </p:nvPr>
        </p:nvSpPr>
        <p:spPr/>
        <p:txBody>
          <a:bodyPr/>
          <a:lstStyle/>
          <a:p>
            <a:pPr>
              <a:buNone/>
            </a:pPr>
            <a:r>
              <a:rPr lang="hr-HR" dirty="0"/>
              <a:t>Kamen za pristaništa:</a:t>
            </a:r>
          </a:p>
          <a:p>
            <a:r>
              <a:rPr lang="hr-HR" dirty="0"/>
              <a:t>dovoljno čvrst,</a:t>
            </a:r>
          </a:p>
          <a:p>
            <a:r>
              <a:rPr lang="hr-HR" dirty="0"/>
              <a:t>što veće mase,</a:t>
            </a:r>
          </a:p>
          <a:p>
            <a:r>
              <a:rPr lang="hr-HR" dirty="0"/>
              <a:t>otporan na agresivno djelovanje morske vode.</a:t>
            </a:r>
          </a:p>
        </p:txBody>
      </p:sp>
      <p:pic>
        <p:nvPicPr>
          <p:cNvPr id="4" name="Slika 3" descr="Riva-Rožat-6.jpg"/>
          <p:cNvPicPr>
            <a:picLocks noChangeAspect="1"/>
          </p:cNvPicPr>
          <p:nvPr/>
        </p:nvPicPr>
        <p:blipFill>
          <a:blip r:embed="rId2"/>
          <a:srcRect r="47143" b="54187"/>
          <a:stretch>
            <a:fillRect/>
          </a:stretch>
        </p:blipFill>
        <p:spPr>
          <a:xfrm>
            <a:off x="4000496" y="500042"/>
            <a:ext cx="4769136" cy="2724388"/>
          </a:xfrm>
          <a:prstGeom prst="rect">
            <a:avLst/>
          </a:prstGeom>
        </p:spPr>
      </p:pic>
      <p:pic>
        <p:nvPicPr>
          <p:cNvPr id="5" name="Slika 4" descr="Riva-Rožat-6.jpg"/>
          <p:cNvPicPr>
            <a:picLocks noChangeAspect="1"/>
          </p:cNvPicPr>
          <p:nvPr/>
        </p:nvPicPr>
        <p:blipFill>
          <a:blip r:embed="rId2"/>
          <a:srcRect t="48814" r="47656"/>
          <a:stretch>
            <a:fillRect/>
          </a:stretch>
        </p:blipFill>
        <p:spPr>
          <a:xfrm>
            <a:off x="4071934" y="3865263"/>
            <a:ext cx="4643470" cy="2992737"/>
          </a:xfrm>
          <a:prstGeom prst="rect">
            <a:avLst/>
          </a:prstGeom>
        </p:spPr>
      </p:pic>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p:cNvSpPr>
            <a:spLocks noGrp="1"/>
          </p:cNvSpPr>
          <p:nvPr>
            <p:ph type="title"/>
          </p:nvPr>
        </p:nvSpPr>
        <p:spPr/>
        <p:txBody>
          <a:bodyPr/>
          <a:lstStyle/>
          <a:p>
            <a:endParaRPr lang="hr-HR"/>
          </a:p>
        </p:txBody>
      </p:sp>
      <p:sp>
        <p:nvSpPr>
          <p:cNvPr id="3" name="Rezervirano mjesto sadržaja 2"/>
          <p:cNvSpPr>
            <a:spLocks noGrp="1"/>
          </p:cNvSpPr>
          <p:nvPr>
            <p:ph idx="1"/>
          </p:nvPr>
        </p:nvSpPr>
        <p:spPr/>
        <p:txBody>
          <a:bodyPr/>
          <a:lstStyle/>
          <a:p>
            <a:pPr>
              <a:buNone/>
            </a:pPr>
            <a:r>
              <a:rPr lang="hr-HR" dirty="0"/>
              <a:t>Vrste kamena za pristaništa:</a:t>
            </a:r>
          </a:p>
          <a:p>
            <a:r>
              <a:rPr lang="hr-HR" dirty="0"/>
              <a:t>vulkanske stijene bez </a:t>
            </a:r>
            <a:r>
              <a:rPr lang="hr-HR" dirty="0" err="1"/>
              <a:t>olivina</a:t>
            </a:r>
            <a:r>
              <a:rPr lang="hr-HR" dirty="0"/>
              <a:t>,</a:t>
            </a:r>
          </a:p>
          <a:p>
            <a:r>
              <a:rPr lang="hr-HR" dirty="0"/>
              <a:t>neporozni </a:t>
            </a:r>
            <a:r>
              <a:rPr lang="hr-HR" dirty="0" err="1"/>
              <a:t>pješćenjaci</a:t>
            </a:r>
            <a:r>
              <a:rPr lang="hr-HR" dirty="0"/>
              <a:t>,</a:t>
            </a:r>
          </a:p>
          <a:p>
            <a:r>
              <a:rPr lang="hr-HR" dirty="0"/>
              <a:t>konglomerati sa silicijskim djelovanjem, </a:t>
            </a:r>
          </a:p>
          <a:p>
            <a:r>
              <a:rPr lang="hr-HR" dirty="0"/>
              <a:t>masivni vapnenci,</a:t>
            </a:r>
          </a:p>
          <a:p>
            <a:r>
              <a:rPr lang="hr-HR" dirty="0"/>
              <a:t>dolomiti. </a:t>
            </a:r>
          </a:p>
        </p:txBody>
      </p:sp>
      <p:pic>
        <p:nvPicPr>
          <p:cNvPr id="4" name="Slika 3" descr="dolomit.JPG"/>
          <p:cNvPicPr>
            <a:picLocks noChangeAspect="1"/>
          </p:cNvPicPr>
          <p:nvPr/>
        </p:nvPicPr>
        <p:blipFill>
          <a:blip r:embed="rId2"/>
          <a:stretch>
            <a:fillRect/>
          </a:stretch>
        </p:blipFill>
        <p:spPr>
          <a:xfrm>
            <a:off x="6500826" y="5390259"/>
            <a:ext cx="2643174" cy="1467741"/>
          </a:xfrm>
          <a:prstGeom prst="rect">
            <a:avLst/>
          </a:prstGeom>
        </p:spPr>
      </p:pic>
      <p:pic>
        <p:nvPicPr>
          <p:cNvPr id="5" name="Slika 4" descr="vapnenac.jpg"/>
          <p:cNvPicPr>
            <a:picLocks noChangeAspect="1"/>
          </p:cNvPicPr>
          <p:nvPr/>
        </p:nvPicPr>
        <p:blipFill>
          <a:blip r:embed="rId3"/>
          <a:stretch>
            <a:fillRect/>
          </a:stretch>
        </p:blipFill>
        <p:spPr>
          <a:xfrm>
            <a:off x="6500826" y="3357562"/>
            <a:ext cx="2643174" cy="1976440"/>
          </a:xfrm>
          <a:prstGeom prst="rect">
            <a:avLst/>
          </a:prstGeom>
        </p:spPr>
      </p:pic>
      <p:pic>
        <p:nvPicPr>
          <p:cNvPr id="6" name="Slika 5" descr="kongomerat.JPG"/>
          <p:cNvPicPr>
            <a:picLocks noChangeAspect="1"/>
          </p:cNvPicPr>
          <p:nvPr/>
        </p:nvPicPr>
        <p:blipFill>
          <a:blip r:embed="rId4"/>
          <a:stretch>
            <a:fillRect/>
          </a:stretch>
        </p:blipFill>
        <p:spPr>
          <a:xfrm>
            <a:off x="6492405" y="2071678"/>
            <a:ext cx="2651595" cy="1338266"/>
          </a:xfrm>
          <a:prstGeom prst="rect">
            <a:avLst/>
          </a:prstGeom>
        </p:spPr>
      </p:pic>
      <p:pic>
        <p:nvPicPr>
          <p:cNvPr id="7" name="Slika 6" descr="pješčenjaci.JPG"/>
          <p:cNvPicPr>
            <a:picLocks noChangeAspect="1"/>
          </p:cNvPicPr>
          <p:nvPr/>
        </p:nvPicPr>
        <p:blipFill>
          <a:blip r:embed="rId5"/>
          <a:stretch>
            <a:fillRect/>
          </a:stretch>
        </p:blipFill>
        <p:spPr>
          <a:xfrm>
            <a:off x="6429388" y="571480"/>
            <a:ext cx="2714612" cy="1519239"/>
          </a:xfrm>
          <a:prstGeom prst="rect">
            <a:avLst/>
          </a:prstGeom>
        </p:spPr>
      </p:pic>
      <p:pic>
        <p:nvPicPr>
          <p:cNvPr id="8" name="Slika 7" descr="vulkanske stijene.jpg"/>
          <p:cNvPicPr>
            <a:picLocks noChangeAspect="1"/>
          </p:cNvPicPr>
          <p:nvPr/>
        </p:nvPicPr>
        <p:blipFill>
          <a:blip r:embed="rId6"/>
          <a:srcRect r="369" b="10275"/>
          <a:stretch>
            <a:fillRect/>
          </a:stretch>
        </p:blipFill>
        <p:spPr>
          <a:xfrm>
            <a:off x="3857620" y="4214818"/>
            <a:ext cx="2571768" cy="1662693"/>
          </a:xfrm>
          <a:prstGeom prst="rect">
            <a:avLst/>
          </a:prstGeom>
        </p:spPr>
      </p:pic>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a:extLst>
              <a:ext uri="{FF2B5EF4-FFF2-40B4-BE49-F238E27FC236}">
                <a16:creationId xmlns:a16="http://schemas.microsoft.com/office/drawing/2014/main" id="{68FA3B6A-E507-12D3-A50B-D39412C6564F}"/>
              </a:ext>
            </a:extLst>
          </p:cNvPr>
          <p:cNvSpPr>
            <a:spLocks noGrp="1"/>
          </p:cNvSpPr>
          <p:nvPr>
            <p:ph type="title"/>
          </p:nvPr>
        </p:nvSpPr>
        <p:spPr/>
        <p:txBody>
          <a:bodyPr/>
          <a:lstStyle/>
          <a:p>
            <a:r>
              <a:rPr lang="hr-HR" dirty="0"/>
              <a:t>Pitanja </a:t>
            </a:r>
            <a:r>
              <a:rPr lang="hr-HR"/>
              <a:t>za ponavljanje</a:t>
            </a:r>
          </a:p>
        </p:txBody>
      </p:sp>
      <p:sp>
        <p:nvSpPr>
          <p:cNvPr id="3" name="Rezervirano mjesto sadržaja 2">
            <a:extLst>
              <a:ext uri="{FF2B5EF4-FFF2-40B4-BE49-F238E27FC236}">
                <a16:creationId xmlns:a16="http://schemas.microsoft.com/office/drawing/2014/main" id="{A2550FBF-D274-6B59-81B0-7F3A760D8302}"/>
              </a:ext>
            </a:extLst>
          </p:cNvPr>
          <p:cNvSpPr>
            <a:spLocks noGrp="1"/>
          </p:cNvSpPr>
          <p:nvPr>
            <p:ph idx="1"/>
          </p:nvPr>
        </p:nvSpPr>
        <p:spPr/>
        <p:txBody>
          <a:bodyPr/>
          <a:lstStyle/>
          <a:p>
            <a:pPr marL="514350" indent="-514350">
              <a:buAutoNum type="arabicPeriod"/>
            </a:pPr>
            <a:r>
              <a:rPr lang="hr-HR" dirty="0"/>
              <a:t>Navedite koja svojstva mora zadovoljiti kamen za zidanje i ukrašavanje zgrada.</a:t>
            </a:r>
          </a:p>
          <a:p>
            <a:pPr marL="514350" indent="-514350">
              <a:buFont typeface="+mj-lt"/>
              <a:buAutoNum type="arabicPeriod"/>
            </a:pPr>
            <a:r>
              <a:rPr lang="hr-HR" dirty="0"/>
              <a:t>Koja svojstva mora zadovoljiti kamen za stube?</a:t>
            </a:r>
          </a:p>
          <a:p>
            <a:pPr marL="514350" indent="-514350">
              <a:buFont typeface="+mj-lt"/>
              <a:buAutoNum type="arabicPeriod"/>
            </a:pPr>
            <a:r>
              <a:rPr lang="hr-HR" dirty="0"/>
              <a:t> Koja svojstva mora zadovoljiti kamen za putove i ulice?</a:t>
            </a:r>
          </a:p>
          <a:p>
            <a:pPr marL="0" indent="0">
              <a:buNone/>
            </a:pPr>
            <a:endParaRPr lang="hr-HR" dirty="0"/>
          </a:p>
          <a:p>
            <a:pPr marL="0" indent="0">
              <a:buNone/>
            </a:pPr>
            <a:r>
              <a:rPr lang="hr-HR" dirty="0"/>
              <a:t>				</a:t>
            </a:r>
            <a:r>
              <a:rPr lang="hr-HR"/>
              <a:t>	</a:t>
            </a:r>
            <a:endParaRPr lang="hr-HR" sz="2800" dirty="0"/>
          </a:p>
        </p:txBody>
      </p:sp>
    </p:spTree>
    <p:extLst>
      <p:ext uri="{BB962C8B-B14F-4D97-AF65-F5344CB8AC3E}">
        <p14:creationId xmlns:p14="http://schemas.microsoft.com/office/powerpoint/2010/main" val="388968889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a:extLst>
              <a:ext uri="{FF2B5EF4-FFF2-40B4-BE49-F238E27FC236}">
                <a16:creationId xmlns:a16="http://schemas.microsoft.com/office/drawing/2014/main" id="{5C1CBAB1-4779-3A37-85BF-ED7616E4B648}"/>
              </a:ext>
            </a:extLst>
          </p:cNvPr>
          <p:cNvSpPr>
            <a:spLocks noGrp="1"/>
          </p:cNvSpPr>
          <p:nvPr>
            <p:ph type="title"/>
          </p:nvPr>
        </p:nvSpPr>
        <p:spPr/>
        <p:txBody>
          <a:bodyPr/>
          <a:lstStyle/>
          <a:p>
            <a:r>
              <a:rPr lang="hr-HR" dirty="0"/>
              <a:t>Literatura</a:t>
            </a:r>
          </a:p>
        </p:txBody>
      </p:sp>
      <p:sp>
        <p:nvSpPr>
          <p:cNvPr id="3" name="Rezervirano mjesto sadržaja 2">
            <a:extLst>
              <a:ext uri="{FF2B5EF4-FFF2-40B4-BE49-F238E27FC236}">
                <a16:creationId xmlns:a16="http://schemas.microsoft.com/office/drawing/2014/main" id="{67C2F8B2-71C4-BAA9-AB5D-42F858AD9F25}"/>
              </a:ext>
            </a:extLst>
          </p:cNvPr>
          <p:cNvSpPr>
            <a:spLocks noGrp="1"/>
          </p:cNvSpPr>
          <p:nvPr>
            <p:ph idx="1"/>
          </p:nvPr>
        </p:nvSpPr>
        <p:spPr/>
        <p:txBody>
          <a:bodyPr/>
          <a:lstStyle/>
          <a:p>
            <a:r>
              <a:rPr lang="hr-HR" dirty="0"/>
              <a:t>Marin Horvat, Građevinski materijali,</a:t>
            </a:r>
          </a:p>
          <a:p>
            <a:r>
              <a:rPr lang="hr-HR" dirty="0">
                <a:hlinkClick r:id="rId2"/>
              </a:rPr>
              <a:t>https://www.enciklopedija.hr/clanak/stijene</a:t>
            </a:r>
            <a:r>
              <a:rPr lang="hr-HR" dirty="0"/>
              <a:t> (15.10.2024., 16.08)</a:t>
            </a:r>
          </a:p>
          <a:p>
            <a:r>
              <a:rPr lang="hr-HR" dirty="0">
                <a:hlinkClick r:id="rId3"/>
              </a:rPr>
              <a:t>http://zagonetna-zemlja.ador.hr/stijene/stijene/</a:t>
            </a:r>
            <a:r>
              <a:rPr lang="hr-HR" dirty="0"/>
              <a:t> (15.10.2024., 16.08)</a:t>
            </a:r>
          </a:p>
          <a:p>
            <a:endParaRPr lang="hr-HR" dirty="0"/>
          </a:p>
        </p:txBody>
      </p:sp>
    </p:spTree>
    <p:extLst>
      <p:ext uri="{BB962C8B-B14F-4D97-AF65-F5344CB8AC3E}">
        <p14:creationId xmlns:p14="http://schemas.microsoft.com/office/powerpoint/2010/main" val="150294754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p:cNvSpPr>
            <a:spLocks noGrp="1"/>
          </p:cNvSpPr>
          <p:nvPr>
            <p:ph type="title"/>
          </p:nvPr>
        </p:nvSpPr>
        <p:spPr/>
        <p:txBody>
          <a:bodyPr>
            <a:normAutofit/>
          </a:bodyPr>
          <a:lstStyle/>
          <a:p>
            <a:r>
              <a:rPr lang="hr-HR" dirty="0"/>
              <a:t>Primjena kamena u:</a:t>
            </a:r>
          </a:p>
        </p:txBody>
      </p:sp>
      <p:sp>
        <p:nvSpPr>
          <p:cNvPr id="3" name="Rezervirano mjesto sadržaja 2"/>
          <p:cNvSpPr>
            <a:spLocks noGrp="1"/>
          </p:cNvSpPr>
          <p:nvPr>
            <p:ph idx="1"/>
          </p:nvPr>
        </p:nvSpPr>
        <p:spPr/>
        <p:txBody>
          <a:bodyPr/>
          <a:lstStyle/>
          <a:p>
            <a:r>
              <a:rPr lang="hr-HR" dirty="0"/>
              <a:t>visokogradnji</a:t>
            </a:r>
          </a:p>
          <a:p>
            <a:endParaRPr lang="hr-HR" dirty="0"/>
          </a:p>
          <a:p>
            <a:endParaRPr lang="hr-HR" dirty="0"/>
          </a:p>
          <a:p>
            <a:endParaRPr lang="hr-HR" dirty="0"/>
          </a:p>
          <a:p>
            <a:endParaRPr lang="hr-HR" dirty="0"/>
          </a:p>
          <a:p>
            <a:r>
              <a:rPr lang="hr-HR" dirty="0"/>
              <a:t>niskogradnji</a:t>
            </a:r>
          </a:p>
        </p:txBody>
      </p:sp>
      <p:pic>
        <p:nvPicPr>
          <p:cNvPr id="4" name="Slika 3" descr="kamen_visokogradnja.jpg"/>
          <p:cNvPicPr>
            <a:picLocks noChangeAspect="1"/>
          </p:cNvPicPr>
          <p:nvPr/>
        </p:nvPicPr>
        <p:blipFill>
          <a:blip r:embed="rId2"/>
          <a:stretch>
            <a:fillRect/>
          </a:stretch>
        </p:blipFill>
        <p:spPr>
          <a:xfrm>
            <a:off x="928662" y="2357430"/>
            <a:ext cx="2500330" cy="1968764"/>
          </a:xfrm>
          <a:prstGeom prst="rect">
            <a:avLst/>
          </a:prstGeom>
        </p:spPr>
      </p:pic>
      <p:pic>
        <p:nvPicPr>
          <p:cNvPr id="5" name="Slika 4" descr="1.jpg"/>
          <p:cNvPicPr>
            <a:picLocks noChangeAspect="1"/>
          </p:cNvPicPr>
          <p:nvPr/>
        </p:nvPicPr>
        <p:blipFill>
          <a:blip r:embed="rId3"/>
          <a:stretch>
            <a:fillRect/>
          </a:stretch>
        </p:blipFill>
        <p:spPr>
          <a:xfrm>
            <a:off x="3643306" y="1785926"/>
            <a:ext cx="1714513" cy="2571768"/>
          </a:xfrm>
          <a:prstGeom prst="rect">
            <a:avLst/>
          </a:prstGeom>
        </p:spPr>
      </p:pic>
      <p:pic>
        <p:nvPicPr>
          <p:cNvPr id="6" name="Slika 5" descr="download (1).jpg"/>
          <p:cNvPicPr>
            <a:picLocks noChangeAspect="1"/>
          </p:cNvPicPr>
          <p:nvPr/>
        </p:nvPicPr>
        <p:blipFill>
          <a:blip r:embed="rId4"/>
          <a:stretch>
            <a:fillRect/>
          </a:stretch>
        </p:blipFill>
        <p:spPr>
          <a:xfrm>
            <a:off x="5572131" y="2428868"/>
            <a:ext cx="3495339" cy="1957390"/>
          </a:xfrm>
          <a:prstGeom prst="rect">
            <a:avLst/>
          </a:prstGeom>
        </p:spPr>
      </p:pic>
      <p:pic>
        <p:nvPicPr>
          <p:cNvPr id="7" name="Slika 6" descr="Ilidža_Rimski_most_1.jpg"/>
          <p:cNvPicPr>
            <a:picLocks noChangeAspect="1"/>
          </p:cNvPicPr>
          <p:nvPr/>
        </p:nvPicPr>
        <p:blipFill>
          <a:blip r:embed="rId5" cstate="print"/>
          <a:stretch>
            <a:fillRect/>
          </a:stretch>
        </p:blipFill>
        <p:spPr>
          <a:xfrm>
            <a:off x="642910" y="5000636"/>
            <a:ext cx="2786046" cy="1857364"/>
          </a:xfrm>
          <a:prstGeom prst="rect">
            <a:avLst/>
          </a:prstGeom>
        </p:spPr>
      </p:pic>
      <p:pic>
        <p:nvPicPr>
          <p:cNvPr id="8" name="Slika 7" descr="Riva-Rožat-6.jpg"/>
          <p:cNvPicPr>
            <a:picLocks noChangeAspect="1"/>
          </p:cNvPicPr>
          <p:nvPr/>
        </p:nvPicPr>
        <p:blipFill>
          <a:blip r:embed="rId6"/>
          <a:srcRect l="8242" r="47656" b="53556"/>
          <a:stretch>
            <a:fillRect/>
          </a:stretch>
        </p:blipFill>
        <p:spPr>
          <a:xfrm>
            <a:off x="3428992" y="5000636"/>
            <a:ext cx="2675986" cy="1857364"/>
          </a:xfrm>
          <a:prstGeom prst="rect">
            <a:avLst/>
          </a:prstGeom>
        </p:spPr>
      </p:pic>
      <p:pic>
        <p:nvPicPr>
          <p:cNvPr id="9" name="Slika 8" descr="ukladka-bruschatki-svoimi-rukami-poshagovaya.jpg"/>
          <p:cNvPicPr>
            <a:picLocks noChangeAspect="1"/>
          </p:cNvPicPr>
          <p:nvPr/>
        </p:nvPicPr>
        <p:blipFill>
          <a:blip r:embed="rId7"/>
          <a:stretch>
            <a:fillRect/>
          </a:stretch>
        </p:blipFill>
        <p:spPr>
          <a:xfrm>
            <a:off x="6107928" y="5214950"/>
            <a:ext cx="3036071" cy="1643050"/>
          </a:xfrm>
          <a:prstGeom prst="rect">
            <a:avLst/>
          </a:prstGeo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p:cNvSpPr>
            <a:spLocks noGrp="1"/>
          </p:cNvSpPr>
          <p:nvPr>
            <p:ph type="title"/>
          </p:nvPr>
        </p:nvSpPr>
        <p:spPr/>
        <p:txBody>
          <a:bodyPr/>
          <a:lstStyle/>
          <a:p>
            <a:r>
              <a:rPr lang="hr-HR" dirty="0"/>
              <a:t>Kamen u visokogradnji za:</a:t>
            </a:r>
          </a:p>
        </p:txBody>
      </p:sp>
      <p:sp>
        <p:nvSpPr>
          <p:cNvPr id="3" name="Rezervirano mjesto sadržaja 2"/>
          <p:cNvSpPr>
            <a:spLocks noGrp="1"/>
          </p:cNvSpPr>
          <p:nvPr>
            <p:ph idx="1"/>
          </p:nvPr>
        </p:nvSpPr>
        <p:spPr/>
        <p:txBody>
          <a:bodyPr/>
          <a:lstStyle/>
          <a:p>
            <a:r>
              <a:rPr lang="hr-HR" dirty="0"/>
              <a:t>zidanje i ukrašavanje zgrada,</a:t>
            </a:r>
          </a:p>
          <a:p>
            <a:r>
              <a:rPr lang="hr-HR" dirty="0"/>
              <a:t>temeljenje,</a:t>
            </a:r>
          </a:p>
          <a:p>
            <a:r>
              <a:rPr lang="hr-HR" dirty="0"/>
              <a:t>stube,</a:t>
            </a:r>
          </a:p>
          <a:p>
            <a:r>
              <a:rPr lang="hr-HR" dirty="0"/>
              <a:t>ukrasni kamen,</a:t>
            </a:r>
          </a:p>
          <a:p>
            <a:r>
              <a:rPr lang="hr-HR" dirty="0"/>
              <a:t>popločavanje.</a:t>
            </a:r>
          </a:p>
        </p:txBody>
      </p:sp>
      <p:pic>
        <p:nvPicPr>
          <p:cNvPr id="5" name="Slika 4" descr="kamena kuća.jpg"/>
          <p:cNvPicPr>
            <a:picLocks noChangeAspect="1"/>
          </p:cNvPicPr>
          <p:nvPr/>
        </p:nvPicPr>
        <p:blipFill>
          <a:blip r:embed="rId3" cstate="print"/>
          <a:stretch>
            <a:fillRect/>
          </a:stretch>
        </p:blipFill>
        <p:spPr>
          <a:xfrm>
            <a:off x="3143240" y="2357430"/>
            <a:ext cx="2793988" cy="1571618"/>
          </a:xfrm>
          <a:prstGeom prst="rect">
            <a:avLst/>
          </a:prstGeom>
        </p:spPr>
      </p:pic>
      <p:pic>
        <p:nvPicPr>
          <p:cNvPr id="6" name="Slika 5" descr="kamen temelj.jpg"/>
          <p:cNvPicPr>
            <a:picLocks noChangeAspect="1"/>
          </p:cNvPicPr>
          <p:nvPr/>
        </p:nvPicPr>
        <p:blipFill>
          <a:blip r:embed="rId4"/>
          <a:stretch>
            <a:fillRect/>
          </a:stretch>
        </p:blipFill>
        <p:spPr>
          <a:xfrm>
            <a:off x="3571868" y="3929066"/>
            <a:ext cx="2343149" cy="2772958"/>
          </a:xfrm>
          <a:prstGeom prst="rect">
            <a:avLst/>
          </a:prstGeom>
        </p:spPr>
      </p:pic>
      <p:pic>
        <p:nvPicPr>
          <p:cNvPr id="7" name="Slika 6" descr="Vanjske-stepenice-granit.jpg"/>
          <p:cNvPicPr>
            <a:picLocks noChangeAspect="1"/>
          </p:cNvPicPr>
          <p:nvPr/>
        </p:nvPicPr>
        <p:blipFill>
          <a:blip r:embed="rId5"/>
          <a:srcRect l="13462" t="7692" r="12980" b="3845"/>
          <a:stretch>
            <a:fillRect/>
          </a:stretch>
        </p:blipFill>
        <p:spPr>
          <a:xfrm>
            <a:off x="6286512" y="1785926"/>
            <a:ext cx="2857488" cy="1933007"/>
          </a:xfrm>
          <a:prstGeom prst="rect">
            <a:avLst/>
          </a:prstGeom>
        </p:spPr>
      </p:pic>
      <p:pic>
        <p:nvPicPr>
          <p:cNvPr id="8" name="Slika 7" descr="popločavanje zidva.jpg"/>
          <p:cNvPicPr>
            <a:picLocks noChangeAspect="1"/>
          </p:cNvPicPr>
          <p:nvPr/>
        </p:nvPicPr>
        <p:blipFill>
          <a:blip r:embed="rId6"/>
          <a:stretch>
            <a:fillRect/>
          </a:stretch>
        </p:blipFill>
        <p:spPr>
          <a:xfrm>
            <a:off x="6357942" y="4071942"/>
            <a:ext cx="2786058" cy="2786058"/>
          </a:xfrm>
          <a:prstGeom prst="rect">
            <a:avLst/>
          </a:prstGeom>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p:cNvSpPr>
            <a:spLocks noGrp="1"/>
          </p:cNvSpPr>
          <p:nvPr>
            <p:ph type="title"/>
          </p:nvPr>
        </p:nvSpPr>
        <p:spPr/>
        <p:txBody>
          <a:bodyPr>
            <a:normAutofit/>
          </a:bodyPr>
          <a:lstStyle/>
          <a:p>
            <a:endParaRPr lang="hr-HR" dirty="0"/>
          </a:p>
        </p:txBody>
      </p:sp>
      <p:sp>
        <p:nvSpPr>
          <p:cNvPr id="3" name="Rezervirano mjesto sadržaja 2"/>
          <p:cNvSpPr>
            <a:spLocks noGrp="1"/>
          </p:cNvSpPr>
          <p:nvPr>
            <p:ph idx="1"/>
          </p:nvPr>
        </p:nvSpPr>
        <p:spPr>
          <a:xfrm>
            <a:off x="457200" y="1857364"/>
            <a:ext cx="8229600" cy="4467236"/>
          </a:xfrm>
        </p:spPr>
        <p:txBody>
          <a:bodyPr/>
          <a:lstStyle/>
          <a:p>
            <a:pPr>
              <a:buNone/>
            </a:pPr>
            <a:r>
              <a:rPr lang="hr-HR" dirty="0"/>
              <a:t>Kamen za zidanje i ukrašavanje zgrada:</a:t>
            </a:r>
          </a:p>
          <a:p>
            <a:r>
              <a:rPr lang="hr-HR" dirty="0"/>
              <a:t>mora imati dovoljnu čvrstoću na tlak i savijanje,</a:t>
            </a:r>
          </a:p>
          <a:p>
            <a:r>
              <a:rPr lang="hr-HR" dirty="0"/>
              <a:t>mora biti otporan na habanje i atmosferilije,</a:t>
            </a:r>
          </a:p>
          <a:p>
            <a:r>
              <a:rPr lang="hr-HR" dirty="0"/>
              <a:t>otporan na mraz i povišenu temperaturu, </a:t>
            </a:r>
          </a:p>
          <a:p>
            <a:r>
              <a:rPr lang="hr-HR" dirty="0"/>
              <a:t>otporan na agresivne vode. </a:t>
            </a:r>
          </a:p>
          <a:p>
            <a:pPr>
              <a:buNone/>
            </a:pPr>
            <a:r>
              <a:rPr lang="hr-HR" dirty="0"/>
              <a:t> </a:t>
            </a:r>
          </a:p>
          <a:p>
            <a:pPr>
              <a:buNone/>
            </a:pPr>
            <a:endParaRPr lang="hr-HR" dirty="0"/>
          </a:p>
        </p:txBody>
      </p:sp>
      <p:pic>
        <p:nvPicPr>
          <p:cNvPr id="4" name="Slika 3" descr="kamen_visokogradnja.jpg"/>
          <p:cNvPicPr>
            <a:picLocks noChangeAspect="1"/>
          </p:cNvPicPr>
          <p:nvPr/>
        </p:nvPicPr>
        <p:blipFill>
          <a:blip r:embed="rId2"/>
          <a:stretch>
            <a:fillRect/>
          </a:stretch>
        </p:blipFill>
        <p:spPr>
          <a:xfrm>
            <a:off x="6357949" y="4643446"/>
            <a:ext cx="2812483" cy="2214554"/>
          </a:xfrm>
          <a:prstGeom prst="rect">
            <a:avLst/>
          </a:prstGeom>
        </p:spPr>
      </p:pic>
      <p:pic>
        <p:nvPicPr>
          <p:cNvPr id="5" name="Slika 4" descr="kamena kuća.jpg"/>
          <p:cNvPicPr>
            <a:picLocks noChangeAspect="1"/>
          </p:cNvPicPr>
          <p:nvPr/>
        </p:nvPicPr>
        <p:blipFill>
          <a:blip r:embed="rId3"/>
          <a:srcRect l="7007" t="3448" r="14655"/>
          <a:stretch>
            <a:fillRect/>
          </a:stretch>
        </p:blipFill>
        <p:spPr>
          <a:xfrm>
            <a:off x="0" y="4643446"/>
            <a:ext cx="3194300" cy="2214554"/>
          </a:xfrm>
          <a:prstGeom prst="rect">
            <a:avLst/>
          </a:prstGeom>
        </p:spPr>
      </p:pic>
      <p:pic>
        <p:nvPicPr>
          <p:cNvPr id="6" name="Slika 5" descr="download (1).jpg"/>
          <p:cNvPicPr>
            <a:picLocks noChangeAspect="1"/>
          </p:cNvPicPr>
          <p:nvPr/>
        </p:nvPicPr>
        <p:blipFill>
          <a:blip r:embed="rId4"/>
          <a:srcRect l="8789"/>
          <a:stretch>
            <a:fillRect/>
          </a:stretch>
        </p:blipFill>
        <p:spPr>
          <a:xfrm>
            <a:off x="3143239" y="4643446"/>
            <a:ext cx="3169955" cy="2214554"/>
          </a:xfrm>
          <a:prstGeom prst="rect">
            <a:avLst/>
          </a:prstGeom>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p:cNvSpPr>
            <a:spLocks noGrp="1"/>
          </p:cNvSpPr>
          <p:nvPr>
            <p:ph type="title"/>
          </p:nvPr>
        </p:nvSpPr>
        <p:spPr/>
        <p:txBody>
          <a:bodyPr/>
          <a:lstStyle/>
          <a:p>
            <a:endParaRPr lang="hr-HR" dirty="0"/>
          </a:p>
        </p:txBody>
      </p:sp>
      <p:sp>
        <p:nvSpPr>
          <p:cNvPr id="3" name="Rezervirano mjesto sadržaja 2"/>
          <p:cNvSpPr>
            <a:spLocks noGrp="1"/>
          </p:cNvSpPr>
          <p:nvPr>
            <p:ph idx="1"/>
          </p:nvPr>
        </p:nvSpPr>
        <p:spPr/>
        <p:txBody>
          <a:bodyPr/>
          <a:lstStyle/>
          <a:p>
            <a:pPr>
              <a:buNone/>
            </a:pPr>
            <a:r>
              <a:rPr lang="hr-HR" dirty="0"/>
              <a:t>Vrste koje se koriste:</a:t>
            </a:r>
          </a:p>
          <a:p>
            <a:r>
              <a:rPr lang="hr-HR" dirty="0"/>
              <a:t>pješčenjaci,</a:t>
            </a:r>
          </a:p>
          <a:p>
            <a:r>
              <a:rPr lang="hr-HR" dirty="0"/>
              <a:t>vapnenci,</a:t>
            </a:r>
          </a:p>
          <a:p>
            <a:r>
              <a:rPr lang="hr-HR" dirty="0" err="1"/>
              <a:t>pršinci</a:t>
            </a:r>
            <a:r>
              <a:rPr lang="hr-HR" dirty="0"/>
              <a:t>,</a:t>
            </a:r>
          </a:p>
          <a:p>
            <a:r>
              <a:rPr lang="hr-HR" dirty="0"/>
              <a:t>grimizi,</a:t>
            </a:r>
          </a:p>
          <a:p>
            <a:r>
              <a:rPr lang="hr-HR" dirty="0"/>
              <a:t>konglomerati,</a:t>
            </a:r>
          </a:p>
          <a:p>
            <a:r>
              <a:rPr lang="hr-HR" dirty="0" err="1"/>
              <a:t>kremenci</a:t>
            </a:r>
            <a:r>
              <a:rPr lang="hr-HR" dirty="0"/>
              <a:t>.</a:t>
            </a:r>
          </a:p>
        </p:txBody>
      </p:sp>
      <p:pic>
        <p:nvPicPr>
          <p:cNvPr id="4" name="Slika 3" descr="pješčenjaci.JPG"/>
          <p:cNvPicPr>
            <a:picLocks noChangeAspect="1"/>
          </p:cNvPicPr>
          <p:nvPr/>
        </p:nvPicPr>
        <p:blipFill>
          <a:blip r:embed="rId3"/>
          <a:stretch>
            <a:fillRect/>
          </a:stretch>
        </p:blipFill>
        <p:spPr>
          <a:xfrm>
            <a:off x="4214810" y="1857364"/>
            <a:ext cx="2398814" cy="1519239"/>
          </a:xfrm>
          <a:prstGeom prst="rect">
            <a:avLst/>
          </a:prstGeom>
        </p:spPr>
      </p:pic>
      <p:pic>
        <p:nvPicPr>
          <p:cNvPr id="5" name="Slika 4" descr="vapnenac.jpg"/>
          <p:cNvPicPr>
            <a:picLocks noChangeAspect="1"/>
          </p:cNvPicPr>
          <p:nvPr/>
        </p:nvPicPr>
        <p:blipFill>
          <a:blip r:embed="rId4"/>
          <a:stretch>
            <a:fillRect/>
          </a:stretch>
        </p:blipFill>
        <p:spPr>
          <a:xfrm>
            <a:off x="4286248" y="3411696"/>
            <a:ext cx="2286016" cy="1660378"/>
          </a:xfrm>
          <a:prstGeom prst="rect">
            <a:avLst/>
          </a:prstGeom>
        </p:spPr>
      </p:pic>
      <p:pic>
        <p:nvPicPr>
          <p:cNvPr id="6" name="Slika 5" descr="pršinci.jpg"/>
          <p:cNvPicPr>
            <a:picLocks noChangeAspect="1"/>
          </p:cNvPicPr>
          <p:nvPr/>
        </p:nvPicPr>
        <p:blipFill>
          <a:blip r:embed="rId5" cstate="print"/>
          <a:stretch>
            <a:fillRect/>
          </a:stretch>
        </p:blipFill>
        <p:spPr>
          <a:xfrm>
            <a:off x="4286248" y="5143512"/>
            <a:ext cx="2320202" cy="1714488"/>
          </a:xfrm>
          <a:prstGeom prst="rect">
            <a:avLst/>
          </a:prstGeom>
        </p:spPr>
      </p:pic>
      <p:pic>
        <p:nvPicPr>
          <p:cNvPr id="7" name="Slika 6" descr="grimiz.jpg"/>
          <p:cNvPicPr>
            <a:picLocks noChangeAspect="1"/>
          </p:cNvPicPr>
          <p:nvPr/>
        </p:nvPicPr>
        <p:blipFill>
          <a:blip r:embed="rId6"/>
          <a:stretch>
            <a:fillRect/>
          </a:stretch>
        </p:blipFill>
        <p:spPr>
          <a:xfrm>
            <a:off x="6786579" y="1857364"/>
            <a:ext cx="2357422" cy="1571612"/>
          </a:xfrm>
          <a:prstGeom prst="rect">
            <a:avLst/>
          </a:prstGeom>
        </p:spPr>
      </p:pic>
      <p:pic>
        <p:nvPicPr>
          <p:cNvPr id="8" name="Slika 7" descr="kongomerat.JPG"/>
          <p:cNvPicPr>
            <a:picLocks noChangeAspect="1"/>
          </p:cNvPicPr>
          <p:nvPr/>
        </p:nvPicPr>
        <p:blipFill>
          <a:blip r:embed="rId7"/>
          <a:stretch>
            <a:fillRect/>
          </a:stretch>
        </p:blipFill>
        <p:spPr>
          <a:xfrm>
            <a:off x="6767507" y="3429000"/>
            <a:ext cx="2376493" cy="1643074"/>
          </a:xfrm>
          <a:prstGeom prst="rect">
            <a:avLst/>
          </a:prstGeom>
        </p:spPr>
      </p:pic>
      <p:pic>
        <p:nvPicPr>
          <p:cNvPr id="9" name="Slika 8" descr="kremen.jpg"/>
          <p:cNvPicPr>
            <a:picLocks noChangeAspect="1"/>
          </p:cNvPicPr>
          <p:nvPr/>
        </p:nvPicPr>
        <p:blipFill>
          <a:blip r:embed="rId8"/>
          <a:srcRect l="47508" t="787" b="18504"/>
          <a:stretch>
            <a:fillRect/>
          </a:stretch>
        </p:blipFill>
        <p:spPr>
          <a:xfrm>
            <a:off x="6786578" y="5143512"/>
            <a:ext cx="2357422" cy="1714488"/>
          </a:xfrm>
          <a:prstGeom prst="rect">
            <a:avLst/>
          </a:prstGeo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p:cNvSpPr>
            <a:spLocks noGrp="1"/>
          </p:cNvSpPr>
          <p:nvPr>
            <p:ph type="title"/>
          </p:nvPr>
        </p:nvSpPr>
        <p:spPr/>
        <p:txBody>
          <a:bodyPr/>
          <a:lstStyle/>
          <a:p>
            <a:endParaRPr lang="hr-HR"/>
          </a:p>
        </p:txBody>
      </p:sp>
      <p:sp>
        <p:nvSpPr>
          <p:cNvPr id="3" name="Rezervirano mjesto sadržaja 2"/>
          <p:cNvSpPr>
            <a:spLocks noGrp="1"/>
          </p:cNvSpPr>
          <p:nvPr>
            <p:ph idx="1"/>
          </p:nvPr>
        </p:nvSpPr>
        <p:spPr/>
        <p:txBody>
          <a:bodyPr/>
          <a:lstStyle/>
          <a:p>
            <a:pPr>
              <a:buNone/>
            </a:pPr>
            <a:r>
              <a:rPr lang="hr-HR" dirty="0"/>
              <a:t>Kamen za temeljenje:</a:t>
            </a:r>
          </a:p>
          <a:p>
            <a:r>
              <a:rPr lang="hr-HR" dirty="0"/>
              <a:t>mora imati veću tlačnu čvrstoću,</a:t>
            </a:r>
          </a:p>
          <a:p>
            <a:r>
              <a:rPr lang="hr-HR" dirty="0"/>
              <a:t>ne smije upijati vlagu.</a:t>
            </a:r>
          </a:p>
          <a:p>
            <a:endParaRPr lang="hr-HR" dirty="0"/>
          </a:p>
          <a:p>
            <a:pPr>
              <a:buNone/>
            </a:pPr>
            <a:endParaRPr lang="hr-HR" dirty="0"/>
          </a:p>
        </p:txBody>
      </p:sp>
      <p:pic>
        <p:nvPicPr>
          <p:cNvPr id="4" name="Slika 3" descr="kamen temelj.jpg"/>
          <p:cNvPicPr>
            <a:picLocks noChangeAspect="1"/>
          </p:cNvPicPr>
          <p:nvPr/>
        </p:nvPicPr>
        <p:blipFill>
          <a:blip r:embed="rId3"/>
          <a:stretch>
            <a:fillRect/>
          </a:stretch>
        </p:blipFill>
        <p:spPr>
          <a:xfrm>
            <a:off x="5572132" y="2071678"/>
            <a:ext cx="3138969" cy="3714756"/>
          </a:xfrm>
          <a:prstGeom prst="rect">
            <a:avLst/>
          </a:prstGeom>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p:cNvSpPr>
            <a:spLocks noGrp="1"/>
          </p:cNvSpPr>
          <p:nvPr>
            <p:ph type="title"/>
          </p:nvPr>
        </p:nvSpPr>
        <p:spPr/>
        <p:txBody>
          <a:bodyPr/>
          <a:lstStyle/>
          <a:p>
            <a:endParaRPr lang="hr-HR"/>
          </a:p>
        </p:txBody>
      </p:sp>
      <p:sp>
        <p:nvSpPr>
          <p:cNvPr id="3" name="Rezervirano mjesto sadržaja 2"/>
          <p:cNvSpPr>
            <a:spLocks noGrp="1"/>
          </p:cNvSpPr>
          <p:nvPr>
            <p:ph idx="1"/>
          </p:nvPr>
        </p:nvSpPr>
        <p:spPr/>
        <p:txBody>
          <a:bodyPr/>
          <a:lstStyle/>
          <a:p>
            <a:pPr>
              <a:buNone/>
            </a:pPr>
            <a:r>
              <a:rPr lang="hr-HR" dirty="0"/>
              <a:t>Vrste koje se koriste za temeljenje:</a:t>
            </a:r>
          </a:p>
          <a:p>
            <a:r>
              <a:rPr lang="hr-HR" dirty="0"/>
              <a:t>granit,</a:t>
            </a:r>
          </a:p>
          <a:p>
            <a:r>
              <a:rPr lang="hr-HR" dirty="0"/>
              <a:t>gabro,</a:t>
            </a:r>
          </a:p>
          <a:p>
            <a:r>
              <a:rPr lang="hr-HR" dirty="0" err="1"/>
              <a:t>diorit</a:t>
            </a:r>
            <a:r>
              <a:rPr lang="hr-HR" dirty="0"/>
              <a:t>,</a:t>
            </a:r>
          </a:p>
          <a:p>
            <a:r>
              <a:rPr lang="hr-HR" dirty="0"/>
              <a:t>bazalt,</a:t>
            </a:r>
          </a:p>
          <a:p>
            <a:r>
              <a:rPr lang="hr-HR" dirty="0" err="1"/>
              <a:t>kremenac</a:t>
            </a:r>
            <a:r>
              <a:rPr lang="hr-HR" dirty="0"/>
              <a:t>.</a:t>
            </a:r>
          </a:p>
        </p:txBody>
      </p:sp>
      <p:pic>
        <p:nvPicPr>
          <p:cNvPr id="4" name="Slika 3" descr="granit.jpg"/>
          <p:cNvPicPr>
            <a:picLocks noChangeAspect="1"/>
          </p:cNvPicPr>
          <p:nvPr/>
        </p:nvPicPr>
        <p:blipFill>
          <a:blip r:embed="rId2"/>
          <a:stretch>
            <a:fillRect/>
          </a:stretch>
        </p:blipFill>
        <p:spPr>
          <a:xfrm>
            <a:off x="4500562" y="2500306"/>
            <a:ext cx="2357454" cy="1785950"/>
          </a:xfrm>
          <a:prstGeom prst="rect">
            <a:avLst/>
          </a:prstGeom>
        </p:spPr>
      </p:pic>
      <p:pic>
        <p:nvPicPr>
          <p:cNvPr id="5" name="Slika 4" descr="gabro.jpg"/>
          <p:cNvPicPr>
            <a:picLocks noChangeAspect="1"/>
          </p:cNvPicPr>
          <p:nvPr/>
        </p:nvPicPr>
        <p:blipFill>
          <a:blip r:embed="rId3"/>
          <a:stretch>
            <a:fillRect/>
          </a:stretch>
        </p:blipFill>
        <p:spPr>
          <a:xfrm>
            <a:off x="4500562" y="4286256"/>
            <a:ext cx="2430435" cy="2071702"/>
          </a:xfrm>
          <a:prstGeom prst="rect">
            <a:avLst/>
          </a:prstGeom>
        </p:spPr>
      </p:pic>
      <p:pic>
        <p:nvPicPr>
          <p:cNvPr id="6" name="Slika 5" descr="diorit.jpg"/>
          <p:cNvPicPr>
            <a:picLocks noChangeAspect="1"/>
          </p:cNvPicPr>
          <p:nvPr/>
        </p:nvPicPr>
        <p:blipFill>
          <a:blip r:embed="rId4"/>
          <a:stretch>
            <a:fillRect/>
          </a:stretch>
        </p:blipFill>
        <p:spPr>
          <a:xfrm>
            <a:off x="6791324" y="0"/>
            <a:ext cx="2352676" cy="2066925"/>
          </a:xfrm>
          <a:prstGeom prst="rect">
            <a:avLst/>
          </a:prstGeom>
        </p:spPr>
      </p:pic>
      <p:pic>
        <p:nvPicPr>
          <p:cNvPr id="7" name="Slika 6" descr="bazalt.jpg"/>
          <p:cNvPicPr>
            <a:picLocks noChangeAspect="1"/>
          </p:cNvPicPr>
          <p:nvPr/>
        </p:nvPicPr>
        <p:blipFill>
          <a:blip r:embed="rId5"/>
          <a:srcRect l="20000" t="4918" r="14545" b="9016"/>
          <a:stretch>
            <a:fillRect/>
          </a:stretch>
        </p:blipFill>
        <p:spPr>
          <a:xfrm>
            <a:off x="6929454" y="2285992"/>
            <a:ext cx="2000264" cy="1750231"/>
          </a:xfrm>
          <a:prstGeom prst="rect">
            <a:avLst/>
          </a:prstGeom>
        </p:spPr>
      </p:pic>
      <p:pic>
        <p:nvPicPr>
          <p:cNvPr id="8" name="Slika 7" descr="kremen.jpg"/>
          <p:cNvPicPr>
            <a:picLocks noChangeAspect="1"/>
          </p:cNvPicPr>
          <p:nvPr/>
        </p:nvPicPr>
        <p:blipFill>
          <a:blip r:embed="rId6"/>
          <a:srcRect l="47508" t="787" b="26378"/>
          <a:stretch>
            <a:fillRect/>
          </a:stretch>
        </p:blipFill>
        <p:spPr>
          <a:xfrm>
            <a:off x="6866237" y="4286256"/>
            <a:ext cx="2277763" cy="2071702"/>
          </a:xfrm>
          <a:prstGeom prst="rect">
            <a:avLst/>
          </a:prstGeom>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p:cNvSpPr>
            <a:spLocks noGrp="1"/>
          </p:cNvSpPr>
          <p:nvPr>
            <p:ph type="title"/>
          </p:nvPr>
        </p:nvSpPr>
        <p:spPr/>
        <p:txBody>
          <a:bodyPr/>
          <a:lstStyle/>
          <a:p>
            <a:endParaRPr lang="hr-HR"/>
          </a:p>
        </p:txBody>
      </p:sp>
      <p:sp>
        <p:nvSpPr>
          <p:cNvPr id="3" name="Rezervirano mjesto sadržaja 2"/>
          <p:cNvSpPr>
            <a:spLocks noGrp="1"/>
          </p:cNvSpPr>
          <p:nvPr>
            <p:ph idx="1"/>
          </p:nvPr>
        </p:nvSpPr>
        <p:spPr/>
        <p:txBody>
          <a:bodyPr/>
          <a:lstStyle/>
          <a:p>
            <a:pPr>
              <a:buNone/>
            </a:pPr>
            <a:r>
              <a:rPr lang="hr-HR" dirty="0"/>
              <a:t>Kamen za stube:</a:t>
            </a:r>
          </a:p>
          <a:p>
            <a:r>
              <a:rPr lang="hr-HR" dirty="0"/>
              <a:t>mora imati veću čvrstoću,</a:t>
            </a:r>
          </a:p>
          <a:p>
            <a:r>
              <a:rPr lang="hr-HR" dirty="0"/>
              <a:t>mora imati mali koeficijent habanja.</a:t>
            </a:r>
          </a:p>
        </p:txBody>
      </p:sp>
      <p:pic>
        <p:nvPicPr>
          <p:cNvPr id="4" name="Slika 3" descr="1.jpg"/>
          <p:cNvPicPr>
            <a:picLocks noChangeAspect="1"/>
          </p:cNvPicPr>
          <p:nvPr/>
        </p:nvPicPr>
        <p:blipFill>
          <a:blip r:embed="rId3"/>
          <a:stretch>
            <a:fillRect/>
          </a:stretch>
        </p:blipFill>
        <p:spPr>
          <a:xfrm>
            <a:off x="6000760" y="3500438"/>
            <a:ext cx="2214578" cy="3178989"/>
          </a:xfrm>
          <a:prstGeom prst="rect">
            <a:avLst/>
          </a:prstGeom>
        </p:spPr>
      </p:pic>
      <p:pic>
        <p:nvPicPr>
          <p:cNvPr id="5" name="Slika 4" descr="Vanjske-stepenice-granit.jpg"/>
          <p:cNvPicPr>
            <a:picLocks noChangeAspect="1"/>
          </p:cNvPicPr>
          <p:nvPr/>
        </p:nvPicPr>
        <p:blipFill>
          <a:blip r:embed="rId4"/>
          <a:stretch>
            <a:fillRect/>
          </a:stretch>
        </p:blipFill>
        <p:spPr>
          <a:xfrm>
            <a:off x="357158" y="3500438"/>
            <a:ext cx="5588008" cy="3143254"/>
          </a:xfrm>
          <a:prstGeom prst="rect">
            <a:avLst/>
          </a:prstGeom>
        </p:spPr>
      </p:pic>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Tijek">
  <a:themeElements>
    <a:clrScheme name="Tijek">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Tijek">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ijek">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ema">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373</TotalTime>
  <Words>938</Words>
  <Application>Microsoft Office PowerPoint</Application>
  <PresentationFormat>Prikaz na zaslonu (4:3)</PresentationFormat>
  <Paragraphs>210</Paragraphs>
  <Slides>29</Slides>
  <Notes>7</Notes>
  <HiddenSlides>0</HiddenSlides>
  <MMClips>0</MMClips>
  <ScaleCrop>false</ScaleCrop>
  <HeadingPairs>
    <vt:vector size="6" baseType="variant">
      <vt:variant>
        <vt:lpstr>Korišteni fontovi</vt:lpstr>
      </vt:variant>
      <vt:variant>
        <vt:i4>3</vt:i4>
      </vt:variant>
      <vt:variant>
        <vt:lpstr>Tema</vt:lpstr>
      </vt:variant>
      <vt:variant>
        <vt:i4>1</vt:i4>
      </vt:variant>
      <vt:variant>
        <vt:lpstr>Naslovi slajdova</vt:lpstr>
      </vt:variant>
      <vt:variant>
        <vt:i4>29</vt:i4>
      </vt:variant>
    </vt:vector>
  </HeadingPairs>
  <TitlesOfParts>
    <vt:vector size="33" baseType="lpstr">
      <vt:lpstr>Calibri</vt:lpstr>
      <vt:lpstr>Constantia</vt:lpstr>
      <vt:lpstr>Wingdings 2</vt:lpstr>
      <vt:lpstr>Tijek</vt:lpstr>
      <vt:lpstr>Primjena kamena</vt:lpstr>
      <vt:lpstr>PowerPoint prezentacija</vt:lpstr>
      <vt:lpstr>Primjena kamena u:</vt:lpstr>
      <vt:lpstr>Kamen u visokogradnji za:</vt:lpstr>
      <vt:lpstr>PowerPoint prezentacija</vt:lpstr>
      <vt:lpstr>PowerPoint prezentacija</vt:lpstr>
      <vt:lpstr>PowerPoint prezentacija</vt:lpstr>
      <vt:lpstr>PowerPoint prezentacija</vt:lpstr>
      <vt:lpstr>PowerPoint prezentacija</vt:lpstr>
      <vt:lpstr>PowerPoint prezentacija</vt:lpstr>
      <vt:lpstr>PowerPoint prezentacija</vt:lpstr>
      <vt:lpstr>PowerPoint prezentacija</vt:lpstr>
      <vt:lpstr>PowerPoint prezentacija</vt:lpstr>
      <vt:lpstr>PowerPoint prezentacija</vt:lpstr>
      <vt:lpstr>Kamen u niskogradnji za:</vt:lpstr>
      <vt:lpstr>PowerPoint prezentacija</vt:lpstr>
      <vt:lpstr>PowerPoint prezentacija</vt:lpstr>
      <vt:lpstr>PowerPoint prezentacija</vt:lpstr>
      <vt:lpstr>PowerPoint prezentacija</vt:lpstr>
      <vt:lpstr>PowerPoint prezentacija</vt:lpstr>
      <vt:lpstr>PowerPoint prezentacija</vt:lpstr>
      <vt:lpstr>PowerPoint prezentacija</vt:lpstr>
      <vt:lpstr>PowerPoint prezentacija</vt:lpstr>
      <vt:lpstr>PowerPoint prezentacija</vt:lpstr>
      <vt:lpstr>PowerPoint prezentacija</vt:lpstr>
      <vt:lpstr>PowerPoint prezentacija</vt:lpstr>
      <vt:lpstr>PowerPoint prezentacija</vt:lpstr>
      <vt:lpstr>Pitanja za ponavljanje</vt:lpstr>
      <vt:lpstr>Literatura</vt:lpstr>
    </vt:vector>
  </TitlesOfParts>
  <Company>Grizli777</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Podjela kamena</dc:title>
  <dc:creator>Korisnik</dc:creator>
  <cp:lastModifiedBy>Barbara Markulić</cp:lastModifiedBy>
  <cp:revision>35</cp:revision>
  <dcterms:created xsi:type="dcterms:W3CDTF">2021-04-17T11:30:34Z</dcterms:created>
  <dcterms:modified xsi:type="dcterms:W3CDTF">2024-10-15T14:13:21Z</dcterms:modified>
</cp:coreProperties>
</file>