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78" r:id="rId5"/>
    <p:sldId id="260" r:id="rId6"/>
    <p:sldId id="279" r:id="rId7"/>
    <p:sldId id="280" r:id="rId8"/>
    <p:sldId id="261" r:id="rId9"/>
    <p:sldId id="265" r:id="rId10"/>
    <p:sldId id="262" r:id="rId11"/>
    <p:sldId id="263" r:id="rId12"/>
    <p:sldId id="264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1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431" y="1906293"/>
            <a:ext cx="5822197" cy="3052761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rgbClr val="1C75BC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7431" y="5075696"/>
            <a:ext cx="5822197" cy="105775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5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rgbClr val="1C75BC"/>
                </a:solidFill>
              </a:defRPr>
            </a:lvl1pPr>
          </a:lstStyle>
          <a:p>
            <a:fld id="{C2E7C72F-E0F0-449A-A903-6D7865ED3EFA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>
            <a:normAutofit/>
          </a:bodyPr>
          <a:lstStyle>
            <a:lvl1pPr>
              <a:defRPr sz="3600" b="1">
                <a:gradFill>
                  <a:gsLst>
                    <a:gs pos="0">
                      <a:srgbClr val="1C75BC"/>
                    </a:gs>
                    <a:gs pos="100000">
                      <a:srgbClr val="8DC63F"/>
                    </a:gs>
                  </a:gsLst>
                  <a:lin ang="2700000" scaled="0"/>
                </a:gra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4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rgbClr val="1C75BC"/>
                </a:solidFill>
              </a:defRPr>
            </a:lvl1pPr>
          </a:lstStyle>
          <a:p>
            <a:fld id="{6641207D-C9F3-42EA-960B-DC9955B358C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03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 b="1">
                <a:gradFill>
                  <a:gsLst>
                    <a:gs pos="0">
                      <a:srgbClr val="1C75BC"/>
                    </a:gs>
                    <a:gs pos="100000">
                      <a:srgbClr val="8DC63F"/>
                    </a:gs>
                  </a:gsLst>
                  <a:lin ang="2700000" scaled="0"/>
                </a:gra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rgbClr val="1C75BC"/>
                </a:solidFill>
              </a:defRPr>
            </a:lvl1pPr>
          </a:lstStyle>
          <a:p>
            <a:fld id="{4D8827A6-8947-4115-8D9E-E89B1EC0518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41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 b="1">
                <a:gradFill>
                  <a:gsLst>
                    <a:gs pos="0">
                      <a:srgbClr val="1C75BC"/>
                    </a:gs>
                    <a:gs pos="100000">
                      <a:srgbClr val="8DC63F"/>
                    </a:gs>
                  </a:gsLst>
                  <a:lin ang="2700000" scaled="0"/>
                </a:gra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rgbClr val="1C75BC"/>
                </a:solidFill>
              </a:defRPr>
            </a:lvl1pPr>
          </a:lstStyle>
          <a:p>
            <a:fld id="{ED460A6F-F31A-4CA3-B222-0B3C224FF998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4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komiti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>
            <a:normAutofit/>
          </a:bodyPr>
          <a:lstStyle>
            <a:lvl1pPr>
              <a:defRPr sz="3600" b="1">
                <a:gradFill>
                  <a:gsLst>
                    <a:gs pos="0">
                      <a:srgbClr val="1C75BC"/>
                    </a:gs>
                    <a:gs pos="100000">
                      <a:srgbClr val="8DC63F"/>
                    </a:gs>
                  </a:gsLst>
                  <a:lin ang="2700000" scaled="0"/>
                </a:gra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rgbClr val="1C75BC"/>
                </a:solidFill>
              </a:defRPr>
            </a:lvl1pPr>
          </a:lstStyle>
          <a:p>
            <a:fld id="{181069D4-B020-4602-B87C-B094679675DF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9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>
            <a:normAutofit/>
          </a:bodyPr>
          <a:lstStyle>
            <a:lvl1pPr>
              <a:defRPr sz="3600" b="1">
                <a:gradFill>
                  <a:gsLst>
                    <a:gs pos="0">
                      <a:srgbClr val="1C75BC"/>
                    </a:gs>
                    <a:gs pos="100000">
                      <a:srgbClr val="8DC63F"/>
                    </a:gs>
                  </a:gsLst>
                  <a:lin ang="2700000" scaled="0"/>
                </a:gra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rgbClr val="1C75BC"/>
                </a:solidFill>
              </a:defRPr>
            </a:lvl1pPr>
          </a:lstStyle>
          <a:p>
            <a:fld id="{936C11EA-3D59-4DFE-9385-0A032B3191AF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3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gradFill>
                  <a:gsLst>
                    <a:gs pos="0">
                      <a:srgbClr val="1C75BC"/>
                    </a:gs>
                    <a:gs pos="100000">
                      <a:srgbClr val="8DC63F"/>
                    </a:gs>
                  </a:gsLst>
                  <a:lin ang="2700000" scaled="0"/>
                </a:gra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rgbClr val="1C75BC"/>
                </a:solidFill>
              </a:defRPr>
            </a:lvl1pPr>
          </a:lstStyle>
          <a:p>
            <a:fld id="{804936D4-0671-4B70-A95D-BFBC9A35DA5B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4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5468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1391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400" b="1">
                <a:gradFill>
                  <a:gsLst>
                    <a:gs pos="0">
                      <a:srgbClr val="1C75BC"/>
                    </a:gs>
                    <a:gs pos="100000">
                      <a:srgbClr val="8DC63F"/>
                    </a:gs>
                  </a:gsLst>
                  <a:lin ang="2700000" scaled="0"/>
                </a:gra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rgbClr val="1C75BC"/>
                </a:solidFill>
              </a:defRPr>
            </a:lvl1pPr>
          </a:lstStyle>
          <a:p>
            <a:fld id="{DDD67DAC-232D-4042-B5C0-E64770A42A28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3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532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6500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sadržaj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rgbClr val="1C75BC"/>
                </a:solidFill>
              </a:defRPr>
            </a:lvl1pPr>
          </a:lstStyle>
          <a:p>
            <a:fld id="{8ECECD2C-79BD-4B90-B3FA-E3B19B3FF97B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>
            <a:normAutofit/>
          </a:bodyPr>
          <a:lstStyle>
            <a:lvl1pPr>
              <a:defRPr sz="3600" b="1">
                <a:gradFill>
                  <a:gsLst>
                    <a:gs pos="0">
                      <a:srgbClr val="1C75BC"/>
                    </a:gs>
                    <a:gs pos="100000">
                      <a:srgbClr val="8DC63F"/>
                    </a:gs>
                  </a:gsLst>
                  <a:lin ang="2700000" scaled="0"/>
                </a:gra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6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946" y="6356352"/>
            <a:ext cx="1281193" cy="365125"/>
          </a:xfrm>
        </p:spPr>
        <p:txBody>
          <a:bodyPr/>
          <a:lstStyle>
            <a:lvl1pPr>
              <a:defRPr b="0">
                <a:solidFill>
                  <a:srgbClr val="1C75BC"/>
                </a:solidFill>
              </a:defRPr>
            </a:lvl1pPr>
          </a:lstStyle>
          <a:p>
            <a:fld id="{29E9FDB6-7A26-4DBB-9BB0-088C0534314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5139" y="6356352"/>
            <a:ext cx="5703376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28515" y="6356352"/>
            <a:ext cx="825285" cy="365125"/>
          </a:xfrm>
        </p:spPr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>
            <a:normAutofit/>
          </a:bodyPr>
          <a:lstStyle>
            <a:lvl1pPr>
              <a:defRPr sz="3600" b="1">
                <a:gradFill>
                  <a:gsLst>
                    <a:gs pos="0">
                      <a:srgbClr val="1C75BC"/>
                    </a:gs>
                    <a:gs pos="100000">
                      <a:srgbClr val="8DC63F"/>
                    </a:gs>
                  </a:gsLst>
                  <a:lin ang="2700000" scaled="0"/>
                </a:gra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2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1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o.hr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o.hr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BBD31B-A5C5-445F-B4AA-E170F5C1F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296140"/>
            <a:ext cx="9966960" cy="3171891"/>
          </a:xfrm>
        </p:spPr>
        <p:txBody>
          <a:bodyPr/>
          <a:lstStyle/>
          <a:p>
            <a:pPr algn="ctr"/>
            <a:r>
              <a:rPr lang="hr-HR" sz="4800" dirty="0"/>
              <a:t>1. Nastavni dan u školskoj godini 2024./2025.</a:t>
            </a:r>
            <a:br>
              <a:rPr lang="hr-HR" sz="4800" dirty="0"/>
            </a:br>
            <a:br>
              <a:rPr lang="hr-HR" sz="4800" dirty="0"/>
            </a:br>
            <a:r>
              <a:rPr lang="hr-HR" sz="4800" dirty="0"/>
              <a:t>9.9.2024.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F505795-51ED-4267-AB33-C8B2E231F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5026936"/>
            <a:ext cx="7891272" cy="1069848"/>
          </a:xfrm>
        </p:spPr>
        <p:txBody>
          <a:bodyPr/>
          <a:lstStyle/>
          <a:p>
            <a:r>
              <a:rPr lang="hr-HR" dirty="0"/>
              <a:t>Razrednik/</a:t>
            </a:r>
            <a:r>
              <a:rPr lang="hr-HR" dirty="0" err="1"/>
              <a:t>ca</a:t>
            </a:r>
            <a:r>
              <a:rPr lang="hr-HR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46513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315" y="2843074"/>
            <a:ext cx="3200400" cy="3273640"/>
          </a:xfrm>
        </p:spPr>
        <p:txBody>
          <a:bodyPr>
            <a:normAutofit/>
          </a:bodyPr>
          <a:lstStyle/>
          <a:p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5" y="297712"/>
            <a:ext cx="10042506" cy="6251943"/>
          </a:xfrm>
        </p:spPr>
        <p:txBody>
          <a:bodyPr>
            <a:normAutofit fontScale="70000" lnSpcReduction="20000"/>
          </a:bodyPr>
          <a:lstStyle/>
          <a:p>
            <a:r>
              <a:rPr lang="hr-H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utvrđuje metode, postupke i elemente vrednovanja postignute razine ostvarenosti odgojno-obrazovnih ishoda, postignuća za učenike u osnovnim i srednjim školama, prava i obveze nastavnika, učenika, razrednika i ravnatelja u provođenju postupaka vrednovanja tijekom školske godine te prava obveze roditelja/skrbnika.</a:t>
            </a:r>
          </a:p>
          <a:p>
            <a:endParaRPr lang="hr-H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Vrednovanje</a:t>
            </a:r>
            <a:r>
              <a:rPr lang="hr-H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je sustavno prikupljanje podataka u procesu učenja i postignutoj razini ostvarenosti odgojno-obrazovnih ishoda, kompetencijama, znanjima, vještinama, sposobnostima, samostalnosti i odgovornosti prema radu, u skladu s unaprijed definiranim i prihvaćenim metodama i elementima. </a:t>
            </a:r>
          </a:p>
          <a:p>
            <a:pPr marL="0" indent="0">
              <a:buNone/>
            </a:pPr>
            <a:r>
              <a:rPr lang="hr-H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Vrednovanje </a:t>
            </a:r>
            <a:r>
              <a:rPr lang="hr-H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obuhvaća tri pristupa vrednovanju</a:t>
            </a:r>
            <a:r>
              <a:rPr lang="hr-H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hr-H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vrednovanje za učenje</a:t>
            </a:r>
            <a:r>
              <a:rPr lang="hr-H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r-H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vrednovanje kao učenje, vrednovanje naučenog</a:t>
            </a:r>
            <a:r>
              <a:rPr lang="hr-H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hr-H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Vrednovanje za učenje </a:t>
            </a:r>
            <a:r>
              <a:rPr lang="hr-H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služi unapređivanju i planiranju budućega učenja i poučavanja. </a:t>
            </a:r>
          </a:p>
          <a:p>
            <a:pPr marL="0" indent="0">
              <a:buNone/>
            </a:pPr>
            <a:r>
              <a:rPr lang="hr-H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Vrednovanje kao učenje </a:t>
            </a:r>
            <a:r>
              <a:rPr lang="hr-H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podrazumijeva aktivno uključivanje učenika u proces vrednovanja te razvoj učeničkoga autonomnog i </a:t>
            </a:r>
            <a:r>
              <a:rPr lang="hr-HR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samoreguliranog</a:t>
            </a:r>
            <a:r>
              <a:rPr lang="hr-H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pristupa učenju. </a:t>
            </a:r>
          </a:p>
          <a:p>
            <a:pPr marL="0" indent="0">
              <a:buNone/>
            </a:pPr>
            <a:r>
              <a:rPr lang="hr-H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Vrednovanje naučenog </a:t>
            </a:r>
            <a:r>
              <a:rPr lang="hr-H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je ocjenjivanje razine postignuća učenika. Vrednovanje za učenje i vrednovanje kao učenje ne rezultiraju ocjenom, nego kvalitativnom povratnom informacijom.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8066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315" y="2843074"/>
            <a:ext cx="3200400" cy="3273640"/>
          </a:xfrm>
        </p:spPr>
        <p:txBody>
          <a:bodyPr>
            <a:normAutofit/>
          </a:bodyPr>
          <a:lstStyle/>
          <a:p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5" y="297712"/>
            <a:ext cx="10033270" cy="6251943"/>
          </a:xfrm>
        </p:spPr>
        <p:txBody>
          <a:bodyPr>
            <a:normAutofit fontScale="92500" lnSpcReduction="10000"/>
          </a:bodyPr>
          <a:lstStyle/>
          <a:p>
            <a:r>
              <a:rPr lang="hr-H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utvrđuje metode, postupke i elemente vrednovanja postignute razine ostvarenosti odgojno-obrazovnih ishoda, postignuća za učenike u osnovnim i srednjim školama, prava i obveze nastavnika, učenika, razrednika i ravnatelja u provođenju postupaka vrednovanja tijekom školske godine te prava obveze roditelja/skrbnika.</a:t>
            </a:r>
          </a:p>
          <a:p>
            <a:endParaRPr lang="hr-H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Definira:</a:t>
            </a:r>
          </a:p>
          <a:p>
            <a:pPr lvl="1"/>
            <a:r>
              <a:rPr lang="hr-H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Vrednovanje</a:t>
            </a:r>
          </a:p>
          <a:p>
            <a:pPr lvl="2"/>
            <a:r>
              <a:rPr lang="hr-H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Vrednovanje za učenje</a:t>
            </a:r>
          </a:p>
          <a:p>
            <a:pPr lvl="2"/>
            <a:r>
              <a:rPr lang="hr-H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Vrednovanje kao učenje</a:t>
            </a:r>
          </a:p>
          <a:p>
            <a:pPr lvl="2"/>
            <a:r>
              <a:rPr lang="hr-H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Vrednovanje naučenog</a:t>
            </a:r>
          </a:p>
          <a:p>
            <a:pPr lvl="1"/>
            <a:r>
              <a:rPr lang="hr-H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Praćenje</a:t>
            </a:r>
          </a:p>
          <a:p>
            <a:pPr lvl="1"/>
            <a:r>
              <a:rPr lang="hr-H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Provjeravanje </a:t>
            </a:r>
          </a:p>
          <a:p>
            <a:pPr lvl="1"/>
            <a:r>
              <a:rPr lang="hr-H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Ocjenjivanje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8252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315" y="2843074"/>
            <a:ext cx="3200400" cy="3273640"/>
          </a:xfrm>
        </p:spPr>
        <p:txBody>
          <a:bodyPr>
            <a:normAutofit/>
          </a:bodyPr>
          <a:lstStyle/>
          <a:p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5" y="297712"/>
            <a:ext cx="7868093" cy="6560288"/>
          </a:xfrm>
        </p:spPr>
        <p:txBody>
          <a:bodyPr>
            <a:normAutofit fontScale="62500" lnSpcReduction="20000"/>
          </a:bodyPr>
          <a:lstStyle/>
          <a:p>
            <a:r>
              <a:rPr lang="hr-HR" b="1" dirty="0"/>
              <a:t>Uvodno ili inicijalno provjeravanje</a:t>
            </a:r>
          </a:p>
          <a:p>
            <a:pPr lvl="1"/>
            <a:r>
              <a:rPr lang="hr-HR" dirty="0"/>
              <a:t>Provodi se </a:t>
            </a:r>
            <a:r>
              <a:rPr lang="hr-HR" u="sng" dirty="0"/>
              <a:t>na početku nastavne godine</a:t>
            </a:r>
          </a:p>
          <a:p>
            <a:pPr lvl="1"/>
            <a:r>
              <a:rPr lang="hr-HR" dirty="0"/>
              <a:t>Rezultati se upisuju u bilješke o praćenju učenika</a:t>
            </a:r>
          </a:p>
          <a:p>
            <a:pPr lvl="1"/>
            <a:r>
              <a:rPr lang="hr-HR" u="sng" dirty="0"/>
              <a:t>Ne ocjenjuje se brojčano</a:t>
            </a:r>
          </a:p>
          <a:p>
            <a:pPr lvl="1"/>
            <a:r>
              <a:rPr lang="hr-HR" dirty="0"/>
              <a:t>Služi pravovremenom pružanju kvalitetne individualne informacije učeniku i roditelju</a:t>
            </a:r>
          </a:p>
          <a:p>
            <a:pPr lvl="1"/>
            <a:endParaRPr lang="hr-HR" dirty="0"/>
          </a:p>
          <a:p>
            <a:r>
              <a:rPr lang="hr-HR" b="1" dirty="0"/>
              <a:t>Usmeno provjeravanje</a:t>
            </a:r>
          </a:p>
          <a:p>
            <a:pPr lvl="1"/>
            <a:r>
              <a:rPr lang="hr-HR" dirty="0"/>
              <a:t>Svi usmeni oblici provjere postignute razine kompetencija ostvarenosti odgojno – obrazovnih ishoda učenika koji rezultira ocjenom</a:t>
            </a:r>
          </a:p>
          <a:p>
            <a:pPr lvl="1"/>
            <a:r>
              <a:rPr lang="hr-HR" dirty="0"/>
              <a:t>Provodi se kontinuirano </a:t>
            </a:r>
            <a:r>
              <a:rPr lang="hr-HR" u="sng" dirty="0"/>
              <a:t>tijekom cijele školske godine</a:t>
            </a:r>
          </a:p>
          <a:p>
            <a:pPr lvl="1"/>
            <a:r>
              <a:rPr lang="hr-HR" u="sng" dirty="0"/>
              <a:t>Može se provoditi na svakome nastavnom satu bez obveze najave</a:t>
            </a:r>
          </a:p>
          <a:p>
            <a:pPr lvl="1"/>
            <a:r>
              <a:rPr lang="hr-HR" dirty="0"/>
              <a:t>U pravilu, ne smije trajati duže od 10 minuta</a:t>
            </a:r>
          </a:p>
          <a:p>
            <a:pPr lvl="1"/>
            <a:r>
              <a:rPr lang="hr-HR" dirty="0"/>
              <a:t>Učenik u danu može biti usmeno provjeravan jednom ako piše pisanu provjeru taj dan odnosno dva puta ako taj dan nema pisanih provjera</a:t>
            </a:r>
          </a:p>
          <a:p>
            <a:pPr lvl="1"/>
            <a:endParaRPr lang="hr-HR" dirty="0"/>
          </a:p>
          <a:p>
            <a:r>
              <a:rPr lang="hr-HR" b="1" dirty="0"/>
              <a:t>Pisano provjeravanje</a:t>
            </a:r>
          </a:p>
          <a:p>
            <a:pPr lvl="1"/>
            <a:r>
              <a:rPr lang="hr-HR" dirty="0"/>
              <a:t>Svi oblici provjere koji rezultiraju ocjenom učenikovog pisanog uratka</a:t>
            </a:r>
          </a:p>
          <a:p>
            <a:pPr lvl="1"/>
            <a:r>
              <a:rPr lang="hr-HR" dirty="0"/>
              <a:t>Provode se kontinuirano </a:t>
            </a:r>
            <a:r>
              <a:rPr lang="hr-HR" u="sng" dirty="0"/>
              <a:t>tijekom školske godine</a:t>
            </a:r>
          </a:p>
          <a:p>
            <a:pPr lvl="1"/>
            <a:r>
              <a:rPr lang="hr-HR" dirty="0"/>
              <a:t>Mora se najaviti najmanje mjesec dana prije pisanja provjere te termin unijeti u „</a:t>
            </a:r>
            <a:r>
              <a:rPr lang="hr-HR" dirty="0" err="1"/>
              <a:t>vremenik</a:t>
            </a:r>
            <a:r>
              <a:rPr lang="hr-HR" dirty="0"/>
              <a:t>”</a:t>
            </a:r>
          </a:p>
          <a:p>
            <a:pPr lvl="1"/>
            <a:r>
              <a:rPr lang="hr-HR" dirty="0"/>
              <a:t>Pisane provjere koje se provode u svrhu vrednovanja za učenje i vrednovanje kao učenje nije potrebno najavljivati</a:t>
            </a:r>
          </a:p>
        </p:txBody>
      </p:sp>
    </p:spTree>
    <p:extLst>
      <p:ext uri="{BB962C8B-B14F-4D97-AF65-F5344CB8AC3E}">
        <p14:creationId xmlns:p14="http://schemas.microsoft.com/office/powerpoint/2010/main" val="3086963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315" y="2843074"/>
            <a:ext cx="3200400" cy="3273640"/>
          </a:xfrm>
        </p:spPr>
        <p:txBody>
          <a:bodyPr>
            <a:normAutofit/>
          </a:bodyPr>
          <a:lstStyle/>
          <a:p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5" y="297712"/>
            <a:ext cx="7868093" cy="6560288"/>
          </a:xfrm>
        </p:spPr>
        <p:txBody>
          <a:bodyPr>
            <a:normAutofit lnSpcReduction="10000"/>
          </a:bodyPr>
          <a:lstStyle/>
          <a:p>
            <a:r>
              <a:rPr lang="hr-HR" b="1" dirty="0"/>
              <a:t>Ponavljanje pisane provjere</a:t>
            </a:r>
          </a:p>
          <a:p>
            <a:pPr lvl="1"/>
            <a:r>
              <a:rPr lang="hr-HR" dirty="0"/>
              <a:t>Nakon pisane provjere s neočekivanim rezultatima, nastavnik u  dogovoru s razrednikom i stručnom službom odlučuju o potrebi ponavljanja pisane provjere</a:t>
            </a:r>
          </a:p>
          <a:p>
            <a:pPr lvl="1"/>
            <a:r>
              <a:rPr lang="hr-HR" dirty="0"/>
              <a:t>Ako nastavnik ocijeni da postignuća učenika nisu dovoljna za nastavak poučavanja i učenja, provodi se ponavljanje pisane provjere</a:t>
            </a:r>
          </a:p>
          <a:p>
            <a:pPr lvl="1"/>
            <a:endParaRPr lang="hr-HR" dirty="0"/>
          </a:p>
          <a:p>
            <a:r>
              <a:rPr lang="hr-HR" b="1" dirty="0"/>
              <a:t>Zaključna ocjena iz nastavnog predmeta</a:t>
            </a:r>
          </a:p>
          <a:p>
            <a:pPr lvl="1"/>
            <a:r>
              <a:rPr lang="hr-HR" dirty="0"/>
              <a:t>Izraz je postignute razine učenikovih </a:t>
            </a:r>
            <a:r>
              <a:rPr lang="hr-HR" dirty="0" err="1"/>
              <a:t>kompetenciija</a:t>
            </a:r>
            <a:r>
              <a:rPr lang="hr-HR" dirty="0"/>
              <a:t> ostvarenosti odgojno – obrazovnih ishoda u nastavnom predmetu i rezultat je ukupnog procesa vrednovanja tijekom cijele školske godine</a:t>
            </a:r>
          </a:p>
          <a:p>
            <a:pPr lvl="1"/>
            <a:r>
              <a:rPr lang="hr-HR" u="sng" dirty="0"/>
              <a:t>Ne mora proizlaziti iz aritmetičke sredine</a:t>
            </a:r>
          </a:p>
        </p:txBody>
      </p:sp>
    </p:spTree>
    <p:extLst>
      <p:ext uri="{BB962C8B-B14F-4D97-AF65-F5344CB8AC3E}">
        <p14:creationId xmlns:p14="http://schemas.microsoft.com/office/powerpoint/2010/main" val="4280462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315" y="2843074"/>
            <a:ext cx="3200400" cy="3273640"/>
          </a:xfrm>
        </p:spPr>
        <p:txBody>
          <a:bodyPr>
            <a:normAutofit/>
          </a:bodyPr>
          <a:lstStyle/>
          <a:p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5" y="297712"/>
            <a:ext cx="7868093" cy="6560288"/>
          </a:xfrm>
        </p:spPr>
        <p:txBody>
          <a:bodyPr>
            <a:normAutofit/>
          </a:bodyPr>
          <a:lstStyle/>
          <a:p>
            <a:r>
              <a:rPr lang="hr-HR" b="1" dirty="0"/>
              <a:t>Prava i obveze učenika</a:t>
            </a:r>
          </a:p>
          <a:p>
            <a:pPr lvl="1"/>
            <a:r>
              <a:rPr lang="hr-HR" dirty="0"/>
              <a:t>Učenik ima pravo znati elemente vrednovanja, metode, načine i postupke vrednovanja</a:t>
            </a:r>
          </a:p>
          <a:p>
            <a:pPr lvl="1"/>
            <a:r>
              <a:rPr lang="hr-HR" dirty="0"/>
              <a:t>Dužan je pridržavati se svih pravila koja se odnose na načine i postupke vrednovanja, te na pravila ponašanja učenika u školi</a:t>
            </a:r>
          </a:p>
          <a:p>
            <a:pPr lvl="1"/>
            <a:r>
              <a:rPr lang="hr-HR" dirty="0"/>
              <a:t>Ukoliko se učenik ne pridržava pravila, nastavnik može predložiti određenu pedagošku mjeru razredniku, razrednom vijeću ili nastavničkom vijeću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3099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BBD31B-A5C5-445F-B4AA-E170F5C1F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8544" y="1296140"/>
            <a:ext cx="5799975" cy="3171891"/>
          </a:xfrm>
        </p:spPr>
        <p:txBody>
          <a:bodyPr/>
          <a:lstStyle/>
          <a:p>
            <a:pPr algn="ctr"/>
            <a:r>
              <a:rPr lang="hr-HR" sz="3200" dirty="0"/>
              <a:t>Pravilnik o kriterijima za izricanje pedagoških mjera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9352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315" y="2843074"/>
            <a:ext cx="3200400" cy="3273640"/>
          </a:xfrm>
        </p:spPr>
        <p:txBody>
          <a:bodyPr>
            <a:normAutofit/>
          </a:bodyPr>
          <a:lstStyle/>
          <a:p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5" y="297712"/>
            <a:ext cx="9765415" cy="6251943"/>
          </a:xfrm>
        </p:spPr>
        <p:txBody>
          <a:bodyPr>
            <a:normAutofit/>
          </a:bodyPr>
          <a:lstStyle/>
          <a:p>
            <a:pPr algn="just"/>
            <a:r>
              <a:rPr lang="hr-HR" sz="1800" b="0" i="0" dirty="0">
                <a:solidFill>
                  <a:srgbClr val="000000"/>
                </a:solidFill>
                <a:effectLst/>
              </a:rPr>
              <a:t>Svrha izricanja pedagoške mjere je da se njezinim izricanjem utječe na promjenu ponašanja učenika kojem je mjera izrečena te da bude poticaj na odgovorno i primjerno ponašanje drugim učenicima. </a:t>
            </a:r>
          </a:p>
          <a:p>
            <a:pPr algn="just"/>
            <a:r>
              <a:rPr lang="hr-HR" sz="1800" b="0" i="0" dirty="0">
                <a:solidFill>
                  <a:srgbClr val="000000"/>
                </a:solidFill>
                <a:effectLst/>
              </a:rPr>
              <a:t>Pedagoške mjere trebaju potaknuti učenike na preuzimanje odgovornosti i usvajanje pozitivnog odnosa prema školskim obvezama i okruženju.</a:t>
            </a:r>
          </a:p>
          <a:p>
            <a:endParaRPr lang="hr-HR" sz="1800" dirty="0">
              <a:solidFill>
                <a:srgbClr val="000000"/>
              </a:solidFill>
            </a:endParaRPr>
          </a:p>
          <a:p>
            <a:r>
              <a:rPr lang="hr-HR" sz="1800" b="1" dirty="0"/>
              <a:t>Izriču se zbog povreda dužnosti, neispunjavanja obveza, nasilničkog ponašanja i drugih neprimjerenih ponašanja</a:t>
            </a:r>
          </a:p>
          <a:p>
            <a:endParaRPr lang="hr-HR" sz="1800" dirty="0"/>
          </a:p>
          <a:p>
            <a:r>
              <a:rPr lang="hr-HR" sz="1800" u="sng" dirty="0"/>
              <a:t>Pedagoške mjere sprječavanja </a:t>
            </a:r>
            <a:r>
              <a:rPr lang="hr-HR" sz="1800" dirty="0"/>
              <a:t>u srednjoj školi su:</a:t>
            </a:r>
          </a:p>
          <a:p>
            <a:pPr lvl="1"/>
            <a:r>
              <a:rPr lang="hr-HR" dirty="0"/>
              <a:t>Opomena</a:t>
            </a:r>
          </a:p>
          <a:p>
            <a:pPr lvl="1"/>
            <a:r>
              <a:rPr lang="hr-HR" dirty="0"/>
              <a:t>Ukor</a:t>
            </a:r>
          </a:p>
          <a:p>
            <a:pPr lvl="1"/>
            <a:r>
              <a:rPr lang="hr-HR" dirty="0"/>
              <a:t>Opomena pred isključenje</a:t>
            </a:r>
          </a:p>
          <a:p>
            <a:pPr lvl="1"/>
            <a:r>
              <a:rPr lang="hr-HR" dirty="0"/>
              <a:t>Isključenje</a:t>
            </a:r>
          </a:p>
          <a:p>
            <a:r>
              <a:rPr lang="hr-HR" sz="1800" u="sng" dirty="0"/>
              <a:t>Pedagoške mjere poticanja </a:t>
            </a:r>
            <a:r>
              <a:rPr lang="hr-HR" sz="1800" dirty="0"/>
              <a:t>u srednjoj školi su:</a:t>
            </a:r>
          </a:p>
          <a:p>
            <a:pPr lvl="1"/>
            <a:r>
              <a:rPr lang="hr-HR" dirty="0"/>
              <a:t>Pohvala Razrednog vijeća </a:t>
            </a:r>
          </a:p>
          <a:p>
            <a:pPr lvl="1"/>
            <a:r>
              <a:rPr lang="hr-HR" dirty="0"/>
              <a:t>Nagrada Nastavničkog vijeća</a:t>
            </a:r>
          </a:p>
        </p:txBody>
      </p:sp>
    </p:spTree>
    <p:extLst>
      <p:ext uri="{BB962C8B-B14F-4D97-AF65-F5344CB8AC3E}">
        <p14:creationId xmlns:p14="http://schemas.microsoft.com/office/powerpoint/2010/main" val="1167435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5878" y="1513037"/>
            <a:ext cx="3200400" cy="3273640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Pedagoška mjera „</a:t>
            </a:r>
            <a:r>
              <a:rPr lang="hr-HR" b="1" dirty="0"/>
              <a:t>Opomena”</a:t>
            </a:r>
            <a:r>
              <a:rPr lang="hr-HR" dirty="0"/>
              <a:t> se izriče za sljedeća neprihvatljiva ponašanja: </a:t>
            </a: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5" y="297712"/>
            <a:ext cx="7868093" cy="625194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ometanje odgojno-obrazovnoga rada (npr. izazivanje nereda, stvaranje buke, pričanje nakon usmene opomene učitelja/nastavnika ili dovikivanje tijekom odgojno-obrazovnoga rada);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onečišćenje školskoga prostora i okoliša (npr. bacanje smeća izvan koševa za otpatke);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oštećivanje imovine u prostorima škole ili na drugome mjestu gdje se održava odgojno-obrazovni rad nanošenjem manje štete (npr. šaranje, urezivanje u namještaj);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nedopušteno korištenje informacijsko-komunikacijskih uređaja tijekom odgojno-obrazovnoga rada;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pomaganje ili poticanje ulaska neovlaštenih osoba u školski prostor;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poticanje drugih učenika na neprihvatljiva ponašanja;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uznemiravanje učenika ili radnika škole odnosno druge aktivnosti koje izazivaju nelagodu u drugih osoba, nakon što je učenik na to upozoren;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korištenje nedopuštenih izvora podataka u svrhu prepisivanja.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75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588" y="1513038"/>
            <a:ext cx="3200400" cy="3273640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Pedagoška mjera „</a:t>
            </a:r>
            <a:r>
              <a:rPr lang="hr-HR" b="1" dirty="0"/>
              <a:t>Ukor”</a:t>
            </a:r>
            <a:r>
              <a:rPr lang="hr-HR" dirty="0"/>
              <a:t> se izriče za sljedeća neprihvatljiva ponašanja: </a:t>
            </a: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5" y="297712"/>
            <a:ext cx="7868093" cy="625194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ometanje odgojno-obrazovnoga rada na način da je onemogućeno njegovo daljnje izvođenje;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povreda dostojanstva druge osobe omalovažavanjem, vrijeđanjem ili širenjem neistina i glasina o drugome učeniku ili radniku škole;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unošenje ili konzumiranje psihoaktivnih sredstava u prostor škole ili na drugo mjesto gdje se održava odgojno-obrazovni rad;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dovođenje ili pomaganje prilikom dolaska neovlaštenim osobama koje su nanijele štetu osobama ili imovini u prostoru škole ili na drugome mjestu gdje se održava odgojno-obrazovni rad;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namjerno uništavanje imovine nanošenjem veće štete u prostoru škole ili na drugome mjestu gdje se održava odgojno-obrazovni rad;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prikrivanje nasilnih oblika ponašanja;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udaranje, sudjelovanje u tučnjavi i druga ponašanja koja mogu ugroziti sigurnost samog učenika ili druge osobe, ali bez težih posljedica;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korištenje ili zlouporaba podataka drugog učenika iz pedagoške dokumentacije;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klađenje ili kockanje u prostorima škole ili na drugome mjestu gdje se održava odgojno-obrazovni rad;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prisvajanje tuđe stvari.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5791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315" y="2843074"/>
            <a:ext cx="3200400" cy="3273640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Pedagoška mjera „</a:t>
            </a:r>
            <a:r>
              <a:rPr lang="hr-HR" b="1" dirty="0"/>
              <a:t>Opomena pred isključenje”</a:t>
            </a:r>
            <a:r>
              <a:rPr lang="hr-HR" dirty="0"/>
              <a:t> se izriče za sljedeća neprihvatljiva ponašanja: </a:t>
            </a: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5" y="297712"/>
            <a:ext cx="7868093" cy="625194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izazivanje i poticanje nasilnog ponašanja (npr. prenošenje netočnih informacija koje su povod za nasilno ponašanje, skandiranje prije ili tijekom nasilnog ponašanja, snimanje događaja koji uključuje nasilno ponašanje i slična ponašanja);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nasilno ponašanje koje nije rezultiralo težim posljedicama;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krivotvorenje ispričnica ili ispitnih materijala;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neovlašteno korištenje tuđih podataka za pristup elektroničkim bazama podataka škole bez njihove izmjene;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krađa tuđe stvari;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poticanje grupnoga govora mržnje;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uništavanje službene dokumentacije škole;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prisila drugog učenika na neprihvatljivo ponašanje ili iznuda drugog učenika (npr. iznuđivanje novca);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unošenje oružja i opasnih predmeta u prostor škole ili drugdje gdje se održava odgojno-obrazovni rad.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471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BCF215-3DF6-4A88-B568-B12D9AC4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Dnevni red: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D40330-9C8A-4747-AA52-C83F92F84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/>
              <a:t>Upoznavanje s učenicima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Osnovne informacije o Školi i nastavi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Zakon o odgoju i obrazovanju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Zakon o strukovnom obrazovanju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Pravilnik o načinima, postupcima i elementima vrednovanja učenika u osnovnoj i srednjoj školi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Pravilnik o kriterijima za izricanje pedagoških mjera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Pravilnik o načinu i izvođenju praktične nastave u strukovnim školama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Protokol o sprječavanju epidemije COVID 19 Obrtničke i industrijske graditeljske škole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Kućni red Škole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Statut Škole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10C5E20-9796-4430-B570-22DAFB8C7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6813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8242" y="1459344"/>
            <a:ext cx="3200400" cy="3188787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Pedagoška mjera „</a:t>
            </a:r>
            <a:r>
              <a:rPr lang="hr-HR" b="1" dirty="0"/>
              <a:t>Isključenje”</a:t>
            </a:r>
            <a:r>
              <a:rPr lang="hr-HR" dirty="0"/>
              <a:t> se izriče za sljedeća neprihvatljiva ponašanja: </a:t>
            </a: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35" y="303028"/>
            <a:ext cx="7868093" cy="62519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krivotvorenje pisane ili elektroničke službene dokumentacije škole;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objavljivanje materijala elektroničkim ili drugim putem, a koji za posljedicu imaju povredu ugleda, časti i dostojanstva druge osobe;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teška krađa odnosno krađa počinjena na opasan ili drzak način, obijanjem, provaljivanjem ili svladavanjem prepreka da se dođe do stvari;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ugrožavanje sigurnosti učenika ili radnika škole korištenjem oružja ili opasnih predmeta u prostoru škole ili na drugome mjestu gdje se održava odgojno-obrazovni rad;</a:t>
            </a:r>
          </a:p>
          <a:p>
            <a:pPr algn="just"/>
            <a:r>
              <a:rPr lang="hr-HR" b="0" i="0" dirty="0">
                <a:solidFill>
                  <a:srgbClr val="000000"/>
                </a:solidFill>
                <a:effectLst/>
              </a:rPr>
              <a:t>nasilno ponašanje koje je rezultiralo teškim emocionalnim ili fizičkim posljedicama za drugu osobu.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4194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3372" y="757706"/>
            <a:ext cx="3200400" cy="3273640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Izostanci učenika</a:t>
            </a: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35" y="303028"/>
            <a:ext cx="7868093" cy="625194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hr-HR" i="0" dirty="0">
                <a:solidFill>
                  <a:srgbClr val="000000"/>
                </a:solidFill>
                <a:effectLst/>
              </a:rPr>
              <a:t>Pedagoška mjera izriče se i zbog neopravdanih izostanaka s nastave.</a:t>
            </a:r>
            <a:endParaRPr lang="hr-HR" dirty="0">
              <a:solidFill>
                <a:srgbClr val="000000"/>
              </a:solidFill>
            </a:endParaRPr>
          </a:p>
          <a:p>
            <a:r>
              <a:rPr lang="hr-HR" b="1" i="0" dirty="0">
                <a:solidFill>
                  <a:srgbClr val="000000"/>
                </a:solidFill>
                <a:effectLst/>
              </a:rPr>
              <a:t>Izostanak s nastave, u slučaju pravodobnog zahtjeva roditelja, može odobriti:</a:t>
            </a:r>
            <a:br>
              <a:rPr lang="hr-HR" b="1" i="0" dirty="0">
                <a:solidFill>
                  <a:srgbClr val="000000"/>
                </a:solidFill>
                <a:effectLst/>
              </a:rPr>
            </a:br>
            <a:r>
              <a:rPr lang="hr-HR" b="1" i="0" dirty="0">
                <a:solidFill>
                  <a:srgbClr val="000000"/>
                </a:solidFill>
                <a:effectLst/>
              </a:rPr>
              <a:t>– nastavnik za izostanak tijekom nastavnoga dana,</a:t>
            </a:r>
            <a:br>
              <a:rPr lang="hr-HR" b="1" i="0" dirty="0">
                <a:solidFill>
                  <a:srgbClr val="000000"/>
                </a:solidFill>
                <a:effectLst/>
              </a:rPr>
            </a:br>
            <a:r>
              <a:rPr lang="hr-HR" b="1" i="0" dirty="0">
                <a:solidFill>
                  <a:srgbClr val="000000"/>
                </a:solidFill>
                <a:effectLst/>
              </a:rPr>
              <a:t>– razrednik za izostanak do tri (pojedinačna ili uzastopna) radna dana,</a:t>
            </a:r>
            <a:br>
              <a:rPr lang="hr-HR" b="1" i="0" dirty="0">
                <a:solidFill>
                  <a:srgbClr val="000000"/>
                </a:solidFill>
                <a:effectLst/>
              </a:rPr>
            </a:br>
            <a:r>
              <a:rPr lang="hr-HR" b="1" i="0" dirty="0">
                <a:solidFill>
                  <a:srgbClr val="000000"/>
                </a:solidFill>
                <a:effectLst/>
              </a:rPr>
              <a:t>– ravnatelj za izostanak do sedam (uzastopnih) radnih dana,</a:t>
            </a:r>
            <a:br>
              <a:rPr lang="hr-HR" b="1" i="0" dirty="0">
                <a:solidFill>
                  <a:srgbClr val="000000"/>
                </a:solidFill>
                <a:effectLst/>
              </a:rPr>
            </a:br>
            <a:r>
              <a:rPr lang="hr-HR" b="1" i="0" dirty="0">
                <a:solidFill>
                  <a:srgbClr val="000000"/>
                </a:solidFill>
                <a:effectLst/>
              </a:rPr>
              <a:t>– nastavničko vijeće za izostanak do petnaest (uzastopnih) radnih dana.</a:t>
            </a:r>
            <a:endParaRPr lang="hr-HR" b="1" dirty="0">
              <a:solidFill>
                <a:srgbClr val="000000"/>
              </a:solidFill>
            </a:endParaRPr>
          </a:p>
          <a:p>
            <a:r>
              <a:rPr lang="hr-HR" i="0" dirty="0">
                <a:solidFill>
                  <a:srgbClr val="000000"/>
                </a:solidFill>
                <a:effectLst/>
              </a:rPr>
              <a:t>Roditelj može, više puta godišnje, opravdati izostanak svoga djeteta u trajanju do tri radna dana, a za koje nije pravodobno podnesen zahtjev za odobrenjem sukladno stavku 2. ovoga članka.</a:t>
            </a:r>
            <a:endParaRPr lang="hr-HR" dirty="0">
              <a:solidFill>
                <a:srgbClr val="000000"/>
              </a:solidFill>
            </a:endParaRPr>
          </a:p>
          <a:p>
            <a:r>
              <a:rPr lang="hr-HR" i="0" dirty="0">
                <a:solidFill>
                  <a:srgbClr val="000000"/>
                </a:solidFill>
                <a:effectLst/>
              </a:rPr>
              <a:t>Opravdanost izostanka s nastave zbog zdravstvenih razloga u trajanju duljem od tri radna dana uzastopno dokazuje se liječničkom potvrdom.</a:t>
            </a:r>
          </a:p>
          <a:p>
            <a:r>
              <a:rPr lang="hr-HR" i="0" dirty="0">
                <a:solidFill>
                  <a:srgbClr val="000000"/>
                </a:solidFill>
                <a:effectLst/>
              </a:rPr>
              <a:t>Izostanak učenika s nastave može se opravdati i odgovarajućom potvrdom nadležne institucije, ustanove ili druge nadležne fizičke ili pravne osobe (Ministarstvo unutarnjih poslova, sud, nadležni centar za socijalnu skrb, ustanova u koju je učenik uključen zbog pružanja pomoći ili dijagnostike, škola s umjetničkim programima, škola stranih jezika, učenički dom, sportski klub, kulturno-umjetničko društvo, kazalište u koje je učenik uključen, specijalistička ordinacija u kojoj je obavljen pregled ili dijagnostička pretraga i drugo), uključujući i e-potvrdu o narudžbi za pregled u zdravstvenoj ustanovi.</a:t>
            </a:r>
            <a:endParaRPr lang="hr-HR" dirty="0">
              <a:solidFill>
                <a:srgbClr val="000000"/>
              </a:solidFill>
            </a:endParaRPr>
          </a:p>
          <a:p>
            <a:r>
              <a:rPr lang="hr-HR" i="0" dirty="0">
                <a:solidFill>
                  <a:srgbClr val="000000"/>
                </a:solidFill>
                <a:effectLst/>
              </a:rPr>
              <a:t>Neopravdanim izostankom smatra se izostanak koji nije odobren ili opravdan sukladno odredbama stavka 2., 3., 4. i 5. ovoga članka.</a:t>
            </a:r>
            <a:endParaRPr lang="hr-HR" dirty="0">
              <a:solidFill>
                <a:srgbClr val="000000"/>
              </a:solidFill>
            </a:endParaRPr>
          </a:p>
          <a:p>
            <a:r>
              <a:rPr lang="hr-HR" i="0" dirty="0">
                <a:solidFill>
                  <a:srgbClr val="000000"/>
                </a:solidFill>
                <a:effectLst/>
              </a:rPr>
              <a:t>Načini opravdavanja izostanaka učenika i primjereni rok javljanja o razlogu izostanka uređuju se statutom škole.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9036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790" y="1792179"/>
            <a:ext cx="3200400" cy="3273640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Pedagoške mjere zbog izostanaka učenika</a:t>
            </a: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35" y="303028"/>
            <a:ext cx="7868093" cy="62519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b="1" i="0" dirty="0">
                <a:solidFill>
                  <a:srgbClr val="000000"/>
                </a:solidFill>
                <a:effectLst/>
              </a:rPr>
              <a:t>Opomena</a:t>
            </a:r>
          </a:p>
          <a:p>
            <a:pPr lvl="1" algn="just"/>
            <a:r>
              <a:rPr lang="hr-HR" b="0" i="0" dirty="0">
                <a:solidFill>
                  <a:srgbClr val="000000"/>
                </a:solidFill>
                <a:effectLst/>
              </a:rPr>
              <a:t> izriče se u slučaju da je učenik neopravdano izostao više od 0,5% nastavnih sati od ukupnoga broja sati u koje je trebao biti uključen tijekom nastavne godine.</a:t>
            </a:r>
          </a:p>
          <a:p>
            <a:pPr algn="just"/>
            <a:r>
              <a:rPr lang="hr-HR" b="1" i="0" dirty="0">
                <a:solidFill>
                  <a:srgbClr val="000000"/>
                </a:solidFill>
                <a:effectLst/>
              </a:rPr>
              <a:t>Ukor</a:t>
            </a:r>
          </a:p>
          <a:p>
            <a:pPr lvl="1" algn="just"/>
            <a:r>
              <a:rPr lang="hr-HR" b="0" i="0" dirty="0">
                <a:solidFill>
                  <a:srgbClr val="000000"/>
                </a:solidFill>
                <a:effectLst/>
              </a:rPr>
              <a:t> izriče se u slučaju da je učenik neopravdano izostao više od 1% nastavnih sati od ukupnoga broja sati u koje je trebao biti uključen tijekom nastavne godine.</a:t>
            </a:r>
          </a:p>
          <a:p>
            <a:pPr algn="just"/>
            <a:r>
              <a:rPr lang="hr-HR" b="1" i="0" dirty="0">
                <a:solidFill>
                  <a:srgbClr val="000000"/>
                </a:solidFill>
                <a:effectLst/>
              </a:rPr>
              <a:t>Opomena pred isključenje  </a:t>
            </a:r>
          </a:p>
          <a:p>
            <a:pPr lvl="1" algn="just"/>
            <a:r>
              <a:rPr lang="hr-HR" b="0" i="0" dirty="0">
                <a:solidFill>
                  <a:srgbClr val="000000"/>
                </a:solidFill>
                <a:effectLst/>
              </a:rPr>
              <a:t>izriče se u slučaju da je učenik neopravdano izostao više od 1,5% nastavnih sati od ukupnoga broja sati u koje je trebao biti uključen tijekom nastavne godine.</a:t>
            </a:r>
          </a:p>
          <a:p>
            <a:pPr algn="just"/>
            <a:r>
              <a:rPr lang="hr-HR" b="1" dirty="0">
                <a:solidFill>
                  <a:srgbClr val="000000"/>
                </a:solidFill>
              </a:rPr>
              <a:t>I</a:t>
            </a:r>
            <a:r>
              <a:rPr lang="hr-HR" b="1" i="0" dirty="0">
                <a:solidFill>
                  <a:srgbClr val="000000"/>
                </a:solidFill>
                <a:effectLst/>
              </a:rPr>
              <a:t>sključenje iz škole </a:t>
            </a:r>
          </a:p>
          <a:p>
            <a:pPr lvl="1" algn="just"/>
            <a:r>
              <a:rPr lang="hr-HR" b="0" i="0" dirty="0">
                <a:solidFill>
                  <a:srgbClr val="000000"/>
                </a:solidFill>
                <a:effectLst/>
              </a:rPr>
              <a:t>izriče se u slučaju da je učenik neopravdano izostao više od 2% nastavnih sati od ukupnoga broja sati u koje je trebao biti uključen tijekom nastavne godine.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1081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BBD31B-A5C5-445F-B4AA-E170F5C1F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5851" y="437158"/>
            <a:ext cx="9966960" cy="3171891"/>
          </a:xfrm>
        </p:spPr>
        <p:txBody>
          <a:bodyPr/>
          <a:lstStyle/>
          <a:p>
            <a:pPr algn="ctr"/>
            <a:r>
              <a:rPr lang="hr-HR" sz="4000" dirty="0"/>
              <a:t>Statut Škole</a:t>
            </a:r>
            <a:endParaRPr lang="hr-HR" sz="34400" dirty="0"/>
          </a:p>
        </p:txBody>
      </p:sp>
    </p:spTree>
    <p:extLst>
      <p:ext uri="{BB962C8B-B14F-4D97-AF65-F5344CB8AC3E}">
        <p14:creationId xmlns:p14="http://schemas.microsoft.com/office/powerpoint/2010/main" val="1363662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E4D425-149D-4C95-9006-E79FBE13A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405" y="618309"/>
            <a:ext cx="10801895" cy="62396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dirty="0"/>
              <a:t>Članak 17.</a:t>
            </a:r>
            <a:endParaRPr lang="hr-HR" dirty="0"/>
          </a:p>
          <a:p>
            <a:r>
              <a:rPr lang="hr-HR" dirty="0"/>
              <a:t>Radi zadovoljavanja različitih potreba i interesa učenika Škola organizira posebne izvannastavne aktivnosti.</a:t>
            </a:r>
          </a:p>
          <a:p>
            <a:r>
              <a:rPr lang="hr-HR" dirty="0"/>
              <a:t>Izvannastavne aktivnosti planiraju se školskim kurikulumom i godišnjim planom i programom rada neposrednih nositelja odgojno-obrazovne djelatnosti u Školi.</a:t>
            </a:r>
          </a:p>
          <a:p>
            <a:r>
              <a:rPr lang="hr-HR" dirty="0"/>
              <a:t>Izvannastavne aktivnosti nisu obvezne za učenike, ali se učenicima mogu priznati kao ispunjavanje školskih obveza.</a:t>
            </a:r>
          </a:p>
          <a:p>
            <a:pPr marL="0" indent="0">
              <a:buNone/>
            </a:pPr>
            <a:r>
              <a:rPr lang="hr-HR" dirty="0"/>
              <a:t>  </a:t>
            </a:r>
          </a:p>
          <a:p>
            <a:pPr marL="0" indent="0">
              <a:buNone/>
            </a:pPr>
            <a:r>
              <a:rPr lang="hr-HR" b="1" dirty="0"/>
              <a:t>Članak 18.</a:t>
            </a:r>
            <a:endParaRPr lang="hr-HR" dirty="0"/>
          </a:p>
          <a:p>
            <a:r>
              <a:rPr lang="hr-HR" dirty="0"/>
              <a:t>Učeniku koji je uključen u izvanškolske aktivnosti, rad u izvanškolskim aktivnostima Nastavničko vijeće može priznati kao ispunjavanje školskih obveza.</a:t>
            </a:r>
          </a:p>
          <a:p>
            <a:pPr marL="0" indent="0">
              <a:buNone/>
            </a:pPr>
            <a:r>
              <a:rPr lang="hr-HR" b="1" dirty="0"/>
              <a:t>  </a:t>
            </a:r>
          </a:p>
          <a:p>
            <a:pPr marL="0" indent="0">
              <a:buNone/>
            </a:pPr>
            <a:r>
              <a:rPr lang="hr-HR" b="1" dirty="0"/>
              <a:t>Članak 24.</a:t>
            </a:r>
            <a:endParaRPr lang="hr-HR" dirty="0"/>
          </a:p>
          <a:p>
            <a:r>
              <a:rPr lang="hr-HR" dirty="0"/>
              <a:t>Škola može imati sportsko društvo.</a:t>
            </a:r>
          </a:p>
          <a:p>
            <a:r>
              <a:rPr lang="hr-HR" dirty="0"/>
              <a:t>U školskom sportskom društvu okupljaju se učenici radi provođenja izvannastavnih sportskih aktivnosti i sudjelovanja u školskim sportskim natjecanjima. </a:t>
            </a:r>
          </a:p>
          <a:p>
            <a:r>
              <a:rPr lang="hr-HR" dirty="0"/>
              <a:t>Odluku o osnivanju školskog sportskog društva donosi Školski odbor. </a:t>
            </a:r>
          </a:p>
        </p:txBody>
      </p:sp>
    </p:spTree>
    <p:extLst>
      <p:ext uri="{BB962C8B-B14F-4D97-AF65-F5344CB8AC3E}">
        <p14:creationId xmlns:p14="http://schemas.microsoft.com/office/powerpoint/2010/main" val="699016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9848" y="631767"/>
            <a:ext cx="10058400" cy="55404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/>
              <a:t>Članak 97</a:t>
            </a:r>
            <a:r>
              <a:rPr lang="hr-HR" dirty="0"/>
              <a:t>.</a:t>
            </a:r>
          </a:p>
          <a:p>
            <a:r>
              <a:rPr lang="hr-HR" dirty="0"/>
              <a:t>Status redovitog učenika stječe se upisom u Školu.</a:t>
            </a:r>
          </a:p>
          <a:p>
            <a:r>
              <a:rPr lang="hr-HR" dirty="0"/>
              <a:t>U prvi razred učenici se upisuju na temelju odluke o upisu.</a:t>
            </a:r>
          </a:p>
          <a:p>
            <a:r>
              <a:rPr lang="hr-HR" b="1" dirty="0"/>
              <a:t>Članak 98.</a:t>
            </a:r>
            <a:r>
              <a:rPr lang="hr-HR" dirty="0"/>
              <a:t> </a:t>
            </a:r>
          </a:p>
          <a:p>
            <a:r>
              <a:rPr lang="hr-HR" dirty="0"/>
              <a:t>Natječaj za upis učenika u prvi razred srednje škole objavljuje se na mrežnim stranicama i oglasnim pločama Škole i Osnivača, a sadržaj natječaja propisuje se odlukom o upisu.</a:t>
            </a:r>
          </a:p>
          <a:p>
            <a:r>
              <a:rPr lang="hr-HR" b="1" dirty="0"/>
              <a:t>Članak 99.</a:t>
            </a:r>
            <a:endParaRPr lang="hr-HR" dirty="0"/>
          </a:p>
          <a:p>
            <a:r>
              <a:rPr lang="hr-HR" dirty="0"/>
              <a:t>Elemente i kriterije za izbor kandidata za upis u prvi razred srednje škole propisuje ministar pravilnikom.</a:t>
            </a:r>
          </a:p>
          <a:p>
            <a:r>
              <a:rPr lang="hr-HR" dirty="0"/>
              <a:t>Upis učenika provodi jedno ili više povjerenstava koje imenuje ravnatelj.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5820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2975" y="532015"/>
            <a:ext cx="10058400" cy="56401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dirty="0"/>
              <a:t>Članak 103.</a:t>
            </a:r>
            <a:endParaRPr lang="hr-HR" dirty="0"/>
          </a:p>
          <a:p>
            <a:r>
              <a:rPr lang="hr-HR" dirty="0"/>
              <a:t>Učenik ima pravo:</a:t>
            </a:r>
          </a:p>
          <a:p>
            <a:pPr lvl="1"/>
            <a:r>
              <a:rPr lang="hr-HR" dirty="0"/>
              <a:t>na obaviještenost o svim pitanjima koja se na njega odnose,</a:t>
            </a:r>
          </a:p>
          <a:p>
            <a:pPr lvl="1"/>
            <a:r>
              <a:rPr lang="hr-HR" dirty="0"/>
              <a:t>na savjet i pomoć u rješavanju problema sukladno njegovom najboljem interesu,</a:t>
            </a:r>
          </a:p>
          <a:p>
            <a:pPr lvl="1"/>
            <a:r>
              <a:rPr lang="hr-HR" dirty="0"/>
              <a:t> na uvažanje njegova mišljenja,</a:t>
            </a:r>
          </a:p>
          <a:p>
            <a:pPr lvl="1"/>
            <a:r>
              <a:rPr lang="hr-HR" dirty="0"/>
              <a:t>na pomoć drugih učenika Škole,</a:t>
            </a:r>
          </a:p>
          <a:p>
            <a:pPr lvl="1"/>
            <a:r>
              <a:rPr lang="hr-HR" dirty="0"/>
              <a:t>na pritužbu koju može predati nastavnicima, ravnatelju ili Školskom odboru,</a:t>
            </a:r>
          </a:p>
          <a:p>
            <a:pPr lvl="1"/>
            <a:r>
              <a:rPr lang="hr-HR" dirty="0"/>
              <a:t>sudjelovati u radu Vijeća učenika te u izradi i provedbi Kućnog reda,</a:t>
            </a:r>
          </a:p>
          <a:p>
            <a:pPr lvl="1"/>
            <a:r>
              <a:rPr lang="hr-HR" dirty="0"/>
              <a:t>predlagati poboljšanje odgojno-obrazovnog procesa i odgojno-obrazovnog rada.</a:t>
            </a:r>
          </a:p>
          <a:p>
            <a:r>
              <a:rPr lang="hr-HR" dirty="0"/>
              <a:t>Učenik je obvezan:</a:t>
            </a:r>
          </a:p>
          <a:p>
            <a:pPr lvl="1"/>
            <a:r>
              <a:rPr lang="hr-HR" dirty="0"/>
              <a:t> pohađati obvezni dio programa i druge oblike odgojno-obrazovnog rada koje je izabrao,</a:t>
            </a:r>
          </a:p>
          <a:p>
            <a:pPr lvl="1"/>
            <a:r>
              <a:rPr lang="hr-HR" dirty="0"/>
              <a:t>pridržavati se pravila Kućnog reda, </a:t>
            </a:r>
          </a:p>
          <a:p>
            <a:pPr lvl="1"/>
            <a:r>
              <a:rPr lang="hr-HR" dirty="0"/>
              <a:t>ispunjavati upute nastavnika, stručnih suradnika i ravnatelja i drugih zaposlenika Škole, a koje su u skladu s pravnim propisima i Kućnim redom,</a:t>
            </a:r>
          </a:p>
          <a:p>
            <a:pPr lvl="1"/>
            <a:r>
              <a:rPr lang="hr-HR" dirty="0"/>
              <a:t>čuvati udžbenike i druga obrazovna i nastavna sredstva.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0420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9848" y="714895"/>
            <a:ext cx="10058400" cy="54573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b="1" dirty="0"/>
              <a:t>Članak 105.</a:t>
            </a:r>
            <a:endParaRPr lang="hr-HR" dirty="0"/>
          </a:p>
          <a:p>
            <a:r>
              <a:rPr lang="hr-HR" dirty="0"/>
              <a:t>Ako učenik ne dolazi redovito na nastavu ili ne izvršava druge školske obveze, razrednik će zatražiti od roditelja ili skrbnika objašnjenje o razlozima učenikovog neizvršavanja obveza.</a:t>
            </a:r>
          </a:p>
          <a:p>
            <a:r>
              <a:rPr lang="hr-HR" dirty="0"/>
              <a:t>O učenicima koji ne pohađaju nastavu ili ju ne pohađaju redovito, ravnatelj je dužan izvijestiti Gradski ured i nadležni centar za socijalnu skrb.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/>
              <a:t>Članak 106.</a:t>
            </a:r>
            <a:endParaRPr lang="hr-HR" dirty="0"/>
          </a:p>
          <a:p>
            <a:r>
              <a:rPr lang="hr-HR" dirty="0"/>
              <a:t>Učenik Škole prati se i ocjenjuje tijekom nastave.</a:t>
            </a:r>
          </a:p>
          <a:p>
            <a:r>
              <a:rPr lang="hr-HR" dirty="0"/>
              <a:t>Temeljem praćenja i ocjenjivanja zaključnu ocjenu iz nastavnog predmeta utvrđuje nastavnik nastavnog predmeta.</a:t>
            </a:r>
          </a:p>
          <a:p>
            <a:r>
              <a:rPr lang="hr-HR" dirty="0"/>
              <a:t>Uspjeh učenika i zaključna ocjena za svaki nastavni predmet, kao i ocjena iz vladanja utvrđuje se javno u razrednom odjelu na kraju nastavne godine.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8908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466050" y="687093"/>
            <a:ext cx="5822197" cy="3052761"/>
          </a:xfrm>
        </p:spPr>
        <p:txBody>
          <a:bodyPr/>
          <a:lstStyle/>
          <a:p>
            <a:r>
              <a:rPr lang="hr-HR" dirty="0"/>
              <a:t>Kućni red Škole</a:t>
            </a:r>
          </a:p>
        </p:txBody>
      </p:sp>
    </p:spTree>
    <p:extLst>
      <p:ext uri="{BB962C8B-B14F-4D97-AF65-F5344CB8AC3E}">
        <p14:creationId xmlns:p14="http://schemas.microsoft.com/office/powerpoint/2010/main" val="37371733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9848" y="631767"/>
            <a:ext cx="10058400" cy="58521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b="1" dirty="0"/>
              <a:t>Članak 2.</a:t>
            </a:r>
          </a:p>
          <a:p>
            <a:r>
              <a:rPr lang="hr-HR" dirty="0"/>
              <a:t> Ovaj Kućni red odnosi se na sve osobe tijekom njihova boravka u Školi. 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b="1" dirty="0"/>
              <a:t>Članak 3. </a:t>
            </a:r>
          </a:p>
          <a:p>
            <a:r>
              <a:rPr lang="hr-HR" dirty="0"/>
              <a:t>Cilj i zadaća kućnog reda prvenstveno je zaštita osoba i materijalnih dobara, zaštita i očuvanje okoliša, briga o estetskom izgledu Škole, razvijanje radnih navika kroz dužnosti i obveze, te odgojno djelovanje prihvaćanjem određenih normi ponašanja. Dužnost je radnika, učenika i polaznika skrbiti o imovini Škole prema načelu dobrog gospodara. Radnici Škole moraju se racionalno koristiti sredstvima Škole koja su im stavljena na raspolaganje. </a:t>
            </a:r>
          </a:p>
          <a:p>
            <a:pPr marL="0" indent="0">
              <a:buNone/>
            </a:pPr>
            <a:r>
              <a:rPr lang="hr-HR" b="1" dirty="0"/>
              <a:t>Članak 5.</a:t>
            </a:r>
          </a:p>
          <a:p>
            <a:r>
              <a:rPr lang="hr-HR" dirty="0"/>
              <a:t> Učenici, radnici Škole te druge osobe mogu boraviti u prostoru Škole samo tijekom radnog vremena Škole. Pod prostorom Škole iz stavka 1. ovoga članka podrazumijeva se: zbornica, učionice, kabineti nastavnika, hodnici, sanitarni prostori, predvorje Škole, ured ravnatelja, cjelokupni prostor uprave Škole, knjižnica i svi ostali prostori koji se nalaze unutar zidova cjelokupne zgrade te krug Škole (glavni ulaz, školski vrt i školsko parkiralište u dvorištu). </a:t>
            </a:r>
          </a:p>
        </p:txBody>
      </p:sp>
    </p:spTree>
    <p:extLst>
      <p:ext uri="{BB962C8B-B14F-4D97-AF65-F5344CB8AC3E}">
        <p14:creationId xmlns:p14="http://schemas.microsoft.com/office/powerpoint/2010/main" val="102376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315" y="2843074"/>
            <a:ext cx="3200400" cy="1503655"/>
          </a:xfrm>
        </p:spPr>
        <p:txBody>
          <a:bodyPr/>
          <a:lstStyle/>
          <a:p>
            <a:r>
              <a:rPr lang="hr-HR" dirty="0"/>
              <a:t>Osnovne informacije o školi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430915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Školu za cestovni promet u Zagrebu, pohađa nešto više od 700 učenika koji su podijeljeni u 32 razredna odjeljenja </a:t>
            </a:r>
          </a:p>
          <a:p>
            <a:endParaRPr lang="hr-HR" dirty="0"/>
          </a:p>
          <a:p>
            <a:r>
              <a:rPr lang="hr-HR" dirty="0"/>
              <a:t>Zanimanja koja se provode u školi su: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Tehničar cestovnog prometa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Tehničar za logistiku i špediciju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Vozač motornog vozila </a:t>
            </a:r>
          </a:p>
          <a:p>
            <a:endParaRPr lang="hr-HR" dirty="0"/>
          </a:p>
          <a:p>
            <a:r>
              <a:rPr lang="hr-HR" dirty="0"/>
              <a:t>Nastava se odvija u dvije smjene</a:t>
            </a:r>
          </a:p>
          <a:p>
            <a:r>
              <a:rPr lang="hr-HR" dirty="0"/>
              <a:t>Nastava </a:t>
            </a:r>
            <a:r>
              <a:rPr lang="hr-HR" b="1" dirty="0"/>
              <a:t>tjelesne i zdravstvene kulture </a:t>
            </a:r>
            <a:r>
              <a:rPr lang="hr-HR" dirty="0"/>
              <a:t>provodi se u sportskoj dvorani koja se nalazi u neposrednoj blizini škole. Prvi nastavni sat Tjelesne i zdravstvene kulture nastavnici će doći u školu po vas.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7029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9848" y="296091"/>
            <a:ext cx="10058400" cy="58761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b="1" dirty="0"/>
              <a:t>Članak 6. </a:t>
            </a:r>
          </a:p>
          <a:p>
            <a:pPr marL="0" indent="0">
              <a:buNone/>
            </a:pPr>
            <a:r>
              <a:rPr lang="hr-HR" dirty="0"/>
              <a:t>U cijelom prostoru (unutarnjem i vanjskom) Škole zabranjeno je: </a:t>
            </a:r>
          </a:p>
          <a:p>
            <a:r>
              <a:rPr lang="hr-HR" dirty="0"/>
              <a:t>promidžba i prodaja svih proizvoda koji nisu u skladu s ciljevima odgoja i obrazovanja </a:t>
            </a:r>
          </a:p>
          <a:p>
            <a:r>
              <a:rPr lang="hr-HR" dirty="0"/>
              <a:t>unošenje ili konzumiranje </a:t>
            </a:r>
            <a:r>
              <a:rPr lang="hr-HR" dirty="0" err="1"/>
              <a:t>psihoaktivnih</a:t>
            </a:r>
            <a:r>
              <a:rPr lang="hr-HR" dirty="0"/>
              <a:t> sredstava, pušenje, </a:t>
            </a:r>
          </a:p>
          <a:p>
            <a:r>
              <a:rPr lang="hr-HR" dirty="0"/>
              <a:t> unošenje oružja i opasnih predmeta </a:t>
            </a:r>
          </a:p>
          <a:p>
            <a:r>
              <a:rPr lang="hr-HR" dirty="0"/>
              <a:t>onečišćenje školskog prostora i okoliša (bacanje izvan koševa za otpatke hrane, papira, žvakaćih guma, plastičnih boca i sl.), </a:t>
            </a:r>
          </a:p>
          <a:p>
            <a:r>
              <a:rPr lang="hr-HR" dirty="0"/>
              <a:t>igranje igara na sreću, kartanje i klađenje, </a:t>
            </a:r>
          </a:p>
          <a:p>
            <a:r>
              <a:rPr lang="hr-HR" dirty="0"/>
              <a:t>unošenje tiskovina nepoćudnog sadržaja, konzumiranje hrane i napitaka u učionicama bez dopuštenja nastavnika, </a:t>
            </a:r>
          </a:p>
          <a:p>
            <a:r>
              <a:rPr lang="hr-HR" dirty="0"/>
              <a:t> unošenje sredstava, opreme i uređaja koji mogu izazvati požar ili eksploziju ili na drugi način ugroziti zdravlje ili imovinu, </a:t>
            </a:r>
          </a:p>
          <a:p>
            <a:r>
              <a:rPr lang="hr-HR" dirty="0"/>
              <a:t> korištenje informacijsko-komunikacijskih uređaja za vrijeme nastave, bez dopuštenja nastavnika,</a:t>
            </a:r>
          </a:p>
        </p:txBody>
      </p:sp>
      <p:sp>
        <p:nvSpPr>
          <p:cNvPr id="4" name="Strelica udesno 3"/>
          <p:cNvSpPr/>
          <p:nvPr/>
        </p:nvSpPr>
        <p:spPr>
          <a:xfrm>
            <a:off x="7053943" y="5904411"/>
            <a:ext cx="2943497" cy="592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48508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9848" y="870857"/>
            <a:ext cx="10058400" cy="5301343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nedopušteno snimanje (mobitelom, kamerom i sl.) i objavljivanje snimki drugih učenika, profesora i drugih radnika Škole, </a:t>
            </a:r>
          </a:p>
          <a:p>
            <a:r>
              <a:rPr lang="hr-HR" dirty="0"/>
              <a:t>namjerno uništavanje računalne i druge opreme i inventara Škole (pisanje po zidovima i inventaru škole i sl., kidanje i uništavanje sadržaja panoa u razredu ili hodniku i drugo), </a:t>
            </a:r>
          </a:p>
          <a:p>
            <a:r>
              <a:rPr lang="hr-HR" dirty="0"/>
              <a:t>narušavanje dostojanstva druge osobe omalovažavanjem, vrijeđanjem ili širenjem neistinitih glasina o drugome učeniku ili radniku Škole, </a:t>
            </a:r>
          </a:p>
          <a:p>
            <a:r>
              <a:rPr lang="hr-HR" dirty="0"/>
              <a:t>izazivanje i poticanje nasilnog ponašanja,  </a:t>
            </a:r>
          </a:p>
          <a:p>
            <a:r>
              <a:rPr lang="hr-HR" dirty="0"/>
              <a:t>penjanje na prozore i bacanje bilo kakvih predmeta kroz prozore,  </a:t>
            </a:r>
          </a:p>
          <a:p>
            <a:r>
              <a:rPr lang="hr-HR" dirty="0"/>
              <a:t>trčanje i naguravanje po hodnicima i spuštanje po rukohvatima stubišta, </a:t>
            </a:r>
          </a:p>
          <a:p>
            <a:r>
              <a:rPr lang="hr-HR" dirty="0"/>
              <a:t> sjedenje na radijatorima, stepenicama i podovima,  </a:t>
            </a:r>
          </a:p>
          <a:p>
            <a:r>
              <a:rPr lang="hr-HR" dirty="0"/>
              <a:t>pljuvanje bilo gdje u prostoru Škole i  svako drugo neprimjereno ponašanje kojim se narušava ugled Škole. </a:t>
            </a:r>
          </a:p>
        </p:txBody>
      </p:sp>
    </p:spTree>
    <p:extLst>
      <p:ext uri="{BB962C8B-B14F-4D97-AF65-F5344CB8AC3E}">
        <p14:creationId xmlns:p14="http://schemas.microsoft.com/office/powerpoint/2010/main" val="579250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9848" y="357051"/>
            <a:ext cx="10058400" cy="5815149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Članak 12. </a:t>
            </a:r>
          </a:p>
          <a:p>
            <a:pPr marL="0" indent="0">
              <a:buNone/>
            </a:pPr>
            <a:r>
              <a:rPr lang="hr-HR" dirty="0"/>
              <a:t>Učenici borave u Školi u vrijeme određeno za nastavu i ostale oblike odgojno-obrazovnog rada. </a:t>
            </a:r>
          </a:p>
          <a:p>
            <a:pPr marL="0" indent="0">
              <a:buNone/>
            </a:pPr>
            <a:r>
              <a:rPr lang="hr-HR" dirty="0"/>
              <a:t>Učenik je dužan doći u Školu najkasnije 10 minuta prije početka nastave, a napustiti Školu najkasnije 15 minuta nakon završetka školskih obveza. </a:t>
            </a:r>
          </a:p>
          <a:p>
            <a:pPr marL="0" indent="0">
              <a:buNone/>
            </a:pPr>
            <a:r>
              <a:rPr lang="hr-HR" dirty="0"/>
              <a:t>Učenici za ulaz i izlaz iz Škole koriste isključivo glavni ulaz u Školu. Učenicima nije dopušteno boraviti na prostoru parkirališta Škole. </a:t>
            </a:r>
          </a:p>
          <a:p>
            <a:pPr marL="0" indent="0">
              <a:buNone/>
            </a:pPr>
            <a:r>
              <a:rPr lang="hr-HR" dirty="0"/>
              <a:t>Članak 13. </a:t>
            </a:r>
          </a:p>
          <a:p>
            <a:pPr marL="0" indent="0">
              <a:buNone/>
            </a:pPr>
            <a:r>
              <a:rPr lang="hr-HR" dirty="0"/>
              <a:t>Učenik je dužan: </a:t>
            </a:r>
          </a:p>
          <a:p>
            <a:pPr>
              <a:buFontTx/>
              <a:buChar char="-"/>
            </a:pPr>
            <a:r>
              <a:rPr lang="hr-HR" dirty="0"/>
              <a:t>čuvati čistim i urednim prostore Škole, </a:t>
            </a:r>
          </a:p>
          <a:p>
            <a:pPr>
              <a:buFontTx/>
              <a:buChar char="-"/>
            </a:pPr>
            <a:r>
              <a:rPr lang="hr-HR" dirty="0"/>
              <a:t>dolaziti u Školu prikladno odjeven (neprikladno je dolaziti u kratkim hlačama, prekratkim suknjama, odjeći koja otkriva dekolte, otkrivenog trbuha, prozirne i preuske odjeće, nečiste i neuredne odjeće, nečiste i neuredne kose) </a:t>
            </a:r>
          </a:p>
          <a:p>
            <a:pPr>
              <a:buFontTx/>
              <a:buChar char="-"/>
            </a:pPr>
            <a:r>
              <a:rPr lang="hr-HR" dirty="0"/>
              <a:t>za nastavu tjelesne i zdravstvene kulture imati propisanu sportsku odjeću i obuću i </a:t>
            </a:r>
          </a:p>
          <a:p>
            <a:pPr>
              <a:buFontTx/>
              <a:buChar char="-"/>
            </a:pPr>
            <a:r>
              <a:rPr lang="hr-HR" dirty="0"/>
              <a:t>uljudno se odnositi prema nastavnicima i drugim radnicima Škole.</a:t>
            </a:r>
          </a:p>
        </p:txBody>
      </p:sp>
    </p:spTree>
    <p:extLst>
      <p:ext uri="{BB962C8B-B14F-4D97-AF65-F5344CB8AC3E}">
        <p14:creationId xmlns:p14="http://schemas.microsoft.com/office/powerpoint/2010/main" val="3052053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9848" y="2168434"/>
            <a:ext cx="10058400" cy="4003766"/>
          </a:xfrm>
        </p:spPr>
        <p:txBody>
          <a:bodyPr>
            <a:normAutofit fontScale="85000" lnSpcReduction="10000"/>
          </a:bodyPr>
          <a:lstStyle/>
          <a:p>
            <a:r>
              <a:rPr lang="hr-HR" dirty="0"/>
              <a:t>Od učenika se očekuje da čuvaju prostor u kojem borave. Uništavanje školskog namještaja, zidova, školskog pribora, nastavnih pomagala u učionici, najstrože je zabranjeno i uvjetuje poduzimanje odgovarajućih pedagoških mjera. </a:t>
            </a:r>
          </a:p>
          <a:p>
            <a:r>
              <a:rPr lang="hr-HR" dirty="0"/>
              <a:t>Učionica tijekom i nakon nastave mora biti uredna i čista. Svaki učenik je odgovoran za svoje radno mjesto, a dežurni učenik - redar - odgovoran je za red u učionici. </a:t>
            </a:r>
          </a:p>
          <a:p>
            <a:r>
              <a:rPr lang="hr-HR" dirty="0"/>
              <a:t>Učenici su odgovorni za štetu koju učine na imovini Škole prema općim odredbama obveznog prava. </a:t>
            </a:r>
          </a:p>
          <a:p>
            <a:r>
              <a:rPr lang="hr-HR" dirty="0"/>
              <a:t>Procjenu štete obavlja domar u suradnji s razrednikom, odnosno njegovim zamjenikom. Škola nije odgovorna za osobnu imovinu učenika. O njoj brine sam učenik. Uputno je ne unositi u Školu vrijedne predmete ili veće svote novca. </a:t>
            </a:r>
          </a:p>
        </p:txBody>
      </p:sp>
      <p:sp>
        <p:nvSpPr>
          <p:cNvPr id="4" name="Elipsa 3"/>
          <p:cNvSpPr/>
          <p:nvPr/>
        </p:nvSpPr>
        <p:spPr>
          <a:xfrm>
            <a:off x="3065417" y="296092"/>
            <a:ext cx="5172891" cy="1576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/>
              <a:t>Čistoća školskog prostora i čuvanje imovine</a:t>
            </a:r>
          </a:p>
        </p:txBody>
      </p:sp>
    </p:spTree>
    <p:extLst>
      <p:ext uri="{BB962C8B-B14F-4D97-AF65-F5344CB8AC3E}">
        <p14:creationId xmlns:p14="http://schemas.microsoft.com/office/powerpoint/2010/main" val="19521051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96870" y="576263"/>
            <a:ext cx="10515600" cy="2852737"/>
          </a:xfrm>
        </p:spPr>
        <p:txBody>
          <a:bodyPr/>
          <a:lstStyle/>
          <a:p>
            <a:r>
              <a:rPr lang="hr-HR" dirty="0"/>
              <a:t>Sretno u novoj školskoj godini!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537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BBD31B-A5C5-445F-B4AA-E170F5C1F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5890" y="1296140"/>
            <a:ext cx="6372629" cy="3171891"/>
          </a:xfrm>
        </p:spPr>
        <p:txBody>
          <a:bodyPr/>
          <a:lstStyle/>
          <a:p>
            <a:pPr algn="ctr"/>
            <a:r>
              <a:rPr lang="hr-HR" sz="3200" dirty="0"/>
              <a:t>Zakon o odgoju i obrazovanju u osnovnoj i srednjoj školi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464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315" y="2843074"/>
            <a:ext cx="3200400" cy="1503655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430915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Temeljni dokument koji uređuje djelatnost odgoja i obrazovanja u osnovnoj i srednjoj školi</a:t>
            </a:r>
          </a:p>
          <a:p>
            <a:r>
              <a:rPr lang="hr-HR" dirty="0"/>
              <a:t>Dostupan na stranicama Ministarstva znanosti i obrazovanja </a:t>
            </a:r>
            <a:r>
              <a:rPr lang="hr-HR" dirty="0">
                <a:hlinkClick r:id="rId2"/>
              </a:rPr>
              <a:t>www.mzo.hr</a:t>
            </a:r>
            <a:r>
              <a:rPr lang="hr-HR" dirty="0"/>
              <a:t> </a:t>
            </a:r>
          </a:p>
          <a:p>
            <a:r>
              <a:rPr lang="hr-HR" dirty="0"/>
              <a:t>Propisuje:</a:t>
            </a:r>
          </a:p>
          <a:p>
            <a:pPr lvl="1"/>
            <a:r>
              <a:rPr lang="hr-HR" dirty="0"/>
              <a:t>Načine upisa učenika</a:t>
            </a:r>
          </a:p>
          <a:p>
            <a:pPr lvl="1"/>
            <a:r>
              <a:rPr lang="hr-HR" dirty="0"/>
              <a:t>Nacionalni kurikulum, nastavne planove i programe te oblike rada</a:t>
            </a:r>
          </a:p>
          <a:p>
            <a:pPr lvl="1"/>
            <a:r>
              <a:rPr lang="hr-HR" dirty="0"/>
              <a:t>Organizaciju rada Škole</a:t>
            </a:r>
          </a:p>
          <a:p>
            <a:pPr lvl="1"/>
            <a:r>
              <a:rPr lang="hr-HR" b="1" dirty="0"/>
              <a:t>Prava i obveze učenika</a:t>
            </a:r>
          </a:p>
          <a:p>
            <a:pPr lvl="1"/>
            <a:r>
              <a:rPr lang="hr-HR" b="1" dirty="0"/>
              <a:t>Praćenje i ocjenjivanje učeničkih postignuća</a:t>
            </a:r>
          </a:p>
          <a:p>
            <a:pPr lvl="1"/>
            <a:r>
              <a:rPr lang="hr-HR" b="1" dirty="0"/>
              <a:t>Pedagoške mjere</a:t>
            </a:r>
          </a:p>
        </p:txBody>
      </p:sp>
    </p:spTree>
    <p:extLst>
      <p:ext uri="{BB962C8B-B14F-4D97-AF65-F5344CB8AC3E}">
        <p14:creationId xmlns:p14="http://schemas.microsoft.com/office/powerpoint/2010/main" val="2031873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315" y="2843074"/>
            <a:ext cx="3200400" cy="1503655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430915"/>
          </a:xfrm>
        </p:spPr>
        <p:txBody>
          <a:bodyPr>
            <a:normAutofit fontScale="62500" lnSpcReduction="20000"/>
          </a:bodyPr>
          <a:lstStyle/>
          <a:p>
            <a:r>
              <a:rPr lang="hr-HR" b="1" dirty="0"/>
              <a:t>Prava učenika su:</a:t>
            </a:r>
          </a:p>
          <a:p>
            <a:pPr lvl="1"/>
            <a:r>
              <a:rPr lang="hr-HR" dirty="0"/>
              <a:t>Pravo na obaviještenost o svim pitanjima koja se na njega odnose</a:t>
            </a:r>
          </a:p>
          <a:p>
            <a:pPr lvl="1"/>
            <a:r>
              <a:rPr lang="hr-HR" dirty="0"/>
              <a:t>Pravo na savjet i pomoć u rješavanju problema, a sukladno njegovom najboljem interesu</a:t>
            </a:r>
          </a:p>
          <a:p>
            <a:pPr lvl="1"/>
            <a:r>
              <a:rPr lang="hr-HR" dirty="0"/>
              <a:t>Pravo na uvažavanje njegovog mišljenja</a:t>
            </a:r>
          </a:p>
          <a:p>
            <a:pPr lvl="1"/>
            <a:r>
              <a:rPr lang="hr-HR" dirty="0"/>
              <a:t>Pravo na pomoć drugih učenika školske ustanove</a:t>
            </a:r>
          </a:p>
          <a:p>
            <a:pPr lvl="1"/>
            <a:r>
              <a:rPr lang="hr-HR" dirty="0"/>
              <a:t>Pravo na pritužbu koju može predati nastavnicima, ravnatelju i školskom odboru</a:t>
            </a:r>
          </a:p>
          <a:p>
            <a:pPr lvl="1"/>
            <a:r>
              <a:rPr lang="hr-HR" dirty="0"/>
              <a:t>Pravo na sudjelovanju u radu vijeća učenika te u izradi i provedbi kućnog reda</a:t>
            </a:r>
          </a:p>
          <a:p>
            <a:pPr lvl="1"/>
            <a:r>
              <a:rPr lang="hr-HR" dirty="0"/>
              <a:t>Pravo na predlaganje poboljšanja odgojno- obrazovnog rada</a:t>
            </a:r>
          </a:p>
          <a:p>
            <a:r>
              <a:rPr lang="hr-HR" b="1" dirty="0"/>
              <a:t>Obveze učenika su:</a:t>
            </a:r>
          </a:p>
          <a:p>
            <a:pPr lvl="1"/>
            <a:r>
              <a:rPr lang="hr-HR" dirty="0"/>
              <a:t>Pohađanje obveznog dijela programa i drugih oblika odgojno – obrazovnog rada koje je izabrao</a:t>
            </a:r>
          </a:p>
          <a:p>
            <a:pPr lvl="1"/>
            <a:r>
              <a:rPr lang="hr-HR" dirty="0"/>
              <a:t>Pridržavanje pravila kućnog reda</a:t>
            </a:r>
          </a:p>
          <a:p>
            <a:pPr lvl="1"/>
            <a:r>
              <a:rPr lang="hr-HR" dirty="0"/>
              <a:t>Ispunjavanje uputa nastavnika, stručnih suradnika i ravnatelja i drugih zaposlenika škole, a koje su u skladu s pravnim propisima i kućnim redom</a:t>
            </a:r>
          </a:p>
          <a:p>
            <a:pPr lvl="1"/>
            <a:r>
              <a:rPr lang="hr-HR" dirty="0"/>
              <a:t>Čuvanje udžbenika i drugih obrazovnih i nastavnih sredstava</a:t>
            </a:r>
          </a:p>
        </p:txBody>
      </p:sp>
    </p:spTree>
    <p:extLst>
      <p:ext uri="{BB962C8B-B14F-4D97-AF65-F5344CB8AC3E}">
        <p14:creationId xmlns:p14="http://schemas.microsoft.com/office/powerpoint/2010/main" val="407723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BBD31B-A5C5-445F-B4AA-E170F5C1F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8400" y="1296140"/>
            <a:ext cx="6040120" cy="3171891"/>
          </a:xfrm>
        </p:spPr>
        <p:txBody>
          <a:bodyPr/>
          <a:lstStyle/>
          <a:p>
            <a:pPr algn="ctr"/>
            <a:r>
              <a:rPr lang="hr-HR" sz="4000" dirty="0"/>
              <a:t>Zakon o strukovnom obrazovanju</a:t>
            </a:r>
            <a:endParaRPr lang="hr-HR" sz="34400" dirty="0"/>
          </a:p>
        </p:txBody>
      </p:sp>
    </p:spTree>
    <p:extLst>
      <p:ext uri="{BB962C8B-B14F-4D97-AF65-F5344CB8AC3E}">
        <p14:creationId xmlns:p14="http://schemas.microsoft.com/office/powerpoint/2010/main" val="1103963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FBC08-4F2B-4A5C-ABE0-342CDE9B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315" y="2843074"/>
            <a:ext cx="3200400" cy="1503655"/>
          </a:xfrm>
        </p:spPr>
        <p:txBody>
          <a:bodyPr>
            <a:normAutofit/>
          </a:bodyPr>
          <a:lstStyle/>
          <a:p>
            <a:r>
              <a:rPr lang="hr-HR" dirty="0"/>
              <a:t>Zakon o strukovnom obrazovanju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D8D6A-EF9C-4447-8072-495A540E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430915"/>
          </a:xfrm>
        </p:spPr>
        <p:txBody>
          <a:bodyPr>
            <a:normAutofit fontScale="70000" lnSpcReduction="20000"/>
          </a:bodyPr>
          <a:lstStyle/>
          <a:p>
            <a:r>
              <a:rPr lang="hr-HR" dirty="0"/>
              <a:t>Dokument koji uređuje srednje strukovno obrazovanje, osposobljavanje i usavršavanje kao djelatnost kojom se omogućava razvoj i stjecanje  kompetencija za dobivanje strukovnih kvalifikacija</a:t>
            </a:r>
          </a:p>
          <a:p>
            <a:r>
              <a:rPr lang="hr-HR" dirty="0"/>
              <a:t>Dostupan na stranicama Ministarstva znanosti i obrazovanja </a:t>
            </a:r>
            <a:r>
              <a:rPr lang="hr-HR" dirty="0">
                <a:hlinkClick r:id="rId2"/>
              </a:rPr>
              <a:t>www.mzo.hr</a:t>
            </a:r>
            <a:r>
              <a:rPr lang="hr-HR" dirty="0"/>
              <a:t> </a:t>
            </a:r>
          </a:p>
          <a:p>
            <a:r>
              <a:rPr lang="hr-HR" dirty="0"/>
              <a:t>Propisuje:</a:t>
            </a:r>
          </a:p>
          <a:p>
            <a:pPr lvl="1"/>
            <a:r>
              <a:rPr lang="hr-HR" dirty="0"/>
              <a:t>Načine stjecanja kvalifikacija</a:t>
            </a:r>
          </a:p>
          <a:p>
            <a:pPr lvl="1"/>
            <a:r>
              <a:rPr lang="hr-HR" dirty="0"/>
              <a:t>Sustav osiguranja kvalitete strukovnog obrazovanja</a:t>
            </a:r>
          </a:p>
          <a:p>
            <a:pPr lvl="1"/>
            <a:r>
              <a:rPr lang="hr-HR" dirty="0"/>
              <a:t>Ustrojstvo sustava strukovnog obrazovanja i nadležnosti</a:t>
            </a:r>
          </a:p>
          <a:p>
            <a:pPr lvl="1"/>
            <a:r>
              <a:rPr lang="hr-HR" dirty="0"/>
              <a:t>Organizaciju i provedbu odgojno – obrazovnog rada</a:t>
            </a:r>
          </a:p>
          <a:p>
            <a:pPr lvl="1"/>
            <a:r>
              <a:rPr lang="hr-HR" dirty="0"/>
              <a:t>Uvjete  za upis polaznika u srednje strukovno obrazovanje</a:t>
            </a:r>
          </a:p>
          <a:p>
            <a:pPr lvl="1"/>
            <a:r>
              <a:rPr lang="hr-HR" dirty="0"/>
              <a:t>Prava i obveze učenika ( u skladu sa Zakonom o odgoju i obrazovanju u osnovnoj i srednjoj školi)</a:t>
            </a:r>
          </a:p>
          <a:p>
            <a:pPr lvl="1"/>
            <a:r>
              <a:rPr lang="hr-HR" dirty="0"/>
              <a:t>Poslove i kvalifikacije nastavnika</a:t>
            </a:r>
          </a:p>
          <a:p>
            <a:pPr lvl="1"/>
            <a:r>
              <a:rPr lang="hr-HR" dirty="0"/>
              <a:t>Pedagošku dokumentaciju i evidenciju</a:t>
            </a:r>
          </a:p>
        </p:txBody>
      </p:sp>
    </p:spTree>
    <p:extLst>
      <p:ext uri="{BB962C8B-B14F-4D97-AF65-F5344CB8AC3E}">
        <p14:creationId xmlns:p14="http://schemas.microsoft.com/office/powerpoint/2010/main" val="323299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BBD31B-A5C5-445F-B4AA-E170F5C1F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7490" y="1296140"/>
            <a:ext cx="6271029" cy="3171891"/>
          </a:xfrm>
        </p:spPr>
        <p:txBody>
          <a:bodyPr/>
          <a:lstStyle/>
          <a:p>
            <a:pPr algn="ctr"/>
            <a:r>
              <a:rPr lang="hr-HR" sz="3200" dirty="0"/>
              <a:t>Pravilnik o načinima, postupcima i elementima vrednovanja učenika u osnovnoj i srednjoj školi</a:t>
            </a:r>
            <a:br>
              <a:rPr lang="hr-HR" sz="3200" dirty="0"/>
            </a:br>
            <a:br>
              <a:rPr lang="hr-HR" sz="3200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6957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D71051AC-ED60-4792-AD63-4362F00F78C5}" vid="{AD1172D7-FABF-4194-9829-9F6CCB7C71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275</TotalTime>
  <Words>2845</Words>
  <Application>Microsoft Office PowerPoint</Application>
  <PresentationFormat>Široki zaslon</PresentationFormat>
  <Paragraphs>264</Paragraphs>
  <Slides>34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Tema1</vt:lpstr>
      <vt:lpstr>1. Nastavni dan u školskoj godini 2024./2025.  9.9.2024.</vt:lpstr>
      <vt:lpstr>Dnevni red:</vt:lpstr>
      <vt:lpstr>Osnovne informacije o školi</vt:lpstr>
      <vt:lpstr>Zakon o odgoju i obrazovanju u osnovnoj i srednjoj školi</vt:lpstr>
      <vt:lpstr>PowerPoint prezentacija</vt:lpstr>
      <vt:lpstr>PowerPoint prezentacija</vt:lpstr>
      <vt:lpstr>Zakon o strukovnom obrazovanju</vt:lpstr>
      <vt:lpstr>Zakon o strukovnom obrazovanju</vt:lpstr>
      <vt:lpstr>Pravilnik o načinima, postupcima i elementima vrednovanja učenika u osnovnoj i srednjoj školi  </vt:lpstr>
      <vt:lpstr> </vt:lpstr>
      <vt:lpstr> </vt:lpstr>
      <vt:lpstr> </vt:lpstr>
      <vt:lpstr> </vt:lpstr>
      <vt:lpstr> </vt:lpstr>
      <vt:lpstr>Pravilnik o kriterijima za izricanje pedagoških mjera</vt:lpstr>
      <vt:lpstr> </vt:lpstr>
      <vt:lpstr>Pedagoška mjera „Opomena” se izriče za sljedeća neprihvatljiva ponašanja:   </vt:lpstr>
      <vt:lpstr>Pedagoška mjera „Ukor” se izriče za sljedeća neprihvatljiva ponašanja:   </vt:lpstr>
      <vt:lpstr>Pedagoška mjera „Opomena pred isključenje” se izriče za sljedeća neprihvatljiva ponašanja:   </vt:lpstr>
      <vt:lpstr>Pedagoška mjera „Isključenje” se izriče za sljedeća neprihvatljiva ponašanja:   </vt:lpstr>
      <vt:lpstr>Izostanci učenika  </vt:lpstr>
      <vt:lpstr>Pedagoške mjere zbog izostanaka učenika  </vt:lpstr>
      <vt:lpstr>Statut Škole</vt:lpstr>
      <vt:lpstr>PowerPoint prezentacija</vt:lpstr>
      <vt:lpstr>PowerPoint prezentacija</vt:lpstr>
      <vt:lpstr>PowerPoint prezentacija</vt:lpstr>
      <vt:lpstr>PowerPoint prezentacija</vt:lpstr>
      <vt:lpstr>Kućni red Škole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Sretno u novoj školskoj godini!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Nastavni dan u školskoj godini 2021./2022.  06.09.2021.</dc:title>
  <dc:creator>Anja Trišić Koprivnjak</dc:creator>
  <cp:lastModifiedBy>Anja Trišić Koprivnjak</cp:lastModifiedBy>
  <cp:revision>31</cp:revision>
  <dcterms:created xsi:type="dcterms:W3CDTF">2021-09-02T16:06:55Z</dcterms:created>
  <dcterms:modified xsi:type="dcterms:W3CDTF">2024-10-17T10:16:28Z</dcterms:modified>
</cp:coreProperties>
</file>