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97" r:id="rId5"/>
    <p:sldId id="259" r:id="rId6"/>
    <p:sldId id="261" r:id="rId7"/>
    <p:sldId id="263" r:id="rId8"/>
    <p:sldId id="264" r:id="rId9"/>
    <p:sldId id="295" r:id="rId10"/>
    <p:sldId id="313" r:id="rId11"/>
    <p:sldId id="265" r:id="rId12"/>
    <p:sldId id="292" r:id="rId13"/>
    <p:sldId id="293" r:id="rId14"/>
    <p:sldId id="298" r:id="rId15"/>
    <p:sldId id="299" r:id="rId16"/>
    <p:sldId id="300" r:id="rId17"/>
    <p:sldId id="266" r:id="rId18"/>
    <p:sldId id="268" r:id="rId19"/>
    <p:sldId id="276" r:id="rId20"/>
    <p:sldId id="301" r:id="rId21"/>
    <p:sldId id="302" r:id="rId22"/>
    <p:sldId id="269" r:id="rId23"/>
    <p:sldId id="271" r:id="rId24"/>
    <p:sldId id="303" r:id="rId25"/>
    <p:sldId id="304" r:id="rId26"/>
    <p:sldId id="305" r:id="rId27"/>
    <p:sldId id="306" r:id="rId28"/>
    <p:sldId id="287" r:id="rId29"/>
    <p:sldId id="307" r:id="rId30"/>
    <p:sldId id="308" r:id="rId31"/>
    <p:sldId id="309" r:id="rId32"/>
    <p:sldId id="310" r:id="rId33"/>
    <p:sldId id="311" r:id="rId34"/>
    <p:sldId id="312" r:id="rId35"/>
    <p:sldId id="290" r:id="rId36"/>
    <p:sldId id="315" r:id="rId37"/>
    <p:sldId id="291" r:id="rId3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UJEVIĆ" initials="I" lastIdx="3" clrIdx="0">
    <p:extLst>
      <p:ext uri="{19B8F6BF-5375-455C-9EA6-DF929625EA0E}">
        <p15:presenceInfo xmlns:p15="http://schemas.microsoft.com/office/powerpoint/2012/main" userId="IVANA UJ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B"/>
    <a:srgbClr val="0FA553"/>
    <a:srgbClr val="219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73569" autoAdjust="0"/>
  </p:normalViewPr>
  <p:slideViewPr>
    <p:cSldViewPr snapToGrid="0" showGuides="1">
      <p:cViewPr varScale="1">
        <p:scale>
          <a:sx n="61" d="100"/>
          <a:sy n="61" d="100"/>
        </p:scale>
        <p:origin x="1546" y="53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B1589-9C54-4206-87AF-AD56B5F6A622}" type="datetimeFigureOut">
              <a:rPr lang="hr-HR" smtClean="0"/>
              <a:t>17.10.2024.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B5438-9996-4303-8AC3-C4C4F5B120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49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net.hr/projekt/brai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e.hr/suvremeni-pocetak-nove-skolske-godine-2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QUIZZIZ_TEXT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PADLET_KVIZOVI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Pozdrav i predstavljanje.</a:t>
            </a:r>
          </a:p>
          <a:p>
            <a:endParaRPr lang="hr-HR" dirty="0"/>
          </a:p>
          <a:p>
            <a:r>
              <a:rPr lang="hr-HR" dirty="0"/>
              <a:t>Nekoliko riječi o projektu uz isticanje kako su upravo polaznici radionice prepoznali važnost vrijedne inicijative za edukaciju o tehnologiji koja će donijeti velike i temeljite promjene u odgojno-obrazovni sustav.</a:t>
            </a:r>
          </a:p>
          <a:p>
            <a:endParaRPr lang="hr-HR" dirty="0"/>
          </a:p>
          <a:p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Radionica je dio </a:t>
            </a:r>
            <a:r>
              <a:rPr lang="hr-H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Carnetova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projekta Podrške primjeni digitalnih tehnologija u obrazovanju </a:t>
            </a:r>
            <a:r>
              <a:rPr lang="hr-HR" sz="18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BrAIn</a:t>
            </a:r>
            <a:r>
              <a:rPr lang="hr-HR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hr-HR" sz="1800" u="non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hr-HR" sz="1800" u="none" dirty="0"/>
              <a:t>Više informacija o projektu može se pronaći na poveznici: https://www.carnet.hr/projekt/brain/</a:t>
            </a:r>
            <a:r>
              <a:rPr lang="hr-HR" sz="1800" u="non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</a:p>
          <a:p>
            <a:endParaRPr lang="hr-HR" sz="1800" dirty="0"/>
          </a:p>
          <a:p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Namijenjena je provoditeljima eksperimentalnog, izvannastavnog i fakultativnog kurikuluma </a:t>
            </a:r>
            <a:r>
              <a:rPr lang="hr-H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Umjetna inteligencija: od koncepta do primjene. </a:t>
            </a:r>
            <a:r>
              <a:rPr lang="hr-HR" sz="1800" i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Svi materijali izrađeni u sklopu projekta bit će dostupni na </a:t>
            </a:r>
            <a:r>
              <a:rPr lang="hr-HR" sz="1800" i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Carnetovim</a:t>
            </a:r>
            <a:r>
              <a:rPr lang="hr-HR" sz="1800" i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mrežnim stranicama i moći ćete im pristupiti u bilo kojem trenutku.</a:t>
            </a:r>
          </a:p>
          <a:p>
            <a:endParaRPr lang="hr-HR" sz="1800" i="1" dirty="0">
              <a:effectLst/>
              <a:latin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39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će istaknuti najvažnije nedostatke pri uporabi alata umjetne inteligencije za izradu vlastitih obrazovnih sadržaja: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izostanak kreativnosti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umjetna inteligencija može učinkovito izraditi obrazovne sadržaje, ali njezini alati često rade unutar zadanih granica, predvidljivi su, standardizirani i prepoznatljivi</a:t>
            </a:r>
            <a:endParaRPr lang="hr-B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ograničenja u mogućnosti prilagodbe sadržaja 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umjetna inteligencija može prilagoditi obrazovne sadržaje individualnim potrebama učenika do određene mjere, no ona ne može potpuno zamijeniti odgojno-obrazovne djelatnike i specifične oblike potpore koju oni mogu pružiti učeniku; umjetna inteligencija ne posjeduje intuiciju i empatiju koju posjeduju odgojno-obrazovni djelatnici</a:t>
            </a:r>
            <a:endParaRPr lang="hr-B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pretjerana ovisnost o tehnologiji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prekomjerna uporaba alata umjetne inteligencije može smanjiti interakciju u učionici, a smanjuje se i presudna uloga odgojno-obrazovnih djelatnika u usvajanju nastavnih ishoda; odgojno-obrazovni djelatnici ne razvijaju svoje kreativne vještine nego izradu obrazovnih sadržaja prepuštaju alatima umjetne inteligencije </a:t>
            </a:r>
            <a:endParaRPr lang="hr-B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nepouzdanost podataka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pri izradi obrazovnih sadržaja alati umjetne inteligencije mogu se koristiti netočnim ili nepotpunim podatcima, lažnim ili izmišljenim informacijama (tzv. halucinacijama) koje učenike mogu prevariti</a:t>
            </a:r>
            <a:endParaRPr lang="hr-B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pitanje privatnosti i sigurnosti osobnih podataka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osobni podatci učenika u nekim obrazovnim sadržajima (npr. rezultati kvizova kojima se provjerava ostvarenost ishoda, digitalni nastavni listići) mogu se zloupotrijebiti ako nisu primjereno zaštićeni.</a:t>
            </a:r>
            <a:endParaRPr lang="hr-B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87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Prije nastavka rada ukratko će se predstaviti funkcionalnosti platforme </a:t>
            </a:r>
            <a:r>
              <a:rPr lang="hr-HR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Canva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Potrebno je pitati polaznike jesu li im poznate njezine funkcionalnosti. Koriste li se nekim alatima/predlošcima platforme? Za koje je obrazovne sadržaje najčešće upotrebljavaju?</a:t>
            </a:r>
          </a:p>
          <a:p>
            <a:pPr marL="457200" marR="0" lvl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Polaznici će izraditi korisnički račun u alatu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Canva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ili prijaviti se u postojeći. 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početku je potrebno istaknuti prednosti uporabe alata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Canva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 licencijom za obrazovne ustanove. Ako se tko od polaznika još nije registrirao 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Canvu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obrazovne ustanove, potrebno je objasniti postupak prijave za licenciju za obrazovne ustanove.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 fontAlgn="base">
              <a:lnSpc>
                <a:spcPct val="115000"/>
              </a:lnSpc>
            </a:pP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296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početku će polaznicima biti predstavljena dva primjera upotrebe alata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Canva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izradu obrazovnih sadržaja.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hr-H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endParaRPr lang="hr-H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će objasniti za što su se koristili, kako su nastali i kakva je bila povratna informacija učenika.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Istaknut će prednosti stvaranja vlastitih obrazovnih sadržaja i njihove upotrebe u nastavi.</a:t>
            </a:r>
          </a:p>
          <a:p>
            <a:pPr marL="457200" fontAlgn="base"/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Poveznice na izrađene sadržaje:</a:t>
            </a: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https://bit.ly/3TLASin</a:t>
            </a: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https://bit.ly/3TLCAQA.</a:t>
            </a:r>
          </a:p>
          <a:p>
            <a:pPr marL="457200" fontAlgn="base"/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fontAlgn="base"/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877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Rad u alatu </a:t>
            </a:r>
            <a:r>
              <a:rPr lang="hr-HR" dirty="0" err="1"/>
              <a:t>Canva</a:t>
            </a:r>
            <a:r>
              <a:rPr lang="hr-HR" dirty="0"/>
              <a:t>.</a:t>
            </a: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otvara jedan od predložaka 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Canvi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upoznaje polaznike s novim alatom umjetne inteligencije dostupnim 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Canvi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značajka je za pomoć pri pisanju koja se temelji na umjetnoj inteligenciji i koja svima omogućuje brzo stvaranje pisanog sadržaja. </a:t>
            </a: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upoznaje polaznike s glavnim obilježjima alata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ističe da u</a:t>
            </a:r>
            <a:r>
              <a:rPr lang="hr-B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licenciju </a:t>
            </a:r>
            <a:r>
              <a:rPr lang="hr-B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Canva</a:t>
            </a:r>
            <a:r>
              <a:rPr lang="hr-B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obrazovne ustanove za administratore i nastavnike značajku </a:t>
            </a:r>
            <a:r>
              <a:rPr lang="hr-B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B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B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B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mogu upotrijebiti do 500 puta u mjesecu, a da zasad nije dostupna na hrvatskom jeziku, no s pomoću alata za prijevod u </a:t>
            </a:r>
            <a:r>
              <a:rPr lang="hr-B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Canvi</a:t>
            </a:r>
            <a:r>
              <a:rPr lang="hr-B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može uspješno koristiti, što će pokazati poslije u radionici.</a:t>
            </a:r>
          </a:p>
          <a:p>
            <a:pPr fontAlgn="base"/>
            <a:endParaRPr lang="hr-B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može se upotrijebiti za stvaranje teksta s pomoću tekstnog upita ili postojećeg teksta u vlastitom dokumentu. Predavač objašnjava kako se izrađuje tekst iz upita, a kako iz postojećeg teksta i koja je razlika.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52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Generiranje teksta s pomoću tekstnog upita </a:t>
            </a:r>
            <a:r>
              <a:rPr lang="hr-H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nastavnik/učitelj upisuje </a:t>
            </a:r>
            <a:r>
              <a:rPr lang="hr-H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</a:t>
            </a:r>
            <a:r>
              <a:rPr lang="hr-H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/uputu/instrukciju na engleskom jeziku, npr.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 me a first slide for presentation on AI</a:t>
            </a:r>
            <a:r>
              <a:rPr lang="hr-H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hr-HR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Objašnjava da je </a:t>
            </a:r>
            <a:r>
              <a:rPr lang="hr-HR" sz="12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</a:t>
            </a:r>
            <a:r>
              <a:rPr lang="hr-HR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/uputa/instrukcija uvijek na engleskom jeziku kao i dobiveni rezultat. Moguće je i odrediti stil kojim će tekst biti napisan. Rezultat je uvijek samo tekst, a ne dizajn slajda ili nekoga drugog predloška. Tekst je s pomoću alata </a:t>
            </a:r>
            <a:r>
              <a:rPr lang="hr-H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Prevedi</a:t>
            </a:r>
            <a:r>
              <a:rPr lang="hr-HR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moguće prevesti na hrvatski jezik.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699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Generiranje teksta s pomoću tekstnog upita </a:t>
            </a:r>
            <a:r>
              <a:rPr lang="hr-H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uz tekst za prvi slajd u prezentaciji alat daje </a:t>
            </a:r>
            <a:r>
              <a:rPr lang="hr-H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prijedlog </a:t>
            </a:r>
            <a:r>
              <a:rPr lang="hr-HR" sz="12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vizuala</a:t>
            </a:r>
            <a:r>
              <a:rPr lang="hr-H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citata/statistike, prijedlog zaglavlja slajda te opis sadržaja.</a:t>
            </a:r>
            <a:r>
              <a:rPr lang="hr-H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Sadržaj je moguće ponovno generirati ili prijaviti ako je neprikladan. </a:t>
            </a:r>
            <a:endParaRPr lang="hr-BA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039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Generiranje sadržaja iz postojećeg teksta</a:t>
            </a:r>
            <a:r>
              <a:rPr lang="hr-HR" b="0" dirty="0"/>
              <a:t> – alat </a:t>
            </a:r>
            <a:r>
              <a:rPr lang="hr-HR" b="0" dirty="0" err="1"/>
              <a:t>Magic</a:t>
            </a:r>
            <a:r>
              <a:rPr lang="hr-HR" b="0" dirty="0"/>
              <a:t> </a:t>
            </a:r>
            <a:r>
              <a:rPr lang="hr-HR" b="0" dirty="0" err="1"/>
              <a:t>Write</a:t>
            </a:r>
            <a:r>
              <a:rPr lang="hr-HR" b="0" dirty="0"/>
              <a:t> može izraditi tekstualni sadržaj iz, primjerice, naslova na engleskom jeziku (</a:t>
            </a:r>
            <a:r>
              <a:rPr lang="hr-HR" b="0" i="1" dirty="0" err="1"/>
              <a:t>Artificial</a:t>
            </a:r>
            <a:r>
              <a:rPr lang="hr-HR" b="0" i="1" dirty="0"/>
              <a:t> </a:t>
            </a:r>
            <a:r>
              <a:rPr lang="hr-HR" b="0" i="1" dirty="0" err="1"/>
              <a:t>Intelligence</a:t>
            </a:r>
            <a:r>
              <a:rPr lang="hr-HR" b="0" dirty="0"/>
              <a:t>) s pomoću alata </a:t>
            </a:r>
            <a:r>
              <a:rPr lang="hr-HR" b="0" i="1" dirty="0"/>
              <a:t>Nastavite pisati</a:t>
            </a:r>
            <a:r>
              <a:rPr lang="hr-HR" b="0" dirty="0"/>
              <a:t>. Ako je riječ o dužem tekstu, tekst može skratiti, preoblikovati ili promijeniti stil i način pisanja te provjeriti pravopis. Naravno, ista</a:t>
            </a:r>
            <a:r>
              <a:rPr lang="hr-HR" b="0" baseline="0" dirty="0"/>
              <a:t> </a:t>
            </a:r>
            <a:r>
              <a:rPr lang="hr-HR" b="0" dirty="0"/>
              <a:t>ograničenja vrijede i ovdje – napisani tekst mora biti na engleskom jeziku, dobiveni rezultati su na engleskom jeziku, a s pomoću alata </a:t>
            </a:r>
            <a:r>
              <a:rPr lang="hr-HR" b="0" i="1" dirty="0"/>
              <a:t>Prevedi tekst </a:t>
            </a:r>
            <a:r>
              <a:rPr lang="hr-HR" b="0" i="0" dirty="0"/>
              <a:t>možemo dobiti rezultate na hrvatskom jeziku.</a:t>
            </a:r>
            <a:endParaRPr lang="hr-BA" b="1" i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6915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Predavač će voditi polaznike tijekom praktičnog rada u alatu.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potiče polaznike na pripremu i izradu vlastitoga tekstualnog obrazovnog sadržaja postavljanjem pitanja: </a:t>
            </a:r>
            <a:endParaRPr lang="hr-BA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BA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Imate li ideju za obrazovni sadržaj na kojem biste željeli raditi u alatu </a:t>
            </a:r>
            <a:r>
              <a:rPr lang="hr-HR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Canva</a:t>
            </a: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Želite li probati?</a:t>
            </a:r>
            <a:endParaRPr lang="hr-BA" sz="1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BA" sz="1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potiče polaznike da izrade jednostavan tekstualni sadržaj o temi prema izboru koristeći se alatom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Pokazuje kako se koristiti alatom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kako napisati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/uputu/instrukciju na engleskom jeziku. Podsjeća polaznike na važnost pisanja što detaljnijeg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prompta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/upute/instrukcije kako bi rezultat bio što kvalitetniji. (Polaznici mogu napisati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/uputu/instrukciju na hrvatskom jeziku na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Canvinu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predlošku, zatim ga prevesti na engleski jezik služeći se alatom Prevedi tekst, a nakon toga zalijepiti u polje za pisanje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prompta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/upute/instrukcije).</a:t>
            </a:r>
            <a:endParaRPr lang="hr-BA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BA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Nakon kreiranja tekstualnog sadržaja na engleskom jeziku, predavač demonstrira kako će stvoreni sadržaj prevesti na hrvatski jezik koristeći se alatom za prevođenje 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Canvi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 ga dodatno urediti prema potrebama učenika.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Polaznicima treba ostaviti dovoljno vremena da samostalno riješe zadatak.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Predavač će potaknuti polaznike da rezultate objave u dogovorenom polju ploče </a:t>
            </a:r>
            <a:r>
              <a:rPr lang="hr-H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Poveznica: https://bit.ly/CANVA_VJEZBA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0581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će nakon pregleda uradaka polaznika radionice potaknuti raspravu pitanjima: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Smatrate li da su alati poput ovoga, smišljeni kao pomoć u izradi</a:t>
            </a:r>
            <a:r>
              <a:rPr lang="hr-HR" sz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teksta, potrebni i korisni, učinkoviti ili potpuno nepotrebni?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Koliko su pouzdani izvori kojima se alat koristi za stvaranje teksta i na čemu se temelje?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Smanjuje li se kreativnost nastavnika oslanjanjem na alate umjetne</a:t>
            </a:r>
            <a:r>
              <a:rPr lang="hr-HR" sz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inteligencije 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koji samostalno stvaraju</a:t>
            </a:r>
            <a:r>
              <a:rPr lang="hr-HR" sz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tek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stualne sadržaje?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Kakav je odnos između alata umjetne inteligencije i autorskih prava?</a:t>
            </a:r>
            <a:endParaRPr lang="hr-BA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hr-HR" dirty="0"/>
          </a:p>
          <a:p>
            <a:r>
              <a:rPr lang="hr-HR" dirty="0"/>
              <a:t>U skladu s odgovorima polaznika uputit će na neke prednosti i nedostatke tekstualnih sadržaja izrađenih s pomoću umjetne inteligencije.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377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Polaznike je prije nastavka radionice potrebno podsjetiti na ključne odrednice kvalitetnog obrazovnog sadržaja. Potrebno je istaknuti najvažnija obilježja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suvremenih obrazovnih sadržaja namijenjenih učenicima: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interaktivnost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multimedijalnost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prilagodljivost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dostupnost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povratne informacije u stvarnom vremenu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interdisciplinarnost.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ističe važnost 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prilagodljivosti nastavnih materijala različitim potrebama učenika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(individualizacija i prilagodba).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00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815" indent="-540385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980565" algn="l"/>
              </a:tabLst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Predavač će kratko predstaviti ciljeve radionice:</a:t>
            </a:r>
          </a:p>
          <a:p>
            <a:pPr marL="1471930" indent="-5715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80565" algn="l"/>
              </a:tabLst>
            </a:pPr>
            <a:r>
              <a:rPr lang="hr-HR" sz="4000" dirty="0">
                <a:effectLst/>
                <a:ea typeface="Times New Roman" panose="02020603050405020304" pitchFamily="18" charset="0"/>
              </a:rPr>
              <a:t>praktičnim radom u digitalnim alatima naučiti kako se koristiti umjetnom inteligencijom za stvaranje inovativnih obrazovnih sadržaja koji poboljšavaju sudjelovanje učenika i omogućuju lakše ostvarivanje nastavnih ishoda 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1471930" marR="0" lvl="0" indent="-5715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980565" algn="l"/>
              </a:tabLst>
              <a:defRPr/>
            </a:pPr>
            <a:r>
              <a:rPr lang="hr-HR" sz="4000" dirty="0">
                <a:effectLst/>
                <a:ea typeface="Arial" panose="020B0604020202020204" pitchFamily="34" charset="0"/>
              </a:rPr>
              <a:t>praktičnim radom osvijestiti prednosti i izazove upotrebe umjetne inteligencije u izradi obrazovnih sadržaja.</a:t>
            </a:r>
            <a:endParaRPr lang="hr-BA" sz="4000" dirty="0">
              <a:effectLst/>
              <a:ea typeface="Times New Roman" panose="02020603050405020304" pitchFamily="18" charset="0"/>
            </a:endParaRPr>
          </a:p>
          <a:p>
            <a:pPr marL="1471930" indent="-5715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80565" algn="l"/>
              </a:tabLst>
            </a:pP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Priručnik </a:t>
            </a:r>
            <a:r>
              <a:rPr lang="hr-H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Alati budućnosti – izrada obrazovnih sadržaja s pomoću umjetne inteligencije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donosi pregled odabranih tehnologija i alata umjetne inteligencije koji se mogu primijeniti u izradi vlastitih obrazovnih sadržaja. Sadržava </a:t>
            </a:r>
            <a:r>
              <a:rPr lang="hr-H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upute za izradu raznolikih obrazovnih sadržaja 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temeljene na izvannastavnom i fakultativnom eksperimentalnom kurikulumu </a:t>
            </a:r>
            <a:r>
              <a:rPr lang="hr-H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Umjetna inteligencija: od koncepta do primjene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5000"/>
              </a:lnSpc>
            </a:pP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b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hr-HR" sz="1800" b="1" dirty="0">
                <a:solidFill>
                  <a:srgbClr val="E5097F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439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objašnjava mogućnosti 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Izradi sažetak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Skrati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alatu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Tekst je stvorio alat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prema zadanom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promptu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/uputi/instrukciji i preveden je na hrvatski jezik. Predavač objašnjava mogućnosti upotrebe tih alata u radu s učenicima koji imaju individualiziran ili prilagođen nastavni program.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141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Predavač će voditi polaznike tijekom praktičnog rada u alatu.</a:t>
            </a:r>
          </a:p>
          <a:p>
            <a:endParaRPr lang="hr-HR" dirty="0"/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Polaznici radionice samostalno izrađuju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/upit/instrukciju o nekoj temi u alatu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 za izrađeni tekst s pomoću alata 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Izradi sažetak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Skrati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prilagođavaju učenicima. Komentiraju rezultate i izrađeni sadržaj.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ističe važnost razumijevanja poruke koja se svaki put pojavljuje tijekom upotrebe alata umjetne inteligencije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Magic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Canvi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„</a:t>
            </a: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Generirano s pomoću umjetne inteligencije. Ta je tehnologija nova i još se usavršava, zato prije dijeljenja sadržaja provjerite njegovu točnost.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nastavlja raspravu o alatima 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Izradi sažetak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Skrati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postavljanjem pitanja: </a:t>
            </a: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Možemo li se potpuno oslanjati na tehnologiju umjetne inteligencije u  prilagodbi i individualizaciji obrazovnih sadržaja za učenike? Na što posebno trebamo obratiti pozornost?</a:t>
            </a:r>
            <a:endParaRPr lang="hr-B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559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Prije početka daljnjeg rada ukratko će se predstaviti funkcionalnosti alata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Quizziz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Polaznici će izraditi korisnički račun u alatu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Quizziz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ili prijaviti se u postojeći.  </a:t>
            </a:r>
            <a:endParaRPr lang="hr-BA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endParaRPr lang="hr-BA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početku je potrebno istaknuti prednosti uporabe alata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Quizziz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interaktivnost i zabava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samostalno učenje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povratne informacije u stvarnom vremenu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prilagodljivost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praćenje napretka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jednostavnost upotrebe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povezanost s ostalim platformama.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865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objašnjava sučelje alata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Quizziz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podsjeća korisnike na osnovne mogućnosti alata.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33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pokazuje stvaranje novog kviza s naglaskom na novu mogućnost u alatu – </a:t>
            </a:r>
            <a:r>
              <a:rPr lang="hr-H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Generate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objašnjava mogućnosti izrade kviza na različite načine – iz postojećeg dokumenta, s pomoću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prompta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/upute/instrukcije, s mrežnog mjesta i iz videozapisa na platformi YouTube.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pokazuje mogućnosti izrade kviza s mrežnog mjesta – članka na portalu skole.hr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Poveznica: 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https://www.skole.hr/suvremeni-pocetak-nove-skolske-godine-2/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Objašnjava korak po korak izrade kviza i sve što je potrebno odrediti kako bi kviz bio što kvalitetniji i odgovarao učenicima.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Output </a:t>
            </a:r>
            <a:r>
              <a:rPr lang="hr-HR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language</a:t>
            </a: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Quizziz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izrađuje pitanja na hrvatskom jeziku.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</a:t>
            </a: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questions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prilagođavanje broja pitanja opširnosti teksta ili željenoj razini znanja.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Subject</a:t>
            </a: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grade –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određivanje područja (nastavnog predmeta) i dobi učenika.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Nakon što su određene sve tražene preferencije, kviz se izrađuje.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objašnjava da se svaki izrađeni kviz može dodatno urediti – uređivanjem pitanja te dodavanjem sličnih pitanja iz baze pitanja u alatu.</a:t>
            </a:r>
          </a:p>
          <a:p>
            <a:pPr fontAlgn="base"/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Polaznici komentiraju generirana pitanja u kvizu i zadovoljstvo izrađenim sadržajem. Subjektivno procjenjuju izrađeni sadržaj i daju prijedloge uporabe u nastavi.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još objašnjava kako će se kviz igrati uživo ili ga dodijeliti učenicima da ga samostalno riješe.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409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Polaznici će sami izraditi kviz iz dokumenta dostupnog na poveznici - </a:t>
            </a:r>
            <a:r>
              <a:rPr lang="hr-HR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https://bit.ly/QUIZZIZ_TEXT</a:t>
            </a:r>
            <a:r>
              <a:rPr lang="hr-HR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Poveznicu na izrađene kvizove dijele na zajedničkome mjestu </a:t>
            </a:r>
            <a:r>
              <a:rPr lang="hr-HR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poveznici - </a:t>
            </a:r>
            <a:r>
              <a:rPr lang="hr-HR" sz="1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https://bit.ly/PADLET_KVIZOVI</a:t>
            </a:r>
            <a:r>
              <a:rPr lang="hr-HR" sz="1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Polaznici komentiraju izrađene kvizove. Objašnjavaju što sve utječe na kvalitetu izrađenog kviza i na koje pojedinosti je potrebno obratiti pozornost pri izradi kvizova s pomoću alata umjetne inteligencije.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528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upoznaje polaznike s dodatnim mogućnostima umjetne inteligencije u alatu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Quizziz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– AI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Toolkit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Poseban naglasak je na izradi nastavnih listića iz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prompta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/upute/instrukcije (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Practice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worksheet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).</a:t>
            </a:r>
          </a:p>
          <a:p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Pokazuje izradu</a:t>
            </a:r>
            <a:r>
              <a:rPr lang="hr-HR" sz="1800" baseline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nastavnog listića i mogućnosti njegova preuzimanja i daljnje upotrebe. </a:t>
            </a:r>
          </a:p>
          <a:p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Možemo li biti sigurni da će tako oblikovan nastavni listić provjeriti usvojenost nastavnih ishoda predviđenih kurikulumom izvannastavne aktivnosti </a:t>
            </a:r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Umjetna inteligencija: od koncepta do primjene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?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što trebamo obratiti pozornost tijekom takvog stvaranja obrazovnih sadržaja s pomoću tehnologije umjetne inteligencije? Koji je konačni cilj izrade obrazovnih sadržaja za učenike?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0625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upoznaje polaznike s alatom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AutoDraw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AutoDraw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je besplatan mrežni alat koji se koristi umjetnom inteligencijom</a:t>
            </a:r>
            <a:r>
              <a:rPr lang="hr-HR" sz="1800" baseline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za preoblikovanje jednostavnih skica u prepoznatljive crteže. Može se koristiti za pripremu nastave te na nastavnom satu.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pokazuje rad u alatu te nudi neke prijedloge aktivnosti vezanih za kurikulum izvannastavne aktivnosti koji se mogu provesti s pomoću alata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AutoDraw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Prijedlozi upotrebe alata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AutoDraw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: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„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icebreaking</a:t>
            </a:r>
            <a:r>
              <a:rPr lang="hr-HR" sz="1800" b="1" dirty="0"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”</a:t>
            </a: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aktivnosti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– nastavnici mogu upotrijebiti alat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AutoDraw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za crtanje jednostavnih slika koje učenici trebaju prepoznati ili povezati s temom umjetne inteligencije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umne mape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– jednostavne umne mape s prikazom ključnih pojmova povezanih s umjetnom inteligencijom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igre 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– igre kao „Pogodi što sam nacrtao“ mogu pomoći u razvoju suradnje i razgovora o temi umjetne inteligencije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potpora u vizualizaciji složenih koncepata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–</a:t>
            </a: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nastavnici mogu brzo nacrtati grafičke prikaze ili sheme za objašnjenje teme umjetne inteligencije umjesto da se koriste složenim ili unaprijed pripremljenim ilustracijama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vrednovanje ishoda 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– učenici skiciraju ključne pojmove teme </a:t>
            </a:r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Umjetna inteligencija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na kraju nastavnog sata i objašnjavaju ih svojim riječima.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229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Polaznici će ponuditi prijedloge aktivnosti za učenike i izraditi ih koristeći se alatom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AutoDraw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Smisao je ove vježbe ispitati mogućnosti alata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AutoDraw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te razmijeniti ideje i stvoriti polazište za smislenu uporabu alata. Potrebno je uputiti korisnike na mogućnosti alata s obzirom na postojanje interaktivnih zaslona u školama.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Polaznici na zajedničkome mrežnome mjestu dijele poveznice za izrađene sadržaje – poveznica: https://bit.ly/AUTODRAW_VJEZBA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Potrebno je odrediti prednosti i nedostatke alata.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220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upoznaje polaznike s alatom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Twee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Twee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je digitalni alat koji se koristi umjetnom inteligencijom</a:t>
            </a:r>
            <a:r>
              <a:rPr lang="hr-HR" sz="1800" baseline="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za izradu različitih obrazovnih sadržaja – upitnika, prijedloga aktivnosti, jednostavnih tekstova na zadanu temu i sl. Odabirom teme, prethodno stvorenoga tekstualnog dokumenta ili videozapisa na platformi YouTube nastavnici imaju mogućnost stvoriti različite obrazovne sadržaje koji pomažu učenicima u razvoju vještina čitanja, pisanja, slušanja i govorenja, obogaćivanju rječnika i svladavanju gramatičkih pravila.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Polaznici izrađuju korisnički račun u alatu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Twee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(preporuka je zbog brze registracije koristiti se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Googleovim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računom).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objašnjava što je dostupno u besplatnoj inačici alata.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03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će opširnije najaviti sadržaj i ishode radionice.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382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objašnjava tri mogućnosti za rad u alatu. </a:t>
            </a: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će mogućnosti alata prikazati na predlošku ulomka dokumenta „Umjetna inteligencija: Od koncepta do primjene“ – poglavlje </a:t>
            </a:r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Ključne domene kurikuluma.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će s polaznicima podijeliti tekst kako bi ga i oni mogli unijeti u za to predviđeno polje u alatu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Twee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Poveznica: https://bit.ly/TWEE_TEKST.</a:t>
            </a:r>
          </a:p>
          <a:p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pokazuje kako alat izrađuje prijedloge različitih obrazovnih sadržaja i nastavne aktivnosti na osnovi predloška.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će pokazati aktivnosti </a:t>
            </a: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Open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questions</a:t>
            </a: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Simplify</a:t>
            </a: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Upgrade</a:t>
            </a: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Dialogue Based on Topic.</a:t>
            </a:r>
            <a:r>
              <a:rPr lang="hr-H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</a:p>
          <a:p>
            <a: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Ističe da pri izradi sadržaja nastavnik može odabrati razred i dob učenika.</a:t>
            </a:r>
            <a:endParaRPr lang="hr-B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Budući da alat izrađuje prijedloge sadržaja i aktivnosti na engleskom jeziku, predavač objašnjava kako će ih prevesti na hrvatski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(koristeći se mrežnim prevoditeljem Google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Translate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) i preuzeti u .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docx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ili .pdf formatu.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793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osnovi pokazanih aktivnosti polaznici će izraditi jedan obrazovni sadržaj / prijedlog aktivnosti koristeći se alatom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Twee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Sadržaje će oblikovati u .pdf ili .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docx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formatu i podijeliti na zajedničkome mrežnome mjestu. </a:t>
            </a: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Poveznica: https://bit.ly/TWEE_VJEZBA.</a:t>
            </a:r>
          </a:p>
          <a:p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Polaznici trebaju komentirati dobivene rezultate te na osnovi vlastita iskustva procijeniti uporabljivost, korisnost i suvislost prijedloga obrazovnih sadržaja i predloženih nastavnih aktivnosti.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nakon zajedničkog pregleda nekoliko izrađenih sadržaja potiče vođenu raspravu: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Koliko su vam prijedlozi u alatu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Twee</a:t>
            </a:r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pomogli u stvaranju vlastitog sadržaja?</a:t>
            </a:r>
            <a:r>
              <a:rPr lang="hr-HR" sz="1800" i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Je li vam alat </a:t>
            </a:r>
            <a:r>
              <a:rPr lang="hr-BA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Twee</a:t>
            </a:r>
            <a:r>
              <a:rPr lang="hr-BA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od velike pomoći za ostvarivanje ishoda učenja kurikuluma Umjetna inteligencija: od koncepta do primjene?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Hoćete li se koristiti alatom tijekom primjene kurikuluma?</a:t>
            </a:r>
            <a:r>
              <a:rPr lang="hr-BA" sz="1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Koje etičke dvojbe vam se pojavljuju pri uporabi alata?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Kako alati umjetne inteligencije utječu na didaktičku ulogu nastavnika?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Jesu li prijedlozi aktivnosti i izrađeni obrazovni sadržaji usmjereni na očekivane ishode učenja za učenike?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315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fontAlgn="base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će predstaviti funkcionalnosti alata </a:t>
            </a:r>
            <a:r>
              <a:rPr lang="hr-H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Fliki</a:t>
            </a: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Fliki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alat za izradu videozapisa s pomoću umjetne inteligencije. Alat može stvoriti videozapise na temelju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prompta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/upute/instrukcije, pretvoriti tekst u videozapis ili stvoriti videozapis s pomoću glasa umjetne</a:t>
            </a:r>
            <a:r>
              <a:rPr lang="hr-HR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inteligencije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Polaznici stvaraju korisničke račune služeći se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Googleovim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računom (@skole.hr ne prepoznaje i nije moguće otvoriti račun s pomoću adrese te e-pošte).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720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će polaznicima pokazati izradu videozapisa o umjetnoj inteligenciji.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Tekst sa strukturom videozapisa (opis scene, ukupno pet scena) bit će podijeljen s polaznicima putem poveznice https://bit.ly/FLIKI_SCENARIJ te će polaznici moći pratiti svaki korak izrade videozapisa – od dodavanja teksta, dodavanja multimedijskih materijala do preuzimanja videozapisa.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Nakon izrade videozapisa s pomoću tekstualnog predloška, predavač pokazuje stvaranje videozapisa s pomoću </a:t>
            </a:r>
            <a:r>
              <a:rPr lang="hr-H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prompta</a:t>
            </a:r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/upute/instrukcije.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Polaznici uspoređuju dobivene rezultate.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Predavač počinje vođenu raspravu:</a:t>
            </a:r>
          </a:p>
          <a:p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Umanjuju li videozapisi s glasom umjetne inteligencije kvalitetu učenja? </a:t>
            </a:r>
          </a:p>
          <a:p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Postoji li opasnost da umjetna inteligencija stvori videozapis koji nije potpuno točan ili čak zavarava? </a:t>
            </a:r>
          </a:p>
          <a:p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Budući da algoritmi umjetne inteligencije mogu biti pristrani, možete li prepoznati društvenu, kulturnu ili političku pristranost u izrađenom videozapisu? </a:t>
            </a:r>
          </a:p>
          <a:p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Tko je odgovoran za sadržaj videozapisa? </a:t>
            </a:r>
          </a:p>
          <a:p>
            <a:r>
              <a:rPr lang="hr-HR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Umjetna inteligencija koristi se dostupnim podatcima i može reproducirati tuđe ideje a da ne prepozna izvor – koje je vaše mišljenje o autorskom pravu u doba umjetne inteligencije? Kako zaštititi i pravilno označiti vlastite obrazovne sadržaje stvorene s pomoću umjetne inteligencije? </a:t>
            </a:r>
            <a:endParaRPr lang="hr-B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504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samom kraju radionice predavač će ukratko (preporučuje se u dijalogu s polaznicima) ponoviti sve što su danas naučili i isprobali. </a:t>
            </a:r>
          </a:p>
          <a:p>
            <a:r>
              <a:rPr lang="hr-HR" dirty="0"/>
              <a:t>Navesti mogućnosti</a:t>
            </a:r>
            <a:r>
              <a:rPr lang="hr-HR" baseline="0" dirty="0"/>
              <a:t> </a:t>
            </a:r>
            <a:r>
              <a:rPr lang="hr-HR" dirty="0"/>
              <a:t>uporabe alata umjetne inteligencije u izradi obrazovnih sadržaja, ali napomenuti da je potrebno raditi s velikim oprezom i osviješteno – zbog nedostataka koje bilježimo u radu s alatima umjetne inteligencije.</a:t>
            </a:r>
          </a:p>
          <a:p>
            <a:r>
              <a:rPr lang="hr-HR" dirty="0"/>
              <a:t>Pitati polaznike kako se osjećaju s obzirom na budućnost uvođenja umjetne inteligencije u nastavni proces. </a:t>
            </a:r>
          </a:p>
          <a:p>
            <a:r>
              <a:rPr lang="hr-HR" dirty="0"/>
              <a:t>Ponoviti sve što su tijekom radionice doživjeli:</a:t>
            </a:r>
          </a:p>
          <a:p>
            <a:pPr marL="171450" indent="-171450">
              <a:buFontTx/>
              <a:buChar char="-"/>
            </a:pPr>
            <a:r>
              <a:rPr lang="hr-HR" dirty="0"/>
              <a:t>izradili su prijedlog obrazovnog sadržaja u alatu </a:t>
            </a:r>
            <a:r>
              <a:rPr lang="hr-HR" dirty="0" err="1"/>
              <a:t>Canva</a:t>
            </a:r>
            <a:endParaRPr lang="hr-H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dirty="0"/>
              <a:t>izradili su prijedlog obrazovnog sadržaja u alatu </a:t>
            </a:r>
            <a:r>
              <a:rPr lang="hr-HR" dirty="0" err="1"/>
              <a:t>Quizziz</a:t>
            </a:r>
            <a:endParaRPr lang="hr-H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dirty="0"/>
              <a:t>izradili su prijedlog obrazovnog sadržaja u alatu </a:t>
            </a:r>
            <a:r>
              <a:rPr lang="hr-HR" dirty="0" err="1"/>
              <a:t>AutoDraw</a:t>
            </a:r>
            <a:endParaRPr lang="hr-H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dirty="0"/>
              <a:t>izradili su prijedlog obrazovnog sadržaja u alatu </a:t>
            </a:r>
            <a:r>
              <a:rPr lang="hr-HR" dirty="0" err="1"/>
              <a:t>Twee</a:t>
            </a:r>
            <a:endParaRPr lang="hr-H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dirty="0"/>
              <a:t>izradili su prijedlog obrazovnog sadržaja u alatu </a:t>
            </a:r>
            <a:r>
              <a:rPr lang="hr-HR" dirty="0" err="1"/>
              <a:t>Fliki</a:t>
            </a:r>
            <a:endParaRPr lang="hr-HR" dirty="0"/>
          </a:p>
          <a:p>
            <a:pPr marL="171450" indent="-171450">
              <a:buFontTx/>
              <a:buChar char="-"/>
            </a:pPr>
            <a:r>
              <a:rPr lang="hr-HR" dirty="0"/>
              <a:t>tijekom svake aktivnosti kritički su i </a:t>
            </a:r>
            <a:r>
              <a:rPr lang="hr-HR" dirty="0" err="1"/>
              <a:t>autorefleksivno</a:t>
            </a:r>
            <a:r>
              <a:rPr lang="hr-HR" dirty="0"/>
              <a:t> promišljali o uporabi alata umjetne inteligencije.</a:t>
            </a:r>
          </a:p>
          <a:p>
            <a:pPr marL="0" indent="0">
              <a:buFontTx/>
              <a:buNone/>
            </a:pPr>
            <a:endParaRPr lang="hr-HR" dirty="0"/>
          </a:p>
          <a:p>
            <a:pPr marL="0" indent="0">
              <a:buFontTx/>
              <a:buNone/>
            </a:pPr>
            <a:r>
              <a:rPr lang="hr-HR" dirty="0"/>
              <a:t>Predavač će na kraju radionice podsjetiti na mogućnost preuzimanja materijala radionice, pozvati polaznike da se prijave na sljedeću radionicu/</a:t>
            </a:r>
            <a:r>
              <a:rPr lang="hr-HR" dirty="0" err="1"/>
              <a:t>webinar</a:t>
            </a:r>
            <a:r>
              <a:rPr lang="hr-HR" dirty="0"/>
              <a:t> te ih pozdraviti uz zahvalu na sudjelovanju.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993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06c3a229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306c3a229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Upute za predavača: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/>
              <a:t>Zamoliti polaznike da iskreno ocijene webinar popunjavanjem upitnika zadovoljstva za polaznike.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Pozivnicu je potrebno objaviti u MS Teams pod Q&amp;A announcement.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Molimo da nakon svakog održavanja jedan predavač popuni izvještaj predavača o održanom webinaru.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Potvrde o sudjelovanju polaznicima će biti dostupne u aplikaciji za prijavu (EMA).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306c3a2292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će opširnije najaviti sadržaj i ishode radionice.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213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Predavač će opširnije najaviti sadržaj i hodogram radionice. Predviđeno je da radionica traje 180 minuta. Radionica je podijeljena u dva dulja dijela, s predviđenom stankom od 10 do 15 minuta.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Naravno, predavač može prilagoditi vrijeme stanke prema dinamici pojedine skupine.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35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Predavač će opširnije najaviti sadržaj i hodogram radionice.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57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samom početku radionice predavač će polaznika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potaknuti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sudjelovanje 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spunjavanjem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motivacijskog anketnog upitnika o izradi vlastitih obrazovnih sadržaja za potrebe nastave. Svrha je upitnika utvrditi koliko često polaznici radionice samostalno izrađuju obrazovne sadržaje, koja je razina poznavanja digitalnih alata i što su najveće zapreke u izradi obrazovnih sadržaja koje im umjetna inteligencija može pomoći riješiti (npr. nedostatak vremena i originalnih ideja).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800" b="0" u="none" dirty="0">
                <a:solidFill>
                  <a:srgbClr val="00AE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poveznici je primjer obrasca izrađena u aplikaciji </a:t>
            </a:r>
            <a:r>
              <a:rPr lang="hr-HR" sz="1800" b="0" u="none" dirty="0" err="1">
                <a:solidFill>
                  <a:srgbClr val="00AE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Mentimeter</a:t>
            </a:r>
            <a:r>
              <a:rPr lang="hr-HR" sz="1800" b="0" u="none" dirty="0">
                <a:solidFill>
                  <a:srgbClr val="00AE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https://www.menti.com/algb2acvc9nu</a:t>
            </a:r>
            <a:endParaRPr lang="hr-HR" sz="1800" b="1" u="none" dirty="0">
              <a:solidFill>
                <a:srgbClr val="00AE4D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800" b="1" u="none" dirty="0">
                <a:solidFill>
                  <a:srgbClr val="00AE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Predavač će potaknuti dijeljenje uživo te tako prikupiti odgovore na pitanje.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endParaRPr lang="hr-HR" sz="1800" b="1" u="none" dirty="0">
              <a:solidFill>
                <a:srgbClr val="00AE4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sz="1800" b="1" u="none" dirty="0">
                <a:solidFill>
                  <a:srgbClr val="00AE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Zadatci koji se prikazuju na slajdu</a:t>
            </a:r>
          </a:p>
          <a:p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Koliko često izrađujete vlastite obrazovne sadržaje za nastavu?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Ponuđeni odgovori: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rijetko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katkad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često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svaki dan.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Što vam je najveći izazov u izradi vlastitih obrazovnih materijala?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Ponuđeni odgovori: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nedostatak vremena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nedostatak ideje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malo dostupnih besplatnih alata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nedostatak motivacije.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Napišite koje alate najčešće upotrebljavate za izradu vlastitih obrazovnih sadržaja.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Slobodan unos odgovora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endParaRPr lang="hr-HR" sz="1800" b="1" u="none" dirty="0">
              <a:solidFill>
                <a:srgbClr val="00AE4D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osnovi dobivenih rezultata potrebno je potaknuti raspravu o situacijama u kojima se polaznici koriste digitalnim alatima za izradu vlastitih obrazovnih sadržaja. Također je potrebno istaknuti dobre primjere izrađenih obrazovnih sadržaja dostupnih na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Edutoriju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koje su izradili nastavnici i profesori osnovnih i srednjih škola. Potrebno</a:t>
            </a:r>
            <a:r>
              <a:rPr lang="hr-HR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k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omentirati najčešće alate kojima</a:t>
            </a:r>
            <a:r>
              <a:rPr lang="hr-HR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korisnici koriste i kojima su im poznati. 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36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Nakon što smo utvrdili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koliko često polaznici radionice samostalno izrađuju obrazovne sadržaje, koja je razina poznavanja digitalnih alata i što su najveće zapreke u izradi obrazovnih sadržaja, 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nastavlja se vođeni razgovor.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redavač usmjerava tijek razgovora o iskustvima s uporabom digitalnih alata u izradi obrazovnih sadržaja prema željenom cilju – 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upoznavanju novih mogućnosti </a:t>
            </a:r>
            <a:r>
              <a:rPr lang="hr-H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umjetne inteligencije 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poznatim alatima (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Canva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Quizziz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te upoznavanju i upotrebi novih alata –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AutoDraw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Fliki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Twee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će od polaznika u razgovoru pokušati dobiti odgovore na sljedeća pitanja: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Što vam je nedostajalo u alatima ili resursima kojima ste se dosad koristili za izradu obrazovnih sadržaja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Koji oblik sadržaja najviše volite stvarati (npr. tekstualni, vizualni, multimedijski, interaktivni)?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 metode poučavanja smatrate najučinkovitijima</a:t>
            </a:r>
            <a:r>
              <a:rPr lang="hr-HR" sz="1800" i="1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poticanje učeničkog zanimanja – dajte li prednost tradicionalnim ili inovativnim metodama (problemska nastava, istraživačka nastava)?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hr-H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 biste ocijenili učinak vlastitih obrazovnih sadržaja na ostvarivanje planiranih nastavnih ishoda?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B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Odgovori polaznika poslužit će predavaču kako bi istaknuo najvažnije prednosti upotrebe alata umjetne inteligencije u izradi obrazovnih sadržaja i njihovoj primjeni u nastavi.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525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/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će istaknuti najvažnije prednosti upotrebe alata umjetne inteligencije za izradu vlastitih obrazovnih sadržaja: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ušteda vremena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alati temeljeni na umjetnoj inteligenciji mogu brzo stvarati tekstualne, vizualne ili multimedijske materijale na osnovi kratkih uputa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izrada prilagođenog sadržaja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umjetna</a:t>
            </a:r>
            <a:r>
              <a:rPr lang="hr-HR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inteligencija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 stvoriti sadržaj koji je prilagođen razini znanja učenika i njihovu načinu učenja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stvaranje ideja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alati umjetne inteligencije mogu pomoći u stvaranju ideja, predlaganju tema ili struktura za obrazovne materijale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brza povratna informacija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automatski ocjenjuju testove i kvizove, čime se smanjuje administrativni teret za nastavnike i omogućuje im se da se usredotoče na kreativnije pedagoške zadaće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višejezična potpora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alati umjetne</a:t>
            </a:r>
            <a:r>
              <a:rPr lang="hr-HR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inteligencije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mogu automatski prevoditi obrazovne materijale na različite jezike čineći ih dostupnima široj publici.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Predavač svaku natuknicu objašnjava i ističe zašto je važna pri</a:t>
            </a:r>
            <a:r>
              <a:rPr lang="hr-HR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izradi obrazovnih sadržaja. Također napominje da, </a:t>
            </a:r>
            <a:r>
              <a:rPr lang="hr-BA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hr-BA" sz="2800" dirty="0"/>
              <a:t>natoč prednostima i koristima umjetne inteligencije, moramo uzeti u obzir moguću štetu koju mogu prouzročiti obrazovni sadržaji koji su loše izrađeni s pomoću umjetne inteligencije te nepravilnu namjernu ili nenamjernu uporabu ili zlouporabu alata UI-ja u izradi obrazovnih sadržaja.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B5438-9996-4303-8AC3-C4C4F5B1204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57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C1D1-3D6F-94AE-FA27-A0D80332E2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177" y="768316"/>
            <a:ext cx="10146025" cy="2387600"/>
          </a:xfrm>
        </p:spPr>
        <p:txBody>
          <a:bodyPr anchor="b">
            <a:normAutofit/>
          </a:bodyPr>
          <a:lstStyle>
            <a:lvl1pPr algn="ctr">
              <a:defRPr sz="54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Naslov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C85ED-C94C-FC37-09AB-421CDEEC78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0107" y="3914266"/>
            <a:ext cx="657178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za </a:t>
            </a:r>
            <a:r>
              <a:rPr lang="en-GB" dirty="0" err="1"/>
              <a:t>Podnaslov</a:t>
            </a:r>
            <a:r>
              <a:rPr lang="en-GB" dirty="0"/>
              <a:t> </a:t>
            </a:r>
            <a:r>
              <a:rPr lang="en-GB" dirty="0" err="1"/>
              <a:t>čija</a:t>
            </a:r>
            <a:r>
              <a:rPr lang="en-GB" dirty="0"/>
              <a:t> </a:t>
            </a:r>
            <a:r>
              <a:rPr lang="en-GB" dirty="0" err="1"/>
              <a:t>duljina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odrediti</a:t>
            </a:r>
            <a:r>
              <a:rPr lang="en-GB" dirty="0"/>
              <a:t> </a:t>
            </a:r>
            <a:r>
              <a:rPr lang="en-GB" dirty="0" err="1"/>
              <a:t>veličinu</a:t>
            </a:r>
            <a:r>
              <a:rPr lang="en-GB" dirty="0"/>
              <a:t> </a:t>
            </a:r>
            <a:r>
              <a:rPr lang="en-GB" dirty="0" err="1"/>
              <a:t>fonta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B82AB-095E-9102-AEF9-5CF152CC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7EE0C-263D-2844-8184-1027811EFAC1}" type="datetimeFigureOut">
              <a:rPr lang="x-none" smtClean="0"/>
              <a:pPr/>
              <a:t>17.10.2024.</a:t>
            </a:fld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C7ABB-5A12-4306-09BE-9C55BB54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 dirty="0">
                <a:solidFill>
                  <a:schemeClr val="bg1"/>
                </a:solidFill>
              </a:rPr>
              <a:t>STRANICA</a:t>
            </a:r>
            <a:r>
              <a:rPr lang="x-none" dirty="0"/>
              <a:t>  </a:t>
            </a:r>
            <a:fld id="{BE188E20-84A6-4B4D-917F-0C71F435DCDE}" type="slidenum">
              <a:rPr lang="x-none" smtClean="0">
                <a:solidFill>
                  <a:schemeClr val="bg1"/>
                </a:solidFill>
              </a:rPr>
              <a:pPr/>
              <a:t>‹#›</a:t>
            </a:fld>
            <a:endParaRPr lang="x-none" dirty="0">
              <a:solidFill>
                <a:schemeClr val="bg1"/>
              </a:solidFill>
            </a:endParaRP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FA8C0C17-CE9B-3F39-E5E9-45762BA2003A}"/>
              </a:ext>
            </a:extLst>
          </p:cNvPr>
          <p:cNvGrpSpPr/>
          <p:nvPr userDrawn="1"/>
        </p:nvGrpSpPr>
        <p:grpSpPr>
          <a:xfrm>
            <a:off x="5258663" y="5762995"/>
            <a:ext cx="1674673" cy="88160"/>
            <a:chOff x="0" y="0"/>
            <a:chExt cx="2232898" cy="117547"/>
          </a:xfrm>
        </p:grpSpPr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4A0AB291-B3D6-C577-DB6F-565F670090B4}"/>
                </a:ext>
              </a:extLst>
            </p:cNvPr>
            <p:cNvGrpSpPr/>
            <p:nvPr/>
          </p:nvGrpSpPr>
          <p:grpSpPr>
            <a:xfrm>
              <a:off x="541971" y="0"/>
              <a:ext cx="1148956" cy="117547"/>
              <a:chOff x="0" y="0"/>
              <a:chExt cx="226954" cy="23219"/>
            </a:xfrm>
          </p:grpSpPr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8E53879D-58C3-AA14-CD8B-01B8BEC21BF8}"/>
                  </a:ext>
                </a:extLst>
              </p:cNvPr>
              <p:cNvSpPr/>
              <p:nvPr/>
            </p:nvSpPr>
            <p:spPr>
              <a:xfrm>
                <a:off x="0" y="0"/>
                <a:ext cx="226954" cy="23219"/>
              </a:xfrm>
              <a:custGeom>
                <a:avLst/>
                <a:gdLst/>
                <a:ahLst/>
                <a:cxnLst/>
                <a:rect l="l" t="t" r="r" b="b"/>
                <a:pathLst>
                  <a:path w="226954" h="23219">
                    <a:moveTo>
                      <a:pt x="11610" y="0"/>
                    </a:moveTo>
                    <a:lnTo>
                      <a:pt x="215345" y="0"/>
                    </a:lnTo>
                    <a:cubicBezTo>
                      <a:pt x="218424" y="0"/>
                      <a:pt x="221377" y="1223"/>
                      <a:pt x="223554" y="3400"/>
                    </a:cubicBezTo>
                    <a:cubicBezTo>
                      <a:pt x="225731" y="5578"/>
                      <a:pt x="226954" y="8531"/>
                      <a:pt x="226954" y="11610"/>
                    </a:cubicBezTo>
                    <a:lnTo>
                      <a:pt x="226954" y="11610"/>
                    </a:lnTo>
                    <a:cubicBezTo>
                      <a:pt x="226954" y="18021"/>
                      <a:pt x="221756" y="23219"/>
                      <a:pt x="215345" y="23219"/>
                    </a:cubicBezTo>
                    <a:lnTo>
                      <a:pt x="11610" y="23219"/>
                    </a:lnTo>
                    <a:cubicBezTo>
                      <a:pt x="8531" y="23219"/>
                      <a:pt x="5578" y="21996"/>
                      <a:pt x="3400" y="19819"/>
                    </a:cubicBezTo>
                    <a:cubicBezTo>
                      <a:pt x="1223" y="17642"/>
                      <a:pt x="0" y="14689"/>
                      <a:pt x="0" y="11610"/>
                    </a:cubicBezTo>
                    <a:lnTo>
                      <a:pt x="0" y="11610"/>
                    </a:lnTo>
                    <a:cubicBezTo>
                      <a:pt x="0" y="8531"/>
                      <a:pt x="1223" y="5578"/>
                      <a:pt x="3400" y="3400"/>
                    </a:cubicBezTo>
                    <a:cubicBezTo>
                      <a:pt x="5578" y="1223"/>
                      <a:pt x="8531" y="0"/>
                      <a:pt x="1161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30" name="TextBox 15">
                <a:extLst>
                  <a:ext uri="{FF2B5EF4-FFF2-40B4-BE49-F238E27FC236}">
                    <a16:creationId xmlns:a16="http://schemas.microsoft.com/office/drawing/2014/main" id="{9D7B38FD-8A2D-B61C-21E2-0A91CB8828F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26954" cy="613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D251A609-D706-2BB1-A006-458105624752}"/>
                </a:ext>
              </a:extLst>
            </p:cNvPr>
            <p:cNvGrpSpPr/>
            <p:nvPr/>
          </p:nvGrpSpPr>
          <p:grpSpPr>
            <a:xfrm>
              <a:off x="1777020" y="0"/>
              <a:ext cx="455877" cy="117547"/>
              <a:chOff x="0" y="0"/>
              <a:chExt cx="90050" cy="23219"/>
            </a:xfrm>
          </p:grpSpPr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E1211D32-F920-C0C6-1B6C-82D3BE7C51B8}"/>
                  </a:ext>
                </a:extLst>
              </p:cNvPr>
              <p:cNvSpPr/>
              <p:nvPr/>
            </p:nvSpPr>
            <p:spPr>
              <a:xfrm>
                <a:off x="0" y="0"/>
                <a:ext cx="90050" cy="23219"/>
              </a:xfrm>
              <a:custGeom>
                <a:avLst/>
                <a:gdLst/>
                <a:ahLst/>
                <a:cxnLst/>
                <a:rect l="l" t="t" r="r" b="b"/>
                <a:pathLst>
                  <a:path w="90050" h="23219">
                    <a:moveTo>
                      <a:pt x="11610" y="0"/>
                    </a:moveTo>
                    <a:lnTo>
                      <a:pt x="78440" y="0"/>
                    </a:lnTo>
                    <a:cubicBezTo>
                      <a:pt x="81519" y="0"/>
                      <a:pt x="84472" y="1223"/>
                      <a:pt x="86650" y="3400"/>
                    </a:cubicBezTo>
                    <a:cubicBezTo>
                      <a:pt x="88827" y="5578"/>
                      <a:pt x="90050" y="8531"/>
                      <a:pt x="90050" y="11610"/>
                    </a:cubicBezTo>
                    <a:lnTo>
                      <a:pt x="90050" y="11610"/>
                    </a:lnTo>
                    <a:cubicBezTo>
                      <a:pt x="90050" y="14689"/>
                      <a:pt x="88827" y="17642"/>
                      <a:pt x="86650" y="19819"/>
                    </a:cubicBezTo>
                    <a:cubicBezTo>
                      <a:pt x="84472" y="21996"/>
                      <a:pt x="81519" y="23219"/>
                      <a:pt x="78440" y="23219"/>
                    </a:cubicBezTo>
                    <a:lnTo>
                      <a:pt x="11610" y="23219"/>
                    </a:lnTo>
                    <a:cubicBezTo>
                      <a:pt x="8531" y="23219"/>
                      <a:pt x="5578" y="21996"/>
                      <a:pt x="3400" y="19819"/>
                    </a:cubicBezTo>
                    <a:cubicBezTo>
                      <a:pt x="1223" y="17642"/>
                      <a:pt x="0" y="14689"/>
                      <a:pt x="0" y="11610"/>
                    </a:cubicBezTo>
                    <a:lnTo>
                      <a:pt x="0" y="11610"/>
                    </a:lnTo>
                    <a:cubicBezTo>
                      <a:pt x="0" y="8531"/>
                      <a:pt x="1223" y="5578"/>
                      <a:pt x="3400" y="3400"/>
                    </a:cubicBezTo>
                    <a:cubicBezTo>
                      <a:pt x="5578" y="1223"/>
                      <a:pt x="8531" y="0"/>
                      <a:pt x="1161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35B890C9-6BE9-9D8D-F646-8FFC6CEC72C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90050" cy="613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19">
              <a:extLst>
                <a:ext uri="{FF2B5EF4-FFF2-40B4-BE49-F238E27FC236}">
                  <a16:creationId xmlns:a16="http://schemas.microsoft.com/office/drawing/2014/main" id="{2B9BC236-8CDD-0245-E7AA-21EB4DEF5437}"/>
                </a:ext>
              </a:extLst>
            </p:cNvPr>
            <p:cNvGrpSpPr/>
            <p:nvPr/>
          </p:nvGrpSpPr>
          <p:grpSpPr>
            <a:xfrm>
              <a:off x="0" y="0"/>
              <a:ext cx="455877" cy="117547"/>
              <a:chOff x="0" y="0"/>
              <a:chExt cx="90050" cy="23219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83056B24-965C-3BA5-CE23-4636202B4BAC}"/>
                  </a:ext>
                </a:extLst>
              </p:cNvPr>
              <p:cNvSpPr/>
              <p:nvPr/>
            </p:nvSpPr>
            <p:spPr>
              <a:xfrm>
                <a:off x="0" y="0"/>
                <a:ext cx="90050" cy="23219"/>
              </a:xfrm>
              <a:custGeom>
                <a:avLst/>
                <a:gdLst/>
                <a:ahLst/>
                <a:cxnLst/>
                <a:rect l="l" t="t" r="r" b="b"/>
                <a:pathLst>
                  <a:path w="90050" h="23219">
                    <a:moveTo>
                      <a:pt x="11610" y="0"/>
                    </a:moveTo>
                    <a:lnTo>
                      <a:pt x="78440" y="0"/>
                    </a:lnTo>
                    <a:cubicBezTo>
                      <a:pt x="81519" y="0"/>
                      <a:pt x="84472" y="1223"/>
                      <a:pt x="86650" y="3400"/>
                    </a:cubicBezTo>
                    <a:cubicBezTo>
                      <a:pt x="88827" y="5578"/>
                      <a:pt x="90050" y="8531"/>
                      <a:pt x="90050" y="11610"/>
                    </a:cubicBezTo>
                    <a:lnTo>
                      <a:pt x="90050" y="11610"/>
                    </a:lnTo>
                    <a:cubicBezTo>
                      <a:pt x="90050" y="14689"/>
                      <a:pt x="88827" y="17642"/>
                      <a:pt x="86650" y="19819"/>
                    </a:cubicBezTo>
                    <a:cubicBezTo>
                      <a:pt x="84472" y="21996"/>
                      <a:pt x="81519" y="23219"/>
                      <a:pt x="78440" y="23219"/>
                    </a:cubicBezTo>
                    <a:lnTo>
                      <a:pt x="11610" y="23219"/>
                    </a:lnTo>
                    <a:cubicBezTo>
                      <a:pt x="8531" y="23219"/>
                      <a:pt x="5578" y="21996"/>
                      <a:pt x="3400" y="19819"/>
                    </a:cubicBezTo>
                    <a:cubicBezTo>
                      <a:pt x="1223" y="17642"/>
                      <a:pt x="0" y="14689"/>
                      <a:pt x="0" y="11610"/>
                    </a:cubicBezTo>
                    <a:lnTo>
                      <a:pt x="0" y="11610"/>
                    </a:lnTo>
                    <a:cubicBezTo>
                      <a:pt x="0" y="8531"/>
                      <a:pt x="1223" y="5578"/>
                      <a:pt x="3400" y="3400"/>
                    </a:cubicBezTo>
                    <a:cubicBezTo>
                      <a:pt x="5578" y="1223"/>
                      <a:pt x="8531" y="0"/>
                      <a:pt x="1161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6" name="TextBox 21">
                <a:extLst>
                  <a:ext uri="{FF2B5EF4-FFF2-40B4-BE49-F238E27FC236}">
                    <a16:creationId xmlns:a16="http://schemas.microsoft.com/office/drawing/2014/main" id="{1B98EBBB-7EA0-567E-B0E4-FF8F3BD0868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90050" cy="613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3" name="Freeform 26">
            <a:extLst>
              <a:ext uri="{FF2B5EF4-FFF2-40B4-BE49-F238E27FC236}">
                <a16:creationId xmlns:a16="http://schemas.microsoft.com/office/drawing/2014/main" id="{10F770F1-31C9-7A70-CD0B-2577AE560D36}"/>
              </a:ext>
            </a:extLst>
          </p:cNvPr>
          <p:cNvSpPr/>
          <p:nvPr userDrawn="1"/>
        </p:nvSpPr>
        <p:spPr>
          <a:xfrm>
            <a:off x="5715126" y="6464970"/>
            <a:ext cx="761874" cy="151939"/>
          </a:xfrm>
          <a:custGeom>
            <a:avLst/>
            <a:gdLst/>
            <a:ahLst/>
            <a:cxnLst/>
            <a:rect l="l" t="t" r="r" b="b"/>
            <a:pathLst>
              <a:path w="1674673" h="315900">
                <a:moveTo>
                  <a:pt x="0" y="0"/>
                </a:moveTo>
                <a:lnTo>
                  <a:pt x="1674674" y="0"/>
                </a:lnTo>
                <a:lnTo>
                  <a:pt x="1674674" y="315900"/>
                </a:lnTo>
                <a:lnTo>
                  <a:pt x="0" y="315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506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21075-62AB-5F6E-EC9E-9F09D535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E0C-263D-2844-8184-1027811EFAC1}" type="datetimeFigureOut">
              <a:rPr lang="x-none" smtClean="0"/>
              <a:t>17.10.2024.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1745-5672-F79E-B6A5-E56F53F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 dirty="0"/>
              <a:t>STRANICA </a:t>
            </a:r>
            <a:fld id="{BE188E20-84A6-4B4D-917F-0C71F435DCDE}" type="slidenum">
              <a:rPr lang="x-none" smtClean="0"/>
              <a:t>‹#›</a:t>
            </a:fld>
            <a:endParaRPr lang="x-non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E3561C-3F3F-E820-89CE-FA853295C4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1076"/>
            <a:ext cx="10515600" cy="2909060"/>
          </a:xfrm>
        </p:spPr>
        <p:txBody>
          <a:bodyPr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1D77224-9C1B-B1BE-FA4E-2E8A1F300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302"/>
            <a:ext cx="10515600" cy="1325563"/>
          </a:xfrm>
        </p:spPr>
        <p:txBody>
          <a:bodyPr>
            <a:noAutofit/>
          </a:bodyPr>
          <a:lstStyle>
            <a:lvl1pPr>
              <a:defRPr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slajda</a:t>
            </a:r>
            <a:endParaRPr lang="x-non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35C932-B8D2-078C-E683-1288680AE4C9}"/>
              </a:ext>
            </a:extLst>
          </p:cNvPr>
          <p:cNvCxnSpPr/>
          <p:nvPr userDrawn="1"/>
        </p:nvCxnSpPr>
        <p:spPr>
          <a:xfrm>
            <a:off x="801045" y="864189"/>
            <a:ext cx="0" cy="540327"/>
          </a:xfrm>
          <a:prstGeom prst="line">
            <a:avLst/>
          </a:prstGeom>
          <a:ln w="666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981E3F48-0A7B-9936-104C-F4D68B7ED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073234">
            <a:off x="8664634" y="-2294647"/>
            <a:ext cx="7428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468F-387C-5D99-2788-3B08E271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E0C-263D-2844-8184-1027811EFAC1}" type="datetimeFigureOut">
              <a:rPr lang="x-none" smtClean="0"/>
              <a:t>17.10.2024.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C3698-E76C-3035-EE24-E8B7C355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 dirty="0"/>
              <a:t>STRANICA </a:t>
            </a:r>
            <a:fld id="{BE188E20-84A6-4B4D-917F-0C71F435DCDE}" type="slidenum">
              <a:rPr lang="x-none" smtClean="0"/>
              <a:t>‹#›</a:t>
            </a:fld>
            <a:endParaRPr lang="x-none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352549-EEEC-C5A0-497D-22017BE31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333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BFE770B-CDE9-ED44-E479-05751CC96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33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C6E0720-0AEA-2431-FF2D-0A93583641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138" y="2818100"/>
            <a:ext cx="5151437" cy="2833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28758D7F-F238-4BD1-3173-0744DF3578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6421" y="2818100"/>
            <a:ext cx="5151437" cy="2833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D5C5C60-D9B5-C31D-0B29-AFA386C7F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302"/>
            <a:ext cx="10515600" cy="1325563"/>
          </a:xfrm>
        </p:spPr>
        <p:txBody>
          <a:bodyPr>
            <a:noAutofit/>
          </a:bodyPr>
          <a:lstStyle>
            <a:lvl1pPr>
              <a:defRPr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slajda</a:t>
            </a:r>
            <a:endParaRPr lang="x-non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6CE52AB-726C-5D6D-2389-669D4DDBA5FE}"/>
              </a:ext>
            </a:extLst>
          </p:cNvPr>
          <p:cNvCxnSpPr/>
          <p:nvPr userDrawn="1"/>
        </p:nvCxnSpPr>
        <p:spPr>
          <a:xfrm>
            <a:off x="801045" y="864189"/>
            <a:ext cx="0" cy="540327"/>
          </a:xfrm>
          <a:prstGeom prst="line">
            <a:avLst/>
          </a:prstGeom>
          <a:ln w="666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9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C8B09CC1-FA56-7E90-AD5E-048590B37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46470">
            <a:off x="-6797322" y="-12005165"/>
            <a:ext cx="21122921" cy="1950180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D01F32C-01D9-58B2-A1D1-9E481AE1CB21}"/>
              </a:ext>
            </a:extLst>
          </p:cNvPr>
          <p:cNvSpPr/>
          <p:nvPr userDrawn="1"/>
        </p:nvSpPr>
        <p:spPr>
          <a:xfrm>
            <a:off x="2209800" y="-609600"/>
            <a:ext cx="7772400" cy="7772400"/>
          </a:xfrm>
          <a:prstGeom prst="ellipse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3FD38-F21C-96D3-8B39-029AEC64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E0C-263D-2844-8184-1027811EFAC1}" type="datetimeFigureOut">
              <a:rPr lang="x-none" smtClean="0"/>
              <a:t>17.10.2024.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945C9-8408-E4C3-E318-CB0BD3DC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 dirty="0"/>
              <a:t>STRANICA </a:t>
            </a:r>
            <a:fld id="{BE188E20-84A6-4B4D-917F-0C71F435DCDE}" type="slidenum">
              <a:rPr lang="x-none" smtClean="0"/>
              <a:t>‹#›</a:t>
            </a:fld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31A762-8B37-588C-20E3-29840A82BB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58891"/>
            <a:ext cx="10515600" cy="1325563"/>
          </a:xfrm>
        </p:spPr>
        <p:txBody>
          <a:bodyPr anchor="b">
            <a:normAutofit/>
          </a:bodyPr>
          <a:lstStyle>
            <a:lvl1pPr algn="ctr">
              <a:defRPr sz="3600" b="0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“</a:t>
            </a:r>
            <a:r>
              <a:rPr lang="en-GB" dirty="0" err="1"/>
              <a:t>Tko</a:t>
            </a:r>
            <a:r>
              <a:rPr lang="en-GB" dirty="0"/>
              <a:t> </a:t>
            </a:r>
            <a:r>
              <a:rPr lang="en-GB" dirty="0" err="1"/>
              <a:t>izgubi</a:t>
            </a:r>
            <a:r>
              <a:rPr lang="en-GB" dirty="0"/>
              <a:t> </a:t>
            </a:r>
            <a:r>
              <a:rPr lang="en-GB" dirty="0" err="1"/>
              <a:t>dobitak</a:t>
            </a:r>
            <a:r>
              <a:rPr lang="en-GB" dirty="0"/>
              <a:t>, </a:t>
            </a:r>
            <a:r>
              <a:rPr lang="en-GB" dirty="0" err="1"/>
              <a:t>dobije</a:t>
            </a:r>
            <a:r>
              <a:rPr lang="en-GB" dirty="0"/>
              <a:t> </a:t>
            </a:r>
            <a:r>
              <a:rPr lang="en-GB" dirty="0" err="1"/>
              <a:t>gubitak</a:t>
            </a:r>
            <a:r>
              <a:rPr lang="en-GB" dirty="0"/>
              <a:t>.”</a:t>
            </a:r>
            <a:endParaRPr lang="x-non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34B39F9-F99D-3012-C974-B104AC1F3F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400" y="3930025"/>
            <a:ext cx="5772058" cy="1655762"/>
          </a:xfrm>
        </p:spPr>
        <p:txBody>
          <a:bodyPr/>
          <a:lstStyle>
            <a:lvl1pPr marL="0" indent="0" algn="r">
              <a:buNone/>
              <a:defRPr sz="2400" i="1">
                <a:solidFill>
                  <a:srgbClr val="0FA5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Mudar </a:t>
            </a:r>
            <a:r>
              <a:rPr lang="en-GB" dirty="0" err="1"/>
              <a:t>čovjek</a:t>
            </a:r>
            <a:endParaRPr lang="x-none" dirty="0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FA05CF34-75B8-9065-51CD-1DB3DED99EB7}"/>
              </a:ext>
            </a:extLst>
          </p:cNvPr>
          <p:cNvSpPr/>
          <p:nvPr userDrawn="1"/>
        </p:nvSpPr>
        <p:spPr>
          <a:xfrm>
            <a:off x="5715126" y="6464970"/>
            <a:ext cx="761874" cy="151939"/>
          </a:xfrm>
          <a:custGeom>
            <a:avLst/>
            <a:gdLst/>
            <a:ahLst/>
            <a:cxnLst/>
            <a:rect l="l" t="t" r="r" b="b"/>
            <a:pathLst>
              <a:path w="1674673" h="315900">
                <a:moveTo>
                  <a:pt x="0" y="0"/>
                </a:moveTo>
                <a:lnTo>
                  <a:pt x="1674674" y="0"/>
                </a:lnTo>
                <a:lnTo>
                  <a:pt x="1674674" y="315900"/>
                </a:lnTo>
                <a:lnTo>
                  <a:pt x="0" y="315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114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D26DA-2EE5-0B63-D802-2F2A5488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E0C-263D-2844-8184-1027811EFAC1}" type="datetimeFigureOut">
              <a:rPr lang="x-none" smtClean="0"/>
              <a:t>17.10.2024.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636B5-C0AF-9FD3-99C4-A98CFE62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 dirty="0"/>
              <a:t>STRANICA </a:t>
            </a:r>
            <a:fld id="{BE188E20-84A6-4B4D-917F-0C71F435DCDE}" type="slidenum">
              <a:rPr lang="x-none" smtClean="0"/>
              <a:t>‹#›</a:t>
            </a:fld>
            <a:endParaRPr lang="x-none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2837BF96-0729-7B1E-074E-AE057E68A3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938" y="2066925"/>
            <a:ext cx="6926261" cy="3937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9C8F73DB-22E7-AEAA-621C-A84359A76A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5618" y="2066925"/>
            <a:ext cx="3328988" cy="18138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C9B38671-AC2A-47D7-9E2F-77B603887F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618" y="4194313"/>
            <a:ext cx="3328988" cy="18138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E96D1D1-6F00-84FF-23A8-8D4E83374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302"/>
            <a:ext cx="10515600" cy="1325563"/>
          </a:xfrm>
        </p:spPr>
        <p:txBody>
          <a:bodyPr>
            <a:noAutofit/>
          </a:bodyPr>
          <a:lstStyle>
            <a:lvl1pPr>
              <a:defRPr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slajda</a:t>
            </a:r>
            <a:endParaRPr lang="x-non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79AEE99-8077-C912-7F90-0494AA741B58}"/>
              </a:ext>
            </a:extLst>
          </p:cNvPr>
          <p:cNvCxnSpPr/>
          <p:nvPr userDrawn="1"/>
        </p:nvCxnSpPr>
        <p:spPr>
          <a:xfrm>
            <a:off x="801045" y="864189"/>
            <a:ext cx="0" cy="540327"/>
          </a:xfrm>
          <a:prstGeom prst="line">
            <a:avLst/>
          </a:prstGeom>
          <a:ln w="666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1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328FE-67A3-EC7A-1C91-C7CA1F6A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E0C-263D-2844-8184-1027811EFAC1}" type="datetimeFigureOut">
              <a:rPr lang="x-none" smtClean="0"/>
              <a:t>17.10.2024.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4C02F-B6DE-D1BA-D38C-F2AAAAD1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 dirty="0"/>
              <a:t>STRANICA </a:t>
            </a:r>
            <a:fld id="{BE188E20-84A6-4B4D-917F-0C71F435DCDE}" type="slidenum">
              <a:rPr lang="x-none" smtClean="0"/>
              <a:t>‹#›</a:t>
            </a:fld>
            <a:endParaRPr lang="x-none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4D25176-4E8E-3F78-DF3A-2737CA05F9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302"/>
            <a:ext cx="10515600" cy="1325563"/>
          </a:xfrm>
        </p:spPr>
        <p:txBody>
          <a:bodyPr>
            <a:noAutofit/>
          </a:bodyPr>
          <a:lstStyle>
            <a:lvl1pPr>
              <a:defRPr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slajda</a:t>
            </a:r>
            <a:endParaRPr lang="x-non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5CEFCD6-F74D-82B8-2649-4A19598531F1}"/>
              </a:ext>
            </a:extLst>
          </p:cNvPr>
          <p:cNvSpPr/>
          <p:nvPr userDrawn="1"/>
        </p:nvSpPr>
        <p:spPr>
          <a:xfrm>
            <a:off x="4467225" y="2082655"/>
            <a:ext cx="3257550" cy="3257550"/>
          </a:xfrm>
          <a:prstGeom prst="ellipse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F46EA0C-CE0C-8204-99C3-BFD88F42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7224" y="3258195"/>
            <a:ext cx="3257551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35B761-B1DD-C7CE-34EA-31F60097A6A2}"/>
              </a:ext>
            </a:extLst>
          </p:cNvPr>
          <p:cNvSpPr/>
          <p:nvPr userDrawn="1"/>
        </p:nvSpPr>
        <p:spPr>
          <a:xfrm>
            <a:off x="777488" y="2082655"/>
            <a:ext cx="3257550" cy="3257550"/>
          </a:xfrm>
          <a:prstGeom prst="ellipse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0E1EE90-83F7-2A3A-C836-38AF50D3B8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75476" y="3504552"/>
            <a:ext cx="4191747" cy="1704690"/>
          </a:xfrm>
        </p:spPr>
        <p:txBody>
          <a:bodyPr anchor="b">
            <a:noAutofit/>
          </a:bodyPr>
          <a:lstStyle>
            <a:lvl1pPr marL="0" indent="0" algn="ctr">
              <a:buNone/>
              <a:defRPr sz="20000" b="1">
                <a:solidFill>
                  <a:schemeClr val="bg1">
                    <a:alpha val="2544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I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4916498-4C1F-ED05-0D54-C38C93EFE27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7487" y="3258195"/>
            <a:ext cx="3257551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3E6FE9-7D0B-EB8F-202D-F8CB0E8A32F2}"/>
              </a:ext>
            </a:extLst>
          </p:cNvPr>
          <p:cNvSpPr/>
          <p:nvPr userDrawn="1"/>
        </p:nvSpPr>
        <p:spPr>
          <a:xfrm>
            <a:off x="8158076" y="2082655"/>
            <a:ext cx="3257550" cy="3257550"/>
          </a:xfrm>
          <a:prstGeom prst="ellipse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7CE05E9-FB71-BE5C-4F8E-0DA254E4507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8075" y="3258195"/>
            <a:ext cx="3257551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92BEA94-5A44-D7BE-1490-61635FA6873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916450" y="3504552"/>
            <a:ext cx="4191747" cy="1704690"/>
          </a:xfrm>
        </p:spPr>
        <p:txBody>
          <a:bodyPr anchor="b">
            <a:noAutofit/>
          </a:bodyPr>
          <a:lstStyle>
            <a:lvl1pPr marL="0" indent="0" algn="ctr">
              <a:buNone/>
              <a:defRPr sz="20000" b="1">
                <a:solidFill>
                  <a:schemeClr val="bg1">
                    <a:alpha val="2544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C6F144F-D021-E878-C2D5-BCF9039907A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740305" y="3504552"/>
            <a:ext cx="4191747" cy="1704690"/>
          </a:xfrm>
        </p:spPr>
        <p:txBody>
          <a:bodyPr anchor="b">
            <a:noAutofit/>
          </a:bodyPr>
          <a:lstStyle>
            <a:lvl1pPr marL="0" indent="0" algn="ctr">
              <a:buNone/>
              <a:defRPr sz="20000" b="1">
                <a:solidFill>
                  <a:schemeClr val="bg1">
                    <a:alpha val="2544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3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74735FF-A26C-E868-AA93-E51BFEBF375C}"/>
              </a:ext>
            </a:extLst>
          </p:cNvPr>
          <p:cNvCxnSpPr/>
          <p:nvPr userDrawn="1"/>
        </p:nvCxnSpPr>
        <p:spPr>
          <a:xfrm>
            <a:off x="801045" y="864189"/>
            <a:ext cx="0" cy="540327"/>
          </a:xfrm>
          <a:prstGeom prst="line">
            <a:avLst/>
          </a:prstGeom>
          <a:ln w="666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64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B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819AF4C-B1B0-91A7-D73C-4BA2B16F63FB}"/>
              </a:ext>
            </a:extLst>
          </p:cNvPr>
          <p:cNvSpPr/>
          <p:nvPr userDrawn="1"/>
        </p:nvSpPr>
        <p:spPr>
          <a:xfrm>
            <a:off x="2209800" y="-609601"/>
            <a:ext cx="7772400" cy="777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B82AB-095E-9102-AEF9-5CF152CC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7EE0C-263D-2844-8184-1027811EFAC1}" type="datetimeFigureOut">
              <a:rPr lang="x-none" smtClean="0"/>
              <a:pPr/>
              <a:t>17.10.2024.</a:t>
            </a:fld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C7ABB-5A12-4306-09BE-9C55BB54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 dirty="0">
                <a:solidFill>
                  <a:schemeClr val="bg1"/>
                </a:solidFill>
              </a:rPr>
              <a:t>STRANICA</a:t>
            </a:r>
            <a:r>
              <a:rPr lang="x-none" dirty="0"/>
              <a:t>  </a:t>
            </a:r>
            <a:fld id="{BE188E20-84A6-4B4D-917F-0C71F435DCDE}" type="slidenum">
              <a:rPr lang="x-none" smtClean="0">
                <a:solidFill>
                  <a:schemeClr val="bg1"/>
                </a:solidFill>
              </a:rPr>
              <a:pPr/>
              <a:t>‹#›</a:t>
            </a:fld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CA828F-209C-53FA-4315-F2F25F5A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13818"/>
            <a:ext cx="10515600" cy="1325563"/>
          </a:xfrm>
        </p:spPr>
        <p:txBody>
          <a:bodyPr anchor="ctr">
            <a:normAutofit/>
          </a:bodyPr>
          <a:lstStyle>
            <a:lvl1pPr algn="ctr">
              <a:defRPr sz="3600" b="0" spc="-1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Hvala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pažnji</a:t>
            </a:r>
            <a:endParaRPr lang="x-none" dirty="0"/>
          </a:p>
        </p:txBody>
      </p:sp>
      <p:pic>
        <p:nvPicPr>
          <p:cNvPr id="15" name="Picture 14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124D0DFC-CC63-148F-A3CC-87CAC97C7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1058" y="6466978"/>
            <a:ext cx="769883" cy="1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4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E446E-6119-5E44-819B-1F7EFB90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9FF2-D20D-1671-C0EC-BA25F1219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1DA79-AC27-D307-F94F-543AFFD85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B7EE0C-263D-2844-8184-1027811EFAC1}" type="datetimeFigureOut">
              <a:rPr lang="x-none" smtClean="0"/>
              <a:t>17.10.2024.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0093-7BB6-33C2-1E09-908C635E6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x-none" dirty="0"/>
              <a:t>    STRANICA   </a:t>
            </a:r>
            <a:fld id="{BE188E20-84A6-4B4D-917F-0C71F435DCDE}" type="slidenum">
              <a:rPr lang="x-none" smtClean="0"/>
              <a:t>‹#›</a:t>
            </a:fld>
            <a:endParaRPr lang="x-none" dirty="0"/>
          </a:p>
        </p:txBody>
      </p:sp>
      <p:pic>
        <p:nvPicPr>
          <p:cNvPr id="9" name="Picture 8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2AB1BFAF-9F6F-9221-E8C4-99E6B42BAC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11058" y="6466978"/>
            <a:ext cx="769883" cy="1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7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ANVA_VJEZB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QUIZZIZ_TEX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PADLET_KVIZO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AUTODRAW_VJEZB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TWEE_TEKS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TWEE_VJEZB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AUTODRAW_VJEZBA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FLIKI_SCENARIJ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imesurvey.srce.hr/119747?lang=hr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5FE7-852D-7426-98BC-FED02D1CD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462" y="1084287"/>
            <a:ext cx="9293073" cy="3622623"/>
          </a:xfrm>
        </p:spPr>
        <p:txBody>
          <a:bodyPr>
            <a:normAutofit/>
          </a:bodyPr>
          <a:lstStyle/>
          <a:p>
            <a:r>
              <a:rPr lang="hr-HR" dirty="0"/>
              <a:t>Alati budućnosti</a:t>
            </a:r>
            <a:br>
              <a:rPr lang="hr-HR" dirty="0"/>
            </a:br>
            <a:r>
              <a:rPr lang="hr-HR" sz="4800" dirty="0"/>
              <a:t>- </a:t>
            </a:r>
            <a:r>
              <a:rPr lang="hr-HR" sz="3200"/>
              <a:t>izrada obrazovnih </a:t>
            </a:r>
            <a:r>
              <a:rPr lang="hr-HR" sz="3200" dirty="0"/>
              <a:t>sadržaja s pomoću umjetne inteligencije</a:t>
            </a:r>
            <a:br>
              <a:rPr lang="x-none" dirty="0"/>
            </a:b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F1C2A-DA83-AA57-11E2-1A8BBF18B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506" y="4438650"/>
            <a:ext cx="5302986" cy="1466850"/>
          </a:xfrm>
        </p:spPr>
        <p:txBody>
          <a:bodyPr>
            <a:normAutofit/>
          </a:bodyPr>
          <a:lstStyle/>
          <a:p>
            <a:r>
              <a:rPr lang="hr-HR" dirty="0"/>
              <a:t>Predavač/predavačica: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9422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E7EEF73-C84F-A237-DA9F-1A84DD4B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4000" dirty="0"/>
              <a:t>Nedostatci uporabe alata umjetne inteligencije za izradu obrazovnih sadržaja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0D27A29-830C-AB73-E4CD-45C693E7F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izostanak kreativnosti </a:t>
            </a:r>
          </a:p>
          <a:p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ograničenja u mogućnosti prilagodbe sadržaja</a:t>
            </a:r>
          </a:p>
          <a:p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pretjerana ovisnost o tehnologiji </a:t>
            </a:r>
          </a:p>
          <a:p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nepouzdanost podataka </a:t>
            </a:r>
          </a:p>
          <a:p>
            <a:r>
              <a:rPr lang="hr-HR" dirty="0"/>
              <a:t>pitanje privatnosti i sigurnosti osobnih podataka </a:t>
            </a:r>
            <a:endParaRPr lang="hr-HR" b="1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02249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softver, Ikona na računalu, operacijski sustav&#10;&#10;Opis je automatski generiran">
            <a:extLst>
              <a:ext uri="{FF2B5EF4-FFF2-40B4-BE49-F238E27FC236}">
                <a16:creationId xmlns:a16="http://schemas.microsoft.com/office/drawing/2014/main" id="{22C6583E-7A2E-78B4-122C-6251018F9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snimka zaslona, crtić&#10;&#10;Opis je automatski generiran">
            <a:extLst>
              <a:ext uri="{FF2B5EF4-FFF2-40B4-BE49-F238E27FC236}">
                <a16:creationId xmlns:a16="http://schemas.microsoft.com/office/drawing/2014/main" id="{DA29B91C-9E4B-200E-6F6E-19BFC0A48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9" y="463247"/>
            <a:ext cx="7156618" cy="5059729"/>
          </a:xfrm>
          <a:prstGeom prst="rect">
            <a:avLst/>
          </a:prstGeom>
        </p:spPr>
      </p:pic>
      <p:pic>
        <p:nvPicPr>
          <p:cNvPr id="7" name="Slika 6" descr="Slika na kojoj se prikazuje tekst, snimka zaslona, Font, Tiskanje&#10;&#10;Opis je automatski generiran">
            <a:extLst>
              <a:ext uri="{FF2B5EF4-FFF2-40B4-BE49-F238E27FC236}">
                <a16:creationId xmlns:a16="http://schemas.microsoft.com/office/drawing/2014/main" id="{E346D8C4-E9D6-8782-2943-6A62D2A8C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07" y="240758"/>
            <a:ext cx="4350285" cy="61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4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web-stranica, web-mjesto&#10;&#10;Opis je automatski generiran">
            <a:extLst>
              <a:ext uri="{FF2B5EF4-FFF2-40B4-BE49-F238E27FC236}">
                <a16:creationId xmlns:a16="http://schemas.microsoft.com/office/drawing/2014/main" id="{54B73E6F-E771-D989-1D42-EDB8AC40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42" y="406689"/>
            <a:ext cx="10546915" cy="57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softver, snimka zaslona, broj&#10;&#10;Opis je automatski generiran">
            <a:extLst>
              <a:ext uri="{FF2B5EF4-FFF2-40B4-BE49-F238E27FC236}">
                <a16:creationId xmlns:a16="http://schemas.microsoft.com/office/drawing/2014/main" id="{E640E0FB-73EE-EA0F-D7D5-42A0FDA5F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726" y="409150"/>
            <a:ext cx="11742548" cy="5051742"/>
          </a:xfrm>
        </p:spPr>
      </p:pic>
    </p:spTree>
    <p:extLst>
      <p:ext uri="{BB962C8B-B14F-4D97-AF65-F5344CB8AC3E}">
        <p14:creationId xmlns:p14="http://schemas.microsoft.com/office/powerpoint/2010/main" val="40376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50CF28E6-0B46-E4AC-9D7F-B08D0CBDE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295" y="190691"/>
            <a:ext cx="10064241" cy="5994986"/>
          </a:xfrm>
        </p:spPr>
      </p:pic>
    </p:spTree>
    <p:extLst>
      <p:ext uri="{BB962C8B-B14F-4D97-AF65-F5344CB8AC3E}">
        <p14:creationId xmlns:p14="http://schemas.microsoft.com/office/powerpoint/2010/main" val="184812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softver, Ikona na računalu, web-stranica&#10;&#10;Opis je automatski generiran">
            <a:extLst>
              <a:ext uri="{FF2B5EF4-FFF2-40B4-BE49-F238E27FC236}">
                <a16:creationId xmlns:a16="http://schemas.microsoft.com/office/drawing/2014/main" id="{F6EE87C8-115E-0EC3-0DF9-177FD03C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53" y="499345"/>
            <a:ext cx="11498893" cy="54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4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3AA61-FA58-0EFE-4313-C5D40D538B9B}"/>
              </a:ext>
            </a:extLst>
          </p:cNvPr>
          <p:cNvSpPr txBox="1"/>
          <p:nvPr/>
        </p:nvSpPr>
        <p:spPr>
          <a:xfrm>
            <a:off x="1178306" y="3256437"/>
            <a:ext cx="871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Imate li ideju za obrazovni sadržaj na kojem biste željeli raditi u alatu </a:t>
            </a:r>
            <a:r>
              <a:rPr lang="hr-HR" sz="3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Canva</a:t>
            </a: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36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BA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https://bit.ly/CANVA_VJEZBA</a:t>
            </a:r>
            <a:endParaRPr lang="hr-BA" sz="3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0370916-B67D-A7B9-C1E9-4E8E4E6F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550773"/>
            <a:ext cx="8401050" cy="1325563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96747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3AA61-FA58-0EFE-4313-C5D40D538B9B}"/>
              </a:ext>
            </a:extLst>
          </p:cNvPr>
          <p:cNvSpPr txBox="1"/>
          <p:nvPr/>
        </p:nvSpPr>
        <p:spPr>
          <a:xfrm>
            <a:off x="627761" y="1960448"/>
            <a:ext cx="9075928" cy="497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Smatrate li da su alati poput ovoga, smišljeni kao pomoć u izradi teksta, potrebni i korisni, učinkoviti ili potpuno nepotrebni?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Koliko su pouzdani izvori kojima se alat koristi za izradu teksta i na čemu se temelje?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Smanjuje li se kreativnost nastavnika oslanjanjem na alate umjetne inteligencije koji samostalno stvaraju tekstualne sadržaje?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Kakav je odnos između alata umjetne inteligencije i autorskih prava?</a:t>
            </a:r>
            <a:endParaRPr lang="hr-B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hr-HR" sz="3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0370916-B67D-A7B9-C1E9-4E8E4E6F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550773"/>
            <a:ext cx="8401050" cy="1325563"/>
          </a:xfrm>
        </p:spPr>
        <p:txBody>
          <a:bodyPr/>
          <a:lstStyle/>
          <a:p>
            <a:r>
              <a:rPr lang="hr-HR" dirty="0"/>
              <a:t>Refleksija  </a:t>
            </a:r>
          </a:p>
        </p:txBody>
      </p:sp>
    </p:spTree>
    <p:extLst>
      <p:ext uri="{BB962C8B-B14F-4D97-AF65-F5344CB8AC3E}">
        <p14:creationId xmlns:p14="http://schemas.microsoft.com/office/powerpoint/2010/main" val="1155499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0370916-B67D-A7B9-C1E9-4E8E4E6F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071219"/>
            <a:ext cx="8401050" cy="1325563"/>
          </a:xfrm>
        </p:spPr>
        <p:txBody>
          <a:bodyPr/>
          <a:lstStyle/>
          <a:p>
            <a:r>
              <a:rPr lang="hr-HR" dirty="0">
                <a:latin typeface="+mn-lt"/>
              </a:rPr>
              <a:t>   Pregled obilježja kvalitetnog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   obrazovnog sadržaja </a:t>
            </a:r>
            <a:br>
              <a:rPr lang="hr-HR" dirty="0">
                <a:latin typeface="+mn-lt"/>
              </a:rPr>
            </a:br>
            <a:endParaRPr lang="hr-HR" sz="3200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6B2C28-027B-3F79-5D84-B1603C1B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380"/>
            <a:ext cx="10515600" cy="3784236"/>
          </a:xfrm>
        </p:spPr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interaktivnost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multimedijalnost</a:t>
            </a:r>
            <a:r>
              <a:rPr lang="en-US" dirty="0">
                <a:effectLst/>
                <a:ea typeface="Times New Roman" panose="02020603050405020304" pitchFamily="18" charset="0"/>
              </a:rPr>
              <a:t>  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prilagodljivost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dostupnost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povratne informacije u stvarnom vremenu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hr-HR" dirty="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hr-H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nterdisciplinarnost</a:t>
            </a:r>
            <a:endParaRPr lang="hr-BA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BA1CF36-E17E-02CA-7E73-83CD3647320F}"/>
              </a:ext>
            </a:extLst>
          </p:cNvPr>
          <p:cNvSpPr/>
          <p:nvPr/>
        </p:nvSpPr>
        <p:spPr>
          <a:xfrm>
            <a:off x="816864" y="3304032"/>
            <a:ext cx="3243072" cy="512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371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F0ABD1-63B8-A373-2A57-92930FD2D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4"/>
            <a:ext cx="8230849" cy="5050135"/>
          </a:xfrm>
        </p:spPr>
        <p:txBody>
          <a:bodyPr/>
          <a:lstStyle/>
          <a:p>
            <a:r>
              <a:rPr lang="hr-HR" dirty="0">
                <a:ea typeface="Times New Roman" panose="02020603050405020304" pitchFamily="18" charset="0"/>
              </a:rPr>
              <a:t>naučiti </a:t>
            </a:r>
            <a:r>
              <a:rPr lang="hr-HR" dirty="0">
                <a:effectLst/>
                <a:ea typeface="Times New Roman" panose="02020603050405020304" pitchFamily="18" charset="0"/>
              </a:rPr>
              <a:t>kako </a:t>
            </a:r>
            <a:r>
              <a:rPr lang="hr-HR" dirty="0">
                <a:ea typeface="Times New Roman" panose="02020603050405020304" pitchFamily="18" charset="0"/>
              </a:rPr>
              <a:t>se </a:t>
            </a:r>
            <a:r>
              <a:rPr lang="hr-HR" dirty="0">
                <a:effectLst/>
                <a:ea typeface="Times New Roman" panose="02020603050405020304" pitchFamily="18" charset="0"/>
              </a:rPr>
              <a:t>koristiti umjetnom inteligencijom  za stvaranje inovativnih obrazovnih sadržaja </a:t>
            </a:r>
            <a:r>
              <a:rPr lang="hr-HR" dirty="0">
                <a:ea typeface="Times New Roman" panose="02020603050405020304" pitchFamily="18" charset="0"/>
              </a:rPr>
              <a:t>na osnovi praktičnog rada u digitalnim alatima </a:t>
            </a:r>
            <a:r>
              <a:rPr lang="hr-HR" dirty="0">
                <a:effectLst/>
                <a:ea typeface="Times New Roman" panose="02020603050405020304" pitchFamily="18" charset="0"/>
              </a:rPr>
              <a:t>koji poboljšavaju angažman učenika i omogućuju lakše ostvarivanje nastavnih ishoda </a:t>
            </a:r>
          </a:p>
          <a:p>
            <a:r>
              <a:rPr lang="hr-HR" dirty="0">
                <a:effectLst/>
                <a:ea typeface="Arial" panose="020B0604020202020204" pitchFamily="34" charset="0"/>
              </a:rPr>
              <a:t>osvijestiti prednosti i izazove upotrebe umjetne inteligencije u izradi obrazovnih sadržaja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endParaRPr lang="hr-HR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BEA9D5-49B5-B253-7DF8-8A20093F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radionice</a:t>
            </a:r>
          </a:p>
        </p:txBody>
      </p:sp>
    </p:spTree>
    <p:extLst>
      <p:ext uri="{BB962C8B-B14F-4D97-AF65-F5344CB8AC3E}">
        <p14:creationId xmlns:p14="http://schemas.microsoft.com/office/powerpoint/2010/main" val="491865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tekst, softver, snimka zaslona, Ikona na računalu&#10;&#10;Opis je automatski generiran">
            <a:extLst>
              <a:ext uri="{FF2B5EF4-FFF2-40B4-BE49-F238E27FC236}">
                <a16:creationId xmlns:a16="http://schemas.microsoft.com/office/drawing/2014/main" id="{CA543268-8C2F-87C3-194C-84947A9DB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54" y="495363"/>
            <a:ext cx="11450603" cy="5427109"/>
          </a:xfrm>
        </p:spPr>
      </p:pic>
    </p:spTree>
    <p:extLst>
      <p:ext uri="{BB962C8B-B14F-4D97-AF65-F5344CB8AC3E}">
        <p14:creationId xmlns:p14="http://schemas.microsoft.com/office/powerpoint/2010/main" val="293076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3AA61-FA58-0EFE-4313-C5D40D538B9B}"/>
              </a:ext>
            </a:extLst>
          </p:cNvPr>
          <p:cNvSpPr txBox="1"/>
          <p:nvPr/>
        </p:nvSpPr>
        <p:spPr>
          <a:xfrm>
            <a:off x="1275842" y="2854101"/>
            <a:ext cx="8712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Samostalno stvorite tekstualni sadržaj i prilagodite ga (izradite sažetak, skratite) za svoje učenike.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0370916-B67D-A7B9-C1E9-4E8E4E6F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550773"/>
            <a:ext cx="8401050" cy="1325563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398237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3AA61-FA58-0EFE-4313-C5D40D538B9B}"/>
              </a:ext>
            </a:extLst>
          </p:cNvPr>
          <p:cNvSpPr txBox="1"/>
          <p:nvPr/>
        </p:nvSpPr>
        <p:spPr>
          <a:xfrm>
            <a:off x="660400" y="1428276"/>
            <a:ext cx="11226800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hr-H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hr-HR" sz="2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0370916-B67D-A7B9-C1E9-4E8E4E6F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550773"/>
            <a:ext cx="8401050" cy="1325563"/>
          </a:xfrm>
        </p:spPr>
        <p:txBody>
          <a:bodyPr/>
          <a:lstStyle/>
          <a:p>
            <a:r>
              <a:rPr lang="hr-HR" dirty="0"/>
              <a:t>  </a:t>
            </a:r>
          </a:p>
        </p:txBody>
      </p:sp>
      <p:pic>
        <p:nvPicPr>
          <p:cNvPr id="5" name="Slika 4" descr="Slika na kojoj se prikazuje tekst, snimka zaslona, Font, dizajn&#10;&#10;Opis je automatski generiran">
            <a:extLst>
              <a:ext uri="{FF2B5EF4-FFF2-40B4-BE49-F238E27FC236}">
                <a16:creationId xmlns:a16="http://schemas.microsoft.com/office/drawing/2014/main" id="{FACAF6AB-8488-E6D5-98DE-475187402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5778"/>
            <a:ext cx="11887200" cy="56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998D07EF-D1BA-5535-FB7A-A704FF06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" y="497379"/>
            <a:ext cx="11812905" cy="55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0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softver, web-stranica&#10;&#10;Opis je automatski generiran">
            <a:extLst>
              <a:ext uri="{FF2B5EF4-FFF2-40B4-BE49-F238E27FC236}">
                <a16:creationId xmlns:a16="http://schemas.microsoft.com/office/drawing/2014/main" id="{553D18A0-2F31-95CF-9D89-EBDB015E5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58" y="395941"/>
            <a:ext cx="11777683" cy="55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00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3AA61-FA58-0EFE-4313-C5D40D538B9B}"/>
              </a:ext>
            </a:extLst>
          </p:cNvPr>
          <p:cNvSpPr txBox="1"/>
          <p:nvPr/>
        </p:nvSpPr>
        <p:spPr>
          <a:xfrm>
            <a:off x="965200" y="2402997"/>
            <a:ext cx="92702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Samostalno stvorite kviz iz zadanog</a:t>
            </a:r>
            <a:r>
              <a:rPr lang="hr-HR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tekstualnog predloška.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36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Tekst: https://bit.ly/QUIZZIZ_TEXT</a:t>
            </a:r>
            <a:endParaRPr lang="hr-HR" sz="3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Dijeljenje: https://bit.ly/PADLET_KVIZOVI</a:t>
            </a:r>
            <a:endParaRPr lang="hr-HR" sz="3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0370916-B67D-A7B9-C1E9-4E8E4E6F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550773"/>
            <a:ext cx="8401050" cy="1325563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2245002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snimka zaslona, softver, web-stranica&#10;&#10;Opis je automatski generiran">
            <a:extLst>
              <a:ext uri="{FF2B5EF4-FFF2-40B4-BE49-F238E27FC236}">
                <a16:creationId xmlns:a16="http://schemas.microsoft.com/office/drawing/2014/main" id="{818316FC-65F0-6905-8A26-4E304F98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745490"/>
            <a:ext cx="11673840" cy="50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38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34335E-8EB3-CF60-01AC-11AF60B7F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987" y="1512028"/>
            <a:ext cx="10146025" cy="2387600"/>
          </a:xfrm>
        </p:spPr>
        <p:txBody>
          <a:bodyPr/>
          <a:lstStyle/>
          <a:p>
            <a:r>
              <a:rPr lang="hr-HR" dirty="0"/>
              <a:t>Stanka – 10 minuta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797254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snimka zaslona, Multimedijski softver, softver, grafički softver&#10;&#10;Opis je automatski generiran">
            <a:extLst>
              <a:ext uri="{FF2B5EF4-FFF2-40B4-BE49-F238E27FC236}">
                <a16:creationId xmlns:a16="http://schemas.microsoft.com/office/drawing/2014/main" id="{DB82EFC4-3DFB-DB0D-4631-A5FD842DC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516300"/>
            <a:ext cx="11460480" cy="533834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6E45264-90D8-C495-C73D-41D6C37A9E2A}"/>
              </a:ext>
            </a:extLst>
          </p:cNvPr>
          <p:cNvSpPr txBox="1"/>
          <p:nvPr/>
        </p:nvSpPr>
        <p:spPr>
          <a:xfrm>
            <a:off x="4852416" y="3044279"/>
            <a:ext cx="3328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AutoDraw</a:t>
            </a:r>
            <a:endParaRPr lang="hr-B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97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3AA61-FA58-0EFE-4313-C5D40D538B9B}"/>
              </a:ext>
            </a:extLst>
          </p:cNvPr>
          <p:cNvSpPr txBox="1"/>
          <p:nvPr/>
        </p:nvSpPr>
        <p:spPr>
          <a:xfrm>
            <a:off x="965200" y="1875104"/>
            <a:ext cx="85689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Samostalno stvorite sadržaj u alatu </a:t>
            </a:r>
            <a:r>
              <a:rPr lang="hr-HR" sz="36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AutoDraw</a:t>
            </a:r>
            <a:r>
              <a:rPr lang="hr-HR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objasnite aktivnost koju možete provesti sa svojim učenicima koristeći se alatom.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36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Dijeljenje: https://bit.ly/AUTODRAW_VJEZBA</a:t>
            </a:r>
            <a:endParaRPr lang="hr-HR" sz="3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0370916-B67D-A7B9-C1E9-4E8E4E6F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550773"/>
            <a:ext cx="8401050" cy="1325563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69042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16CF6C-3B91-AA89-F244-DD685F25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5"/>
            <a:ext cx="8782050" cy="4567833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dirty="0">
                <a:effectLst/>
                <a:ea typeface="Arial" panose="020B0604020202020204" pitchFamily="34" charset="0"/>
              </a:rPr>
              <a:t>razumjeti  kako umjetna inteligencija može poboljšati izradu obrazovnih sadržaja te proces učenja i poučavanja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dirty="0">
                <a:effectLst/>
                <a:ea typeface="Arial" panose="020B0604020202020204" pitchFamily="34" charset="0"/>
              </a:rPr>
              <a:t>razlikovati funkcionalnosti i obilježja odabranih digitalnih alata umjetne inteligencije (</a:t>
            </a:r>
            <a:r>
              <a:rPr lang="hr-HR" dirty="0" err="1">
                <a:effectLst/>
                <a:ea typeface="Arial" panose="020B0604020202020204" pitchFamily="34" charset="0"/>
              </a:rPr>
              <a:t>Canva</a:t>
            </a:r>
            <a:r>
              <a:rPr lang="hr-HR" dirty="0">
                <a:effectLst/>
                <a:ea typeface="Arial" panose="020B0604020202020204" pitchFamily="34" charset="0"/>
              </a:rPr>
              <a:t> </a:t>
            </a:r>
            <a:r>
              <a:rPr lang="hr-HR" dirty="0" err="1">
                <a:effectLst/>
                <a:ea typeface="Arial" panose="020B0604020202020204" pitchFamily="34" charset="0"/>
              </a:rPr>
              <a:t>MagicWrite</a:t>
            </a:r>
            <a:r>
              <a:rPr lang="hr-HR" dirty="0">
                <a:effectLst/>
                <a:ea typeface="Arial" panose="020B0604020202020204" pitchFamily="34" charset="0"/>
              </a:rPr>
              <a:t>, </a:t>
            </a:r>
            <a:r>
              <a:rPr lang="hr-HR" dirty="0" err="1">
                <a:effectLst/>
                <a:ea typeface="Arial" panose="020B0604020202020204" pitchFamily="34" charset="0"/>
              </a:rPr>
              <a:t>Quizziz</a:t>
            </a:r>
            <a:r>
              <a:rPr lang="hr-HR" dirty="0">
                <a:effectLst/>
                <a:ea typeface="Arial" panose="020B0604020202020204" pitchFamily="34" charset="0"/>
              </a:rPr>
              <a:t> AI (AI </a:t>
            </a:r>
            <a:r>
              <a:rPr lang="hr-HR" dirty="0" err="1">
                <a:effectLst/>
                <a:ea typeface="Arial" panose="020B0604020202020204" pitchFamily="34" charset="0"/>
              </a:rPr>
              <a:t>Toolkit</a:t>
            </a:r>
            <a:r>
              <a:rPr lang="hr-HR" dirty="0">
                <a:effectLst/>
                <a:ea typeface="Arial" panose="020B0604020202020204" pitchFamily="34" charset="0"/>
              </a:rPr>
              <a:t>), </a:t>
            </a:r>
            <a:r>
              <a:rPr lang="hr-HR" dirty="0" err="1">
                <a:effectLst/>
                <a:ea typeface="Arial" panose="020B0604020202020204" pitchFamily="34" charset="0"/>
              </a:rPr>
              <a:t>AutoDraw</a:t>
            </a:r>
            <a:r>
              <a:rPr lang="hr-HR" dirty="0">
                <a:effectLst/>
                <a:ea typeface="Arial" panose="020B0604020202020204" pitchFamily="34" charset="0"/>
              </a:rPr>
              <a:t>, </a:t>
            </a:r>
            <a:r>
              <a:rPr lang="hr-HR" dirty="0" err="1">
                <a:effectLst/>
                <a:ea typeface="Arial" panose="020B0604020202020204" pitchFamily="34" charset="0"/>
              </a:rPr>
              <a:t>Twee</a:t>
            </a:r>
            <a:r>
              <a:rPr lang="hr-HR" dirty="0">
                <a:effectLst/>
                <a:ea typeface="Arial" panose="020B0604020202020204" pitchFamily="34" charset="0"/>
              </a:rPr>
              <a:t>, </a:t>
            </a:r>
            <a:r>
              <a:rPr lang="hr-HR" dirty="0" err="1">
                <a:effectLst/>
                <a:ea typeface="Arial" panose="020B0604020202020204" pitchFamily="34" charset="0"/>
              </a:rPr>
              <a:t>Fliki</a:t>
            </a:r>
            <a:r>
              <a:rPr lang="hr-HR" dirty="0">
                <a:effectLst/>
                <a:ea typeface="Arial" panose="020B0604020202020204" pitchFamily="34" charset="0"/>
              </a:rPr>
              <a:t>)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dirty="0">
                <a:effectLst/>
                <a:ea typeface="Arial" panose="020B0604020202020204" pitchFamily="34" charset="0"/>
              </a:rPr>
              <a:t>razlikovati alate umjetne inteligencije i koristiti se njima za izradu obrazovnih sadržaja – prezentacija, grafika, bilježaka, interaktivnih kvizova i videozapisa</a:t>
            </a:r>
            <a:endParaRPr lang="hr-BA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222CD-BCDC-AE34-A774-9164A6E9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 učenja</a:t>
            </a:r>
          </a:p>
        </p:txBody>
      </p:sp>
    </p:spTree>
    <p:extLst>
      <p:ext uri="{BB962C8B-B14F-4D97-AF65-F5344CB8AC3E}">
        <p14:creationId xmlns:p14="http://schemas.microsoft.com/office/powerpoint/2010/main" val="3495215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Oglašavanje na internetu, web-mjesto&#10;&#10;Opis je automatski generiran">
            <a:extLst>
              <a:ext uri="{FF2B5EF4-FFF2-40B4-BE49-F238E27FC236}">
                <a16:creationId xmlns:a16="http://schemas.microsoft.com/office/drawing/2014/main" id="{882111B7-EF66-B862-35CC-C185AE954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75" y="519619"/>
            <a:ext cx="11352049" cy="54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64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Oglašavanje na internetu, web-mjesto&#10;&#10;Opis je automatski generiran">
            <a:extLst>
              <a:ext uri="{FF2B5EF4-FFF2-40B4-BE49-F238E27FC236}">
                <a16:creationId xmlns:a16="http://schemas.microsoft.com/office/drawing/2014/main" id="{882111B7-EF66-B862-35CC-C185AE954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63" y="373316"/>
            <a:ext cx="9870073" cy="471059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3329791-C06B-D2F0-DF73-E36129563603}"/>
              </a:ext>
            </a:extLst>
          </p:cNvPr>
          <p:cNvSpPr txBox="1"/>
          <p:nvPr/>
        </p:nvSpPr>
        <p:spPr>
          <a:xfrm>
            <a:off x="2011680" y="5486399"/>
            <a:ext cx="987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Poveznica: https://bit.ly/TWEE_TEKST</a:t>
            </a:r>
            <a:endParaRPr lang="hr-B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71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3AA61-FA58-0EFE-4313-C5D40D538B9B}"/>
              </a:ext>
            </a:extLst>
          </p:cNvPr>
          <p:cNvSpPr txBox="1"/>
          <p:nvPr/>
        </p:nvSpPr>
        <p:spPr>
          <a:xfrm>
            <a:off x="965200" y="2155520"/>
            <a:ext cx="82153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Samostalno stvorite obrazovni sadržaj u alatu </a:t>
            </a:r>
            <a:r>
              <a:rPr lang="hr-HR" sz="3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Twee</a:t>
            </a: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rezultate oblikujte u .</a:t>
            </a:r>
            <a:r>
              <a:rPr lang="hr-HR" sz="3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docx</a:t>
            </a: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ili .pdf datoteku i podijelite na zajedničkom</a:t>
            </a:r>
            <a:r>
              <a:rPr lang="hr-HR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hr-HR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mjestu.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36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Dijeljenje: https://bit.ly/TWEE_VJEZBA</a:t>
            </a:r>
            <a:endParaRPr lang="hr-HR" sz="3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3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3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0370916-B67D-A7B9-C1E9-4E8E4E6F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550773"/>
            <a:ext cx="8401050" cy="1325563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739355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snimka zaslona, Font, dizajn&#10;&#10;Opis je automatski generiran">
            <a:extLst>
              <a:ext uri="{FF2B5EF4-FFF2-40B4-BE49-F238E27FC236}">
                <a16:creationId xmlns:a16="http://schemas.microsoft.com/office/drawing/2014/main" id="{8290C123-0B69-4436-ABB9-C55D17636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" y="841248"/>
            <a:ext cx="11034294" cy="542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1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, softver, snimka zaslona&#10;&#10;Opis je automatski generiran">
            <a:extLst>
              <a:ext uri="{FF2B5EF4-FFF2-40B4-BE49-F238E27FC236}">
                <a16:creationId xmlns:a16="http://schemas.microsoft.com/office/drawing/2014/main" id="{E416CC4D-E0DF-97DB-EB1F-594C6F72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612486"/>
            <a:ext cx="9479280" cy="445551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5DF3E8B-4C9B-AA66-D3C5-7E955A21D2F0}"/>
              </a:ext>
            </a:extLst>
          </p:cNvPr>
          <p:cNvSpPr txBox="1"/>
          <p:nvPr/>
        </p:nvSpPr>
        <p:spPr>
          <a:xfrm>
            <a:off x="1987296" y="548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Scenarij: https://bit.ly/FLIKI_SCENARIJ</a:t>
            </a:r>
            <a:endParaRPr lang="hr-B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49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0370916-B67D-A7B9-C1E9-4E8E4E6F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550773"/>
            <a:ext cx="8401050" cy="1325563"/>
          </a:xfrm>
        </p:spPr>
        <p:txBody>
          <a:bodyPr/>
          <a:lstStyle/>
          <a:p>
            <a:r>
              <a:rPr lang="hr-HR" dirty="0"/>
              <a:t>Zaključci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02130-DD0D-A964-A9F4-6919FA00C2F6}"/>
              </a:ext>
            </a:extLst>
          </p:cNvPr>
          <p:cNvSpPr txBox="1"/>
          <p:nvPr/>
        </p:nvSpPr>
        <p:spPr>
          <a:xfrm>
            <a:off x="965200" y="1876336"/>
            <a:ext cx="79593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effectLst/>
                <a:latin typeface="+mn-lt"/>
                <a:ea typeface="Times New Roman" panose="02020603050405020304" pitchFamily="18" charset="0"/>
              </a:rPr>
              <a:t>zaključak o funkcionalnostima alata umjetne inteligencije za </a:t>
            </a:r>
            <a:r>
              <a:rPr lang="hr-HR" sz="2800" dirty="0">
                <a:ea typeface="Times New Roman" panose="02020603050405020304" pitchFamily="18" charset="0"/>
              </a:rPr>
              <a:t>izradu obrazovnih sadržaja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+mn-lt"/>
              </a:rPr>
              <a:t>ponavljanje potencijala i izazova pri uporabi alata za izradu obrazovnih sadržaja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+mn-lt"/>
              </a:rPr>
              <a:t>utvrditi ovladanost vještinama – pregled izrađenih sadržaja na </a:t>
            </a:r>
            <a:r>
              <a:rPr lang="hr-HR" sz="2800" dirty="0" err="1">
                <a:latin typeface="+mn-lt"/>
              </a:rPr>
              <a:t>Padlet</a:t>
            </a:r>
            <a:r>
              <a:rPr lang="hr-HR" sz="2800" dirty="0">
                <a:latin typeface="+mn-lt"/>
              </a:rPr>
              <a:t> pločama</a:t>
            </a:r>
          </a:p>
        </p:txBody>
      </p:sp>
    </p:spTree>
    <p:extLst>
      <p:ext uri="{BB962C8B-B14F-4D97-AF65-F5344CB8AC3E}">
        <p14:creationId xmlns:p14="http://schemas.microsoft.com/office/powerpoint/2010/main" val="3686036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06c3a22929_0_0"/>
          <p:cNvSpPr txBox="1">
            <a:spLocks noGrp="1"/>
          </p:cNvSpPr>
          <p:nvPr>
            <p:ph type="body" idx="1"/>
          </p:nvPr>
        </p:nvSpPr>
        <p:spPr>
          <a:xfrm>
            <a:off x="838200" y="204373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sz="2800" b="0" u="none" dirty="0">
                <a:solidFill>
                  <a:schemeClr val="dk1"/>
                </a:solidFill>
              </a:rPr>
              <a:t>Evaluacija </a:t>
            </a:r>
            <a:r>
              <a:rPr lang="hr-HR" dirty="0"/>
              <a:t>radionice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4300"/>
              <a:buChar char="•"/>
            </a:pPr>
            <a:r>
              <a:rPr lang="hr-HR" sz="2600" u="sng">
                <a:solidFill>
                  <a:schemeClr val="hlink"/>
                </a:solidFill>
                <a:hlinkClick r:id="rId3"/>
              </a:rPr>
              <a:t>https://limesurvey.srce.hr/119747?lang=hr</a:t>
            </a:r>
            <a:endParaRPr sz="4300" i="1" dirty="0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 dirty="0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 dirty="0">
              <a:solidFill>
                <a:srgbClr val="00B0F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sz="2800" b="0" dirty="0">
                <a:solidFill>
                  <a:schemeClr val="dk1"/>
                </a:solidFill>
              </a:rPr>
              <a:t>Potvrde o sudjelovanju u aplikaciji za prijavu (EMA) </a:t>
            </a:r>
            <a:endParaRPr sz="2800" b="0" dirty="0">
              <a:solidFill>
                <a:schemeClr val="dk1"/>
              </a:solidFill>
            </a:endParaRPr>
          </a:p>
        </p:txBody>
      </p:sp>
      <p:sp>
        <p:nvSpPr>
          <p:cNvPr id="365" name="Google Shape;365;g306c3a22929_0_0"/>
          <p:cNvSpPr txBox="1">
            <a:spLocks noGrp="1"/>
          </p:cNvSpPr>
          <p:nvPr>
            <p:ph type="title"/>
          </p:nvPr>
        </p:nvSpPr>
        <p:spPr>
          <a:xfrm>
            <a:off x="838200" y="48230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r-HR" sz="3600"/>
              <a:t>Evaluacija radionice</a:t>
            </a:r>
            <a:endParaRPr sz="3600"/>
          </a:p>
        </p:txBody>
      </p:sp>
      <p:pic>
        <p:nvPicPr>
          <p:cNvPr id="366" name="Google Shape;366;g306c3a2292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150" y="3583963"/>
            <a:ext cx="171450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5FE7-852D-7426-98BC-FED02D1CD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463" y="493737"/>
            <a:ext cx="9293073" cy="3622623"/>
          </a:xfrm>
        </p:spPr>
        <p:txBody>
          <a:bodyPr>
            <a:normAutofit/>
          </a:bodyPr>
          <a:lstStyle/>
          <a:p>
            <a:r>
              <a:rPr lang="hr-HR" dirty="0"/>
              <a:t>Hvala na pozornosti!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957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16CF6C-3B91-AA89-F244-DD685F25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5"/>
            <a:ext cx="8782050" cy="4567833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dirty="0">
                <a:effectLst/>
                <a:ea typeface="Arial" panose="020B0604020202020204" pitchFamily="34" charset="0"/>
              </a:rPr>
              <a:t>izraditi primjer obrazovnog sadržaja i  prijedloge aktivnosti uz izrađene sadržaje te međusobno vrednovati i komentirati izrađene sadržaje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dirty="0">
                <a:effectLst/>
                <a:ea typeface="Arial" panose="020B0604020202020204" pitchFamily="34" charset="0"/>
              </a:rPr>
              <a:t>navesti i objasniti prednosti i izazove pri uporabi umjetne inteligencije u izradi obrazovnih sadržaja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dirty="0">
                <a:effectLst/>
                <a:ea typeface="Arial" panose="020B0604020202020204" pitchFamily="34" charset="0"/>
              </a:rPr>
              <a:t>primijeniti stečena znanja o odabranim alatima za učinkovitost u vlastitu radu</a:t>
            </a:r>
            <a:endParaRPr lang="hr-BA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dirty="0">
                <a:effectLst/>
                <a:ea typeface="Arial" panose="020B0604020202020204" pitchFamily="34" charset="0"/>
              </a:rPr>
              <a:t>spoznati etičke dvojbe i odgovornosti koje donosi primjena alata umjetne inteligencije u izradi obrazovnih sadržaja</a:t>
            </a:r>
            <a:endParaRPr lang="hr-BA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222CD-BCDC-AE34-A774-9164A6E9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 učenja</a:t>
            </a:r>
          </a:p>
        </p:txBody>
      </p:sp>
    </p:spTree>
    <p:extLst>
      <p:ext uri="{BB962C8B-B14F-4D97-AF65-F5344CB8AC3E}">
        <p14:creationId xmlns:p14="http://schemas.microsoft.com/office/powerpoint/2010/main" val="391800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43673-E37C-E9B0-AA08-3A67E66B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radionice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2892A-F747-C7FA-6A6E-F4F523DE893A}"/>
              </a:ext>
            </a:extLst>
          </p:cNvPr>
          <p:cNvSpPr txBox="1"/>
          <p:nvPr/>
        </p:nvSpPr>
        <p:spPr>
          <a:xfrm>
            <a:off x="838200" y="1807865"/>
            <a:ext cx="91821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Prvi dio radionice – 90 minuta</a:t>
            </a:r>
          </a:p>
          <a:p>
            <a:pPr algn="just"/>
            <a:endParaRPr lang="hr-HR" sz="24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Vođena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rasprava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vlastitim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iskustvima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potrebama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hr-H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navikama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izrade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obrazovnih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sadržaja</a:t>
            </a:r>
            <a:endParaRPr lang="hr-B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Vođena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aktivnost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potencijal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izazovi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uporabi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alata </a:t>
            </a:r>
            <a:endParaRPr lang="hr-H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umjetne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inteligencije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izradi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obrazovnih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sadržaja</a:t>
            </a:r>
            <a:endParaRPr lang="hr-B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 u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alatu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Canva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izrada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tekstualnog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obrazovnog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sadržaja</a:t>
            </a:r>
            <a:endParaRPr lang="hr-B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 u alatu </a:t>
            </a:r>
            <a:r>
              <a:rPr lang="hr-HR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Quizziz</a:t>
            </a:r>
            <a:endParaRPr lang="hr-B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hr-H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Stanka </a:t>
            </a:r>
            <a:r>
              <a:rPr lang="hr-HR" sz="2400" b="1" dirty="0">
                <a:effectLst/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hr-H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minuta</a:t>
            </a:r>
            <a:endParaRPr lang="hr-H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43673-E37C-E9B0-AA08-3A67E66B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radionice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2892A-F747-C7FA-6A6E-F4F523DE893A}"/>
              </a:ext>
            </a:extLst>
          </p:cNvPr>
          <p:cNvSpPr txBox="1"/>
          <p:nvPr/>
        </p:nvSpPr>
        <p:spPr>
          <a:xfrm>
            <a:off x="838200" y="1466805"/>
            <a:ext cx="77621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effectLst/>
                <a:ea typeface="Times New Roman" panose="02020603050405020304" pitchFamily="18" charset="0"/>
              </a:rPr>
              <a:t> </a:t>
            </a:r>
            <a:endParaRPr lang="hr-HR" sz="2400" dirty="0">
              <a:effectLst/>
              <a:ea typeface="Times New Roman" panose="02020603050405020304" pitchFamily="18" charset="0"/>
            </a:endParaRPr>
          </a:p>
          <a:p>
            <a:r>
              <a:rPr lang="hr-H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Drugi dio radionice – 80 minuta</a:t>
            </a:r>
          </a:p>
          <a:p>
            <a:endParaRPr lang="hr-HR" sz="2400" b="1" dirty="0">
              <a:effectLst/>
              <a:highlight>
                <a:srgbClr val="D3D3D3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 u alatu </a:t>
            </a:r>
            <a:r>
              <a:rPr lang="hr-HR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AutoDraw</a:t>
            </a:r>
            <a:r>
              <a:rPr lang="hr-HR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nastanak ideja za smišljanje aktivnosti</a:t>
            </a:r>
            <a:endParaRPr lang="hr-B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 u alatu </a:t>
            </a:r>
            <a:r>
              <a:rPr lang="hr-HR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Twee</a:t>
            </a: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izrada obrazovnih sadržaja i prijedloga nastavnih aktivnosti </a:t>
            </a:r>
            <a:endParaRPr lang="hr-B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 u alatu </a:t>
            </a:r>
            <a:r>
              <a:rPr lang="hr-HR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Fliki</a:t>
            </a: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izrada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videozapisa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scenariju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upotrebu umjetne inteligencije</a:t>
            </a:r>
            <a:endParaRPr lang="hr-B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Ponavljanje ključnih točaka radionice</a:t>
            </a:r>
          </a:p>
        </p:txBody>
      </p:sp>
    </p:spTree>
    <p:extLst>
      <p:ext uri="{BB962C8B-B14F-4D97-AF65-F5344CB8AC3E}">
        <p14:creationId xmlns:p14="http://schemas.microsoft.com/office/powerpoint/2010/main" val="272191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43673-E37C-E9B0-AA08-3A67E66B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Kakvo je vaše iskustvo?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8AFFA-8FF2-7855-854F-BECF4BE7F900}"/>
              </a:ext>
            </a:extLst>
          </p:cNvPr>
          <p:cNvSpPr txBox="1"/>
          <p:nvPr/>
        </p:nvSpPr>
        <p:spPr>
          <a:xfrm>
            <a:off x="6569740" y="1927192"/>
            <a:ext cx="8719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Menti kod: </a:t>
            </a:r>
          </a:p>
          <a:p>
            <a:r>
              <a:rPr lang="hr-BA" sz="2800" b="0" i="0" dirty="0">
                <a:effectLst/>
                <a:highlight>
                  <a:srgbClr val="FFFFFF"/>
                </a:highlight>
                <a:latin typeface="MentiText"/>
              </a:rPr>
              <a:t> </a:t>
            </a:r>
            <a:r>
              <a:rPr lang="hr-BA" sz="2800" b="1" i="0" dirty="0">
                <a:effectLst/>
                <a:highlight>
                  <a:srgbClr val="FFFFFF"/>
                </a:highlight>
                <a:latin typeface="MentiText"/>
              </a:rPr>
              <a:t>8813 0693</a:t>
            </a:r>
            <a:endParaRPr lang="hr-HR" sz="2800" dirty="0"/>
          </a:p>
        </p:txBody>
      </p:sp>
      <p:pic>
        <p:nvPicPr>
          <p:cNvPr id="4" name="Slika 3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8FF517E2-F87F-A03D-888F-19369D1DC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" y="1478681"/>
            <a:ext cx="4597697" cy="45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43673-E37C-E9B0-AA08-3A67E66B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403" y="493116"/>
            <a:ext cx="8401050" cy="1325563"/>
          </a:xfrm>
        </p:spPr>
        <p:txBody>
          <a:bodyPr/>
          <a:lstStyle/>
          <a:p>
            <a:r>
              <a:rPr lang="hr-HR" sz="3600" dirty="0"/>
              <a:t>Izrada obrazovnih sadržaja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A33025E-0E2B-2C9B-D6A9-89B196BDD0F5}"/>
              </a:ext>
            </a:extLst>
          </p:cNvPr>
          <p:cNvSpPr txBox="1"/>
          <p:nvPr/>
        </p:nvSpPr>
        <p:spPr>
          <a:xfrm>
            <a:off x="326136" y="1625301"/>
            <a:ext cx="9072317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>
              <a:buFont typeface="Arial" panose="020B0604020202020204" pitchFamily="34" charset="0"/>
              <a:buChar char="•"/>
            </a:pPr>
            <a:r>
              <a:rPr lang="hr-HR" sz="2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 vam je nedostajalo u alatima ili resursima kojima ste se dosad koristili za izradu obrazovnih sadržaja</a:t>
            </a:r>
            <a:r>
              <a:rPr lang="en-US" sz="2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hr-HR" sz="23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/>
            <a:endParaRPr lang="hr-BA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hr-HR" sz="2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Koji oblik sadržaja najviše volite stvarati (npr. tekstualni, vizualni, multimedijski, interaktivni)?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hr-BA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hr-HR" sz="2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Koje metode poučavanja smatrate najučinkovitijima za poticanje učeničkog zanimanja – dajte li prednost tradicionalnim ili inovativnim metodama (problemska nastava, istraživačka nastava)?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hr-BA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hr-HR" sz="2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biste ocijenili učinak vlastitih obrazovnih sadržaja na ostvarivanje planiranih nastavnih ishoda?</a:t>
            </a:r>
            <a:endParaRPr lang="hr-BA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8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E7EEF73-C84F-A237-DA9F-1A84DD4B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4000" dirty="0"/>
              <a:t>Prednosti upotrebe alata umjetne inteligencije za izradu obrazovnih sadržaja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0D27A29-830C-AB73-E4CD-45C693E7F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ušteda vremena</a:t>
            </a:r>
          </a:p>
          <a:p>
            <a:r>
              <a:rPr lang="hr-HR" dirty="0"/>
              <a:t>izrada prilagođenog sadržaja</a:t>
            </a:r>
          </a:p>
          <a:p>
            <a:r>
              <a:rPr lang="hr-HR" dirty="0"/>
              <a:t>stvaranje ideja</a:t>
            </a:r>
          </a:p>
          <a:p>
            <a:r>
              <a:rPr lang="hr-HR" dirty="0"/>
              <a:t>brza povratna informacija</a:t>
            </a:r>
          </a:p>
          <a:p>
            <a:r>
              <a:rPr lang="hr-HR" dirty="0"/>
              <a:t>višejezična potpora</a:t>
            </a:r>
          </a:p>
          <a:p>
            <a:endParaRPr lang="hr-HR" b="1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30137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in_predložak_1  -  Read-Only" id="{1A0CEEB1-5ADE-4438-A0C1-35EA4FD11499}" vid="{241C798B-2B09-4CD8-B7E5-8E419006F5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3540</TotalTime>
  <Words>4541</Words>
  <Application>Microsoft Office PowerPoint</Application>
  <PresentationFormat>Široki zaslon</PresentationFormat>
  <Paragraphs>401</Paragraphs>
  <Slides>37</Slides>
  <Notes>35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7" baseType="lpstr">
      <vt:lpstr>MS Gothic</vt:lpstr>
      <vt:lpstr>Aptos</vt:lpstr>
      <vt:lpstr>Aptos Display</vt:lpstr>
      <vt:lpstr>Arial</vt:lpstr>
      <vt:lpstr>Calibri</vt:lpstr>
      <vt:lpstr>MentiText</vt:lpstr>
      <vt:lpstr>Segoe UI</vt:lpstr>
      <vt:lpstr>Symbol</vt:lpstr>
      <vt:lpstr>Times New Roman</vt:lpstr>
      <vt:lpstr>Office Theme</vt:lpstr>
      <vt:lpstr>Alati budućnosti - izrada obrazovnih sadržaja s pomoću umjetne inteligencije </vt:lpstr>
      <vt:lpstr>Cilj radionice</vt:lpstr>
      <vt:lpstr>Ishodi učenja</vt:lpstr>
      <vt:lpstr>Ishodi učenja</vt:lpstr>
      <vt:lpstr>Sadržaj radionice</vt:lpstr>
      <vt:lpstr>Sadržaj radionice</vt:lpstr>
      <vt:lpstr>Kakvo je vaše iskustvo?</vt:lpstr>
      <vt:lpstr>Izrada obrazovnih sadržaja</vt:lpstr>
      <vt:lpstr>Prednosti upotrebe alata umjetne inteligencije za izradu obrazovnih sadržaja</vt:lpstr>
      <vt:lpstr>Nedostatci uporabe alata umjetne inteligencije za izradu obrazovnih sadržaja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Zadatak</vt:lpstr>
      <vt:lpstr>Refleksija  </vt:lpstr>
      <vt:lpstr>   Pregled obilježja kvalitetnog    obrazovnog sadržaja  </vt:lpstr>
      <vt:lpstr>PowerPoint prezentacija</vt:lpstr>
      <vt:lpstr>Zadatak</vt:lpstr>
      <vt:lpstr>  </vt:lpstr>
      <vt:lpstr>PowerPoint prezentacija</vt:lpstr>
      <vt:lpstr>PowerPoint prezentacija</vt:lpstr>
      <vt:lpstr>Zadatak</vt:lpstr>
      <vt:lpstr>PowerPoint prezentacija</vt:lpstr>
      <vt:lpstr>Stanka – 10 minuta</vt:lpstr>
      <vt:lpstr>PowerPoint prezentacija</vt:lpstr>
      <vt:lpstr>Zadatak</vt:lpstr>
      <vt:lpstr>PowerPoint prezentacija</vt:lpstr>
      <vt:lpstr>PowerPoint prezentacija</vt:lpstr>
      <vt:lpstr>Zadatak</vt:lpstr>
      <vt:lpstr>PowerPoint prezentacija</vt:lpstr>
      <vt:lpstr>PowerPoint prezentacija</vt:lpstr>
      <vt:lpstr>Zaključci</vt:lpstr>
      <vt:lpstr>Evaluacija radionice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Umjetna inteligencija u učionici  - alati, primjena i strategije poučavanja</dc:title>
  <dc:creator>Matilda Bulić</dc:creator>
  <cp:lastModifiedBy>Marko Brajković</cp:lastModifiedBy>
  <cp:revision>60</cp:revision>
  <dcterms:created xsi:type="dcterms:W3CDTF">2024-08-27T18:08:14Z</dcterms:created>
  <dcterms:modified xsi:type="dcterms:W3CDTF">2024-10-17T09:51:00Z</dcterms:modified>
</cp:coreProperties>
</file>