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83" r:id="rId7"/>
    <p:sldId id="259" r:id="rId8"/>
    <p:sldId id="274" r:id="rId9"/>
    <p:sldId id="275" r:id="rId10"/>
    <p:sldId id="284" r:id="rId11"/>
    <p:sldId id="282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7BC86-996F-4B1A-8DB4-3D55E1C4B74A}" v="1382" dt="2021-05-17T17:03:03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B25509-B4AB-43C0-8317-83CA79D90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EB043F-287F-40F5-9142-8E508A5A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6048A7-05F5-4DFF-86BD-D21B561F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B82CDD-961E-409F-B3EF-3191CA12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A5D2ED-D491-4394-A9B4-72514EFF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08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FDA68-6C83-4004-852E-E83EFB28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9520546-56AF-4D5C-A649-3509F9F98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AA08B2-050D-4B98-A742-993229F9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E7DD98-658B-42B7-A93A-9B34AC58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913CFF-BD43-44FC-B2AF-5E1CF594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61E7693-057A-4CC6-9582-677600490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B07578B-2033-442C-ACDE-DD3C2485B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98D22F-3083-4D50-B1DB-47934112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A6E251-DE8F-4FAF-BB9F-0FA7B79E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5ACDC6-806C-49A7-8C6E-AD34C03F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10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EFFAC0-D515-470F-BF12-E85FDD70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FBD5B2-4ED3-487F-9F2E-8304A4660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70E24F-E0F2-40DD-9BA8-DF7041D5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1B5650-9233-426A-96B8-2FAF1459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3B2DBA-6745-41BC-8226-9EC47D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66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67B5F6-43A8-4344-B7D0-6C00DAD2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E5A8FA-10D5-4A17-9786-517D4D1F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6425D4-84BD-4B80-9D3E-0E9055CF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A8F923-C24A-4371-80DE-E225483F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DBDC56-4C7E-4D1F-BF0A-381D7A2B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40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9839E-C92F-4175-B27B-8511D94C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82672A-EE6F-4284-ADE1-3C426E1E1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D02116A-4F2C-41B4-84C7-77EC32461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3D881ED-B63A-4582-8DD0-47C7DC3C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68B783-BB16-49AD-A6CD-4F318D35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950BCFB-AB9E-4958-B017-88710464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143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12C8A-DA9D-44E0-AD80-2E932FA0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F5E3F5-7572-43CC-82FA-437FFCAEB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D4E654A-2B6C-4F32-8C05-DD6291CC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675976-2C48-49D3-A9AA-F0ACDB88E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915AD89-D5C6-48E7-8571-F73D20A60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3B84088-7E30-4DBC-A7F9-E722ABDB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77A0D6E-A44E-450C-A528-C0BBCEAD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7C3C6F8-7DE8-4A29-9C94-A3F97DD3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13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24154-3253-441B-846E-D5607D1D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0224C75-5B9C-498D-97C2-35F9D5E8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0946805-5D2C-4282-9AE0-16C74D9D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CDCB7E6-F917-4CD9-955D-D4B5D00E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0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4D9692F-DC34-4471-9C24-64F601E3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996239C-FB46-4B3C-AF88-2A68B3F2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0CAA60A-F8D3-4C4E-A5BC-6D1F8C68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4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966CB1-C504-4CAC-B6F8-2CAEA926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932CF3-DEFC-4B4E-90E8-7C9B882F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6A6D17A-DD90-4B9E-97E9-3B51CAE9D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6D172F-32A0-4841-9607-A63BA037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7BD1B2-6670-4E73-9A3F-FC83DD51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73C6DB-892F-4CE8-A514-18EEAD38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00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AC4EA6-F773-49F7-A0B3-A39FB4FA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65EF51F-A960-432E-9EBD-074273B7D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F83900-44D3-42DE-B800-D9840C1B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6FDBD6-98A4-4917-897B-87DEB8C1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05C950-259B-4392-8678-EC519446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8122996-2DAA-41EA-87F2-DB2F694F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5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E188562-8B3F-4136-AAE2-069C1849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6F52D3-F8C6-45E3-88D7-8D0CBCD34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7DCE38-D7F7-407C-860F-A19B5CCDF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87AB-1D37-41A6-A313-4D5FF481220D}" type="datetimeFigureOut">
              <a:rPr lang="hr-HR" smtClean="0"/>
              <a:t>9.4.2025.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C93F48-0BF6-435A-989D-426270824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5C5F8D-2F0A-44DD-A1B9-7D35AE27C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B75C-97A1-48F0-B79E-BBF3CE001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97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0A4202-A36B-40BE-8F48-65232A924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Primjena trigonometrijskih funkcija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322904-A403-4273-AA7A-FF8C4CC41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trapez i pravilni mnogokut</a:t>
            </a:r>
          </a:p>
        </p:txBody>
      </p:sp>
    </p:spTree>
    <p:extLst>
      <p:ext uri="{BB962C8B-B14F-4D97-AF65-F5344CB8AC3E}">
        <p14:creationId xmlns:p14="http://schemas.microsoft.com/office/powerpoint/2010/main" val="271076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DF264-F45D-ED73-B9D0-39FAF305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4FE47-C7C1-7ABA-6D72-25813571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>
            <a:normAutofit/>
          </a:bodyPr>
          <a:lstStyle/>
          <a:p>
            <a:r>
              <a:rPr lang="hr-HR" sz="4000" dirty="0"/>
              <a:t>Knjiga, str. 103.</a:t>
            </a:r>
            <a:endParaRPr lang="en-US" sz="40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C45DFCF-9EB5-174F-A5EE-7F3AA6552F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53019"/>
            <a:ext cx="10515600" cy="41303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800" b="1" dirty="0"/>
              <a:t>Zadatci:</a:t>
            </a:r>
            <a:r>
              <a:rPr lang="hr-HR" sz="2800" dirty="0"/>
              <a:t>	</a:t>
            </a:r>
          </a:p>
          <a:p>
            <a:pPr marL="0" indent="0">
              <a:buNone/>
            </a:pPr>
            <a:r>
              <a:rPr lang="hr-HR" dirty="0"/>
              <a:t>	19</a:t>
            </a:r>
            <a:r>
              <a:rPr lang="hr-HR" sz="2800" dirty="0"/>
              <a:t>. Odredi površinu pravilnoga peterokuta upisanoga kružnici </a:t>
            </a:r>
            <a:br>
              <a:rPr lang="hr-HR" sz="2800" dirty="0"/>
            </a:br>
            <a:r>
              <a:rPr lang="hr-HR" sz="2800" dirty="0"/>
              <a:t>	       polumjera 5 cm.</a:t>
            </a:r>
          </a:p>
          <a:p>
            <a:pPr marL="0" indent="0">
              <a:buNone/>
            </a:pPr>
            <a:r>
              <a:rPr lang="hr-HR" dirty="0"/>
              <a:t>	20</a:t>
            </a:r>
            <a:r>
              <a:rPr lang="hr-HR" sz="2800" dirty="0"/>
              <a:t>. Odredi površinu pravilnoga deseterokuta opisanoga kružnici </a:t>
            </a:r>
          </a:p>
          <a:p>
            <a:pPr marL="0" indent="0">
              <a:buNone/>
            </a:pPr>
            <a:r>
              <a:rPr lang="hr-HR" dirty="0"/>
              <a:t> 	       </a:t>
            </a:r>
            <a:r>
              <a:rPr lang="hr-HR" sz="2800" dirty="0"/>
              <a:t>polumjera 9 cm.</a:t>
            </a:r>
          </a:p>
          <a:p>
            <a:pPr marL="0" indent="0">
              <a:buNone/>
            </a:pPr>
            <a:endParaRPr lang="hr-HR" sz="1200" dirty="0"/>
          </a:p>
          <a:p>
            <a:r>
              <a:rPr lang="hr-HR" dirty="0"/>
              <a:t>Dodatni zadatci: </a:t>
            </a:r>
            <a:br>
              <a:rPr lang="hr-HR" dirty="0"/>
            </a:br>
            <a:r>
              <a:rPr lang="hr-HR" dirty="0"/>
              <a:t>	59., knj. str. 107.</a:t>
            </a:r>
          </a:p>
          <a:p>
            <a:pPr marL="0" indent="0">
              <a:buNone/>
            </a:pPr>
            <a:r>
              <a:rPr lang="hr-HR" dirty="0"/>
              <a:t>	66., knj. str. 108.</a:t>
            </a:r>
            <a:endParaRPr lang="hr-HR" sz="28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3C194C8-1147-48D0-FF83-8CA8C6A2C16C}"/>
              </a:ext>
            </a:extLst>
          </p:cNvPr>
          <p:cNvSpPr txBox="1"/>
          <p:nvPr/>
        </p:nvSpPr>
        <p:spPr>
          <a:xfrm>
            <a:off x="7513279" y="5383380"/>
            <a:ext cx="4555435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2200" b="1" dirty="0"/>
              <a:t>Domaća zadaća</a:t>
            </a:r>
            <a:r>
              <a:rPr lang="hr-HR" sz="2200" dirty="0"/>
              <a:t>, knj., str. 107., 108.</a:t>
            </a:r>
          </a:p>
          <a:p>
            <a:endParaRPr lang="hr-HR" sz="2200" dirty="0"/>
          </a:p>
          <a:p>
            <a:r>
              <a:rPr lang="hr-HR" sz="2200" dirty="0"/>
              <a:t>	58., 59. a), b), c)</a:t>
            </a:r>
          </a:p>
          <a:p>
            <a:r>
              <a:rPr lang="hr-HR" sz="2200" dirty="0"/>
              <a:t>	64., 69.</a:t>
            </a:r>
          </a:p>
        </p:txBody>
      </p:sp>
    </p:spTree>
    <p:extLst>
      <p:ext uri="{BB962C8B-B14F-4D97-AF65-F5344CB8AC3E}">
        <p14:creationId xmlns:p14="http://schemas.microsoft.com/office/powerpoint/2010/main" val="464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47AB-1575-DEC9-E33B-4AA32B48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snimka zaslona, crta, paralelno&#10;&#10;Sadržaj generiran umjetnom inteligencijom može biti netočan.">
            <a:extLst>
              <a:ext uri="{FF2B5EF4-FFF2-40B4-BE49-F238E27FC236}">
                <a16:creationId xmlns:a16="http://schemas.microsoft.com/office/drawing/2014/main" id="{D8F4923B-F7C1-7473-AD10-32E514549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47" y="222897"/>
            <a:ext cx="10038305" cy="6635103"/>
          </a:xfrm>
        </p:spPr>
      </p:pic>
    </p:spTree>
    <p:extLst>
      <p:ext uri="{BB962C8B-B14F-4D97-AF65-F5344CB8AC3E}">
        <p14:creationId xmlns:p14="http://schemas.microsoft.com/office/powerpoint/2010/main" val="148493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5742E-5814-4225-A166-25EAC30F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trapez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EAFFCE-5C5F-4D7D-BBE8-C9775E6F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Trapez</a:t>
            </a:r>
            <a:r>
              <a:rPr lang="hr-HR" dirty="0"/>
              <a:t> je četverokut kojemu je jedan par suprotnih stranica paralelan.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F85509-E607-45DD-8236-E7B91446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629" y="187833"/>
            <a:ext cx="2027869" cy="15028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CF5A650-2812-475F-A50F-98663218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2" t="44584" r="17265" b="36666"/>
          <a:stretch/>
        </p:blipFill>
        <p:spPr>
          <a:xfrm>
            <a:off x="1962149" y="2638424"/>
            <a:ext cx="3577165" cy="1857375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F1CB9319-1980-4FFC-BCCD-FFECBBF2A4C6}"/>
              </a:ext>
            </a:extLst>
          </p:cNvPr>
          <p:cNvCxnSpPr/>
          <p:nvPr/>
        </p:nvCxnSpPr>
        <p:spPr>
          <a:xfrm flipV="1">
            <a:off x="2000250" y="2857500"/>
            <a:ext cx="942975" cy="2428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6B738B41-7283-4D68-8032-EB7B70C48623}"/>
              </a:ext>
            </a:extLst>
          </p:cNvPr>
          <p:cNvCxnSpPr/>
          <p:nvPr/>
        </p:nvCxnSpPr>
        <p:spPr>
          <a:xfrm flipV="1">
            <a:off x="2263806" y="4495799"/>
            <a:ext cx="949911" cy="81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9B1554D-486B-4127-AC6D-3B5D6C173341}"/>
              </a:ext>
            </a:extLst>
          </p:cNvPr>
          <p:cNvSpPr/>
          <p:nvPr/>
        </p:nvSpPr>
        <p:spPr>
          <a:xfrm>
            <a:off x="947738" y="5211225"/>
            <a:ext cx="1822096" cy="7189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Paralelne stranice - OSNOVICE</a:t>
            </a: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3BDAC26C-ED4D-405C-BE58-1AD55D7C3C3D}"/>
              </a:ext>
            </a:extLst>
          </p:cNvPr>
          <p:cNvCxnSpPr/>
          <p:nvPr/>
        </p:nvCxnSpPr>
        <p:spPr>
          <a:xfrm flipH="1">
            <a:off x="4891596" y="3542190"/>
            <a:ext cx="2787588" cy="3639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CB345B54-CCB3-431A-AA7F-91D7567E2D0D}"/>
              </a:ext>
            </a:extLst>
          </p:cNvPr>
          <p:cNvCxnSpPr/>
          <p:nvPr/>
        </p:nvCxnSpPr>
        <p:spPr>
          <a:xfrm flipH="1" flipV="1">
            <a:off x="2396971" y="3240350"/>
            <a:ext cx="5264458" cy="188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D7396432-2772-45D7-A9DE-6879E270AAD5}"/>
              </a:ext>
            </a:extLst>
          </p:cNvPr>
          <p:cNvSpPr/>
          <p:nvPr/>
        </p:nvSpPr>
        <p:spPr>
          <a:xfrm>
            <a:off x="7785716" y="3160450"/>
            <a:ext cx="2406033" cy="6125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nisu paralelne - KRACI</a:t>
            </a:r>
          </a:p>
        </p:txBody>
      </p:sp>
    </p:spTree>
    <p:extLst>
      <p:ext uri="{BB962C8B-B14F-4D97-AF65-F5344CB8AC3E}">
        <p14:creationId xmlns:p14="http://schemas.microsoft.com/office/powerpoint/2010/main" val="32038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5742E-5814-4225-A166-25EAC30F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hr-HR" dirty="0"/>
              <a:t>Jednakokračan trapez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EAFFCE-5C5F-4D7D-BBE8-C9775E6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4827557"/>
          </a:xfrm>
        </p:spPr>
        <p:txBody>
          <a:bodyPr/>
          <a:lstStyle/>
          <a:p>
            <a:r>
              <a:rPr lang="hr-HR" b="1" dirty="0"/>
              <a:t>Jednakokračan trapez</a:t>
            </a:r>
            <a:r>
              <a:rPr lang="hr-HR" dirty="0"/>
              <a:t> je trapez kojemu su kraci jednake duljine.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32118C5-AD8D-4B13-B1F1-45A71DE7D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13" t="30290" r="24636" b="18835"/>
          <a:stretch/>
        </p:blipFill>
        <p:spPr>
          <a:xfrm>
            <a:off x="1091217" y="1988598"/>
            <a:ext cx="4273253" cy="2672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11DDF3CD-D28D-4B19-A41D-1DEB80EE6E38}"/>
                  </a:ext>
                </a:extLst>
              </p:cNvPr>
              <p:cNvSpPr/>
              <p:nvPr/>
            </p:nvSpPr>
            <p:spPr>
              <a:xfrm>
                <a:off x="6096000" y="2059619"/>
                <a:ext cx="4921188" cy="38262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hr-HR" b="0" dirty="0"/>
                  <a:t>	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‖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/>
                  <a:t>……………osnovice </a:t>
                </a:r>
              </a:p>
              <a:p>
                <a:r>
                  <a:rPr lang="hr-HR" sz="2400" b="0" dirty="0"/>
                  <a:t> 	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r-HR" sz="2400" b="0" dirty="0"/>
              </a:p>
              <a:p>
                <a:endParaRPr lang="hr-HR" sz="2400" b="0" dirty="0"/>
              </a:p>
              <a:p>
                <a:r>
                  <a:rPr lang="hr-HR" sz="2400" dirty="0"/>
                  <a:t>	b ..………………..krak</a:t>
                </a:r>
              </a:p>
              <a:p>
                <a:r>
                  <a:rPr lang="hr-HR" sz="2400" dirty="0"/>
                  <a:t>	</a:t>
                </a:r>
              </a:p>
              <a:p>
                <a:r>
                  <a:rPr lang="hr-HR" sz="2400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hr-HR" sz="2400" dirty="0"/>
              </a:p>
              <a:p>
                <a:endParaRPr lang="hr-HR" sz="2400" dirty="0"/>
              </a:p>
              <a:p>
                <a:r>
                  <a:rPr lang="hr-HR" sz="2400" dirty="0"/>
                  <a:t>	opseg: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r-HR" sz="2400" dirty="0"/>
              </a:p>
              <a:p>
                <a:endParaRPr lang="hr-HR" sz="2400" dirty="0"/>
              </a:p>
              <a:p>
                <a:r>
                  <a:rPr lang="hr-HR" sz="2400" dirty="0"/>
                  <a:t>	površina: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11DDF3CD-D28D-4B19-A41D-1DEB80EE6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59619"/>
                <a:ext cx="4921188" cy="3826275"/>
              </a:xfrm>
              <a:prstGeom prst="rect">
                <a:avLst/>
              </a:prstGeom>
              <a:blipFill>
                <a:blip r:embed="rId3"/>
                <a:stretch>
                  <a:fillRect t="-2229" b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2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5742E-5814-4225-A166-25EAC30F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hr-HR" dirty="0"/>
              <a:t>Jednakokračan trapez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DD5675B-D145-4B54-ADB1-C56F601A0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435" t="24925" r="613" b="15292"/>
          <a:stretch/>
        </p:blipFill>
        <p:spPr>
          <a:xfrm>
            <a:off x="1514475" y="1304925"/>
            <a:ext cx="3600450" cy="2886076"/>
          </a:xfr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6D94D033-177D-40E1-BC8F-1FDDA2A8CA75}"/>
              </a:ext>
            </a:extLst>
          </p:cNvPr>
          <p:cNvCxnSpPr/>
          <p:nvPr/>
        </p:nvCxnSpPr>
        <p:spPr>
          <a:xfrm flipV="1">
            <a:off x="3790950" y="4105275"/>
            <a:ext cx="676275" cy="134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: zaobljeni kutovi 9">
                <a:extLst>
                  <a:ext uri="{FF2B5EF4-FFF2-40B4-BE49-F238E27FC236}">
                    <a16:creationId xmlns:a16="http://schemas.microsoft.com/office/drawing/2014/main" id="{D5E7232A-2460-479C-B658-075383703FA5}"/>
                  </a:ext>
                </a:extLst>
              </p:cNvPr>
              <p:cNvSpPr/>
              <p:nvPr/>
            </p:nvSpPr>
            <p:spPr>
              <a:xfrm>
                <a:off x="3213717" y="5468645"/>
                <a:ext cx="1686757" cy="87001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Pravokutnik: zaobljeni kutovi 9">
                <a:extLst>
                  <a:ext uri="{FF2B5EF4-FFF2-40B4-BE49-F238E27FC236}">
                    <a16:creationId xmlns:a16="http://schemas.microsoft.com/office/drawing/2014/main" id="{D5E7232A-2460-479C-B658-075383703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17" y="5468645"/>
                <a:ext cx="1686757" cy="87001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1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BD1A6-8BA3-448B-87FC-1B7AE6B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hr-HR" dirty="0"/>
              <a:t>Jednakokračan trapez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4402A52-E927-4633-A5A9-9936D3354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b="0" dirty="0"/>
                  <a:t>U izdvojenom pravokutnom trokutu su:</a:t>
                </a:r>
              </a:p>
              <a:p>
                <a:pPr marL="0" indent="0">
                  <a:buNone/>
                </a:pPr>
                <a:r>
                  <a:rPr lang="hr-HR" b="0" dirty="0"/>
                  <a:t>		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b="0" dirty="0"/>
                  <a:t>  su katete 				</a:t>
                </a:r>
              </a:p>
              <a:p>
                <a:pPr marL="0" indent="0">
                  <a:buNone/>
                </a:pPr>
                <a:r>
                  <a:rPr lang="hr-HR" dirty="0"/>
                  <a:t> 		</a:t>
                </a:r>
                <a:r>
                  <a:rPr lang="hr-HR" i="1" dirty="0"/>
                  <a:t>b</a:t>
                </a:r>
                <a:r>
                  <a:rPr lang="hr-HR" dirty="0"/>
                  <a:t> je hipotenuza</a:t>
                </a:r>
              </a:p>
              <a:p>
                <a:pPr marL="0" indent="0">
                  <a:buNone/>
                </a:pPr>
                <a:r>
                  <a:rPr lang="hr-HR" b="0" dirty="0"/>
                  <a:t>Šiljasti kut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b="0" dirty="0"/>
                  <a:t> trapeza je jedan šiljasti kut </a:t>
                </a:r>
                <a:r>
                  <a:rPr lang="hr-HR" dirty="0"/>
                  <a:t>izdvojenog pravokutnog trokuta.</a:t>
                </a:r>
              </a:p>
              <a:p>
                <a:pPr marL="0" indent="0">
                  <a:buNone/>
                </a:pPr>
                <a:r>
                  <a:rPr lang="hr-HR" dirty="0"/>
                  <a:t>	</a:t>
                </a:r>
                <a:r>
                  <a:rPr lang="hr-HR" b="0" dirty="0"/>
                  <a:t>sin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hr-HR" b="0" dirty="0"/>
                  <a:t>	cos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hr-HR" b="0" dirty="0"/>
                  <a:t>	</a:t>
                </a: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4402A52-E927-4633-A5A9-9936D3354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38E33BA6-CA91-4F36-A328-4B64D1C12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35" t="24925" r="613" b="15292"/>
          <a:stretch/>
        </p:blipFill>
        <p:spPr>
          <a:xfrm>
            <a:off x="6276975" y="363726"/>
            <a:ext cx="3228975" cy="2588306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57564D6D-1EBA-428B-9DF4-0DFFA63B7FF7}"/>
              </a:ext>
            </a:extLst>
          </p:cNvPr>
          <p:cNvCxnSpPr/>
          <p:nvPr/>
        </p:nvCxnSpPr>
        <p:spPr>
          <a:xfrm flipV="1">
            <a:off x="5763087" y="2369404"/>
            <a:ext cx="790113" cy="22638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95D4352C-8E4E-40E1-97AE-67B0EE025712}"/>
                  </a:ext>
                </a:extLst>
              </p:cNvPr>
              <p:cNvSpPr/>
              <p:nvPr/>
            </p:nvSpPr>
            <p:spPr>
              <a:xfrm>
                <a:off x="9880847" y="2539220"/>
                <a:ext cx="1338494" cy="825623"/>
              </a:xfrm>
              <a:prstGeom prst="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95D4352C-8E4E-40E1-97AE-67B0EE025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47" y="2539220"/>
                <a:ext cx="1338494" cy="825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BF9A5-1587-5B56-4222-D473D55C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Knjiga, str. 107.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E2AB28FB-9521-49FB-9CBF-A297A3ACD58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9746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hr-HR" sz="2800" dirty="0"/>
                  <a:t>Zadatci:	</a:t>
                </a:r>
              </a:p>
              <a:p>
                <a:pPr marL="0" indent="0">
                  <a:buNone/>
                </a:pPr>
                <a:r>
                  <a:rPr lang="hr-HR" sz="2800" dirty="0"/>
                  <a:t>56. Koliki su kutovi jednakokračnog trapeza kojemu su osnovice duljina     </a:t>
                </a:r>
                <a:br>
                  <a:rPr lang="hr-HR" sz="2800" dirty="0"/>
                </a:br>
                <a:r>
                  <a:rPr lang="hr-HR" sz="2800" dirty="0"/>
                  <a:t>       7 m i 12 m, a krak mu je 8 m?</a:t>
                </a:r>
              </a:p>
              <a:p>
                <a:pPr marL="0" indent="0">
                  <a:buNone/>
                </a:pPr>
                <a:endParaRPr lang="hr-HR" sz="2800" dirty="0"/>
              </a:p>
              <a:p>
                <a:pPr marL="0" indent="0">
                  <a:buNone/>
                </a:pPr>
                <a:r>
                  <a:rPr lang="hr-HR" sz="2800" dirty="0"/>
                  <a:t>57. Jednakokračni trapez ima osnovice duljine 6 cm i 9 cm, a šiljasti kut </a:t>
                </a:r>
                <a:br>
                  <a:rPr lang="hr-HR" sz="2800" dirty="0"/>
                </a:br>
                <a:r>
                  <a:rPr lang="hr-HR" sz="2800" dirty="0"/>
                  <a:t>       mu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hr-H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hr-HR" sz="2800" dirty="0"/>
                  <a:t>. Koliki su njegovi krakovi i kolika mu je visina?</a:t>
                </a:r>
              </a:p>
            </p:txBody>
          </p:sp>
        </mc:Choice>
        <mc:Fallback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E2AB28FB-9521-49FB-9CBF-A297A3ACD58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97460"/>
              </a:xfrm>
              <a:prstGeom prst="rect">
                <a:avLst/>
              </a:prstGeom>
              <a:blipFill>
                <a:blip r:embed="rId2"/>
                <a:stretch>
                  <a:fillRect l="-1098" t="-2911" r="-3237" b="-145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A9045B-10CC-407F-B8CC-5863A2B1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/>
          <a:lstStyle/>
          <a:p>
            <a:r>
              <a:rPr lang="hr-HR" dirty="0"/>
              <a:t>Pravilni mnogokut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2E38D9-4C5F-47B2-AB87-54AFD6FC9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8261410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dirty="0"/>
              <a:t>Mnogokut je </a:t>
            </a:r>
            <a:r>
              <a:rPr lang="hr-HR" b="1" dirty="0"/>
              <a:t>pravilan</a:t>
            </a:r>
            <a:r>
              <a:rPr lang="hr-HR" dirty="0"/>
              <a:t> ako su mu sve stranice jednake duljine (sukladne) i svi kutovi jednake veličine.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VRIJEDI:</a:t>
            </a:r>
          </a:p>
          <a:p>
            <a:pPr marL="0" indent="0">
              <a:buNone/>
            </a:pPr>
            <a:r>
              <a:rPr lang="hr-HR" dirty="0"/>
              <a:t>Svakom pravilnom mnogokutu možemo i opisati i upisati kružnicu.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715E632E-1E5B-4766-B897-CD074FA888C9}"/>
                  </a:ext>
                </a:extLst>
              </p:cNvPr>
              <p:cNvSpPr/>
              <p:nvPr/>
            </p:nvSpPr>
            <p:spPr>
              <a:xfrm>
                <a:off x="9525738" y="480658"/>
                <a:ext cx="1216241" cy="268993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/>
                  <a:t>trokut</a:t>
                </a:r>
              </a:p>
              <a:p>
                <a:pPr algn="ctr"/>
                <a:r>
                  <a:rPr lang="hr-HR" dirty="0"/>
                  <a:t>četverokut</a:t>
                </a:r>
              </a:p>
              <a:p>
                <a:pPr algn="ctr"/>
                <a:r>
                  <a:rPr lang="hr-HR" dirty="0"/>
                  <a:t>peterokut</a:t>
                </a:r>
              </a:p>
              <a:p>
                <a:pPr algn="ctr"/>
                <a:r>
                  <a:rPr lang="hr-HR" dirty="0"/>
                  <a:t>šesterokut</a:t>
                </a:r>
              </a:p>
              <a:p>
                <a:pPr algn="ctr"/>
                <a:r>
                  <a:rPr lang="hr-HR" dirty="0"/>
                  <a:t>.</a:t>
                </a:r>
              </a:p>
              <a:p>
                <a:pPr algn="ctr"/>
                <a:r>
                  <a:rPr lang="hr-HR" dirty="0"/>
                  <a:t>.</a:t>
                </a:r>
              </a:p>
              <a:p>
                <a:pPr algn="ctr"/>
                <a:r>
                  <a:rPr lang="hr-HR" dirty="0"/>
                  <a:t>.</a:t>
                </a:r>
              </a:p>
              <a:p>
                <a:pPr algn="ctr"/>
                <a:r>
                  <a:rPr lang="hr-HR" b="1" dirty="0"/>
                  <a:t>n- </a:t>
                </a:r>
                <a:r>
                  <a:rPr lang="hr-HR" b="1" dirty="0" err="1"/>
                  <a:t>terokut</a:t>
                </a:r>
                <a:endParaRPr lang="hr-HR" b="1" dirty="0"/>
              </a:p>
              <a:p>
                <a:pPr algn="ctr"/>
                <a:r>
                  <a:rPr lang="hr-HR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715E632E-1E5B-4766-B897-CD074FA88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738" y="480658"/>
                <a:ext cx="1216241" cy="2689933"/>
              </a:xfrm>
              <a:prstGeom prst="rect">
                <a:avLst/>
              </a:prstGeom>
              <a:blipFill>
                <a:blip r:embed="rId2"/>
                <a:stretch>
                  <a:fillRect l="-3483" r="-248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F689AF0C-5EBB-45D2-9DAC-3A62F4142D2B}"/>
              </a:ext>
            </a:extLst>
          </p:cNvPr>
          <p:cNvSpPr/>
          <p:nvPr/>
        </p:nvSpPr>
        <p:spPr>
          <a:xfrm>
            <a:off x="9099610" y="478753"/>
            <a:ext cx="426128" cy="268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</a:t>
            </a:r>
          </a:p>
          <a:p>
            <a:pPr algn="ctr"/>
            <a:r>
              <a:rPr lang="hr-HR" dirty="0"/>
              <a:t>N</a:t>
            </a:r>
          </a:p>
          <a:p>
            <a:pPr algn="ctr"/>
            <a:r>
              <a:rPr lang="hr-HR" dirty="0"/>
              <a:t>O</a:t>
            </a:r>
          </a:p>
          <a:p>
            <a:pPr algn="ctr"/>
            <a:r>
              <a:rPr lang="hr-HR" dirty="0"/>
              <a:t>G</a:t>
            </a:r>
          </a:p>
          <a:p>
            <a:pPr algn="ctr"/>
            <a:r>
              <a:rPr lang="hr-HR" dirty="0"/>
              <a:t>O</a:t>
            </a:r>
          </a:p>
          <a:p>
            <a:pPr algn="ctr"/>
            <a:r>
              <a:rPr lang="hr-HR" dirty="0"/>
              <a:t>K</a:t>
            </a:r>
          </a:p>
          <a:p>
            <a:pPr algn="ctr"/>
            <a:r>
              <a:rPr lang="hr-HR" dirty="0"/>
              <a:t>U</a:t>
            </a:r>
          </a:p>
          <a:p>
            <a:pPr algn="ctr"/>
            <a:r>
              <a:rPr lang="hr-HR" dirty="0"/>
              <a:t>T</a:t>
            </a:r>
          </a:p>
          <a:p>
            <a:pPr algn="ctr"/>
            <a:r>
              <a:rPr lang="hr-HR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568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A9045B-10CC-407F-B8CC-5863A2B1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3963"/>
            <a:ext cx="10515600" cy="1028669"/>
          </a:xfrm>
        </p:spPr>
        <p:txBody>
          <a:bodyPr>
            <a:normAutofit/>
          </a:bodyPr>
          <a:lstStyle/>
          <a:p>
            <a:r>
              <a:rPr lang="hr-HR" sz="3600" dirty="0"/>
              <a:t>Pravilni šesterokut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02E38D9-4C5F-47B2-AB87-54AFD6FC9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05018"/>
                <a:ext cx="10729405" cy="48513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r-HR" dirty="0"/>
                  <a:t>6 jednakih stranica  </a:t>
                </a: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opseg: </a:t>
                </a:r>
                <a14:m>
                  <m:oMath xmlns:m="http://schemas.openxmlformats.org/officeDocument/2006/math"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hr-H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hr-HR" dirty="0">
                    <a:ea typeface="Cambria Math" panose="02040503050406030204" pitchFamily="18" charset="0"/>
                  </a:rPr>
                  <a:t>6 kutova jednake veličina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	</a:t>
                </a:r>
                <a:r>
                  <a:rPr lang="hr-HR" sz="2400" dirty="0"/>
                  <a:t>S – središte opisane kružnice</a:t>
                </a:r>
              </a:p>
              <a:p>
                <a:pPr marL="0" indent="0">
                  <a:buNone/>
                </a:pPr>
                <a:r>
                  <a:rPr lang="hr-HR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hr-HR" sz="2400" dirty="0"/>
                  <a:t> - radijus opisane kružnice</a:t>
                </a:r>
              </a:p>
              <a:p>
                <a:pPr marL="0" indent="0">
                  <a:buNone/>
                </a:pPr>
                <a:r>
                  <a:rPr lang="hr-HR" sz="2400" dirty="0"/>
                  <a:t>	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</a:rPr>
                      <m:t>∡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r-HR" sz="2400" dirty="0"/>
                  <a:t> – središnji kut (kut kojemu je vrh u središtu opisane kružnice)</a:t>
                </a:r>
              </a:p>
              <a:p>
                <a:pPr marL="0" indent="0">
                  <a:buNone/>
                </a:pPr>
                <a:r>
                  <a:rPr lang="hr-HR" sz="2400" dirty="0"/>
                  <a:t>	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r-HR" sz="2400" dirty="0"/>
                  <a:t> ……….veličina središnjeg kuta </a:t>
                </a:r>
              </a:p>
              <a:p>
                <a:pPr marL="0" indent="0">
                  <a:buNone/>
                </a:pPr>
                <a:r>
                  <a:rPr lang="hr-HR" sz="2400" dirty="0"/>
                  <a:t> 	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PRAVILAN MNOGOKUT = 6 međusobno sukladnih jednakokračnih (</a:t>
                </a:r>
                <a:r>
                  <a:rPr lang="hr-HR" sz="2400" dirty="0" err="1"/>
                  <a:t>jednakostraničnih</a:t>
                </a:r>
                <a:r>
                  <a:rPr lang="hr-HR" sz="2400" dirty="0"/>
                  <a:t>) </a:t>
                </a:r>
                <a:br>
                  <a:rPr lang="hr-HR" sz="2400" dirty="0"/>
                </a:br>
                <a:r>
                  <a:rPr lang="hr-HR" sz="2400" dirty="0"/>
                  <a:t> 			      trokuta</a:t>
                </a:r>
              </a:p>
              <a:p>
                <a:pPr marL="0" indent="0">
                  <a:buNone/>
                </a:pPr>
                <a:r>
                  <a:rPr lang="hr-HR" sz="2400" dirty="0"/>
                  <a:t>Površina pravilnog šesterokuta: 	</a:t>
                </a:r>
                <a14:m>
                  <m:oMath xmlns:m="http://schemas.openxmlformats.org/officeDocument/2006/math"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hr-H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sz="2400" b="1" dirty="0"/>
              </a:p>
              <a:p>
                <a:pPr marL="0" indent="0">
                  <a:buNone/>
                </a:pPr>
                <a:endParaRPr lang="hr-HR" sz="2400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02E38D9-4C5F-47B2-AB87-54AFD6FC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05018"/>
                <a:ext cx="10729405" cy="4851308"/>
              </a:xfrm>
              <a:blipFill>
                <a:blip r:embed="rId2"/>
                <a:stretch>
                  <a:fillRect l="-852" t="-2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lika 9">
            <a:extLst>
              <a:ext uri="{FF2B5EF4-FFF2-40B4-BE49-F238E27FC236}">
                <a16:creationId xmlns:a16="http://schemas.microsoft.com/office/drawing/2014/main" id="{20D68EBE-C556-4D09-87DC-7AF505B4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854" y="467527"/>
            <a:ext cx="2436221" cy="22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70F680-5824-4B89-B904-154054D7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Pravilni mnogokut (n-</a:t>
            </a:r>
            <a:r>
              <a:rPr lang="hr-HR" dirty="0" err="1"/>
              <a:t>terokut</a:t>
            </a:r>
            <a:r>
              <a:rPr lang="hr-HR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zervirano mjesto sadržaja 7">
                <a:extLst>
                  <a:ext uri="{FF2B5EF4-FFF2-40B4-BE49-F238E27FC236}">
                    <a16:creationId xmlns:a16="http://schemas.microsoft.com/office/drawing/2014/main" id="{9791B6A0-C103-4382-8AB7-A5028C8E36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hr-HR" dirty="0"/>
              </a:p>
              <a:p>
                <a:r>
                  <a:rPr lang="hr-HR" dirty="0"/>
                  <a:t>Opseg: </a:t>
                </a:r>
                <a14:m>
                  <m:oMath xmlns:m="http://schemas.openxmlformats.org/officeDocument/2006/math"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hr-H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hr-HR" sz="2800" dirty="0"/>
                  <a:t>Površina: 	</a:t>
                </a:r>
                <a14:m>
                  <m:oMath xmlns:m="http://schemas.openxmlformats.org/officeDocument/2006/math">
                    <m:r>
                      <a:rPr lang="hr-HR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hr-H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sz="2800" b="1" dirty="0"/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r-H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𝟑𝟔𝟎</m:t>
                            </m:r>
                          </m:e>
                          <m:sup>
                            <m:r>
                              <a:rPr lang="hr-H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num>
                      <m:den>
                        <m:r>
                          <a:rPr lang="hr-H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hr-HR" sz="2800" dirty="0"/>
                  <a:t> ……….veličina središnjeg kuta pravilnog n-</a:t>
                </a:r>
                <a:r>
                  <a:rPr lang="hr-HR" sz="2800" dirty="0" err="1"/>
                  <a:t>terokuta</a:t>
                </a:r>
                <a:endParaRPr lang="hr-HR" sz="280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8" name="Rezervirano mjesto sadržaja 7">
                <a:extLst>
                  <a:ext uri="{FF2B5EF4-FFF2-40B4-BE49-F238E27FC236}">
                    <a16:creationId xmlns:a16="http://schemas.microsoft.com/office/drawing/2014/main" id="{9791B6A0-C103-4382-8AB7-A5028C8E3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lika 9">
            <a:extLst>
              <a:ext uri="{FF2B5EF4-FFF2-40B4-BE49-F238E27FC236}">
                <a16:creationId xmlns:a16="http://schemas.microsoft.com/office/drawing/2014/main" id="{4608603D-FD38-42A3-83ED-6A4B80D47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80" t="22500" r="6876" b="20000"/>
          <a:stretch/>
        </p:blipFill>
        <p:spPr>
          <a:xfrm>
            <a:off x="7848600" y="742950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465</Words>
  <Application>Microsoft Office PowerPoint</Application>
  <PresentationFormat>Široki zaslon</PresentationFormat>
  <Paragraphs>87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sustava Office</vt:lpstr>
      <vt:lpstr>Primjena trigonometrijskih funkcija</vt:lpstr>
      <vt:lpstr>trapez</vt:lpstr>
      <vt:lpstr>Jednakokračan trapez</vt:lpstr>
      <vt:lpstr>Jednakokračan trapez</vt:lpstr>
      <vt:lpstr>Jednakokračan trapez</vt:lpstr>
      <vt:lpstr>Knjiga, str. 107.</vt:lpstr>
      <vt:lpstr>Pravilni mnogokut</vt:lpstr>
      <vt:lpstr>Pravilni šesterokut</vt:lpstr>
      <vt:lpstr>Pravilni mnogokut (n-terokut)</vt:lpstr>
      <vt:lpstr>Knjiga, str. 103.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POLIEDRI</dc:title>
  <dc:creator>Katarina Soldo Obućina</dc:creator>
  <cp:lastModifiedBy>Katarina Soldo Obućina</cp:lastModifiedBy>
  <cp:revision>16</cp:revision>
  <dcterms:created xsi:type="dcterms:W3CDTF">2021-04-15T13:44:06Z</dcterms:created>
  <dcterms:modified xsi:type="dcterms:W3CDTF">2025-04-09T15:30:03Z</dcterms:modified>
</cp:coreProperties>
</file>