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5" r:id="rId10"/>
    <p:sldId id="266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36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4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14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85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9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76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86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3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6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3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6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A2CF3-B499-165B-C57C-62FF9942C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6283" y="0"/>
            <a:ext cx="6962861" cy="4206241"/>
          </a:xfrm>
        </p:spPr>
        <p:txBody>
          <a:bodyPr anchor="b">
            <a:normAutofit/>
          </a:bodyPr>
          <a:lstStyle/>
          <a:p>
            <a:r>
              <a:rPr lang="hr-HR" sz="5400" dirty="0">
                <a:latin typeface="Arial" panose="020B0604020202020204" pitchFamily="34" charset="0"/>
                <a:cs typeface="Arial" panose="020B0604020202020204" pitchFamily="34" charset="0"/>
              </a:rPr>
              <a:t>Standardna devijacija i Normalna razdioba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C0A10-2B18-2002-7280-E70A31A76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DBB962-F8F8-6ED1-9CF3-7F5DD3C4EB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29" r="2917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4260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5908-2FBD-56E4-72C0-76701D947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1903"/>
            <a:ext cx="10515600" cy="1325563"/>
          </a:xfrm>
        </p:spPr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Primjer 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6C76969-C07D-3CFA-A438-13B1A59CF32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646" y="1894054"/>
            <a:ext cx="4615637" cy="2778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59BA0EA-7E41-6133-C19B-11F7EB2A58DB}"/>
              </a:ext>
            </a:extLst>
          </p:cNvPr>
          <p:cNvSpPr txBox="1"/>
          <p:nvPr/>
        </p:nvSpPr>
        <p:spPr>
          <a:xfrm>
            <a:off x="838200" y="1894054"/>
            <a:ext cx="5473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Ako je prosječan IQ čovjeka 100 , a njegova standardna devijacija 15. Onda normalna razdioba izgleda ovako.</a:t>
            </a:r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5442F7-61B4-628D-7C65-A632F8EC65D9}"/>
              </a:ext>
            </a:extLst>
          </p:cNvPr>
          <p:cNvSpPr txBox="1"/>
          <p:nvPr/>
        </p:nvSpPr>
        <p:spPr>
          <a:xfrm>
            <a:off x="838200" y="2665417"/>
            <a:ext cx="5005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Kolika je vjerojatnost da osoba ima IQ veći od 115</a:t>
            </a:r>
            <a:r>
              <a:rPr lang="en-US" sz="160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5D56C0-FDA4-F895-ED83-9467CF7F4033}"/>
              </a:ext>
            </a:extLst>
          </p:cNvPr>
          <p:cNvSpPr txBox="1"/>
          <p:nvPr/>
        </p:nvSpPr>
        <p:spPr>
          <a:xfrm>
            <a:off x="838200" y="3090446"/>
            <a:ext cx="3916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Rješenje: 13.6% + 2.1% + 0.1% = 15.8%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4D38D9-1C38-4876-0BF7-706E1DD12F89}"/>
              </a:ext>
            </a:extLst>
          </p:cNvPr>
          <p:cNvSpPr txBox="1"/>
          <p:nvPr/>
        </p:nvSpPr>
        <p:spPr>
          <a:xfrm>
            <a:off x="838199" y="4028253"/>
            <a:ext cx="5336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Kolika je vjerojatnost da osoba ima IQ između 70 i 100</a:t>
            </a:r>
            <a:r>
              <a:rPr lang="en-US" sz="160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0D6877-3EBC-C089-8BC9-9A4BB2D1E0E4}"/>
              </a:ext>
            </a:extLst>
          </p:cNvPr>
          <p:cNvSpPr txBox="1"/>
          <p:nvPr/>
        </p:nvSpPr>
        <p:spPr>
          <a:xfrm>
            <a:off x="838199" y="4424641"/>
            <a:ext cx="5362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Rješenje: 13.6% + 34.1% = 47.7%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23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39D54-990C-363B-197F-FA10F152A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Ponavljanje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8716A9B-EAF4-0CEC-D451-25581C2950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43919"/>
            <a:ext cx="726948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lvl="0" indent="-342900">
              <a:lnSpc>
                <a:spcPct val="100000"/>
              </a:lnSpc>
              <a:buAutoNum type="arabicPeriod"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U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dva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su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grada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mjerene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temperature u °C 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tijekom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 10 dana.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Grad A:</a:t>
            </a:r>
            <a:r>
              <a:rPr kumimoji="0" lang="hr-HR" alt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sz="1600" dirty="0"/>
              <a:t>19,</a:t>
            </a:r>
            <a:r>
              <a:rPr lang="hr-HR" sz="1600" dirty="0"/>
              <a:t> </a:t>
            </a:r>
            <a:r>
              <a:rPr lang="en-US" sz="1600" dirty="0"/>
              <a:t>21, 22, 22, 23, 23, 24, 25, 25, 26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Grad B: </a:t>
            </a:r>
            <a:r>
              <a:rPr lang="en-US" sz="1600" dirty="0"/>
              <a:t>20, 25</a:t>
            </a:r>
            <a:r>
              <a:rPr lang="hr-HR" sz="1600" dirty="0"/>
              <a:t>,</a:t>
            </a:r>
            <a:r>
              <a:rPr lang="en-US" sz="1600" dirty="0"/>
              <a:t> 26, 18, 23, 13, 16, 26, 18, 15</a:t>
            </a:r>
            <a:endParaRPr lang="hr-HR" sz="1600" dirty="0"/>
          </a:p>
          <a:p>
            <a:pPr marL="0" lvl="0" indent="0">
              <a:lnSpc>
                <a:spcPct val="100000"/>
              </a:lnSpc>
              <a:buNone/>
            </a:pPr>
            <a:r>
              <a:rPr lang="hr-HR" dirty="0"/>
              <a:t>    </a:t>
            </a:r>
            <a:r>
              <a:rPr lang="pl-PL" sz="1600" dirty="0"/>
              <a:t>Koji grad ima veću standardnu devijaciju?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pl-PL" sz="1600" dirty="0"/>
              <a:t>       B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1600" dirty="0"/>
              <a:t>       U kojem gradu je stabilnija temeperatura?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1600" dirty="0"/>
              <a:t>       A</a:t>
            </a:r>
          </a:p>
          <a:p>
            <a:pPr marL="0" indent="0">
              <a:lnSpc>
                <a:spcPct val="100000"/>
              </a:lnSpc>
              <a:buNone/>
            </a:pPr>
            <a:endParaRPr lang="pl-PL" sz="1600" dirty="0"/>
          </a:p>
          <a:p>
            <a:pPr marL="0" indent="0">
              <a:lnSpc>
                <a:spcPct val="100000"/>
              </a:lnSpc>
              <a:buNone/>
            </a:pPr>
            <a:r>
              <a:rPr lang="pl-PL" sz="1600" dirty="0"/>
              <a:t>2. Ako je prosječan broj bodova koji su postigli učenici 142 boda , a standardna devijacija 7.Koliko posto učenika ima od 135 do 149 bodova.</a:t>
            </a:r>
          </a:p>
          <a:p>
            <a:pPr marL="342900" indent="-342900">
              <a:lnSpc>
                <a:spcPct val="100000"/>
              </a:lnSpc>
              <a:buAutoNum type="alphaUcParenR"/>
            </a:pPr>
            <a:r>
              <a:rPr lang="pl-PL" sz="1600" dirty="0"/>
              <a:t>34.1%</a:t>
            </a:r>
          </a:p>
          <a:p>
            <a:pPr marL="342900" indent="-342900">
              <a:lnSpc>
                <a:spcPct val="100000"/>
              </a:lnSpc>
              <a:buAutoNum type="alphaUcParenR"/>
            </a:pPr>
            <a:r>
              <a:rPr lang="pl-PL" sz="1600" dirty="0"/>
              <a:t>47.7%</a:t>
            </a:r>
          </a:p>
          <a:p>
            <a:pPr marL="342900" indent="-342900">
              <a:lnSpc>
                <a:spcPct val="100000"/>
              </a:lnSpc>
              <a:buAutoNum type="alphaUcParenR"/>
            </a:pPr>
            <a:r>
              <a:rPr lang="pl-PL" sz="1600" dirty="0"/>
              <a:t>68.2%</a:t>
            </a:r>
          </a:p>
          <a:p>
            <a:pPr marL="342900" indent="-342900">
              <a:lnSpc>
                <a:spcPct val="100000"/>
              </a:lnSpc>
              <a:buAutoNum type="alphaUcParenR"/>
            </a:pPr>
            <a:r>
              <a:rPr lang="pl-PL" sz="1600" dirty="0"/>
              <a:t>95.4% </a:t>
            </a:r>
          </a:p>
          <a:p>
            <a:pPr marL="0" lvl="0" indent="0">
              <a:lnSpc>
                <a:spcPct val="100000"/>
              </a:lnSpc>
              <a:buNone/>
            </a:pPr>
            <a:endParaRPr lang="pl-PL" sz="1600" dirty="0"/>
          </a:p>
          <a:p>
            <a:pPr marL="0" lvl="0" indent="0">
              <a:lnSpc>
                <a:spcPct val="100000"/>
              </a:lnSpc>
              <a:buNone/>
            </a:pPr>
            <a:r>
              <a:rPr lang="en-US" dirty="0"/>
              <a:t/>
            </a:r>
            <a:br>
              <a:rPr lang="en-US" dirty="0"/>
            </a:b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F2D6B89-4135-70E5-A7A5-9AF65A107034}"/>
              </a:ext>
            </a:extLst>
          </p:cNvPr>
          <p:cNvSpPr/>
          <p:nvPr/>
        </p:nvSpPr>
        <p:spPr>
          <a:xfrm>
            <a:off x="905691" y="5050971"/>
            <a:ext cx="252549" cy="235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1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8F424-B92C-0799-8FE8-75C705D35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3495" y="2635797"/>
            <a:ext cx="10515600" cy="1325563"/>
          </a:xfrm>
        </p:spPr>
        <p:txBody>
          <a:bodyPr>
            <a:normAutofit/>
          </a:bodyPr>
          <a:lstStyle/>
          <a:p>
            <a:r>
              <a:rPr lang="hr-HR" sz="7200" dirty="0">
                <a:latin typeface="Abadi" panose="020B0604020202020204" pitchFamily="34" charset="0"/>
              </a:rPr>
              <a:t>Hvala na pažnji!</a:t>
            </a:r>
            <a:endParaRPr lang="en-US" sz="7200" dirty="0">
              <a:latin typeface="Abadi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46FD-51ED-CE04-E906-60A4BDB73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69815" y="5754764"/>
            <a:ext cx="10515600" cy="42519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86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F26C6-8EAE-95FC-9B16-4C5486F5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Varijanca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3A22B-1391-634B-F610-C93E202D56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Varijanca je mjera rasipanja podataka oko aritmetičke sredine.</a:t>
                </a:r>
              </a:p>
              <a:p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Definira se kao prosječno kvadratno odstupanje od prosijeka.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hr-HR" sz="1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l-GR" sz="1800" b="1"/>
                          <m:t>σ</m:t>
                        </m:r>
                      </m:e>
                      <m:sup>
                        <m:r>
                          <a:rPr lang="hr-HR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1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sz="16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hr-HR" sz="1600" dirty="0">
                                    <a:solidFill>
                                      <a:srgbClr val="404040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hr-HR" sz="1600" dirty="0">
                                    <a:solidFill>
                                      <a:srgbClr val="404040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m:t>₁</m:t>
                                </m:r>
                                <m:r>
                                  <a:rPr lang="hr-HR" sz="1600" b="0" i="1" dirty="0" smtClean="0">
                                    <a:solidFill>
                                      <a:srgbClr val="40404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 sz="1600" dirty="0">
                                    <a:solidFill>
                                      <a:srgbClr val="404040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US" sz="1600" dirty="0">
                                    <a:solidFill>
                                      <a:srgbClr val="404040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m:t>̄</m:t>
                                </m:r>
                              </m:e>
                            </m:d>
                          </m:e>
                          <m:sup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hr-HR" sz="1600" dirty="0">
                                    <a:solidFill>
                                      <a:srgbClr val="404040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US" sz="1600" dirty="0">
                                    <a:solidFill>
                                      <a:srgbClr val="000000"/>
                                    </a:solidFill>
                                    <a:latin typeface="arial" panose="020B0604020202020204" pitchFamily="34" charset="0"/>
                                  </a:rPr>
                                  <m:t>₂</m:t>
                                </m:r>
                                <m:r>
                                  <a:rPr lang="hr-HR" sz="1600" i="1" dirty="0">
                                    <a:solidFill>
                                      <a:srgbClr val="40404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 sz="1600" dirty="0">
                                    <a:solidFill>
                                      <a:srgbClr val="404040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US" sz="1600" dirty="0">
                                    <a:solidFill>
                                      <a:srgbClr val="404040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m:t>̄</m:t>
                                </m:r>
                              </m:e>
                            </m:d>
                          </m:e>
                          <m: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 … +</m:t>
                        </m:r>
                        <m:sSup>
                          <m:sSupPr>
                            <m:ctrlP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hr-HR" sz="1600" dirty="0">
                                    <a:solidFill>
                                      <a:srgbClr val="404040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  <m:r>
                                  <a:rPr lang="hr-HR" sz="1600" b="0" i="1" dirty="0" smtClean="0">
                                    <a:solidFill>
                                      <a:srgbClr val="40404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  <m:r>
                                  <a:rPr lang="hr-HR" sz="1600" i="1" dirty="0">
                                    <a:solidFill>
                                      <a:srgbClr val="40404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 sz="1600" dirty="0">
                                    <a:solidFill>
                                      <a:srgbClr val="404040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US" sz="1600" dirty="0">
                                    <a:solidFill>
                                      <a:srgbClr val="404040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m:t>̄</m:t>
                                </m:r>
                              </m:e>
                            </m:d>
                          </m:e>
                          <m: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</m:oMath>
                </a14:m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1200" b="0" i="0" dirty="0">
                    <a:solidFill>
                      <a:srgbClr val="40404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x̄</a:t>
                </a:r>
                <a:r>
                  <a:rPr lang="hr-HR" sz="1200" b="0" i="0" dirty="0">
                    <a:solidFill>
                      <a:srgbClr val="40404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- aritmetička sredina</a:t>
                </a:r>
              </a:p>
              <a:p>
                <a:pPr marL="0" indent="0">
                  <a:buNone/>
                </a:pPr>
                <a:r>
                  <a:rPr lang="hr-HR" sz="1200" b="0" i="0" dirty="0">
                    <a:solidFill>
                      <a:srgbClr val="40404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x₁, x</a:t>
                </a:r>
                <a:r>
                  <a:rPr lang="en-US" sz="12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₂</a:t>
                </a:r>
                <a:r>
                  <a:rPr lang="hr-HR" sz="12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, ... ,X</a:t>
                </a:r>
                <a:r>
                  <a:rPr lang="hr-HR" sz="8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</a:t>
                </a:r>
                <a:r>
                  <a:rPr lang="hr-HR" sz="12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- numerički podatci</a:t>
                </a:r>
                <a:endParaRPr lang="hr-HR" sz="1200" b="0" i="0" dirty="0">
                  <a:solidFill>
                    <a:srgbClr val="404040"/>
                  </a:solidFill>
                  <a:effectLst/>
                  <a:latin typeface="-apple-system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3A22B-1391-634B-F610-C93E202D56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2" t="-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292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89996-23D4-146A-0F0F-4D5333B33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Standardna devijacija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F0A32E-4115-387D-6C55-C86BCAC6AE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Standardnu devijaciju interpretiramo kao prosječno odstupanje svih podataka(moraju biti numerički) od njihove aritmetičke sredine.</a:t>
                </a:r>
              </a:p>
              <a:p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Što je standardna devijacija manja to su podatci bliže aritmetičkoj sredini. </a:t>
                </a:r>
              </a:p>
              <a:p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Standardna devijacija je drugi korijen iz varijance.</a:t>
                </a:r>
              </a:p>
              <a:p>
                <a:pPr marL="0" indent="0">
                  <a:buNone/>
                </a:pPr>
                <a:r>
                  <a:rPr lang="el-GR" sz="1800" b="1" dirty="0"/>
                  <a:t>σ </a:t>
                </a: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solidFill>
                                          <a:srgbClr val="404040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x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solidFill>
                                          <a:srgbClr val="404040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₁</m:t>
                                    </m:r>
                                    <m:r>
                                      <a:rPr lang="hr-HR" sz="1600" i="1" dirty="0">
                                        <a:solidFill>
                                          <a:srgbClr val="40404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600" dirty="0">
                                        <a:solidFill>
                                          <a:srgbClr val="404040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x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600" dirty="0">
                                        <a:solidFill>
                                          <a:srgbClr val="404040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̄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solidFill>
                                          <a:srgbClr val="404040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x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600" dirty="0">
                                        <a:solidFill>
                                          <a:srgbClr val="000000"/>
                                        </a:solidFill>
                                        <a:latin typeface="arial" panose="020B0604020202020204" pitchFamily="34" charset="0"/>
                                      </a:rPr>
                                      <m:t>₂</m:t>
                                    </m:r>
                                    <m:r>
                                      <a:rPr lang="hr-HR" sz="1600" i="1" dirty="0">
                                        <a:solidFill>
                                          <a:srgbClr val="40404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600" dirty="0">
                                        <a:solidFill>
                                          <a:srgbClr val="404040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x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600" dirty="0">
                                        <a:solidFill>
                                          <a:srgbClr val="404040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̄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 … 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solidFill>
                                          <a:srgbClr val="404040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x</m:t>
                                    </m:r>
                                    <m:r>
                                      <a:rPr lang="hr-HR" sz="1600" i="1" dirty="0">
                                        <a:solidFill>
                                          <a:srgbClr val="40404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𝑛</m:t>
                                    </m:r>
                                    <m:r>
                                      <a:rPr lang="hr-HR" sz="1600" i="1" dirty="0">
                                        <a:solidFill>
                                          <a:srgbClr val="40404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600" dirty="0">
                                        <a:solidFill>
                                          <a:srgbClr val="404040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x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600" dirty="0">
                                        <a:solidFill>
                                          <a:srgbClr val="404040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̄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F0A32E-4115-387D-6C55-C86BCAC6AE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339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F0D82-34B4-C9FD-7A1F-012576C35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Primjer 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698D10-7536-5D53-C83A-F35C97CF9E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71088" y="1811937"/>
                <a:ext cx="10515600" cy="468093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Odredi standardnu devijaciju za sljedeći niz podataka : 5, 7, 13, 16, 19</a:t>
                </a:r>
              </a:p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Rješenje: </a:t>
                </a:r>
              </a:p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x̄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13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19</m:t>
                        </m:r>
                      </m:num>
                      <m:den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12</a:t>
                </a:r>
              </a:p>
              <a:p>
                <a:pPr marL="0" indent="0">
                  <a:buNone/>
                </a:pPr>
                <a:r>
                  <a:rPr lang="el-GR" sz="1600" b="1" dirty="0"/>
                  <a:t>σ</a:t>
                </a:r>
                <a:r>
                  <a:rPr lang="hr-HR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5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12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7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12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13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12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6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12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9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12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den>
                        </m:f>
                      </m:e>
                    </m:rad>
                  </m:oMath>
                </a14:m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l-GR" sz="1600" b="1" dirty="0"/>
                  <a:t>σ</a:t>
                </a:r>
                <a:r>
                  <a:rPr lang="hr-HR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5.29</a:t>
                </a:r>
              </a:p>
              <a:p>
                <a:pPr marL="0" indent="0">
                  <a:buNone/>
                </a:pPr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698D10-7536-5D53-C83A-F35C97CF9E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1088" y="1811937"/>
                <a:ext cx="10515600" cy="4680937"/>
              </a:xfrm>
              <a:blipFill>
                <a:blip r:embed="rId2"/>
                <a:stretch>
                  <a:fillRect l="-290" t="-2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64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2030A-FD20-D215-D102-F83A33D6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Primjer 2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1DDD8B-F0A7-8AD0-D6CC-1B8C2F2B495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Odredi standardnu devijaciju za sljedeći niz podataka : 5, 5, 5, 5</a:t>
                </a:r>
              </a:p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Rješenje:</a:t>
                </a:r>
              </a:p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x̄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5</a:t>
                </a:r>
              </a:p>
              <a:p>
                <a:pPr marL="0" indent="0">
                  <a:buNone/>
                </a:pPr>
                <a:r>
                  <a:rPr lang="el-GR" sz="1600" b="1" dirty="0"/>
                  <a:t>σ</a:t>
                </a:r>
                <a:r>
                  <a:rPr lang="hr-HR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5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5 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5 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5 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5 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5 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5 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5 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</m:e>
                    </m:rad>
                  </m:oMath>
                </a14:m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l-GR" sz="1600" b="1" dirty="0"/>
                  <a:t>σ</a:t>
                </a:r>
                <a:r>
                  <a:rPr lang="hr-HR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0</a:t>
                </a:r>
              </a:p>
              <a:p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1DDD8B-F0A7-8AD0-D6CC-1B8C2F2B49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48" t="-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749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CCFAA-ED1D-DE66-F843-5EC1B7DAB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Zadatak 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4D94BF-A1B5-41E6-911F-ECA4DBCACE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Odredi standardnu devijaciju za sljedeći niz podataka : 45, 54, 68, 79, 87, 99</a:t>
                </a:r>
              </a:p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Rješenje: </a:t>
                </a:r>
              </a:p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x̄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45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54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68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79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87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99</m:t>
                        </m:r>
                      </m:num>
                      <m:den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72</a:t>
                </a:r>
              </a:p>
              <a:p>
                <a:pPr marL="0" indent="0">
                  <a:buNone/>
                </a:pPr>
                <a:r>
                  <a:rPr lang="el-GR" sz="1600" b="1" dirty="0"/>
                  <a:t>σ</a:t>
                </a:r>
                <a:r>
                  <a:rPr lang="hr-HR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45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72 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54</m:t>
                                    </m:r>
                                    <m:r>
                                      <a:rPr lang="hr-HR" sz="16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72 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68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72 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79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72 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87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72 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hr-HR" sz="1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99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72 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</m:e>
                    </m:rad>
                  </m:oMath>
                </a14:m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l-GR" sz="1600" b="1" dirty="0"/>
                  <a:t>σ</a:t>
                </a:r>
                <a:r>
                  <a:rPr lang="hr-HR" sz="1600" b="1" dirty="0"/>
                  <a:t> </a:t>
                </a: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18.58</a:t>
                </a:r>
              </a:p>
              <a:p>
                <a:pPr marL="0" indent="0">
                  <a:buNone/>
                </a:pPr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4D94BF-A1B5-41E6-911F-ECA4DBCACE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48" t="-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567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3CE18-B2C2-3873-02BF-3AC7E2598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Primjer 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3E2569-F961-C6AA-D1D4-8364623CBF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Pet učenika je mjerilo svoju visinu na sistematskom pregledu i njihove visine su iznosile: 174cm, 178cm, 184cm, 188cm, 191cm. Odredi standardnu devijaciju za ove podataka.</a:t>
                </a:r>
              </a:p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Rješenje: </a:t>
                </a:r>
              </a:p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x̄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174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178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184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188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191</m:t>
                        </m:r>
                      </m:num>
                      <m:den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183</a:t>
                </a:r>
              </a:p>
              <a:p>
                <a:pPr marL="0" indent="0">
                  <a:buNone/>
                </a:pPr>
                <a:r>
                  <a:rPr lang="el-GR" sz="1600" b="1" dirty="0"/>
                  <a:t>σ</a:t>
                </a:r>
                <a:r>
                  <a:rPr lang="hr-HR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174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183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178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183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184</m:t>
                                    </m:r>
                                    <m:r>
                                      <a:rPr lang="hr-H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183 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188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183 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91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183 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den>
                        </m:f>
                      </m:e>
                    </m:rad>
                  </m:oMath>
                </a14:m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l-GR" sz="1600" b="1" dirty="0"/>
                  <a:t>σ</a:t>
                </a:r>
                <a:r>
                  <a:rPr lang="hr-HR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14</m:t>
                        </m:r>
                        <m:rad>
                          <m:radPr>
                            <m:degHide m:val="on"/>
                            <m:ctrlPr>
                              <a:rPr lang="hr-HR" sz="1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6.26</a:t>
                </a:r>
              </a:p>
              <a:p>
                <a:pPr marL="0" indent="0">
                  <a:buNone/>
                </a:pPr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3E2569-F961-C6AA-D1D4-8364623CBF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48" t="-287" r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50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113D6-F2A8-90F2-6231-12166CB54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Zadatak 2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7CA9EF-3194-F5B5-398E-B537DB205B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Ispit iz matematike pisalo je sedam učenika te su postigli sljedeće bodove : 18, 20, 34, 43, 46, 50, 55. Odredi standardnu devijaciju za te podatke.</a:t>
                </a:r>
              </a:p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Rješenje: </a:t>
                </a:r>
              </a:p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x̄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18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34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43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46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50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55</m:t>
                        </m:r>
                      </m:num>
                      <m:den>
                        <m:r>
                          <a:rPr lang="hr-HR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38</a:t>
                </a:r>
              </a:p>
              <a:p>
                <a:pPr marL="0" indent="0">
                  <a:buNone/>
                </a:pP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l-GR" sz="1600" b="1" dirty="0"/>
                  <a:t>σ</a:t>
                </a:r>
                <a:r>
                  <a:rPr lang="hr-HR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18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38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20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m:t>38 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34</m:t>
                                    </m:r>
                                    <m:r>
                                      <a:rPr lang="hr-H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38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43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38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46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38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50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38 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hr-H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hr-HR" sz="16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55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hr-HR" sz="16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38 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hr-H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7</m:t>
                            </m:r>
                          </m:den>
                        </m:f>
                      </m:e>
                    </m:rad>
                  </m:oMath>
                </a14:m>
                <a:endParaRPr lang="hr-HR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hr-HR" sz="1600" b="1" dirty="0"/>
                  <a:t> </a:t>
                </a:r>
                <a:r>
                  <a:rPr lang="el-GR" sz="1600" b="1" dirty="0"/>
                  <a:t>σ</a:t>
                </a:r>
                <a:r>
                  <a:rPr lang="hr-HR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r-H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13.43</a:t>
                </a:r>
              </a:p>
              <a:p>
                <a:pPr marL="0" indent="0">
                  <a:buNone/>
                </a:pP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7CA9EF-3194-F5B5-398E-B537DB205B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48" t="-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33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49C0-F9B7-B63E-3566-4EF531DC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Normalna razdioba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1CAB2-0230-AA9C-505D-8EEF479D4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5650149" cy="4251960"/>
          </a:xfrm>
        </p:spPr>
        <p:txBody>
          <a:bodyPr>
            <a:normAutofit/>
          </a:bodyPr>
          <a:lstStyle/>
          <a:p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Normalna razdioba je histogram relativnih frekvencija podatka koji je uvijek potpuno određen njegovom aritmetičkom sredinom i standardnom devijacijom.</a:t>
            </a:r>
          </a:p>
          <a:p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Ima oblik zvonolike krivulje simetrično položene oko x̄  ,a </a:t>
            </a:r>
            <a:r>
              <a:rPr lang="el-GR" sz="1600" b="1" dirty="0"/>
              <a:t>σ</a:t>
            </a:r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  joj određuje širinu raspršenja oko aritmetičke sredine.</a:t>
            </a:r>
          </a:p>
          <a:p>
            <a:pPr marL="0" indent="0">
              <a:buNone/>
            </a:pPr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 - u intervalu x̄  ± 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hr-HR" sz="1600" b="1" dirty="0"/>
              <a:t> </a:t>
            </a:r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nalazi se 68.2% podataka.</a:t>
            </a:r>
          </a:p>
          <a:p>
            <a:pPr marL="0" indent="0">
              <a:buNone/>
            </a:pPr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 - u intervalu x̄  ± 2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 nalazi se 95.4% podataka.</a:t>
            </a:r>
          </a:p>
          <a:p>
            <a:pPr marL="0" indent="0">
              <a:buNone/>
            </a:pPr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 - u intervalu x̄  ± 3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 nalazi se 99.6% podataka.</a:t>
            </a:r>
            <a:r>
              <a:rPr lang="hr-HR" sz="1600" b="1" dirty="0"/>
              <a:t>.</a:t>
            </a: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5A4EDA-6C18-C46C-927F-400EBE69F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794" y="2033101"/>
            <a:ext cx="4419989" cy="17543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2889BD9-CD67-979B-0945-70A5FA56F619}"/>
              </a:ext>
            </a:extLst>
          </p:cNvPr>
          <p:cNvSpPr txBox="1"/>
          <p:nvPr/>
        </p:nvSpPr>
        <p:spPr>
          <a:xfrm>
            <a:off x="6991804" y="3787427"/>
            <a:ext cx="6249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b="1" dirty="0"/>
              <a:t> </a:t>
            </a:r>
            <a:r>
              <a:rPr lang="hr-HR" sz="900" dirty="0">
                <a:latin typeface="Arial" panose="020B0604020202020204" pitchFamily="34" charset="0"/>
                <a:cs typeface="Arial" panose="020B0604020202020204" pitchFamily="34" charset="0"/>
              </a:rPr>
              <a:t>x̄ - 3</a:t>
            </a:r>
            <a:r>
              <a:rPr lang="el-GR" sz="900" b="1" dirty="0"/>
              <a:t>σ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B7A2C1-48B5-81DA-7798-B247286B1256}"/>
              </a:ext>
            </a:extLst>
          </p:cNvPr>
          <p:cNvSpPr txBox="1"/>
          <p:nvPr/>
        </p:nvSpPr>
        <p:spPr>
          <a:xfrm>
            <a:off x="7495259" y="3787427"/>
            <a:ext cx="6249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b="1" dirty="0"/>
              <a:t> </a:t>
            </a:r>
            <a:r>
              <a:rPr lang="hr-HR" sz="900" dirty="0">
                <a:latin typeface="Arial" panose="020B0604020202020204" pitchFamily="34" charset="0"/>
                <a:cs typeface="Arial" panose="020B0604020202020204" pitchFamily="34" charset="0"/>
              </a:rPr>
              <a:t>x̄ - 2</a:t>
            </a:r>
            <a:r>
              <a:rPr lang="el-GR" sz="900" b="1" dirty="0"/>
              <a:t>σ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C46492-4D6F-E640-2E89-18BED2B77DC2}"/>
              </a:ext>
            </a:extLst>
          </p:cNvPr>
          <p:cNvSpPr txBox="1"/>
          <p:nvPr/>
        </p:nvSpPr>
        <p:spPr>
          <a:xfrm>
            <a:off x="8055791" y="3787427"/>
            <a:ext cx="6249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b="1" dirty="0"/>
              <a:t> </a:t>
            </a:r>
            <a:r>
              <a:rPr lang="hr-HR" sz="900" dirty="0">
                <a:latin typeface="Arial" panose="020B0604020202020204" pitchFamily="34" charset="0"/>
                <a:cs typeface="Arial" panose="020B0604020202020204" pitchFamily="34" charset="0"/>
              </a:rPr>
              <a:t>x̄ - </a:t>
            </a:r>
            <a:r>
              <a:rPr lang="el-GR" sz="900" b="1" dirty="0"/>
              <a:t>σ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2D5AEE-0F7E-36B2-6B5F-F3DB8218B549}"/>
              </a:ext>
            </a:extLst>
          </p:cNvPr>
          <p:cNvSpPr txBox="1"/>
          <p:nvPr/>
        </p:nvSpPr>
        <p:spPr>
          <a:xfrm>
            <a:off x="8680744" y="3787673"/>
            <a:ext cx="6249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b="1" dirty="0"/>
              <a:t> </a:t>
            </a:r>
            <a:r>
              <a:rPr lang="hr-HR" sz="900" dirty="0">
                <a:latin typeface="Arial" panose="020B0604020202020204" pitchFamily="34" charset="0"/>
                <a:cs typeface="Arial" panose="020B0604020202020204" pitchFamily="34" charset="0"/>
              </a:rPr>
              <a:t>x̄ 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8726EE-9C0D-A6C0-0DE0-71CD07C2C9DC}"/>
              </a:ext>
            </a:extLst>
          </p:cNvPr>
          <p:cNvSpPr txBox="1"/>
          <p:nvPr/>
        </p:nvSpPr>
        <p:spPr>
          <a:xfrm>
            <a:off x="9100322" y="3787427"/>
            <a:ext cx="6249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b="1" dirty="0"/>
              <a:t> </a:t>
            </a:r>
            <a:r>
              <a:rPr lang="hr-HR" sz="900" dirty="0">
                <a:latin typeface="Arial" panose="020B0604020202020204" pitchFamily="34" charset="0"/>
                <a:cs typeface="Arial" panose="020B0604020202020204" pitchFamily="34" charset="0"/>
              </a:rPr>
              <a:t>x̄ + </a:t>
            </a:r>
            <a:r>
              <a:rPr lang="el-GR" sz="900" b="1" dirty="0"/>
              <a:t>σ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83F75D-15DE-BD40-2B32-A11E540D88DB}"/>
              </a:ext>
            </a:extLst>
          </p:cNvPr>
          <p:cNvSpPr txBox="1"/>
          <p:nvPr/>
        </p:nvSpPr>
        <p:spPr>
          <a:xfrm>
            <a:off x="9618173" y="3787181"/>
            <a:ext cx="6249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b="1" dirty="0"/>
              <a:t> </a:t>
            </a:r>
            <a:r>
              <a:rPr lang="hr-HR" sz="900" dirty="0">
                <a:latin typeface="Arial" panose="020B0604020202020204" pitchFamily="34" charset="0"/>
                <a:cs typeface="Arial" panose="020B0604020202020204" pitchFamily="34" charset="0"/>
              </a:rPr>
              <a:t>x̄ + 2</a:t>
            </a:r>
            <a:r>
              <a:rPr lang="el-GR" sz="900" b="1" dirty="0"/>
              <a:t>σ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E90DE4-C9BE-4CB6-D999-4B440D99974B}"/>
              </a:ext>
            </a:extLst>
          </p:cNvPr>
          <p:cNvSpPr txBox="1"/>
          <p:nvPr/>
        </p:nvSpPr>
        <p:spPr>
          <a:xfrm>
            <a:off x="10178705" y="3787181"/>
            <a:ext cx="6249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b="1" dirty="0"/>
              <a:t> </a:t>
            </a:r>
            <a:r>
              <a:rPr lang="hr-HR" sz="900" dirty="0">
                <a:latin typeface="Arial" panose="020B0604020202020204" pitchFamily="34" charset="0"/>
                <a:cs typeface="Arial" panose="020B0604020202020204" pitchFamily="34" charset="0"/>
              </a:rPr>
              <a:t>x̄ + 3</a:t>
            </a:r>
            <a:r>
              <a:rPr lang="el-GR" sz="900" b="1" dirty="0"/>
              <a:t>σ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98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ketchyVTI">
  <a:themeElements>
    <a:clrScheme name="Blue">
      <a:dk1>
        <a:srgbClr val="000000"/>
      </a:dk1>
      <a:lt1>
        <a:srgbClr val="FFFFFF"/>
      </a:lt1>
      <a:dk2>
        <a:srgbClr val="153A63"/>
      </a:dk2>
      <a:lt2>
        <a:srgbClr val="DBEFF9"/>
      </a:lt2>
      <a:accent1>
        <a:srgbClr val="0F6FC6"/>
      </a:accent1>
      <a:accent2>
        <a:srgbClr val="009DD9"/>
      </a:accent2>
      <a:accent3>
        <a:srgbClr val="09B8C0"/>
      </a:accent3>
      <a:accent4>
        <a:srgbClr val="0EBC8C"/>
      </a:accent4>
      <a:accent5>
        <a:srgbClr val="71B959"/>
      </a:accent5>
      <a:accent6>
        <a:srgbClr val="96B042"/>
      </a:accent6>
      <a:hlink>
        <a:srgbClr val="C37400"/>
      </a:hlink>
      <a:folHlink>
        <a:srgbClr val="4F9085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418</Words>
  <Application>Microsoft Office PowerPoint</Application>
  <PresentationFormat>Široki zaslon</PresentationFormat>
  <Paragraphs>112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21" baseType="lpstr">
      <vt:lpstr>Abadi</vt:lpstr>
      <vt:lpstr>-apple-system</vt:lpstr>
      <vt:lpstr>Arial</vt:lpstr>
      <vt:lpstr>Arial</vt:lpstr>
      <vt:lpstr>Cambria Math</vt:lpstr>
      <vt:lpstr>Modern Love</vt:lpstr>
      <vt:lpstr>Open Sans</vt:lpstr>
      <vt:lpstr>The Hand</vt:lpstr>
      <vt:lpstr>SketchyVTI</vt:lpstr>
      <vt:lpstr>Standardna devijacija i Normalna razdioba</vt:lpstr>
      <vt:lpstr>Varijanca</vt:lpstr>
      <vt:lpstr>Standardna devijacija</vt:lpstr>
      <vt:lpstr>Primjer 1</vt:lpstr>
      <vt:lpstr>Primjer 2</vt:lpstr>
      <vt:lpstr>Zadatak 1</vt:lpstr>
      <vt:lpstr>Primjer 3</vt:lpstr>
      <vt:lpstr>Zadatak 2</vt:lpstr>
      <vt:lpstr>Normalna razdioba</vt:lpstr>
      <vt:lpstr>Primjer 1</vt:lpstr>
      <vt:lpstr>Ponavljanje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Standardna devijacija</dc:title>
  <dc:creator>ivo07mili@gmail.com</dc:creator>
  <cp:lastModifiedBy>Učitelj</cp:lastModifiedBy>
  <cp:revision>22</cp:revision>
  <dcterms:created xsi:type="dcterms:W3CDTF">2023-06-08T09:56:08Z</dcterms:created>
  <dcterms:modified xsi:type="dcterms:W3CDTF">2025-04-15T14:53:10Z</dcterms:modified>
</cp:coreProperties>
</file>