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25" r:id="rId1"/>
  </p:sldMasterIdLst>
  <p:sldIdLst>
    <p:sldId id="256" r:id="rId2"/>
    <p:sldId id="259" r:id="rId3"/>
    <p:sldId id="257" r:id="rId4"/>
    <p:sldId id="264" r:id="rId5"/>
    <p:sldId id="258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0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D5695-5E40-4B60-8CAF-0EFCBB260DAC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EDDBB1B4-56DC-4DF4-BCD7-620EB3B3F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406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D5695-5E40-4B60-8CAF-0EFCBB260DAC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B1B4-56DC-4DF4-BCD7-620EB3B3F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809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D5695-5E40-4B60-8CAF-0EFCBB260DAC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B1B4-56DC-4DF4-BCD7-620EB3B3F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216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D5695-5E40-4B60-8CAF-0EFCBB260DAC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B1B4-56DC-4DF4-BCD7-620EB3B3F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220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30D5695-5E40-4B60-8CAF-0EFCBB260DAC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DDBB1B4-56DC-4DF4-BCD7-620EB3B3F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478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D5695-5E40-4B60-8CAF-0EFCBB260DAC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B1B4-56DC-4DF4-BCD7-620EB3B3F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249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D5695-5E40-4B60-8CAF-0EFCBB260DAC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B1B4-56DC-4DF4-BCD7-620EB3B3F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4610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D5695-5E40-4B60-8CAF-0EFCBB260DAC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B1B4-56DC-4DF4-BCD7-620EB3B3F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784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D5695-5E40-4B60-8CAF-0EFCBB260DAC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B1B4-56DC-4DF4-BCD7-620EB3B3F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984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D5695-5E40-4B60-8CAF-0EFCBB260DAC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B1B4-56DC-4DF4-BCD7-620EB3B3F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202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D5695-5E40-4B60-8CAF-0EFCBB260DAC}" type="datetimeFigureOut">
              <a:rPr lang="en-GB" smtClean="0"/>
              <a:t>21/04/2025</a:t>
            </a:fld>
            <a:endParaRPr lang="en-GB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B1B4-56DC-4DF4-BCD7-620EB3B3F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888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30D5695-5E40-4B60-8CAF-0EFCBB260DAC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EDDBB1B4-56DC-4DF4-BCD7-620EB3B3F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472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6" r:id="rId1"/>
    <p:sldLayoutId id="2147484427" r:id="rId2"/>
    <p:sldLayoutId id="2147484428" r:id="rId3"/>
    <p:sldLayoutId id="2147484429" r:id="rId4"/>
    <p:sldLayoutId id="2147484430" r:id="rId5"/>
    <p:sldLayoutId id="2147484431" r:id="rId6"/>
    <p:sldLayoutId id="2147484432" r:id="rId7"/>
    <p:sldLayoutId id="2147484433" r:id="rId8"/>
    <p:sldLayoutId id="2147484434" r:id="rId9"/>
    <p:sldLayoutId id="2147484435" r:id="rId10"/>
    <p:sldLayoutId id="21474844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mikemacmarketing/36588125251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3F1CFAA-DF92-0DA9-8286-45257BCE5B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/>
        </p:blipFill>
        <p:spPr>
          <a:xfrm>
            <a:off x="3137870" y="1305228"/>
            <a:ext cx="6072911" cy="485714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73FB2D9-4030-2FC6-F1C6-A699AD1B9A80}"/>
              </a:ext>
            </a:extLst>
          </p:cNvPr>
          <p:cNvSpPr txBox="1"/>
          <p:nvPr/>
        </p:nvSpPr>
        <p:spPr>
          <a:xfrm>
            <a:off x="824752" y="564662"/>
            <a:ext cx="656216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Fake news</a:t>
            </a:r>
            <a:r>
              <a:rPr lang="hr-HR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hr-HR" sz="3600" b="1" dirty="0" err="1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hr-HR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3600" b="1" dirty="0" err="1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hr-HR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spot </a:t>
            </a:r>
            <a:r>
              <a:rPr lang="hr-HR" sz="3600" b="1" dirty="0" err="1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hr-HR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sz="3600" b="1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707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BEABB3-F737-23A7-3150-61844C0F23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06597FCC-9842-7766-0F5B-03AAA76402EC}"/>
              </a:ext>
            </a:extLst>
          </p:cNvPr>
          <p:cNvSpPr txBox="1"/>
          <p:nvPr/>
        </p:nvSpPr>
        <p:spPr>
          <a:xfrm>
            <a:off x="842683" y="794353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 1. Discussion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A93AC4-4DAA-A9E6-5E55-FBB362725EF1}"/>
              </a:ext>
            </a:extLst>
          </p:cNvPr>
          <p:cNvSpPr txBox="1"/>
          <p:nvPr/>
        </p:nvSpPr>
        <p:spPr>
          <a:xfrm>
            <a:off x="914400" y="1808237"/>
            <a:ext cx="10694894" cy="18561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do you get your news? Which sources do you use? 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you think about this sentence? ‘It must be true because I read it on the internet.’ 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you understand by ‘fake news’? Brainstorm some keywords you associate with it</a:t>
            </a:r>
            <a:r>
              <a:rPr lang="en-GB" sz="2000" dirty="0">
                <a:solidFill>
                  <a:srgbClr val="23085A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57451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9768BE-0E1F-DC6E-DBC3-BD9E531C51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61AD966A-B667-E461-B19E-9CFF7302EC2B}"/>
              </a:ext>
            </a:extLst>
          </p:cNvPr>
          <p:cNvSpPr txBox="1"/>
          <p:nvPr/>
        </p:nvSpPr>
        <p:spPr>
          <a:xfrm>
            <a:off x="824754" y="743956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 of fake news</a:t>
            </a:r>
            <a:r>
              <a:rPr lang="hr-HR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sz="3600" b="1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4FB1E0-AD87-5729-35E7-C2753431F99C}"/>
              </a:ext>
            </a:extLst>
          </p:cNvPr>
          <p:cNvSpPr txBox="1"/>
          <p:nvPr/>
        </p:nvSpPr>
        <p:spPr>
          <a:xfrm>
            <a:off x="919575" y="1390287"/>
            <a:ext cx="9120895" cy="29323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False stories that appear to be news, spread on the internet or using other media, usually created to influence political views or as a joke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r">
              <a:lnSpc>
                <a:spcPct val="200000"/>
              </a:lnSpc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Cambridge dictionary</a:t>
            </a:r>
          </a:p>
        </p:txBody>
      </p:sp>
    </p:spTree>
    <p:extLst>
      <p:ext uri="{BB962C8B-B14F-4D97-AF65-F5344CB8AC3E}">
        <p14:creationId xmlns:p14="http://schemas.microsoft.com/office/powerpoint/2010/main" val="2854144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9768BE-0E1F-DC6E-DBC3-BD9E531C51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61AD966A-B667-E461-B19E-9CFF7302EC2B}"/>
              </a:ext>
            </a:extLst>
          </p:cNvPr>
          <p:cNvSpPr txBox="1"/>
          <p:nvPr/>
        </p:nvSpPr>
        <p:spPr>
          <a:xfrm>
            <a:off x="824754" y="743956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 of fake news</a:t>
            </a:r>
            <a:r>
              <a:rPr lang="hr-HR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sz="3600" b="1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4FB1E0-AD87-5729-35E7-C2753431F99C}"/>
              </a:ext>
            </a:extLst>
          </p:cNvPr>
          <p:cNvSpPr txBox="1"/>
          <p:nvPr/>
        </p:nvSpPr>
        <p:spPr>
          <a:xfrm>
            <a:off x="919575" y="1390287"/>
            <a:ext cx="9120895" cy="4313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hr-HR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deliberate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spreading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misinformation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hoaxes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spread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via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traditional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print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broadcast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news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media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online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media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Fake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news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written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published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usually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intent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mislead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order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damage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agency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entity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gain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financially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politically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often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sensationalist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dishonest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outright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fabricated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headlines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images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increase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readership</a:t>
            </a: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r">
              <a:lnSpc>
                <a:spcPct val="200000"/>
              </a:lnSpc>
            </a:pPr>
            <a:endParaRPr lang="hr-H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200000"/>
              </a:lnSpc>
            </a:pPr>
            <a:r>
              <a:rPr lang="hr-H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Wikipedia </a:t>
            </a:r>
            <a:endParaRPr lang="hr-H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651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ADB2D1-A762-CCC0-C835-9508B0B746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F20780BB-09AF-ED54-8A82-AF21F764B254}"/>
              </a:ext>
            </a:extLst>
          </p:cNvPr>
          <p:cNvSpPr txBox="1"/>
          <p:nvPr/>
        </p:nvSpPr>
        <p:spPr>
          <a:xfrm>
            <a:off x="878541" y="801469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 </a:t>
            </a:r>
            <a:r>
              <a:rPr lang="hr-HR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Two websites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E3CA6A8-0387-EEA3-2998-27679D86A1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871654"/>
              </p:ext>
            </p:extLst>
          </p:nvPr>
        </p:nvGraphicFramePr>
        <p:xfrm>
          <a:off x="1185517" y="1447800"/>
          <a:ext cx="9820965" cy="3962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4549">
                  <a:extLst>
                    <a:ext uri="{9D8B030D-6E8A-4147-A177-3AD203B41FA5}">
                      <a16:colId xmlns:a16="http://schemas.microsoft.com/office/drawing/2014/main" val="621250396"/>
                    </a:ext>
                  </a:extLst>
                </a:gridCol>
                <a:gridCol w="2455472">
                  <a:extLst>
                    <a:ext uri="{9D8B030D-6E8A-4147-A177-3AD203B41FA5}">
                      <a16:colId xmlns:a16="http://schemas.microsoft.com/office/drawing/2014/main" val="1056538243"/>
                    </a:ext>
                  </a:extLst>
                </a:gridCol>
                <a:gridCol w="2455472">
                  <a:extLst>
                    <a:ext uri="{9D8B030D-6E8A-4147-A177-3AD203B41FA5}">
                      <a16:colId xmlns:a16="http://schemas.microsoft.com/office/drawing/2014/main" val="1721013930"/>
                    </a:ext>
                  </a:extLst>
                </a:gridCol>
                <a:gridCol w="2455472">
                  <a:extLst>
                    <a:ext uri="{9D8B030D-6E8A-4147-A177-3AD203B41FA5}">
                      <a16:colId xmlns:a16="http://schemas.microsoft.com/office/drawing/2014/main" val="19738294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Habitat </a:t>
                      </a:r>
                    </a:p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Characteristics 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History 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6657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Tree Octopus </a:t>
                      </a:r>
                    </a:p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98129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Octopus Tree </a:t>
                      </a:r>
                    </a:p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3048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3862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8B84A9-DF96-9DD0-3672-3F187BCA9D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D8734D7-24A0-7D52-82FD-3C2697A668E3}"/>
              </a:ext>
            </a:extLst>
          </p:cNvPr>
          <p:cNvSpPr txBox="1"/>
          <p:nvPr/>
        </p:nvSpPr>
        <p:spPr>
          <a:xfrm>
            <a:off x="79898" y="6357443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9CC3C5-EF34-0598-8767-6CABFFC44501}"/>
              </a:ext>
            </a:extLst>
          </p:cNvPr>
          <p:cNvSpPr txBox="1"/>
          <p:nvPr/>
        </p:nvSpPr>
        <p:spPr>
          <a:xfrm>
            <a:off x="851648" y="734992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 </a:t>
            </a:r>
            <a:r>
              <a:rPr lang="hr-HR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hr-HR" sz="3600" b="1" dirty="0" err="1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endParaRPr lang="en-GB" sz="3600" b="1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C741756-38E4-0335-2FED-696619750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884596"/>
              </p:ext>
            </p:extLst>
          </p:nvPr>
        </p:nvGraphicFramePr>
        <p:xfrm>
          <a:off x="1185517" y="1306047"/>
          <a:ext cx="9820965" cy="5059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4549">
                  <a:extLst>
                    <a:ext uri="{9D8B030D-6E8A-4147-A177-3AD203B41FA5}">
                      <a16:colId xmlns:a16="http://schemas.microsoft.com/office/drawing/2014/main" val="621250396"/>
                    </a:ext>
                  </a:extLst>
                </a:gridCol>
                <a:gridCol w="1996558">
                  <a:extLst>
                    <a:ext uri="{9D8B030D-6E8A-4147-A177-3AD203B41FA5}">
                      <a16:colId xmlns:a16="http://schemas.microsoft.com/office/drawing/2014/main" val="1056538243"/>
                    </a:ext>
                  </a:extLst>
                </a:gridCol>
                <a:gridCol w="2914386">
                  <a:extLst>
                    <a:ext uri="{9D8B030D-6E8A-4147-A177-3AD203B41FA5}">
                      <a16:colId xmlns:a16="http://schemas.microsoft.com/office/drawing/2014/main" val="1721013930"/>
                    </a:ext>
                  </a:extLst>
                </a:gridCol>
                <a:gridCol w="2455472">
                  <a:extLst>
                    <a:ext uri="{9D8B030D-6E8A-4147-A177-3AD203B41FA5}">
                      <a16:colId xmlns:a16="http://schemas.microsoft.com/office/drawing/2014/main" val="19738294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Habitat </a:t>
                      </a:r>
                    </a:p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Characteristics 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History 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6657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Tree Octopus </a:t>
                      </a:r>
                    </a:p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the temperate rainforests of the west coast of North America. 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octopus has eight arms. On average (measured from arm-tip to mantle-tip) it is 30–33cm long. It is amphibious, intelligent and its eyesight is comparable to that of humans. 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octopus has become endangered because the fashion industry began to kill it in large numbers and sell it to the rich in the form of hat ornaments. 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98129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Octopus Tree </a:t>
                      </a:r>
                    </a:p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Pacific Northwest coast of the USA 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tree itself extends from a central base that is 15 metres around, and instead of shooting straight up with a central trunk, the body of the tree splits into a number of smaller trunks.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is believed to be around 250 to 300 years old. No one knows how this tree came to have so many trunks. 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3048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7403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6F5793-E231-CBAE-CBF8-2BDBA0013D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F511D9AE-952C-250D-DC65-C32E0EE8D005}"/>
              </a:ext>
            </a:extLst>
          </p:cNvPr>
          <p:cNvSpPr txBox="1"/>
          <p:nvPr/>
        </p:nvSpPr>
        <p:spPr>
          <a:xfrm>
            <a:off x="833718" y="799311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3600" b="1" dirty="0" err="1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  <a:r>
              <a:rPr lang="hr-HR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4: </a:t>
            </a:r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5 Questions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025923-6D2E-0DCC-FEE0-9BEBA3EEAB15}"/>
              </a:ext>
            </a:extLst>
          </p:cNvPr>
          <p:cNvSpPr txBox="1"/>
          <p:nvPr/>
        </p:nvSpPr>
        <p:spPr>
          <a:xfrm>
            <a:off x="1028164" y="1445642"/>
            <a:ext cx="10267365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000" b="1" u="sng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en-GB" sz="20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does the information come from? 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 at the URL. Does it look familiar or credible? 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b="1" u="sng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WHEN </a:t>
            </a:r>
            <a:r>
              <a:rPr lang="en-GB" sz="2000" b="1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was the post put online? 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What’s the date on the post? Is the date real? Is the post recent?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b="1" u="sng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WHO</a:t>
            </a:r>
            <a:r>
              <a:rPr lang="en-GB" sz="2000" b="1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created the information?</a:t>
            </a:r>
            <a:r>
              <a:rPr lang="hr-HR" sz="2000" b="1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Who wrote the article? Who took the photo? </a:t>
            </a:r>
            <a:r>
              <a:rPr lang="en-GB" sz="2000" b="1" u="none" strike="noStrike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2000" strike="noStrike" dirty="0">
              <a:solidFill>
                <a:srgbClr val="23085A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2000" b="1" u="sng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000" b="1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does the post or website look like? </a:t>
            </a:r>
            <a:r>
              <a:rPr lang="en-GB" sz="2000" b="1" dirty="0">
                <a:solidFill>
                  <a:srgbClr val="23085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Look at the layout. Is the website well presented and carefully organised? </a:t>
            </a:r>
            <a:endParaRPr lang="hr-HR" sz="2000" dirty="0">
              <a:solidFill>
                <a:srgbClr val="23085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2000" b="1" u="sng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HOW</a:t>
            </a:r>
            <a:r>
              <a:rPr lang="en-GB" sz="2000" b="1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do you know for certain that it’s true? </a:t>
            </a:r>
            <a:r>
              <a:rPr lang="hr-HR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</a:t>
            </a:r>
            <a:r>
              <a:rPr lang="en-GB" sz="2000" dirty="0" err="1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oes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any information seem unlikely</a:t>
            </a:r>
            <a:r>
              <a:rPr lang="hr-HR" sz="2000" dirty="0">
                <a:solidFill>
                  <a:srgbClr val="23085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hr-HR" sz="2000" dirty="0" err="1">
                <a:solidFill>
                  <a:srgbClr val="23085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or</a:t>
            </a:r>
            <a:r>
              <a:rPr lang="hr-HR" sz="2000" dirty="0">
                <a:solidFill>
                  <a:srgbClr val="23085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hr-HR" sz="2000" dirty="0" err="1">
                <a:solidFill>
                  <a:srgbClr val="23085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too</a:t>
            </a:r>
            <a:r>
              <a:rPr lang="hr-HR" sz="2000" dirty="0">
                <a:solidFill>
                  <a:srgbClr val="23085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hr-HR" sz="2000" dirty="0" err="1">
                <a:solidFill>
                  <a:srgbClr val="23085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good</a:t>
            </a:r>
            <a:r>
              <a:rPr lang="hr-HR" sz="2000" dirty="0">
                <a:solidFill>
                  <a:srgbClr val="23085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 be true?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3692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og od drveta">
  <a:themeElements>
    <a:clrScheme name="Slog od drvet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Slog od drvet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log od drvet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TM03090434[[fn=Slog od drveta]]</Template>
  <TotalTime>93</TotalTime>
  <Words>494</Words>
  <Application>Microsoft Office PowerPoint</Application>
  <PresentationFormat>Široki zaslon</PresentationFormat>
  <Paragraphs>70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3" baseType="lpstr">
      <vt:lpstr>Arial</vt:lpstr>
      <vt:lpstr>Calibri</vt:lpstr>
      <vt:lpstr>Rockwell</vt:lpstr>
      <vt:lpstr>Rockwell Condensed</vt:lpstr>
      <vt:lpstr>Wingdings</vt:lpstr>
      <vt:lpstr>Slog od drveta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mordue</dc:creator>
  <cp:lastModifiedBy>Helena</cp:lastModifiedBy>
  <cp:revision>4</cp:revision>
  <dcterms:created xsi:type="dcterms:W3CDTF">2024-03-19T16:01:20Z</dcterms:created>
  <dcterms:modified xsi:type="dcterms:W3CDTF">2025-04-21T15:46:43Z</dcterms:modified>
</cp:coreProperties>
</file>