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metadata" ContentType="application/binary"/>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0"/>
  </p:notesMasterIdLst>
  <p:sldIdLst>
    <p:sldId id="256" r:id="rId2"/>
    <p:sldId id="257" r:id="rId3"/>
    <p:sldId id="261" r:id="rId4"/>
    <p:sldId id="260" r:id="rId5"/>
    <p:sldId id="269" r:id="rId6"/>
    <p:sldId id="286" r:id="rId7"/>
    <p:sldId id="287" r:id="rId8"/>
    <p:sldId id="288" r:id="rId9"/>
    <p:sldId id="273" r:id="rId10"/>
    <p:sldId id="289" r:id="rId11"/>
    <p:sldId id="292" r:id="rId12"/>
    <p:sldId id="283" r:id="rId13"/>
    <p:sldId id="279" r:id="rId14"/>
    <p:sldId id="280" r:id="rId15"/>
    <p:sldId id="290" r:id="rId16"/>
    <p:sldId id="291" r:id="rId17"/>
    <p:sldId id="285" r:id="rId18"/>
    <p:sldId id="282" r:id="rId19"/>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15:guide id="1" orient="horz" pos="2160">
          <p15:clr>
            <a:srgbClr val="000000"/>
          </p15:clr>
        </p15:guide>
        <p15:guide id="2" pos="2880">
          <p15:clr>
            <a:srgbClr val="000000"/>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32" roundtripDataSignature="AMtx7mgz56C20OlPUsnPqaegUbUaoZDNjA=="/>
    </p:ext>
  </p:extLst>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047" autoAdjust="0"/>
    <p:restoredTop sz="94660"/>
  </p:normalViewPr>
  <p:slideViewPr>
    <p:cSldViewPr snapToGrid="0">
      <p:cViewPr varScale="1">
        <p:scale>
          <a:sx n="83" d="100"/>
          <a:sy n="83" d="100"/>
        </p:scale>
        <p:origin x="-1454"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32" Type="http://customschemas.google.com/relationships/presentationmetadata" Target="metadata"/><Relationship Id="rId5" Type="http://schemas.openxmlformats.org/officeDocument/2006/relationships/slide" Target="slides/slide4.xml"/><Relationship Id="rId15" Type="http://schemas.openxmlformats.org/officeDocument/2006/relationships/slide" Target="slides/slide14.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7" name="Google Shape;97;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g183a7161e45_0_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7" name="Google Shape;227;g183a7161e45_0_2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1"/>
        <p:cNvGrpSpPr/>
        <p:nvPr/>
      </p:nvGrpSpPr>
      <p:grpSpPr>
        <a:xfrm>
          <a:off x="0" y="0"/>
          <a:ext cx="0" cy="0"/>
          <a:chOff x="0" y="0"/>
          <a:chExt cx="0" cy="0"/>
        </a:xfrm>
      </p:grpSpPr>
      <p:sp>
        <p:nvSpPr>
          <p:cNvPr id="232" name="Google Shape;232;g183a7161e45_0_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33" name="Google Shape;233;g183a7161e45_0_2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Google Shape;194;g183a7161e45_0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5" name="Google Shape;195;g183a7161e45_0_5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8" name="Google Shape;88;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5" name="Google Shape;115;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9" name="Google Shape;109;p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p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4" name="Google Shape;164;p2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2" name="Google Shape;122;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4" name="Google Shape;134;p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0" name="Google Shape;140;p1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g183a7161e45_0_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8" name="Google Shape;188;g183a7161e45_0_3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29"/>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29"/>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14" name="Google Shape;14;p2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2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2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hr-HR"/>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39"/>
          <p:cNvSpPr txBox="1">
            <a:spLocks noGrp="1"/>
          </p:cNvSpPr>
          <p:nvPr>
            <p:ph type="title"/>
          </p:nvPr>
        </p:nvSpPr>
        <p:spPr>
          <a:xfrm rot="5400000">
            <a:off x="4732338" y="2171701"/>
            <a:ext cx="5851525" cy="20574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39"/>
          <p:cNvSpPr txBox="1">
            <a:spLocks noGrp="1"/>
          </p:cNvSpPr>
          <p:nvPr>
            <p:ph type="body" idx="1"/>
          </p:nvPr>
        </p:nvSpPr>
        <p:spPr>
          <a:xfrm rot="5400000">
            <a:off x="541338" y="190500"/>
            <a:ext cx="5851525" cy="60198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7" name="Google Shape;77;p3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3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3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hr-HR"/>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17"/>
        <p:cNvGrpSpPr/>
        <p:nvPr/>
      </p:nvGrpSpPr>
      <p:grpSpPr>
        <a:xfrm>
          <a:off x="0" y="0"/>
          <a:ext cx="0" cy="0"/>
          <a:chOff x="0" y="0"/>
          <a:chExt cx="0" cy="0"/>
        </a:xfrm>
      </p:grpSpPr>
      <p:sp>
        <p:nvSpPr>
          <p:cNvPr id="18" name="Google Shape;18;p30"/>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30"/>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20" name="Google Shape;20;p30"/>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21" name="Google Shape;21;p30"/>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22" name="Google Shape;22;p30"/>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23" name="Google Shape;23;p3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3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3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hr-HR"/>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6"/>
        <p:cNvGrpSpPr/>
        <p:nvPr/>
      </p:nvGrpSpPr>
      <p:grpSpPr>
        <a:xfrm>
          <a:off x="0" y="0"/>
          <a:ext cx="0" cy="0"/>
          <a:chOff x="0" y="0"/>
          <a:chExt cx="0" cy="0"/>
        </a:xfrm>
      </p:grpSpPr>
      <p:sp>
        <p:nvSpPr>
          <p:cNvPr id="27" name="Google Shape;27;p3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8" name="Google Shape;28;p31"/>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9" name="Google Shape;29;p3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3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3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hr-HR"/>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2"/>
        <p:cNvGrpSpPr/>
        <p:nvPr/>
      </p:nvGrpSpPr>
      <p:grpSpPr>
        <a:xfrm>
          <a:off x="0" y="0"/>
          <a:ext cx="0" cy="0"/>
          <a:chOff x="0" y="0"/>
          <a:chExt cx="0" cy="0"/>
        </a:xfrm>
      </p:grpSpPr>
      <p:sp>
        <p:nvSpPr>
          <p:cNvPr id="33" name="Google Shape;33;p32"/>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dk1"/>
              </a:buClr>
              <a:buSzPts val="4000"/>
              <a:buFont typeface="Calibri"/>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4" name="Google Shape;34;p32"/>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35" name="Google Shape;35;p3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 name="Google Shape;36;p3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7" name="Google Shape;37;p3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hr-HR"/>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8"/>
        <p:cNvGrpSpPr/>
        <p:nvPr/>
      </p:nvGrpSpPr>
      <p:grpSpPr>
        <a:xfrm>
          <a:off x="0" y="0"/>
          <a:ext cx="0" cy="0"/>
          <a:chOff x="0" y="0"/>
          <a:chExt cx="0" cy="0"/>
        </a:xfrm>
      </p:grpSpPr>
      <p:sp>
        <p:nvSpPr>
          <p:cNvPr id="39" name="Google Shape;39;p3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0" name="Google Shape;40;p33"/>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41" name="Google Shape;41;p33"/>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42" name="Google Shape;42;p3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3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3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hr-HR"/>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3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3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3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hr-HR"/>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36"/>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36"/>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57" name="Google Shape;57;p36"/>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58" name="Google Shape;58;p3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3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3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hr-HR"/>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37"/>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37"/>
          <p:cNvSpPr>
            <a:spLocks noGrp="1"/>
          </p:cNvSpPr>
          <p:nvPr>
            <p:ph type="pic" idx="2"/>
          </p:nvPr>
        </p:nvSpPr>
        <p:spPr>
          <a:xfrm>
            <a:off x="1792288" y="612775"/>
            <a:ext cx="5486400" cy="4114800"/>
          </a:xfrm>
          <a:prstGeom prst="rect">
            <a:avLst/>
          </a:prstGeom>
          <a:noFill/>
          <a:ln>
            <a:noFill/>
          </a:ln>
        </p:spPr>
      </p:sp>
      <p:sp>
        <p:nvSpPr>
          <p:cNvPr id="64" name="Google Shape;64;p37"/>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5" name="Google Shape;65;p3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3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3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hr-HR"/>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3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38"/>
          <p:cNvSpPr txBox="1">
            <a:spLocks noGrp="1"/>
          </p:cNvSpPr>
          <p:nvPr>
            <p:ph type="body" idx="1"/>
          </p:nvPr>
        </p:nvSpPr>
        <p:spPr>
          <a:xfrm rot="5400000">
            <a:off x="2309019" y="-251618"/>
            <a:ext cx="4525963" cy="82296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1" name="Google Shape;71;p3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3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3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hr-HR"/>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28"/>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8" name="Google Shape;8;p2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2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2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hr-HR"/>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5" r:id="rId6"/>
    <p:sldLayoutId id="2147483656" r:id="rId7"/>
    <p:sldLayoutId id="2147483657" r:id="rId8"/>
    <p:sldLayoutId id="2147483658" r:id="rId9"/>
    <p:sldLayoutId id="2147483659"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hyperlink" Target="https://www.youtube.com/hashtag/thehandmaidstale" TargetMode="External"/><Relationship Id="rId2" Type="http://schemas.openxmlformats.org/officeDocument/2006/relationships/hyperlink" Target="The%20Unburnable%20Book:%20Margaret%20Atwood&#8217;s%20THE%20HANDMAID'S%20TALE" TargetMode="External"/><Relationship Id="rId1" Type="http://schemas.openxmlformats.org/officeDocument/2006/relationships/slideLayout" Target="../slideLayouts/slideLayout3.xml"/><Relationship Id="rId6" Type="http://schemas.openxmlformats.org/officeDocument/2006/relationships/hyperlink" Target="https://www.sothebys.com/PEN" TargetMode="External"/><Relationship Id="rId5" Type="http://schemas.openxmlformats.org/officeDocument/2006/relationships/hyperlink" Target="https://unburnablebook.com/" TargetMode="External"/><Relationship Id="rId4" Type="http://schemas.openxmlformats.org/officeDocument/2006/relationships/hyperlink" Target="https://www.youtube.com/hashtag/margaretatwood"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8" Type="http://schemas.openxmlformats.org/officeDocument/2006/relationships/hyperlink" Target="https://www.theguardian.com/world/2018/aug/03/how-the-handmaids-tale-dressed-protests-across-the-world%20(25" TargetMode="External"/><Relationship Id="rId3" Type="http://schemas.openxmlformats.org/officeDocument/2006/relationships/hyperlink" Target="https://www.youtube.com/watch?v=zpsMsAMY4eM&amp;pp=0gcJCfwAo7VqN5tD" TargetMode="External"/><Relationship Id="rId7" Type="http://schemas.openxmlformats.org/officeDocument/2006/relationships/hyperlink" Target="https://deadline.com/wp-content/uploads/2022/06/Handmaids-Tale-Supreme-Court.jpg?crop=0px%2C381px%2C6000px%2C3363px&amp;resize=681%2C383" TargetMode="External"/><Relationship Id="rId2" Type="http://schemas.openxmlformats.org/officeDocument/2006/relationships/hyperlink" Target="https://www.smithsonianmag.com/smart-news/margaret-atwood-tried-and-failed-to-burn-copy-handmaids-tale-unburnable-fireproof-180980223/" TargetMode="External"/><Relationship Id="rId1" Type="http://schemas.openxmlformats.org/officeDocument/2006/relationships/slideLayout" Target="../slideLayouts/slideLayout3.xml"/><Relationship Id="rId6" Type="http://schemas.openxmlformats.org/officeDocument/2006/relationships/hyperlink" Target="https://margaretatwood.ca/photos-2/" TargetMode="External"/><Relationship Id="rId5" Type="http://schemas.openxmlformats.org/officeDocument/2006/relationships/hyperlink" Target="https://i0.wp.com/knjigefilmoviserije.wordpress.com/wp-content/uploads/2017/07/mv5bmzezntizmdk2of5bml5banbnxkftztgwnjizodqxmji-_v1_sy1000_cr006741000_al_.jpg?w=342&amp;h=507&amp;ssl=1" TargetMode="External"/><Relationship Id="rId4" Type="http://schemas.openxmlformats.org/officeDocument/2006/relationships/hyperlink" Target="https://cdn11.bigcommerce.com/s-81ui0dgxz3/images/stencil/640w/products/3784/7809/171900__01653.1742887520.jpg?c=1"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hyperlink" Target="https://margaretatwood.ca/" TargetMode="External"/><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hyperlink" Target="https://www.youtube.com/watch?v=dVLiDETfx1c"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hyperlink" Target="https://slobodnadalmacija.hr/split-i-zupanija/split/sluskinje-39-ustale-i-prosetale-splitom-zivimo-u-21-stoljecu-a-sve-jaca-desna-struja-zeli-nam-dokinuti-vec-postojeca-prava-625184" TargetMode="External"/><Relationship Id="rId2" Type="http://schemas.openxmlformats.org/officeDocument/2006/relationships/notesSlide" Target="../notesSlides/notesSlide9.xml"/><Relationship Id="rId1" Type="http://schemas.openxmlformats.org/officeDocument/2006/relationships/slideLayout" Target="../slideLayouts/slideLayout3.xm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
          <p:cNvSpPr txBox="1">
            <a:spLocks noGrp="1"/>
          </p:cNvSpPr>
          <p:nvPr>
            <p:ph type="ctrTitle"/>
          </p:nvPr>
        </p:nvSpPr>
        <p:spPr>
          <a:xfrm>
            <a:off x="685800" y="2130425"/>
            <a:ext cx="7772400" cy="3712591"/>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ct val="100000"/>
              <a:buFont typeface="Calibri"/>
              <a:buNone/>
            </a:pPr>
            <a:r>
              <a:rPr lang="hr-HR" sz="4900" i="1" dirty="0"/>
              <a:t>Sluškinjina priča</a:t>
            </a:r>
            <a:r>
              <a:rPr lang="hr-HR" i="1" dirty="0"/>
              <a:t/>
            </a:r>
            <a:br>
              <a:rPr lang="hr-HR" i="1" dirty="0"/>
            </a:br>
            <a:r>
              <a:rPr lang="hr-HR" i="1" dirty="0"/>
              <a:t/>
            </a:r>
            <a:br>
              <a:rPr lang="hr-HR" i="1" dirty="0"/>
            </a:br>
            <a:r>
              <a:rPr lang="hr-HR" dirty="0"/>
              <a:t>Margaret </a:t>
            </a:r>
            <a:r>
              <a:rPr lang="hr-HR" dirty="0" smtClean="0"/>
              <a:t>Atwood</a:t>
            </a:r>
            <a:r>
              <a:rPr lang="hr-HR" dirty="0"/>
              <a:t/>
            </a:r>
            <a:br>
              <a:rPr lang="hr-HR" dirty="0"/>
            </a:br>
            <a:endParaRPr/>
          </a:p>
        </p:txBody>
      </p:sp>
      <p:sp>
        <p:nvSpPr>
          <p:cNvPr id="85" name="Google Shape;85;p1"/>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rgbClr val="888888"/>
              </a:buClr>
              <a:buSzPts val="2800"/>
              <a:buNone/>
            </a:pPr>
            <a:endParaRPr sz="2800">
              <a:solidFill>
                <a:schemeClr val="dk1"/>
              </a:solidFill>
            </a:endParaRPr>
          </a:p>
          <a:p>
            <a:pPr marL="0" lvl="0" indent="0" algn="l" rtl="0">
              <a:spcBef>
                <a:spcPts val="560"/>
              </a:spcBef>
              <a:spcAft>
                <a:spcPts val="0"/>
              </a:spcAft>
              <a:buClr>
                <a:srgbClr val="888888"/>
              </a:buClr>
              <a:buSzPts val="2800"/>
              <a:buFont typeface="Arial"/>
              <a:buNone/>
            </a:pPr>
            <a:endParaRPr lang="hr-HR" sz="2800" dirty="0" smtClean="0">
              <a:solidFill>
                <a:schemeClr val="dk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Analiza medijskoga teksta</a:t>
            </a:r>
            <a:endParaRPr lang="hr-HR" dirty="0"/>
          </a:p>
        </p:txBody>
      </p:sp>
      <p:sp>
        <p:nvSpPr>
          <p:cNvPr id="3" name="Text Placeholder 2"/>
          <p:cNvSpPr>
            <a:spLocks noGrp="1"/>
          </p:cNvSpPr>
          <p:nvPr>
            <p:ph type="body" idx="1"/>
          </p:nvPr>
        </p:nvSpPr>
        <p:spPr/>
        <p:txBody>
          <a:bodyPr>
            <a:normAutofit fontScale="85000" lnSpcReduction="20000"/>
          </a:bodyPr>
          <a:lstStyle/>
          <a:p>
            <a:pPr marL="628650" indent="-514350">
              <a:buFont typeface="+mj-lt"/>
              <a:buAutoNum type="arabicPeriod"/>
            </a:pPr>
            <a:r>
              <a:rPr lang="hr-HR" dirty="0" smtClean="0"/>
              <a:t>Odredite temu, svrhu, namjernu i vrstu teksta.</a:t>
            </a:r>
          </a:p>
          <a:p>
            <a:pPr marL="628650" indent="-514350">
              <a:buFont typeface="+mj-lt"/>
              <a:buAutoNum type="arabicPeriod"/>
            </a:pPr>
            <a:r>
              <a:rPr lang="hr-HR" dirty="0" smtClean="0"/>
              <a:t>Odredite vrstu teksa.</a:t>
            </a:r>
          </a:p>
          <a:p>
            <a:pPr marL="628650" indent="-514350">
              <a:buFont typeface="+mj-lt"/>
              <a:buAutoNum type="arabicPeriod"/>
            </a:pPr>
            <a:r>
              <a:rPr lang="hr-HR" dirty="0" smtClean="0"/>
              <a:t>Navedite pitanja na koja ta vrsta teksta obično odgovara. Kratko odgovorite na njih. </a:t>
            </a:r>
          </a:p>
          <a:p>
            <a:pPr marL="628650" indent="-514350">
              <a:buFont typeface="+mj-lt"/>
              <a:buAutoNum type="arabicPeriod"/>
            </a:pPr>
            <a:r>
              <a:rPr lang="hr-HR" dirty="0" smtClean="0"/>
              <a:t>Objasnite vezu između romana Sluškinjima priča i performansa. </a:t>
            </a:r>
          </a:p>
          <a:p>
            <a:pPr marL="628650" indent="-514350">
              <a:buFont typeface="+mj-lt"/>
              <a:buAutoNum type="arabicPeriod"/>
            </a:pPr>
            <a:r>
              <a:rPr lang="hr-HR" dirty="0" smtClean="0"/>
              <a:t>Komentirajte izjavu o Sluškinjinoj priči kao lektiri. </a:t>
            </a:r>
          </a:p>
          <a:p>
            <a:pPr marL="628650" indent="-514350">
              <a:buFont typeface="+mj-lt"/>
              <a:buAutoNum type="arabicPeriod"/>
            </a:pPr>
            <a:r>
              <a:rPr lang="hr-HR" dirty="0" smtClean="0"/>
              <a:t>Izdvojite iz teksta stavove i mišljenja. </a:t>
            </a:r>
          </a:p>
          <a:p>
            <a:pPr marL="628650" indent="-514350">
              <a:buFont typeface="+mj-lt"/>
              <a:buAutoNum type="arabicPeriod"/>
            </a:pPr>
            <a:r>
              <a:rPr lang="hr-HR" dirty="0" smtClean="0"/>
              <a:t>Kako tekst utječe na stavove i vrijednosti čitatelja?</a:t>
            </a:r>
          </a:p>
          <a:p>
            <a:pPr marL="628650" indent="-514350">
              <a:buFont typeface="+mj-lt"/>
              <a:buAutoNum type="arabicPeriod"/>
            </a:pPr>
            <a:r>
              <a:rPr lang="hr-HR" dirty="0" smtClean="0"/>
              <a:t>Kojim je funkcionalnim stilom tekst pisan? Koja obilježja toga stila zamjećujete? Navedite još nekoliko vrsta tekstova koje pripadaju tom stilu.</a:t>
            </a:r>
            <a:endParaRPr lang="hr-H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endParaRPr lang="pl-PL" dirty="0" smtClean="0"/>
          </a:p>
        </p:txBody>
      </p:sp>
      <p:sp>
        <p:nvSpPr>
          <p:cNvPr id="3" name="Text Placeholder 2"/>
          <p:cNvSpPr>
            <a:spLocks noGrp="1"/>
          </p:cNvSpPr>
          <p:nvPr>
            <p:ph type="body" idx="1"/>
          </p:nvPr>
        </p:nvSpPr>
        <p:spPr/>
        <p:txBody>
          <a:bodyPr>
            <a:normAutofit/>
          </a:bodyPr>
          <a:lstStyle/>
          <a:p>
            <a:pPr>
              <a:buNone/>
            </a:pPr>
            <a:r>
              <a:rPr lang="en-US" dirty="0" smtClean="0">
                <a:hlinkClick r:id="rId2"/>
              </a:rPr>
              <a:t> The Unburnable Book: Margaret Atwood’s THE HANDMAID'S TALE </a:t>
            </a:r>
            <a:endParaRPr lang="hr-HR" dirty="0" smtClean="0"/>
          </a:p>
          <a:p>
            <a:pPr>
              <a:buNone/>
            </a:pPr>
            <a:endParaRPr lang="hr-HR" dirty="0" smtClean="0"/>
          </a:p>
          <a:p>
            <a:pPr>
              <a:buNone/>
            </a:pPr>
            <a:r>
              <a:rPr lang="hr-HR" sz="2100" i="1" dirty="0" smtClean="0"/>
              <a:t>	</a:t>
            </a:r>
            <a:r>
              <a:rPr lang="hr-HR" sz="2400" b="1" dirty="0" smtClean="0"/>
              <a:t>Penguin Random House</a:t>
            </a:r>
          </a:p>
          <a:p>
            <a:pPr>
              <a:buNone/>
            </a:pPr>
            <a:r>
              <a:rPr lang="hr-HR" sz="2100" i="1" dirty="0" smtClean="0"/>
              <a:t>	</a:t>
            </a:r>
            <a:r>
              <a:rPr lang="en-US" sz="2100" i="1" dirty="0" smtClean="0"/>
              <a:t>Premiered </a:t>
            </a:r>
            <a:r>
              <a:rPr lang="en-US" sz="2100" i="1" dirty="0" smtClean="0"/>
              <a:t>on 24 May 2022 </a:t>
            </a:r>
            <a:r>
              <a:rPr lang="en-US" sz="2100" i="1" dirty="0" smtClean="0">
                <a:hlinkClick r:id="rId3"/>
              </a:rPr>
              <a:t>#</a:t>
            </a:r>
            <a:r>
              <a:rPr lang="en-US" sz="2100" i="1" dirty="0" err="1" smtClean="0">
                <a:hlinkClick r:id="rId3"/>
              </a:rPr>
              <a:t>TheHandmaidsTale</a:t>
            </a:r>
            <a:r>
              <a:rPr lang="en-US" sz="2100" i="1" dirty="0" smtClean="0"/>
              <a:t> </a:t>
            </a:r>
            <a:r>
              <a:rPr lang="en-US" sz="2100" i="1" dirty="0" smtClean="0">
                <a:hlinkClick r:id="rId4"/>
              </a:rPr>
              <a:t>#</a:t>
            </a:r>
            <a:r>
              <a:rPr lang="en-US" sz="2100" i="1" dirty="0" err="1" smtClean="0">
                <a:hlinkClick r:id="rId4"/>
              </a:rPr>
              <a:t>MargaretAtwood</a:t>
            </a:r>
            <a:r>
              <a:rPr lang="en-US" sz="2100" i="1" dirty="0" smtClean="0"/>
              <a:t> </a:t>
            </a:r>
          </a:p>
          <a:p>
            <a:pPr>
              <a:buNone/>
            </a:pPr>
            <a:r>
              <a:rPr lang="hr-HR" sz="2100" i="1" dirty="0" smtClean="0"/>
              <a:t>	</a:t>
            </a:r>
            <a:r>
              <a:rPr lang="en-US" sz="2100" i="1" dirty="0" smtClean="0"/>
              <a:t>To </a:t>
            </a:r>
            <a:r>
              <a:rPr lang="en-US" sz="2100" i="1" dirty="0" smtClean="0"/>
              <a:t>benefit PEN America’s work defending freedom of expression, Penguin Random House is proud to partner with Margaret Atwood and Sotheby’s to offer an unburnable edition of the classic, and often banned, novel The Handmaid’s Tale. For more information, visit </a:t>
            </a:r>
            <a:r>
              <a:rPr lang="en-US" sz="2100" i="1" dirty="0" smtClean="0">
                <a:hlinkClick r:id="rId5"/>
              </a:rPr>
              <a:t>https://unburnablebook.com/</a:t>
            </a:r>
            <a:r>
              <a:rPr lang="en-US" sz="2100" i="1" dirty="0" smtClean="0"/>
              <a:t> and to bid, visit </a:t>
            </a:r>
            <a:r>
              <a:rPr lang="en-US" sz="2100" i="1" dirty="0" smtClean="0">
                <a:hlinkClick r:id="rId6"/>
              </a:rPr>
              <a:t>https://www.sothebys.com/PEN</a:t>
            </a:r>
            <a:r>
              <a:rPr lang="en-US" sz="2100" i="1" dirty="0" smtClean="0"/>
              <a:t>.</a:t>
            </a:r>
            <a:endParaRPr lang="hr-HR" sz="2100" i="1" dirty="0" smtClean="0"/>
          </a:p>
          <a:p>
            <a:pPr>
              <a:buNone/>
            </a:pPr>
            <a:endParaRPr lang="hr-HR" sz="2100" i="1" dirty="0" smtClean="0"/>
          </a:p>
          <a:p>
            <a:pPr>
              <a:buNone/>
            </a:pPr>
            <a:endParaRPr lang="en-US" sz="2100" i="1" dirty="0" smtClean="0"/>
          </a:p>
          <a:p>
            <a:endParaRPr lang="hr-HR" sz="2100" i="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3"/>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rtl="0">
              <a:spcBef>
                <a:spcPts val="0"/>
              </a:spcBef>
              <a:spcAft>
                <a:spcPts val="0"/>
              </a:spcAft>
              <a:buClr>
                <a:schemeClr val="dk1"/>
              </a:buClr>
              <a:buSzPct val="100000"/>
              <a:buFont typeface="Calibri"/>
              <a:buNone/>
            </a:pPr>
            <a:r>
              <a:rPr lang="hr-HR" sz="2800" dirty="0" smtClean="0"/>
              <a:t>Sluškinjina </a:t>
            </a:r>
            <a:r>
              <a:rPr lang="hr-HR" sz="2800" dirty="0"/>
              <a:t>priča </a:t>
            </a:r>
            <a:r>
              <a:rPr lang="hr-HR" sz="2800" dirty="0" smtClean="0"/>
              <a:t>kao simbol </a:t>
            </a:r>
            <a:r>
              <a:rPr lang="hr-HR" sz="2800" dirty="0"/>
              <a:t>prosvjeda </a:t>
            </a:r>
            <a:r>
              <a:rPr lang="hr-HR" sz="2800" dirty="0" smtClean="0"/>
              <a:t>u suvremenom društvu</a:t>
            </a:r>
            <a:endParaRPr sz="2800"/>
          </a:p>
        </p:txBody>
      </p:sp>
      <p:sp>
        <p:nvSpPr>
          <p:cNvPr id="6" name="Text Placeholder 5"/>
          <p:cNvSpPr>
            <a:spLocks noGrp="1"/>
          </p:cNvSpPr>
          <p:nvPr>
            <p:ph type="body" idx="1"/>
          </p:nvPr>
        </p:nvSpPr>
        <p:spPr>
          <a:xfrm>
            <a:off x="457200" y="1600200"/>
            <a:ext cx="8229600" cy="4800600"/>
          </a:xfrm>
        </p:spPr>
        <p:txBody>
          <a:bodyPr>
            <a:normAutofit fontScale="92500" lnSpcReduction="10000"/>
          </a:bodyPr>
          <a:lstStyle/>
          <a:p>
            <a:pPr>
              <a:buNone/>
            </a:pPr>
            <a:endParaRPr lang="hr-HR" dirty="0" smtClean="0"/>
          </a:p>
          <a:p>
            <a:pPr>
              <a:buNone/>
            </a:pPr>
            <a:endParaRPr lang="hr-HR" dirty="0" smtClean="0"/>
          </a:p>
          <a:p>
            <a:pPr>
              <a:buNone/>
            </a:pPr>
            <a:endParaRPr lang="hr-HR" dirty="0" smtClean="0"/>
          </a:p>
          <a:p>
            <a:pPr>
              <a:buNone/>
            </a:pPr>
            <a:endParaRPr lang="hr-HR" dirty="0" smtClean="0"/>
          </a:p>
          <a:p>
            <a:pPr>
              <a:buNone/>
            </a:pPr>
            <a:endParaRPr lang="hr-HR" dirty="0" smtClean="0"/>
          </a:p>
          <a:p>
            <a:pPr>
              <a:buNone/>
            </a:pPr>
            <a:endParaRPr lang="hr-HR" dirty="0" smtClean="0"/>
          </a:p>
          <a:p>
            <a:pPr>
              <a:buNone/>
            </a:pPr>
            <a:endParaRPr lang="hr-HR" dirty="0" smtClean="0"/>
          </a:p>
          <a:p>
            <a:pPr>
              <a:buNone/>
            </a:pPr>
            <a:endParaRPr lang="hr-HR" dirty="0" smtClean="0"/>
          </a:p>
          <a:p>
            <a:pPr>
              <a:buNone/>
            </a:pPr>
            <a:endParaRPr lang="hr-HR" dirty="0" smtClean="0"/>
          </a:p>
          <a:p>
            <a:pPr>
              <a:buNone/>
            </a:pPr>
            <a:r>
              <a:rPr lang="hr-HR" dirty="0" smtClean="0"/>
              <a:t>			   Washington, SAD</a:t>
            </a:r>
            <a:endParaRPr lang="hr-HR" dirty="0"/>
          </a:p>
        </p:txBody>
      </p:sp>
      <p:pic>
        <p:nvPicPr>
          <p:cNvPr id="80898" name="Picture 2" descr="The Handmaid's Tale Supreme Court"/>
          <p:cNvPicPr>
            <a:picLocks noChangeAspect="1" noChangeArrowheads="1"/>
          </p:cNvPicPr>
          <p:nvPr/>
        </p:nvPicPr>
        <p:blipFill>
          <a:blip r:embed="rId3"/>
          <a:srcRect/>
          <a:stretch>
            <a:fillRect/>
          </a:stretch>
        </p:blipFill>
        <p:spPr bwMode="auto">
          <a:xfrm>
            <a:off x="771657" y="1483168"/>
            <a:ext cx="7589515" cy="4268407"/>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g183a7161e45_0_22"/>
          <p:cNvSpPr txBox="1">
            <a:spLocks noGrp="1"/>
          </p:cNvSpPr>
          <p:nvPr>
            <p:ph type="title"/>
          </p:nvPr>
        </p:nvSpPr>
        <p:spPr>
          <a:xfrm>
            <a:off x="228600" y="5715000"/>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2800"/>
              <a:buFont typeface="Calibri"/>
              <a:buNone/>
            </a:pPr>
            <a:r>
              <a:rPr lang="hr-HR" sz="2800" dirty="0" smtClean="0"/>
              <a:t>Boston, SAD</a:t>
            </a:r>
            <a:endParaRPr sz="2800"/>
          </a:p>
        </p:txBody>
      </p:sp>
      <p:sp>
        <p:nvSpPr>
          <p:cNvPr id="4" name="Text Placeholder 3"/>
          <p:cNvSpPr>
            <a:spLocks noGrp="1"/>
          </p:cNvSpPr>
          <p:nvPr>
            <p:ph type="body" idx="1"/>
          </p:nvPr>
        </p:nvSpPr>
        <p:spPr/>
        <p:txBody>
          <a:bodyPr/>
          <a:lstStyle/>
          <a:p>
            <a:endParaRPr lang="hr-HR" dirty="0"/>
          </a:p>
        </p:txBody>
      </p:sp>
      <p:pic>
        <p:nvPicPr>
          <p:cNvPr id="5" name="Picture 4" descr="Members of the &quot;Boston Red Cloaks&quot; in costume at a pro-abortion rights rally in Boston, Massachusetts on May 7, 2022."/>
          <p:cNvPicPr/>
          <p:nvPr/>
        </p:nvPicPr>
        <p:blipFill>
          <a:blip r:embed="rId3"/>
          <a:srcRect/>
          <a:stretch>
            <a:fillRect/>
          </a:stretch>
        </p:blipFill>
        <p:spPr bwMode="auto">
          <a:xfrm>
            <a:off x="1216152" y="988558"/>
            <a:ext cx="6834251" cy="4726442"/>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34"/>
        <p:cNvGrpSpPr/>
        <p:nvPr/>
      </p:nvGrpSpPr>
      <p:grpSpPr>
        <a:xfrm>
          <a:off x="0" y="0"/>
          <a:ext cx="0" cy="0"/>
          <a:chOff x="0" y="0"/>
          <a:chExt cx="0" cy="0"/>
        </a:xfrm>
      </p:grpSpPr>
      <p:sp>
        <p:nvSpPr>
          <p:cNvPr id="235" name="Google Shape;235;g183a7161e45_0_27"/>
          <p:cNvSpPr txBox="1">
            <a:spLocks noGrp="1"/>
          </p:cNvSpPr>
          <p:nvPr>
            <p:ph type="title"/>
          </p:nvPr>
        </p:nvSpPr>
        <p:spPr>
          <a:xfrm>
            <a:off x="381000" y="5715000"/>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2800"/>
              <a:buFont typeface="Calibri"/>
              <a:buNone/>
            </a:pPr>
            <a:endParaRPr sz="2800"/>
          </a:p>
        </p:txBody>
      </p:sp>
      <p:sp>
        <p:nvSpPr>
          <p:cNvPr id="236" name="Google Shape;236;g183a7161e45_0_27"/>
          <p:cNvSpPr txBox="1">
            <a:spLocks noGrp="1"/>
          </p:cNvSpPr>
          <p:nvPr>
            <p:ph type="body" idx="1"/>
          </p:nvPr>
        </p:nvSpPr>
        <p:spPr>
          <a:xfrm>
            <a:off x="457200" y="1600200"/>
            <a:ext cx="8229600" cy="4526100"/>
          </a:xfrm>
          <a:prstGeom prst="rect">
            <a:avLst/>
          </a:prstGeom>
          <a:noFill/>
          <a:ln>
            <a:noFill/>
          </a:ln>
        </p:spPr>
        <p:txBody>
          <a:bodyPr spcFirstLastPara="1" wrap="square" lIns="91425" tIns="45700" rIns="91425" bIns="45700" anchor="t" anchorCtr="0">
            <a:normAutofit/>
          </a:bodyPr>
          <a:lstStyle/>
          <a:p>
            <a:pPr marL="342900" lvl="0" indent="-139700" algn="l" rtl="0">
              <a:spcBef>
                <a:spcPts val="0"/>
              </a:spcBef>
              <a:spcAft>
                <a:spcPts val="0"/>
              </a:spcAft>
              <a:buClr>
                <a:schemeClr val="dk1"/>
              </a:buClr>
              <a:buSzPts val="3200"/>
              <a:buNone/>
            </a:pPr>
            <a:endParaRPr lang="hr-HR" dirty="0" smtClean="0"/>
          </a:p>
          <a:p>
            <a:pPr marL="342900" lvl="0" indent="-139700" algn="l" rtl="0">
              <a:spcBef>
                <a:spcPts val="0"/>
              </a:spcBef>
              <a:spcAft>
                <a:spcPts val="0"/>
              </a:spcAft>
              <a:buClr>
                <a:schemeClr val="dk1"/>
              </a:buClr>
              <a:buSzPts val="3200"/>
              <a:buNone/>
            </a:pPr>
            <a:endParaRPr lang="hr-HR" dirty="0" smtClean="0"/>
          </a:p>
          <a:p>
            <a:pPr marL="342900" lvl="0" indent="-139700" algn="l" rtl="0">
              <a:spcBef>
                <a:spcPts val="0"/>
              </a:spcBef>
              <a:spcAft>
                <a:spcPts val="0"/>
              </a:spcAft>
              <a:buClr>
                <a:schemeClr val="dk1"/>
              </a:buClr>
              <a:buSzPts val="3200"/>
              <a:buNone/>
            </a:pPr>
            <a:endParaRPr lang="hr-HR" dirty="0" smtClean="0"/>
          </a:p>
          <a:p>
            <a:pPr marL="342900" lvl="0" indent="-139700" algn="l" rtl="0">
              <a:spcBef>
                <a:spcPts val="0"/>
              </a:spcBef>
              <a:spcAft>
                <a:spcPts val="0"/>
              </a:spcAft>
              <a:buClr>
                <a:schemeClr val="dk1"/>
              </a:buClr>
              <a:buSzPts val="3200"/>
              <a:buNone/>
            </a:pPr>
            <a:endParaRPr lang="hr-HR" dirty="0" smtClean="0"/>
          </a:p>
          <a:p>
            <a:pPr marL="342900" lvl="0" indent="-139700" algn="l" rtl="0">
              <a:spcBef>
                <a:spcPts val="0"/>
              </a:spcBef>
              <a:spcAft>
                <a:spcPts val="0"/>
              </a:spcAft>
              <a:buClr>
                <a:schemeClr val="dk1"/>
              </a:buClr>
              <a:buSzPts val="3200"/>
              <a:buNone/>
            </a:pPr>
            <a:endParaRPr lang="hr-HR" dirty="0" smtClean="0"/>
          </a:p>
          <a:p>
            <a:pPr marL="342900" lvl="0" indent="-139700" algn="l" rtl="0">
              <a:spcBef>
                <a:spcPts val="0"/>
              </a:spcBef>
              <a:spcAft>
                <a:spcPts val="0"/>
              </a:spcAft>
              <a:buClr>
                <a:schemeClr val="dk1"/>
              </a:buClr>
              <a:buSzPts val="3200"/>
              <a:buNone/>
            </a:pPr>
            <a:endParaRPr lang="hr-HR" dirty="0" smtClean="0"/>
          </a:p>
          <a:p>
            <a:pPr marL="342900" lvl="0" indent="-139700" algn="l" rtl="0">
              <a:spcBef>
                <a:spcPts val="0"/>
              </a:spcBef>
              <a:spcAft>
                <a:spcPts val="0"/>
              </a:spcAft>
              <a:buClr>
                <a:schemeClr val="dk1"/>
              </a:buClr>
              <a:buSzPts val="3200"/>
              <a:buNone/>
            </a:pPr>
            <a:endParaRPr lang="hr-HR" dirty="0" smtClean="0"/>
          </a:p>
          <a:p>
            <a:pPr marL="342900" lvl="0" indent="-139700" algn="l" rtl="0">
              <a:spcBef>
                <a:spcPts val="0"/>
              </a:spcBef>
              <a:spcAft>
                <a:spcPts val="0"/>
              </a:spcAft>
              <a:buClr>
                <a:schemeClr val="dk1"/>
              </a:buClr>
              <a:buSzPts val="3200"/>
              <a:buNone/>
            </a:pPr>
            <a:endParaRPr lang="hr-HR" dirty="0" smtClean="0"/>
          </a:p>
          <a:p>
            <a:pPr marL="342900" lvl="0" indent="-139700" algn="l" rtl="0">
              <a:spcBef>
                <a:spcPts val="0"/>
              </a:spcBef>
              <a:spcAft>
                <a:spcPts val="0"/>
              </a:spcAft>
              <a:buClr>
                <a:schemeClr val="dk1"/>
              </a:buClr>
              <a:buSzPts val="3200"/>
              <a:buNone/>
            </a:pPr>
            <a:r>
              <a:rPr lang="hr-HR" dirty="0" smtClean="0"/>
              <a:t>			Londonderry, Sjeverna Irska </a:t>
            </a:r>
            <a:endParaRPr/>
          </a:p>
        </p:txBody>
      </p:sp>
      <p:pic>
        <p:nvPicPr>
          <p:cNvPr id="5" name="Picture 4" descr="Pro-choice supporters at a Rosa rally in Londonderry, Northern Ireland."/>
          <p:cNvPicPr/>
          <p:nvPr/>
        </p:nvPicPr>
        <p:blipFill>
          <a:blip r:embed="rId3"/>
          <a:srcRect/>
          <a:stretch>
            <a:fillRect/>
          </a:stretch>
        </p:blipFill>
        <p:spPr bwMode="auto">
          <a:xfrm>
            <a:off x="1335024" y="1014984"/>
            <a:ext cx="6391656" cy="4389120"/>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Text Placeholder 2"/>
          <p:cNvSpPr>
            <a:spLocks noGrp="1"/>
          </p:cNvSpPr>
          <p:nvPr>
            <p:ph type="body" idx="1"/>
          </p:nvPr>
        </p:nvSpPr>
        <p:spPr/>
        <p:txBody>
          <a:bodyPr/>
          <a:lstStyle/>
          <a:p>
            <a:pPr>
              <a:buNone/>
            </a:pPr>
            <a:endParaRPr lang="hr-HR" dirty="0" smtClean="0"/>
          </a:p>
          <a:p>
            <a:pPr>
              <a:buNone/>
            </a:pPr>
            <a:endParaRPr lang="hr-HR" dirty="0" smtClean="0"/>
          </a:p>
          <a:p>
            <a:pPr>
              <a:buNone/>
            </a:pPr>
            <a:endParaRPr lang="hr-HR" dirty="0" smtClean="0"/>
          </a:p>
          <a:p>
            <a:pPr>
              <a:buNone/>
            </a:pPr>
            <a:endParaRPr lang="hr-HR" dirty="0" smtClean="0"/>
          </a:p>
          <a:p>
            <a:pPr>
              <a:buNone/>
            </a:pPr>
            <a:endParaRPr lang="hr-HR" dirty="0" smtClean="0"/>
          </a:p>
          <a:p>
            <a:pPr>
              <a:buNone/>
            </a:pPr>
            <a:endParaRPr lang="hr-HR" dirty="0" smtClean="0"/>
          </a:p>
          <a:p>
            <a:pPr>
              <a:buNone/>
            </a:pPr>
            <a:endParaRPr lang="hr-HR" dirty="0" smtClean="0"/>
          </a:p>
          <a:p>
            <a:pPr>
              <a:buNone/>
            </a:pPr>
            <a:r>
              <a:rPr lang="hr-HR" dirty="0" smtClean="0"/>
              <a:t>			Buenos Aires, Argentina</a:t>
            </a:r>
            <a:endParaRPr lang="hr-HR" dirty="0"/>
          </a:p>
        </p:txBody>
      </p:sp>
      <p:pic>
        <p:nvPicPr>
          <p:cNvPr id="4" name="Picture 3" descr="Activists outside Argentina’s national congress, where they read a letter from Margaret Atwood last week."/>
          <p:cNvPicPr/>
          <p:nvPr/>
        </p:nvPicPr>
        <p:blipFill>
          <a:blip r:embed="rId2"/>
          <a:srcRect/>
          <a:stretch>
            <a:fillRect/>
          </a:stretch>
        </p:blipFill>
        <p:spPr bwMode="auto">
          <a:xfrm>
            <a:off x="1024128" y="905256"/>
            <a:ext cx="6729984" cy="4343400"/>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hr-HR" b="1" dirty="0" smtClean="0"/>
              <a:t>Napišite činkvinu o Sluškinjinoj priči. </a:t>
            </a:r>
            <a:endParaRPr lang="hr-HR" b="1" dirty="0"/>
          </a:p>
        </p:txBody>
      </p:sp>
      <p:sp>
        <p:nvSpPr>
          <p:cNvPr id="3" name="Text Placeholder 2"/>
          <p:cNvSpPr>
            <a:spLocks noGrp="1"/>
          </p:cNvSpPr>
          <p:nvPr>
            <p:ph type="body" idx="1"/>
          </p:nvPr>
        </p:nvSpPr>
        <p:spPr/>
        <p:txBody>
          <a:bodyPr>
            <a:normAutofit/>
          </a:bodyPr>
          <a:lstStyle/>
          <a:p>
            <a:pPr algn="ctr">
              <a:buNone/>
            </a:pPr>
            <a:r>
              <a:rPr lang="hr-HR" dirty="0" smtClean="0"/>
              <a:t>	</a:t>
            </a:r>
            <a:r>
              <a:rPr lang="hr-HR" sz="4000" dirty="0" smtClean="0"/>
              <a:t>1. stih = imenica (tema činkvine)</a:t>
            </a:r>
            <a:br>
              <a:rPr lang="hr-HR" sz="4000" dirty="0" smtClean="0"/>
            </a:br>
            <a:r>
              <a:rPr lang="hr-HR" sz="4000" dirty="0" smtClean="0"/>
              <a:t>2. stih = dva pridjeva koji opisuju temu</a:t>
            </a:r>
            <a:br>
              <a:rPr lang="hr-HR" sz="4000" dirty="0" smtClean="0"/>
            </a:br>
            <a:r>
              <a:rPr lang="hr-HR" sz="4000" dirty="0" smtClean="0"/>
              <a:t>3. stih = tri glagolske imenice </a:t>
            </a:r>
          </a:p>
          <a:p>
            <a:pPr algn="ctr">
              <a:buNone/>
            </a:pPr>
            <a:r>
              <a:rPr lang="hr-HR" sz="4000" dirty="0" smtClean="0"/>
              <a:t>	4. stih = četiri riječi ili rečenica koja izriče stav prema temi</a:t>
            </a:r>
            <a:br>
              <a:rPr lang="hr-HR" sz="4000" dirty="0" smtClean="0"/>
            </a:br>
            <a:r>
              <a:rPr lang="hr-HR" sz="4000" dirty="0" smtClean="0"/>
              <a:t>5. stih = imenica (bit teme)</a:t>
            </a:r>
          </a:p>
          <a:p>
            <a:endParaRPr lang="hr-H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sp>
        <p:nvSpPr>
          <p:cNvPr id="197" name="Google Shape;197;g183a7161e45_0_5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hr-HR" dirty="0" smtClean="0"/>
              <a:t>Zadatak za domaću zadaću</a:t>
            </a:r>
            <a:endParaRPr/>
          </a:p>
        </p:txBody>
      </p:sp>
      <p:sp>
        <p:nvSpPr>
          <p:cNvPr id="198" name="Google Shape;198;g183a7161e45_0_55"/>
          <p:cNvSpPr txBox="1">
            <a:spLocks noGrp="1"/>
          </p:cNvSpPr>
          <p:nvPr>
            <p:ph type="body" idx="1"/>
          </p:nvPr>
        </p:nvSpPr>
        <p:spPr>
          <a:xfrm>
            <a:off x="457200" y="1295400"/>
            <a:ext cx="8229600" cy="5410200"/>
          </a:xfrm>
          <a:prstGeom prst="rect">
            <a:avLst/>
          </a:prstGeom>
          <a:noFill/>
          <a:ln>
            <a:noFill/>
          </a:ln>
        </p:spPr>
        <p:txBody>
          <a:bodyPr spcFirstLastPara="1" wrap="square" lIns="91425" tIns="45700" rIns="91425" bIns="45700" anchor="t" anchorCtr="0">
            <a:normAutofit fontScale="85000" lnSpcReduction="10000"/>
          </a:bodyPr>
          <a:lstStyle/>
          <a:p>
            <a:pPr marL="342900" lvl="0" indent="-327660" algn="l" rtl="0">
              <a:spcBef>
                <a:spcPts val="0"/>
              </a:spcBef>
              <a:spcAft>
                <a:spcPts val="0"/>
              </a:spcAft>
              <a:buClr>
                <a:schemeClr val="dk1"/>
              </a:buClr>
              <a:buSzPct val="100000"/>
              <a:buChar char="•"/>
            </a:pPr>
            <a:r>
              <a:rPr lang="hr-HR" dirty="0"/>
              <a:t>Napišite vezani tekst na temu </a:t>
            </a:r>
            <a:endParaRPr/>
          </a:p>
          <a:p>
            <a:pPr marL="342900" lvl="0" indent="-342900" algn="l" rtl="0">
              <a:spcBef>
                <a:spcPts val="592"/>
              </a:spcBef>
              <a:spcAft>
                <a:spcPts val="0"/>
              </a:spcAft>
              <a:buClr>
                <a:schemeClr val="dk1"/>
              </a:buClr>
              <a:buSzPct val="100000"/>
              <a:buNone/>
            </a:pPr>
            <a:r>
              <a:rPr lang="hr-HR" b="1" dirty="0"/>
              <a:t>	Sluškinjina priča u popularnoj kulturi i medijima.</a:t>
            </a:r>
            <a:r>
              <a:rPr lang="hr-HR" dirty="0"/>
              <a:t> U tekstu objasnite popularnost Sluškinjine priče te uporabu odjeće i simbola iz tog teksta (i televizijske serije) kao simbola </a:t>
            </a:r>
            <a:r>
              <a:rPr lang="hr-HR" dirty="0" smtClean="0"/>
              <a:t>prosvjeda</a:t>
            </a:r>
            <a:r>
              <a:rPr lang="hr-HR" dirty="0"/>
              <a:t>.</a:t>
            </a:r>
            <a:endParaRPr/>
          </a:p>
          <a:p>
            <a:pPr marL="342900" lvl="0" indent="-327660" algn="l" rtl="0">
              <a:spcBef>
                <a:spcPts val="592"/>
              </a:spcBef>
              <a:spcAft>
                <a:spcPts val="0"/>
              </a:spcAft>
              <a:buClr>
                <a:schemeClr val="dk1"/>
              </a:buClr>
              <a:buSzPct val="100000"/>
              <a:buChar char="•"/>
            </a:pPr>
            <a:r>
              <a:rPr lang="hr-HR" dirty="0"/>
              <a:t>Svoje tvrdnje argumentirajte podacima iz najmanje dvaju medijskih tekstova (vijesti, članci, prikazi, videi i sl.). </a:t>
            </a:r>
            <a:endParaRPr/>
          </a:p>
          <a:p>
            <a:pPr marL="742950" lvl="1" indent="-344170" algn="l" rtl="0">
              <a:spcBef>
                <a:spcPts val="592"/>
              </a:spcBef>
              <a:spcAft>
                <a:spcPts val="0"/>
              </a:spcAft>
              <a:buClr>
                <a:schemeClr val="dk1"/>
              </a:buClr>
              <a:buSzPct val="114285"/>
              <a:buChar char="–"/>
            </a:pPr>
            <a:r>
              <a:rPr lang="hr-HR" dirty="0"/>
              <a:t>Prikažite ukratko njihov sadržaj i namjenu. </a:t>
            </a:r>
            <a:endParaRPr/>
          </a:p>
          <a:p>
            <a:pPr marL="742950" lvl="1" indent="-268605" algn="l" rtl="0">
              <a:spcBef>
                <a:spcPts val="592"/>
              </a:spcBef>
              <a:spcAft>
                <a:spcPts val="0"/>
              </a:spcAft>
              <a:buSzPct val="64285"/>
              <a:buChar char="–"/>
            </a:pPr>
            <a:r>
              <a:rPr lang="hr-HR" dirty="0"/>
              <a:t>Upotrijebite najmanje jedan citat i jednu parafrazu. </a:t>
            </a:r>
            <a:endParaRPr/>
          </a:p>
          <a:p>
            <a:pPr marL="742950" lvl="1" indent="-344170" algn="l" rtl="0">
              <a:spcBef>
                <a:spcPts val="592"/>
              </a:spcBef>
              <a:spcAft>
                <a:spcPts val="0"/>
              </a:spcAft>
              <a:buClr>
                <a:schemeClr val="dk1"/>
              </a:buClr>
              <a:buSzPct val="114285"/>
              <a:buChar char="–"/>
            </a:pPr>
            <a:r>
              <a:rPr lang="hr-HR" dirty="0"/>
              <a:t>Navedite izvore. (Kritički procijenite izvore informacija!)</a:t>
            </a:r>
            <a:endParaRPr/>
          </a:p>
          <a:p>
            <a:pPr marL="342900" lvl="0" indent="-327660" algn="l" rtl="0">
              <a:spcBef>
                <a:spcPts val="592"/>
              </a:spcBef>
              <a:spcAft>
                <a:spcPts val="0"/>
              </a:spcAft>
              <a:buClr>
                <a:schemeClr val="dk1"/>
              </a:buClr>
              <a:buSzPct val="100000"/>
              <a:buChar char="•"/>
            </a:pPr>
            <a:r>
              <a:rPr lang="hr-HR" dirty="0"/>
              <a:t>Tekst treba imati trodijelnu kompoziciju </a:t>
            </a:r>
            <a:r>
              <a:rPr lang="hr-HR" dirty="0" smtClean="0"/>
              <a:t>i biti dug </a:t>
            </a:r>
            <a:r>
              <a:rPr lang="hr-HR" dirty="0" smtClean="0"/>
              <a:t>oko 250 </a:t>
            </a:r>
            <a:r>
              <a:rPr lang="hr-HR" dirty="0" smtClean="0"/>
              <a:t>riječi te napisan hrvatskim standardnim jezikom. </a:t>
            </a:r>
            <a:endParaRPr/>
          </a:p>
          <a:p>
            <a:pPr marL="342900" lvl="0" indent="-154940" algn="l" rtl="0">
              <a:spcBef>
                <a:spcPts val="592"/>
              </a:spcBef>
              <a:spcAft>
                <a:spcPts val="0"/>
              </a:spcAft>
              <a:buClr>
                <a:schemeClr val="dk1"/>
              </a:buClr>
              <a:buSzPct val="100000"/>
              <a:buNone/>
            </a:pP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Izvori</a:t>
            </a:r>
            <a:endParaRPr lang="hr-HR" dirty="0"/>
          </a:p>
        </p:txBody>
      </p:sp>
      <p:sp>
        <p:nvSpPr>
          <p:cNvPr id="3" name="Text Placeholder 2"/>
          <p:cNvSpPr>
            <a:spLocks noGrp="1"/>
          </p:cNvSpPr>
          <p:nvPr>
            <p:ph type="body" idx="1"/>
          </p:nvPr>
        </p:nvSpPr>
        <p:spPr/>
        <p:txBody>
          <a:bodyPr>
            <a:normAutofit fontScale="47500" lnSpcReduction="20000"/>
          </a:bodyPr>
          <a:lstStyle/>
          <a:p>
            <a:r>
              <a:rPr lang="hr-HR" sz="2500" dirty="0" smtClean="0"/>
              <a:t>Margaret Atwood, Sluškinjina priča, Zagreb, Lumen, 2017. </a:t>
            </a:r>
          </a:p>
          <a:p>
            <a:r>
              <a:rPr lang="hr-HR" sz="2500" dirty="0" smtClean="0"/>
              <a:t>Antonia Mufarek, </a:t>
            </a:r>
            <a:r>
              <a:rPr lang="en-US" sz="2500" dirty="0" smtClean="0"/>
              <a:t>Margaret Atwood Tried—and Failed—to Burn a Copy of ‘The Handmaid’s Tale.’ Here’s Why</a:t>
            </a:r>
            <a:r>
              <a:rPr lang="hr-HR" sz="2500" dirty="0" smtClean="0"/>
              <a:t>, </a:t>
            </a:r>
            <a:r>
              <a:rPr lang="hr-HR" sz="2500" dirty="0" smtClean="0">
                <a:hlinkClick r:id="rId2"/>
              </a:rPr>
              <a:t>https://www.smithsonianmag.com/smart-news/margaret-atwood-tried-and-failed-to-burn-copy-handmaids-tale-unburnable-fireproof-180980223/</a:t>
            </a:r>
            <a:r>
              <a:rPr lang="hr-HR" sz="2500" dirty="0" smtClean="0"/>
              <a:t> (25</a:t>
            </a:r>
            <a:r>
              <a:rPr lang="hr-HR" sz="2500" dirty="0" smtClean="0"/>
              <a:t>. 11. 2023.)</a:t>
            </a:r>
            <a:endParaRPr lang="hr-HR" sz="2500" dirty="0" smtClean="0"/>
          </a:p>
          <a:p>
            <a:r>
              <a:rPr lang="hr-HR" sz="2500" dirty="0" smtClean="0"/>
              <a:t>utopija</a:t>
            </a:r>
            <a:r>
              <a:rPr lang="hr-HR" sz="2500" dirty="0" smtClean="0"/>
              <a:t>. Hrvatska enciklopedija, mrežno izdanje. Leksikografski zavod Miroslav Krleža, 2013. – 2025. &lt;https://www.enciklopedija.hr/clanak/utopija&gt;. </a:t>
            </a:r>
            <a:r>
              <a:rPr lang="hr-HR" sz="2500" dirty="0" smtClean="0"/>
              <a:t> </a:t>
            </a:r>
            <a:r>
              <a:rPr lang="hr-HR" sz="2500" dirty="0" smtClean="0"/>
              <a:t>(</a:t>
            </a:r>
            <a:r>
              <a:rPr lang="hr-HR" sz="2500" dirty="0" smtClean="0"/>
              <a:t>25</a:t>
            </a:r>
            <a:r>
              <a:rPr lang="hr-HR" sz="2500" dirty="0" smtClean="0"/>
              <a:t>. </a:t>
            </a:r>
            <a:r>
              <a:rPr lang="hr-HR" sz="2500" dirty="0" smtClean="0"/>
              <a:t>7</a:t>
            </a:r>
            <a:r>
              <a:rPr lang="hr-HR" sz="2500" dirty="0" smtClean="0"/>
              <a:t>. 2025.)</a:t>
            </a:r>
            <a:endParaRPr lang="hr-HR" sz="2500" dirty="0" smtClean="0"/>
          </a:p>
          <a:p>
            <a:r>
              <a:rPr lang="hr-HR" sz="2500" dirty="0" smtClean="0"/>
              <a:t>https://margaretatwood.ca/ (25. </a:t>
            </a:r>
            <a:r>
              <a:rPr lang="hr-HR" sz="2500" dirty="0" smtClean="0"/>
              <a:t>7</a:t>
            </a:r>
            <a:r>
              <a:rPr lang="hr-HR" sz="2500" dirty="0" smtClean="0"/>
              <a:t>. </a:t>
            </a:r>
            <a:r>
              <a:rPr lang="hr-HR" sz="2500" smtClean="0"/>
              <a:t>2025.)</a:t>
            </a:r>
            <a:endParaRPr lang="hr-HR" sz="2500" dirty="0" smtClean="0"/>
          </a:p>
          <a:p>
            <a:pPr lvl="0"/>
            <a:r>
              <a:rPr lang="hr-HR" sz="2500" dirty="0" smtClean="0"/>
              <a:t>'Sluškinje' ustale i prošetale Splitom: Živimo u 21. stoljeću, a sve jača desna struja želi nam dokinuti već postojeća prava (Slobodna Dalmacija, 2019.) https://slobodnadalmacija.hr/split-i-zupanija/split/sluskinje-39-ustale-i-prosetale-splitom-zivimo-u-21-stoljecu-a-sve-jaca-desna-struja-zeli-nam-dokinuti-vec-postojeca-prava-625184 (25. </a:t>
            </a:r>
            <a:r>
              <a:rPr lang="hr-HR" sz="2500" dirty="0" smtClean="0"/>
              <a:t>11.</a:t>
            </a:r>
            <a:r>
              <a:rPr lang="hr-HR" sz="2500" dirty="0" smtClean="0"/>
              <a:t> 2023.)</a:t>
            </a:r>
            <a:endParaRPr lang="hr-HR" sz="2500" dirty="0" smtClean="0"/>
          </a:p>
          <a:p>
            <a:r>
              <a:rPr lang="en-US" sz="2500" dirty="0" smtClean="0"/>
              <a:t>The </a:t>
            </a:r>
            <a:r>
              <a:rPr lang="en-US" sz="2500" dirty="0" smtClean="0"/>
              <a:t>Unburnable Book: Margaret Atwood’s THE HANDMAID'S </a:t>
            </a:r>
            <a:r>
              <a:rPr lang="en-US" sz="2500" dirty="0" smtClean="0"/>
              <a:t>TALE</a:t>
            </a:r>
            <a:r>
              <a:rPr lang="hr-HR" sz="2500" dirty="0" smtClean="0"/>
              <a:t> </a:t>
            </a:r>
            <a:r>
              <a:rPr lang="hr-HR" sz="2500" dirty="0" smtClean="0">
                <a:hlinkClick r:id="rId3"/>
              </a:rPr>
              <a:t>https</a:t>
            </a:r>
            <a:r>
              <a:rPr lang="hr-HR" sz="2500" dirty="0" smtClean="0">
                <a:hlinkClick r:id="rId3"/>
              </a:rPr>
              <a:t>://</a:t>
            </a:r>
            <a:r>
              <a:rPr lang="hr-HR" sz="2500" dirty="0" smtClean="0">
                <a:hlinkClick r:id="rId3"/>
              </a:rPr>
              <a:t>www.youtube.com/watch?v=zpsMsAMY4eM&amp;pp=0gcJCfwAo7VqN5tD</a:t>
            </a:r>
            <a:r>
              <a:rPr lang="hr-HR" sz="2500" dirty="0" smtClean="0"/>
              <a:t> (25. 11. 2023.)</a:t>
            </a:r>
            <a:endParaRPr lang="hr-HR" sz="2500" dirty="0" smtClean="0"/>
          </a:p>
          <a:p>
            <a:pPr>
              <a:buNone/>
            </a:pPr>
            <a:endParaRPr lang="hr-HR" sz="2500" dirty="0" smtClean="0"/>
          </a:p>
          <a:p>
            <a:pPr>
              <a:buNone/>
            </a:pPr>
            <a:r>
              <a:rPr lang="hr-HR" sz="2500" dirty="0" smtClean="0"/>
              <a:t>Slike</a:t>
            </a:r>
          </a:p>
          <a:p>
            <a:r>
              <a:rPr lang="hr-HR" sz="2500" dirty="0" smtClean="0">
                <a:hlinkClick r:id="rId4"/>
              </a:rPr>
              <a:t>https://cdn11.bigcommerce.com/s-81ui0dgxz3/images/stencil/640w/products/3784/7809/171900__01653.1742887520.jpg?c=1</a:t>
            </a:r>
            <a:r>
              <a:rPr lang="hr-HR" sz="2500" dirty="0" smtClean="0"/>
              <a:t> </a:t>
            </a:r>
            <a:r>
              <a:rPr lang="hr-HR" sz="2500" dirty="0" smtClean="0"/>
              <a:t>(25. 4. 2025.)</a:t>
            </a:r>
            <a:endParaRPr lang="hr-HR" sz="2500" dirty="0" smtClean="0"/>
          </a:p>
          <a:p>
            <a:r>
              <a:rPr lang="hr-HR" sz="2500" dirty="0" smtClean="0">
                <a:hlinkClick r:id="rId5"/>
              </a:rPr>
              <a:t>https://i0.wp.com/knjigefilmoviserije.wordpress.com/wp-content/uploads/2017/07/mv5bmzezntizmdk2of5bml5banbnxkftztgwnjizodqxmji-_v1_sy1000_cr006741000_al_.jpg?w=342&amp;h=507&amp;ssl=1</a:t>
            </a:r>
            <a:r>
              <a:rPr lang="hr-HR" sz="2500" dirty="0" smtClean="0"/>
              <a:t> (25. 4. 2025.)</a:t>
            </a:r>
          </a:p>
          <a:p>
            <a:r>
              <a:rPr lang="hr-HR" sz="2500" dirty="0" smtClean="0">
                <a:hlinkClick r:id="rId6"/>
              </a:rPr>
              <a:t>https://margaretatwood.ca/photos-2/</a:t>
            </a:r>
            <a:r>
              <a:rPr lang="hr-HR" sz="2500" dirty="0" smtClean="0"/>
              <a:t> </a:t>
            </a:r>
            <a:r>
              <a:rPr lang="hr-HR" sz="2500" dirty="0" smtClean="0"/>
              <a:t>(25. 11. 2023.)</a:t>
            </a:r>
            <a:endParaRPr lang="hr-HR" sz="2500" dirty="0" smtClean="0"/>
          </a:p>
          <a:p>
            <a:r>
              <a:rPr lang="hr-HR" sz="2500" dirty="0" smtClean="0">
                <a:hlinkClick r:id="rId7"/>
              </a:rPr>
              <a:t>https://deadline.com/wp-content/uploads/2022/06/Handmaids-Tale-Supreme-Court.jpg?crop=0px%2C381px%2C6000px%2C3363px&amp;resize=681%2C383</a:t>
            </a:r>
            <a:r>
              <a:rPr lang="hr-HR" sz="2500" dirty="0" smtClean="0"/>
              <a:t> (25. 7. 2025.)</a:t>
            </a:r>
          </a:p>
          <a:p>
            <a:r>
              <a:rPr lang="hr-HR" sz="2500" dirty="0" smtClean="0">
                <a:hlinkClick r:id="rId8"/>
              </a:rPr>
              <a:t>https://www.theguardian.com/world/2018/aug/03/how-the-handmaids-tale-dressed-protests-across-the-world (25</a:t>
            </a:r>
            <a:r>
              <a:rPr lang="hr-HR" sz="2500" dirty="0" smtClean="0"/>
              <a:t>. 7. 2025.)</a:t>
            </a:r>
          </a:p>
          <a:p>
            <a:endParaRPr lang="hr-HR"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endParaRPr/>
          </a:p>
        </p:txBody>
      </p:sp>
      <p:sp>
        <p:nvSpPr>
          <p:cNvPr id="91" name="Google Shape;91;p2"/>
          <p:cNvSpPr txBox="1">
            <a:spLocks noGrp="1"/>
          </p:cNvSpPr>
          <p:nvPr>
            <p:ph type="body" idx="1"/>
          </p:nvPr>
        </p:nvSpPr>
        <p:spPr>
          <a:xfrm>
            <a:off x="762000" y="5943600"/>
            <a:ext cx="4040188" cy="639762"/>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Clr>
                <a:schemeClr val="dk1"/>
              </a:buClr>
              <a:buSzPts val="2400"/>
              <a:buNone/>
            </a:pPr>
            <a:r>
              <a:rPr lang="hr-HR"/>
              <a:t>1985.  - roman</a:t>
            </a:r>
            <a:endParaRPr/>
          </a:p>
        </p:txBody>
      </p:sp>
      <p:pic>
        <p:nvPicPr>
          <p:cNvPr id="92" name="Google Shape;92;p2" descr="171900.jpg"/>
          <p:cNvPicPr preferRelativeResize="0">
            <a:picLocks noGrp="1"/>
          </p:cNvPicPr>
          <p:nvPr>
            <p:ph type="body" idx="2"/>
          </p:nvPr>
        </p:nvPicPr>
        <p:blipFill rotWithShape="1">
          <a:blip r:embed="rId3">
            <a:alphaModFix/>
          </a:blip>
          <a:srcRect/>
          <a:stretch/>
        </p:blipFill>
        <p:spPr>
          <a:xfrm>
            <a:off x="838200" y="838200"/>
            <a:ext cx="3344037" cy="5105400"/>
          </a:xfrm>
          <a:prstGeom prst="rect">
            <a:avLst/>
          </a:prstGeom>
          <a:noFill/>
          <a:ln>
            <a:noFill/>
          </a:ln>
        </p:spPr>
      </p:pic>
      <p:sp>
        <p:nvSpPr>
          <p:cNvPr id="93" name="Google Shape;93;p2"/>
          <p:cNvSpPr txBox="1">
            <a:spLocks noGrp="1"/>
          </p:cNvSpPr>
          <p:nvPr>
            <p:ph type="body" idx="3"/>
          </p:nvPr>
        </p:nvSpPr>
        <p:spPr>
          <a:xfrm>
            <a:off x="4648200" y="5943600"/>
            <a:ext cx="4041775" cy="639762"/>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Clr>
                <a:schemeClr val="dk1"/>
              </a:buClr>
              <a:buSzPts val="2400"/>
              <a:buNone/>
            </a:pPr>
            <a:r>
              <a:rPr lang="hr-HR" dirty="0"/>
              <a:t>2017. - televizijska serija</a:t>
            </a:r>
            <a:endParaRPr/>
          </a:p>
        </p:txBody>
      </p:sp>
      <p:pic>
        <p:nvPicPr>
          <p:cNvPr id="94" name="Google Shape;94;p2" descr="TheHandmaidTale-poster_1646646959.jpg"/>
          <p:cNvPicPr preferRelativeResize="0">
            <a:picLocks noGrp="1"/>
          </p:cNvPicPr>
          <p:nvPr>
            <p:ph type="body" idx="4"/>
          </p:nvPr>
        </p:nvPicPr>
        <p:blipFill rotWithShape="1">
          <a:blip r:embed="rId4">
            <a:alphaModFix/>
          </a:blip>
          <a:srcRect/>
          <a:stretch/>
        </p:blipFill>
        <p:spPr>
          <a:xfrm>
            <a:off x="4876800" y="838200"/>
            <a:ext cx="3657600" cy="512064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a:buSzPts val="4400"/>
            </a:pPr>
            <a:r>
              <a:rPr lang="hr-HR" dirty="0" smtClean="0">
                <a:hlinkClick r:id="rId3"/>
              </a:rPr>
              <a:t>Margaret Atwood </a:t>
            </a:r>
            <a:r>
              <a:rPr lang="hr-HR" dirty="0" smtClean="0"/>
              <a:t>(1939.)</a:t>
            </a:r>
            <a:endParaRPr/>
          </a:p>
        </p:txBody>
      </p:sp>
      <p:sp>
        <p:nvSpPr>
          <p:cNvPr id="118" name="Google Shape;118;p6"/>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p>
            <a:pPr marL="342900" lvl="0" indent="-342900" algn="l" rtl="0">
              <a:spcBef>
                <a:spcPts val="640"/>
              </a:spcBef>
              <a:spcAft>
                <a:spcPts val="0"/>
              </a:spcAft>
              <a:buClr>
                <a:schemeClr val="dk1"/>
              </a:buClr>
              <a:buSzPts val="3200"/>
              <a:buChar char="•"/>
            </a:pPr>
            <a:r>
              <a:rPr lang="hr-HR" dirty="0" smtClean="0"/>
              <a:t>kanadska </a:t>
            </a:r>
            <a:r>
              <a:rPr lang="hr-HR" dirty="0"/>
              <a:t>književnica</a:t>
            </a:r>
            <a:endParaRPr/>
          </a:p>
          <a:p>
            <a:pPr marL="342900" lvl="0" indent="-342900" algn="l" rtl="0">
              <a:spcBef>
                <a:spcPts val="640"/>
              </a:spcBef>
              <a:spcAft>
                <a:spcPts val="0"/>
              </a:spcAft>
              <a:buClr>
                <a:schemeClr val="dk1"/>
              </a:buClr>
              <a:buSzPts val="3200"/>
              <a:buChar char="•"/>
            </a:pPr>
            <a:r>
              <a:rPr lang="hr-HR" dirty="0" smtClean="0"/>
              <a:t>romani:</a:t>
            </a:r>
            <a:r>
              <a:rPr lang="hr-HR" i="1" dirty="0" smtClean="0"/>
              <a:t> Penelopeja,</a:t>
            </a:r>
          </a:p>
          <a:p>
            <a:pPr marL="342900" lvl="0" indent="-342900" algn="l" rtl="0">
              <a:spcBef>
                <a:spcPts val="640"/>
              </a:spcBef>
              <a:spcAft>
                <a:spcPts val="0"/>
              </a:spcAft>
              <a:buClr>
                <a:schemeClr val="dk1"/>
              </a:buClr>
              <a:buSzPts val="3200"/>
              <a:buNone/>
            </a:pPr>
            <a:r>
              <a:rPr lang="hr-HR" i="1" dirty="0" smtClean="0"/>
              <a:t>	Alias </a:t>
            </a:r>
            <a:r>
              <a:rPr lang="hr-HR" i="1" dirty="0"/>
              <a:t>Grace, </a:t>
            </a:r>
            <a:endParaRPr lang="hr-HR" i="1" dirty="0" smtClean="0"/>
          </a:p>
          <a:p>
            <a:pPr marL="342900" lvl="0" indent="-342900" algn="l" rtl="0">
              <a:spcBef>
                <a:spcPts val="640"/>
              </a:spcBef>
              <a:spcAft>
                <a:spcPts val="0"/>
              </a:spcAft>
              <a:buClr>
                <a:schemeClr val="dk1"/>
              </a:buClr>
              <a:buSzPts val="3200"/>
              <a:buNone/>
            </a:pPr>
            <a:r>
              <a:rPr lang="hr-HR" i="1" dirty="0" smtClean="0"/>
              <a:t>	Gazela </a:t>
            </a:r>
            <a:r>
              <a:rPr lang="hr-HR" i="1" dirty="0"/>
              <a:t>i kosac</a:t>
            </a:r>
            <a:endParaRPr/>
          </a:p>
          <a:p>
            <a:pPr marL="342900" lvl="0" indent="-342900" algn="l" rtl="0">
              <a:spcBef>
                <a:spcPts val="640"/>
              </a:spcBef>
              <a:spcAft>
                <a:spcPts val="0"/>
              </a:spcAft>
              <a:buClr>
                <a:schemeClr val="dk1"/>
              </a:buClr>
              <a:buSzPts val="3200"/>
              <a:buChar char="•"/>
            </a:pPr>
            <a:r>
              <a:rPr lang="hr-HR" dirty="0"/>
              <a:t>brojne nagrade </a:t>
            </a:r>
            <a:endParaRPr/>
          </a:p>
          <a:p>
            <a:pPr marL="342900" lvl="0" indent="-342900" algn="l" rtl="0">
              <a:spcBef>
                <a:spcPts val="640"/>
              </a:spcBef>
              <a:spcAft>
                <a:spcPts val="0"/>
              </a:spcAft>
              <a:buClr>
                <a:schemeClr val="dk1"/>
              </a:buClr>
              <a:buSzPts val="3200"/>
              <a:buNone/>
            </a:pPr>
            <a:r>
              <a:rPr lang="hr-HR" dirty="0"/>
              <a:t>	i </a:t>
            </a:r>
            <a:r>
              <a:rPr lang="hr-HR" dirty="0" smtClean="0"/>
              <a:t>ekranizacije</a:t>
            </a:r>
          </a:p>
          <a:p>
            <a:pPr marL="342900" lvl="0" indent="-342900" algn="l" rtl="0">
              <a:spcBef>
                <a:spcPts val="640"/>
              </a:spcBef>
              <a:spcAft>
                <a:spcPts val="0"/>
              </a:spcAft>
              <a:buClr>
                <a:schemeClr val="dk1"/>
              </a:buClr>
              <a:buSzPts val="3200"/>
              <a:buNone/>
            </a:pPr>
            <a:endParaRPr/>
          </a:p>
          <a:p>
            <a:pPr marL="342900" lvl="0" indent="-139700" algn="l" rtl="0">
              <a:spcBef>
                <a:spcPts val="640"/>
              </a:spcBef>
              <a:spcAft>
                <a:spcPts val="0"/>
              </a:spcAft>
              <a:buClr>
                <a:schemeClr val="dk1"/>
              </a:buClr>
              <a:buSzPts val="3200"/>
              <a:buNone/>
            </a:pPr>
            <a:endParaRPr/>
          </a:p>
          <a:p>
            <a:pPr marL="342900" lvl="0" indent="-342900" algn="l" rtl="0">
              <a:spcBef>
                <a:spcPts val="640"/>
              </a:spcBef>
              <a:spcAft>
                <a:spcPts val="0"/>
              </a:spcAft>
              <a:buClr>
                <a:schemeClr val="dk1"/>
              </a:buClr>
              <a:buSzPts val="3200"/>
              <a:buNone/>
            </a:pPr>
            <a:endParaRPr/>
          </a:p>
        </p:txBody>
      </p:sp>
      <p:pic>
        <p:nvPicPr>
          <p:cNvPr id="119" name="Google Shape;119;p6" descr="Margaret-Atwood-c-Jean-Malek-web.jpg"/>
          <p:cNvPicPr preferRelativeResize="0"/>
          <p:nvPr/>
        </p:nvPicPr>
        <p:blipFill rotWithShape="1">
          <a:blip r:embed="rId4">
            <a:alphaModFix/>
          </a:blip>
          <a:srcRect/>
          <a:stretch/>
        </p:blipFill>
        <p:spPr>
          <a:xfrm>
            <a:off x="4544568" y="1755648"/>
            <a:ext cx="3947160" cy="414528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hr-HR" sz="3200" dirty="0"/>
              <a:t>O čemu se radi u Sluškinjinoj priči?</a:t>
            </a:r>
            <a:endParaRPr/>
          </a:p>
        </p:txBody>
      </p:sp>
      <p:sp>
        <p:nvSpPr>
          <p:cNvPr id="112" name="Google Shape;112;p5"/>
          <p:cNvSpPr txBox="1">
            <a:spLocks noGrp="1"/>
          </p:cNvSpPr>
          <p:nvPr>
            <p:ph type="body" idx="1"/>
          </p:nvPr>
        </p:nvSpPr>
        <p:spPr>
          <a:xfrm>
            <a:off x="457200" y="1600200"/>
            <a:ext cx="8229600" cy="4864608"/>
          </a:xfrm>
          <a:prstGeom prst="rect">
            <a:avLst/>
          </a:prstGeom>
          <a:noFill/>
          <a:ln>
            <a:noFill/>
          </a:ln>
        </p:spPr>
        <p:txBody>
          <a:bodyPr spcFirstLastPara="1" wrap="square" lIns="91425" tIns="45700" rIns="91425" bIns="45700" anchor="t" anchorCtr="0">
            <a:normAutofit fontScale="85000" lnSpcReduction="20000"/>
          </a:bodyPr>
          <a:lstStyle/>
          <a:p>
            <a:pPr marL="342900" lvl="0" indent="-342900" algn="l" rtl="0">
              <a:spcBef>
                <a:spcPts val="0"/>
              </a:spcBef>
              <a:spcAft>
                <a:spcPts val="0"/>
              </a:spcAft>
              <a:buClr>
                <a:schemeClr val="dk1"/>
              </a:buClr>
              <a:buSzPts val="3200"/>
              <a:buChar char="•"/>
            </a:pPr>
            <a:r>
              <a:rPr lang="hr-HR" u="sng" dirty="0">
                <a:solidFill>
                  <a:schemeClr val="hlink"/>
                </a:solidFill>
                <a:hlinkClick r:id="rId3"/>
              </a:rPr>
              <a:t>https://</a:t>
            </a:r>
            <a:r>
              <a:rPr lang="hr-HR" u="sng" dirty="0" smtClean="0">
                <a:solidFill>
                  <a:schemeClr val="hlink"/>
                </a:solidFill>
                <a:hlinkClick r:id="rId3"/>
              </a:rPr>
              <a:t>www.youtube.com/watch?v=dVLiDETfx1c</a:t>
            </a:r>
            <a:endParaRPr lang="hr-HR" u="sng" dirty="0" smtClean="0">
              <a:solidFill>
                <a:schemeClr val="hlink"/>
              </a:solidFill>
            </a:endParaRPr>
          </a:p>
          <a:p>
            <a:pPr marL="342900" lvl="0" indent="-342900" algn="l" rtl="0">
              <a:spcBef>
                <a:spcPts val="0"/>
              </a:spcBef>
              <a:spcAft>
                <a:spcPts val="0"/>
              </a:spcAft>
              <a:buClr>
                <a:schemeClr val="dk1"/>
              </a:buClr>
              <a:buSzPts val="3200"/>
              <a:buChar char="•"/>
            </a:pPr>
            <a:endParaRPr lang="hr-HR" u="sng" dirty="0" smtClean="0">
              <a:solidFill>
                <a:schemeClr val="hlink"/>
              </a:solidFill>
            </a:endParaRPr>
          </a:p>
          <a:p>
            <a:pPr marL="342900">
              <a:spcBef>
                <a:spcPts val="0"/>
              </a:spcBef>
              <a:buSzPts val="3200"/>
            </a:pPr>
            <a:r>
              <a:rPr lang="hr-HR" dirty="0" smtClean="0"/>
              <a:t>moto iz </a:t>
            </a:r>
            <a:r>
              <a:rPr lang="hr-HR" i="1" dirty="0" smtClean="0"/>
              <a:t>Biblije</a:t>
            </a:r>
          </a:p>
          <a:p>
            <a:pPr marL="342900">
              <a:spcBef>
                <a:spcPts val="0"/>
              </a:spcBef>
              <a:buSzPts val="3200"/>
              <a:buNone/>
            </a:pPr>
            <a:r>
              <a:rPr lang="hr-HR" i="1" dirty="0" smtClean="0"/>
              <a:t>	</a:t>
            </a:r>
          </a:p>
          <a:p>
            <a:pPr marL="342900">
              <a:spcBef>
                <a:spcPts val="0"/>
              </a:spcBef>
              <a:buSzPts val="3200"/>
              <a:buNone/>
            </a:pPr>
            <a:r>
              <a:rPr lang="hr-HR" i="1" dirty="0" smtClean="0"/>
              <a:t>	</a:t>
            </a:r>
            <a:r>
              <a:rPr lang="vi-VN" dirty="0" smtClean="0"/>
              <a:t>Vidjevši Rahela da Jakovu ne rađa djece, postade zavidna svojoj sestri pa reče Jakovu: “Daj mi djecu! Inače ću svisnuti!” Jakov se razljuti na Rahelu te reče: “Zar sam ja namjesto Boga, koji ti je uskratio plod utrobe?” A ona odgovori: “Evo moje sluškinje Bilhe: uđi k njoj, pa neka rodi na mojim koljenima, da tako i ja stečem djecu po njoj.”</a:t>
            </a:r>
          </a:p>
          <a:p>
            <a:pPr marL="342900" lvl="0">
              <a:spcBef>
                <a:spcPts val="640"/>
              </a:spcBef>
              <a:buSzPts val="3200"/>
              <a:buNone/>
            </a:pPr>
            <a:r>
              <a:rPr lang="vi-VN" dirty="0" smtClean="0"/>
              <a:t>						Postanak 30, 1-3</a:t>
            </a:r>
            <a:endParaRPr lang="hr-HR" dirty="0" smtClean="0"/>
          </a:p>
          <a:p>
            <a:pPr marL="342900" lvl="0">
              <a:spcBef>
                <a:spcPts val="640"/>
              </a:spcBef>
              <a:buSzPts val="3200"/>
              <a:buNone/>
            </a:pPr>
            <a:r>
              <a:rPr lang="hr-HR" dirty="0" smtClean="0"/>
              <a:t>			Prema: Atwood, Sluškinjina priča, 2017: 11</a:t>
            </a:r>
            <a:endParaRPr lang="vi-VN" dirty="0" smtClean="0"/>
          </a:p>
          <a:p>
            <a:pPr marL="342900" lvl="0" indent="-342900" algn="l" rtl="0">
              <a:spcBef>
                <a:spcPts val="0"/>
              </a:spcBef>
              <a:spcAft>
                <a:spcPts val="0"/>
              </a:spcAft>
              <a:buClr>
                <a:schemeClr val="dk1"/>
              </a:buClr>
              <a:buSzPts val="3200"/>
              <a:buChar char="•"/>
            </a:pP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166" name="Google Shape;166;p20"/>
          <p:cNvSpPr txBox="1">
            <a:spLocks noGrp="1"/>
          </p:cNvSpPr>
          <p:nvPr>
            <p:ph type="title"/>
          </p:nvPr>
        </p:nvSpPr>
        <p:spPr>
          <a:xfrm>
            <a:off x="457200" y="274638"/>
            <a:ext cx="8229600" cy="792162"/>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hr-HR" dirty="0" smtClean="0"/>
              <a:t>Čitanje 5. poglavlja</a:t>
            </a:r>
            <a:endParaRPr/>
          </a:p>
        </p:txBody>
      </p:sp>
      <p:sp>
        <p:nvSpPr>
          <p:cNvPr id="167" name="Google Shape;167;p20"/>
          <p:cNvSpPr txBox="1">
            <a:spLocks noGrp="1"/>
          </p:cNvSpPr>
          <p:nvPr>
            <p:ph type="body" idx="1"/>
          </p:nvPr>
        </p:nvSpPr>
        <p:spPr>
          <a:xfrm>
            <a:off x="457200" y="1143000"/>
            <a:ext cx="8229600" cy="4983163"/>
          </a:xfrm>
          <a:prstGeom prst="rect">
            <a:avLst/>
          </a:prstGeom>
          <a:noFill/>
          <a:ln>
            <a:noFill/>
          </a:ln>
        </p:spPr>
        <p:txBody>
          <a:bodyPr spcFirstLastPara="1" wrap="square" lIns="91425" tIns="45700" rIns="91425" bIns="45700" anchor="t" anchorCtr="0">
            <a:normAutofit fontScale="70000" lnSpcReduction="20000"/>
          </a:bodyPr>
          <a:lstStyle/>
          <a:p>
            <a:pPr marL="514350" lvl="0" indent="-514350" algn="l" rtl="0">
              <a:spcBef>
                <a:spcPts val="0"/>
              </a:spcBef>
              <a:spcAft>
                <a:spcPts val="0"/>
              </a:spcAft>
              <a:buClr>
                <a:schemeClr val="dk1"/>
              </a:buClr>
              <a:buSzPct val="100000"/>
              <a:buFont typeface="Calibri"/>
              <a:buAutoNum type="arabicPeriod"/>
            </a:pPr>
            <a:r>
              <a:rPr lang="hr-HR" dirty="0"/>
              <a:t>Navedite osnovna obilježja gileadskog društva. Kako je organizirano? Koje se skupine likova spominju u tekstu? Protumačite rečenicu tetke Lydie: "Gilead je u vama."  Zašto pripovjedačica često spominje tetku Lydiu?</a:t>
            </a:r>
            <a:endParaRPr/>
          </a:p>
          <a:p>
            <a:pPr marL="514350" lvl="0" indent="-514350" algn="l" rtl="0">
              <a:spcBef>
                <a:spcPts val="448"/>
              </a:spcBef>
              <a:spcAft>
                <a:spcPts val="0"/>
              </a:spcAft>
              <a:buClr>
                <a:schemeClr val="dk1"/>
              </a:buClr>
              <a:buSzPct val="100000"/>
              <a:buFont typeface="Calibri"/>
              <a:buAutoNum type="arabicPeriod"/>
            </a:pPr>
            <a:r>
              <a:rPr lang="hr-HR" dirty="0"/>
              <a:t>U kojem se licu pripovijeda? Zašto se gileadsko društvo prikazuje iz te perspektive? Izdvojite motive kojima se asocijativno povezuju prošlost i sadašnjost. Protumačite što se time ostvaruje. </a:t>
            </a:r>
            <a:endParaRPr/>
          </a:p>
          <a:p>
            <a:pPr marL="514350" lvl="0" indent="-514350" algn="l" rtl="0">
              <a:spcBef>
                <a:spcPts val="448"/>
              </a:spcBef>
              <a:spcAft>
                <a:spcPts val="0"/>
              </a:spcAft>
              <a:buClr>
                <a:schemeClr val="dk1"/>
              </a:buClr>
              <a:buSzPct val="100000"/>
              <a:buFont typeface="Calibri"/>
              <a:buAutoNum type="arabicPeriod"/>
            </a:pPr>
            <a:r>
              <a:rPr lang="hr-HR" dirty="0"/>
              <a:t>Protumačite sljedeće motive i simbole u tekstu: znakovi na trgovinama, boja odjeće, gledanje - krila - Oči. Koje ste biste još motive istaknuli?</a:t>
            </a:r>
            <a:endParaRPr/>
          </a:p>
          <a:p>
            <a:pPr marL="514350" lvl="0" indent="-514350" algn="l" rtl="0">
              <a:spcBef>
                <a:spcPts val="448"/>
              </a:spcBef>
              <a:spcAft>
                <a:spcPts val="0"/>
              </a:spcAft>
              <a:buClr>
                <a:schemeClr val="dk1"/>
              </a:buClr>
              <a:buSzPct val="100000"/>
              <a:buFont typeface="Calibri"/>
              <a:buAutoNum type="arabicPeriod"/>
            </a:pPr>
            <a:r>
              <a:rPr lang="hr-HR" dirty="0"/>
              <a:t>Opišite kako se ponašaju sluškinje. Zašto su važne za gileadsko društvo? Kojih se pravila moraju pridržavati? Kako sluškinje doživljavaju </a:t>
            </a:r>
            <a:r>
              <a:rPr lang="hr-HR" dirty="0" smtClean="0"/>
              <a:t>Warrenovu? </a:t>
            </a:r>
            <a:r>
              <a:rPr lang="hr-HR" dirty="0"/>
              <a:t>Objasnite što znači da i one mogu "biti spašene". Zašto je Warrenova "bliža smrti"?</a:t>
            </a:r>
            <a:endParaRPr/>
          </a:p>
          <a:p>
            <a:pPr marL="514350" lvl="0" indent="-514350" algn="l" rtl="0">
              <a:spcBef>
                <a:spcPts val="448"/>
              </a:spcBef>
              <a:spcAft>
                <a:spcPts val="0"/>
              </a:spcAft>
              <a:buClr>
                <a:schemeClr val="dk1"/>
              </a:buClr>
              <a:buSzPct val="100000"/>
              <a:buFont typeface="Calibri"/>
              <a:buAutoNum type="arabicPeriod"/>
            </a:pPr>
            <a:r>
              <a:rPr lang="hr-HR" dirty="0"/>
              <a:t>Zašto u Gilead dolaze turisti? Kako pripovjedačica doživljava žene u skupini turista? Protumačite rečenicu: "Očarane smo, ali nas prizor i odbija." Zašto Fredova odgovara turistima na </a:t>
            </a:r>
            <a:r>
              <a:rPr lang="hr-HR" dirty="0" smtClean="0"/>
              <a:t>pitanje?</a:t>
            </a:r>
            <a:endParaRPr/>
          </a:p>
          <a:p>
            <a:pPr marL="514350" lvl="0" indent="-372110" algn="l" rtl="0">
              <a:spcBef>
                <a:spcPts val="448"/>
              </a:spcBef>
              <a:spcAft>
                <a:spcPts val="0"/>
              </a:spcAft>
              <a:buClr>
                <a:schemeClr val="dk1"/>
              </a:buClr>
              <a:buSzPct val="100000"/>
              <a:buFont typeface="Calibri"/>
              <a:buNone/>
            </a:pP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Google Shape;124;p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hr-HR" i="1" dirty="0" smtClean="0"/>
              <a:t>Žanrovska obilježja</a:t>
            </a:r>
            <a:endParaRPr/>
          </a:p>
        </p:txBody>
      </p:sp>
      <p:sp>
        <p:nvSpPr>
          <p:cNvPr id="125" name="Google Shape;125;p7"/>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fontScale="92500" lnSpcReduction="20000"/>
          </a:bodyPr>
          <a:lstStyle/>
          <a:p>
            <a:pPr marL="342900">
              <a:spcBef>
                <a:spcPts val="0"/>
              </a:spcBef>
              <a:buSzPts val="3200"/>
            </a:pPr>
            <a:r>
              <a:rPr lang="hr-HR" dirty="0" smtClean="0"/>
              <a:t>distopija – negativna i zastrašujuća vizija budućnosti</a:t>
            </a:r>
          </a:p>
          <a:p>
            <a:pPr marL="342900">
              <a:spcBef>
                <a:spcPts val="0"/>
              </a:spcBef>
              <a:buSzPts val="3200"/>
              <a:buNone/>
            </a:pPr>
            <a:endParaRPr lang="hr-HR" dirty="0" smtClean="0"/>
          </a:p>
          <a:p>
            <a:pPr marL="342900" lvl="0" indent="-342900" algn="l" rtl="0">
              <a:spcBef>
                <a:spcPts val="0"/>
              </a:spcBef>
              <a:spcAft>
                <a:spcPts val="0"/>
              </a:spcAft>
              <a:buClr>
                <a:schemeClr val="dk1"/>
              </a:buClr>
              <a:buSzPts val="3200"/>
              <a:buChar char="•"/>
            </a:pPr>
            <a:r>
              <a:rPr lang="hr-HR" dirty="0" smtClean="0"/>
              <a:t>“</a:t>
            </a:r>
            <a:r>
              <a:rPr lang="hr-HR" dirty="0"/>
              <a:t>U znanstvenoj fantastici postoje čudovišta i svemirski brodovi. Spekulativna fikcija mogla bi se ostvariti.”  			</a:t>
            </a:r>
            <a:endParaRPr/>
          </a:p>
          <a:p>
            <a:pPr marL="742950" lvl="1" indent="-285750" algn="l" rtl="0">
              <a:spcBef>
                <a:spcPts val="560"/>
              </a:spcBef>
              <a:spcAft>
                <a:spcPts val="0"/>
              </a:spcAft>
              <a:buClr>
                <a:schemeClr val="dk1"/>
              </a:buClr>
              <a:buSzPts val="2800"/>
              <a:buNone/>
            </a:pPr>
            <a:r>
              <a:rPr lang="hr-HR" dirty="0"/>
              <a:t>							M. Atwood</a:t>
            </a:r>
            <a:endParaRPr/>
          </a:p>
          <a:p>
            <a:pPr marL="742950" lvl="1" indent="-285750" algn="l" rtl="0">
              <a:spcBef>
                <a:spcPts val="560"/>
              </a:spcBef>
              <a:spcAft>
                <a:spcPts val="0"/>
              </a:spcAft>
              <a:buClr>
                <a:schemeClr val="dk1"/>
              </a:buClr>
              <a:buSzPts val="2800"/>
              <a:buNone/>
            </a:pPr>
            <a:endParaRPr/>
          </a:p>
          <a:p>
            <a:pPr marL="342900" lvl="0" indent="-342900" algn="l" rtl="0">
              <a:spcBef>
                <a:spcPts val="640"/>
              </a:spcBef>
              <a:spcAft>
                <a:spcPts val="0"/>
              </a:spcAft>
              <a:buClr>
                <a:schemeClr val="dk1"/>
              </a:buClr>
              <a:buSzPts val="3200"/>
              <a:buChar char="•"/>
            </a:pPr>
            <a:r>
              <a:rPr lang="hr-HR" dirty="0"/>
              <a:t>spekulativna fikcija - prozni žanr u kojem se radnja događa u budućnosti koja nije tehnološki naprednija u odnosu na </a:t>
            </a:r>
            <a:r>
              <a:rPr lang="hr-HR" dirty="0" smtClean="0"/>
              <a:t>sadašnjost</a:t>
            </a:r>
          </a:p>
          <a:p>
            <a:pPr marL="342900" lvl="0" indent="-342900" algn="l" rtl="0">
              <a:spcBef>
                <a:spcPts val="640"/>
              </a:spcBef>
              <a:spcAft>
                <a:spcPts val="0"/>
              </a:spcAft>
              <a:buClr>
                <a:schemeClr val="dk1"/>
              </a:buClr>
              <a:buSzPts val="3200"/>
              <a:buChar char="•"/>
            </a:pPr>
            <a:endParaRPr lang="hr-HR" dirty="0" smtClean="0"/>
          </a:p>
          <a:p>
            <a:pPr marL="342900" lvl="0" indent="-342900" algn="l" rtl="0">
              <a:spcBef>
                <a:spcPts val="640"/>
              </a:spcBef>
              <a:spcAft>
                <a:spcPts val="0"/>
              </a:spcAft>
              <a:buClr>
                <a:schemeClr val="dk1"/>
              </a:buClr>
              <a:buSzPts val="3200"/>
              <a:buNone/>
            </a:pPr>
            <a:endParaRPr/>
          </a:p>
          <a:p>
            <a:pPr marL="342900" lvl="0" indent="-139700" algn="l" rtl="0">
              <a:spcBef>
                <a:spcPts val="640"/>
              </a:spcBef>
              <a:spcAft>
                <a:spcPts val="0"/>
              </a:spcAft>
              <a:buClr>
                <a:schemeClr val="dk1"/>
              </a:buClr>
              <a:buSzPts val="3200"/>
              <a:buNone/>
            </a:pPr>
            <a:endParaRPr/>
          </a:p>
          <a:p>
            <a:pPr marL="342900" lvl="0" indent="-139700" algn="l" rtl="0">
              <a:spcBef>
                <a:spcPts val="640"/>
              </a:spcBef>
              <a:spcAft>
                <a:spcPts val="0"/>
              </a:spcAft>
              <a:buClr>
                <a:schemeClr val="dk1"/>
              </a:buClr>
              <a:buSzPts val="3200"/>
              <a:buNone/>
            </a:pP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hr-HR" sz="3600" dirty="0" smtClean="0"/>
              <a:t>Kontekst nastanka romana prema Atwood  </a:t>
            </a:r>
            <a:endParaRPr sz="3600"/>
          </a:p>
        </p:txBody>
      </p:sp>
      <p:sp>
        <p:nvSpPr>
          <p:cNvPr id="137" name="Google Shape;137;p9"/>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fontScale="85000" lnSpcReduction="20000"/>
          </a:bodyPr>
          <a:lstStyle/>
          <a:p>
            <a:pPr marL="342900" lvl="0">
              <a:spcBef>
                <a:spcPts val="0"/>
              </a:spcBef>
              <a:buSzPts val="3200"/>
            </a:pPr>
            <a:r>
              <a:rPr lang="hr-HR" dirty="0" smtClean="0"/>
              <a:t>feministički pokret drugog vala u SAD-u</a:t>
            </a:r>
          </a:p>
          <a:p>
            <a:pPr marL="342900" lvl="0" indent="-431800">
              <a:spcBef>
                <a:spcPts val="640"/>
              </a:spcBef>
              <a:buSzPts val="3200"/>
            </a:pPr>
            <a:r>
              <a:rPr lang="hr-HR" dirty="0" smtClean="0"/>
              <a:t>konzervativne religijske skupine i politički konzervativizam početkom 1980-ih </a:t>
            </a:r>
          </a:p>
          <a:p>
            <a:pPr marL="342900" lvl="0" indent="-342900" algn="l" rtl="0">
              <a:spcBef>
                <a:spcPts val="0"/>
              </a:spcBef>
              <a:spcAft>
                <a:spcPts val="0"/>
              </a:spcAft>
              <a:buClr>
                <a:schemeClr val="dk1"/>
              </a:buClr>
              <a:buSzPts val="3200"/>
              <a:buNone/>
            </a:pPr>
            <a:r>
              <a:rPr lang="hr-HR" dirty="0"/>
              <a:t>	</a:t>
            </a:r>
            <a:endParaRPr lang="hr-HR" dirty="0" smtClean="0"/>
          </a:p>
          <a:p>
            <a:pPr marL="342900" lvl="0" indent="-342900" algn="l" rtl="0">
              <a:spcBef>
                <a:spcPts val="0"/>
              </a:spcBef>
              <a:spcAft>
                <a:spcPts val="0"/>
              </a:spcAft>
              <a:buClr>
                <a:schemeClr val="dk1"/>
              </a:buClr>
              <a:buSzPts val="3200"/>
              <a:buNone/>
            </a:pPr>
            <a:r>
              <a:rPr lang="hr-HR" dirty="0" smtClean="0"/>
              <a:t>	“</a:t>
            </a:r>
            <a:r>
              <a:rPr lang="hr-HR" dirty="0"/>
              <a:t>Mnogo je primjera iz povijesti utjecalo na </a:t>
            </a:r>
            <a:r>
              <a:rPr lang="hr-HR" i="1" dirty="0"/>
              <a:t>Sluškinjinu priču</a:t>
            </a:r>
            <a:r>
              <a:rPr lang="hr-HR" dirty="0"/>
              <a:t>: masovna pogubljenja, zakoni o reguliranju potrošnje, spaljivanje knjiga, nacistička organizacija Lebensborn, argentinski generali koji su otimali djecu, povijest ropstva, povijest poligamije u Americi... Dug je to potpis</a:t>
            </a:r>
            <a:r>
              <a:rPr lang="hr-HR" dirty="0" smtClean="0"/>
              <a:t>.”</a:t>
            </a:r>
          </a:p>
          <a:p>
            <a:pPr marL="342900" lvl="0">
              <a:spcBef>
                <a:spcPts val="0"/>
              </a:spcBef>
              <a:buSzPts val="3200"/>
              <a:buNone/>
            </a:pPr>
            <a:r>
              <a:rPr lang="hr-HR" dirty="0" smtClean="0"/>
              <a:t>					</a:t>
            </a:r>
          </a:p>
          <a:p>
            <a:pPr marL="342900" lvl="0">
              <a:spcBef>
                <a:spcPts val="0"/>
              </a:spcBef>
              <a:buSzPts val="3200"/>
              <a:buNone/>
            </a:pPr>
            <a:r>
              <a:rPr lang="hr-HR" dirty="0" smtClean="0"/>
              <a:t>			Iz </a:t>
            </a:r>
            <a:r>
              <a:rPr lang="hr-HR" i="1" dirty="0" smtClean="0"/>
              <a:t>Predgovora Sluškinjinoj priči (2017: 10)</a:t>
            </a:r>
            <a:endParaRPr lang="hr-HR"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10"/>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hr-HR" i="1"/>
              <a:t>Sve se već dogodilo...</a:t>
            </a:r>
            <a:endParaRPr i="1"/>
          </a:p>
        </p:txBody>
      </p:sp>
      <p:sp>
        <p:nvSpPr>
          <p:cNvPr id="143" name="Google Shape;143;p10"/>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fontScale="92500" lnSpcReduction="10000"/>
          </a:bodyPr>
          <a:lstStyle/>
          <a:p>
            <a:pPr marL="342900" lvl="0" indent="-342900" algn="l" rtl="0">
              <a:spcBef>
                <a:spcPts val="0"/>
              </a:spcBef>
              <a:spcAft>
                <a:spcPts val="0"/>
              </a:spcAft>
              <a:buClr>
                <a:schemeClr val="dk1"/>
              </a:buClr>
              <a:buSzPts val="3200"/>
              <a:buNone/>
            </a:pPr>
            <a:r>
              <a:rPr lang="hr-HR" dirty="0"/>
              <a:t>Povijesni događaji kao inspiracija:</a:t>
            </a:r>
            <a:endParaRPr/>
          </a:p>
          <a:p>
            <a:pPr marL="342900" lvl="0" indent="-342900" algn="l" rtl="0">
              <a:spcBef>
                <a:spcPts val="640"/>
              </a:spcBef>
              <a:spcAft>
                <a:spcPts val="0"/>
              </a:spcAft>
              <a:buClr>
                <a:schemeClr val="dk1"/>
              </a:buClr>
              <a:buSzPts val="3200"/>
              <a:buChar char="•"/>
            </a:pPr>
            <a:r>
              <a:rPr lang="hr-HR" dirty="0"/>
              <a:t>pronatalitetna politika u Rumunjskoj za vrijeme Causescua</a:t>
            </a:r>
            <a:endParaRPr/>
          </a:p>
          <a:p>
            <a:pPr marL="342900" lvl="0" indent="-342900" algn="l" rtl="0">
              <a:spcBef>
                <a:spcPts val="640"/>
              </a:spcBef>
              <a:spcAft>
                <a:spcPts val="0"/>
              </a:spcAft>
              <a:buClr>
                <a:schemeClr val="dk1"/>
              </a:buClr>
              <a:buSzPts val="3200"/>
              <a:buChar char="•"/>
            </a:pPr>
            <a:r>
              <a:rPr lang="hr-HR" dirty="0"/>
              <a:t>puritanizam u Novoj Engleskoj u 17. st. </a:t>
            </a:r>
            <a:endParaRPr/>
          </a:p>
          <a:p>
            <a:pPr marL="342900" lvl="0" indent="-342900" algn="l" rtl="0">
              <a:spcBef>
                <a:spcPts val="640"/>
              </a:spcBef>
              <a:spcAft>
                <a:spcPts val="0"/>
              </a:spcAft>
              <a:buClr>
                <a:schemeClr val="dk1"/>
              </a:buClr>
              <a:buSzPts val="3200"/>
              <a:buChar char="•"/>
            </a:pPr>
            <a:r>
              <a:rPr lang="hr-HR" dirty="0"/>
              <a:t>Drugi svjetski rat i Holokaust</a:t>
            </a:r>
            <a:endParaRPr/>
          </a:p>
          <a:p>
            <a:pPr marL="342900" lvl="0" indent="-342900" algn="l" rtl="0">
              <a:spcBef>
                <a:spcPts val="640"/>
              </a:spcBef>
              <a:spcAft>
                <a:spcPts val="0"/>
              </a:spcAft>
              <a:buClr>
                <a:schemeClr val="dk1"/>
              </a:buClr>
              <a:buSzPts val="3200"/>
              <a:buChar char="•"/>
            </a:pPr>
            <a:r>
              <a:rPr lang="hr-HR" dirty="0"/>
              <a:t>život iza Željezne zavjese </a:t>
            </a:r>
            <a:endParaRPr/>
          </a:p>
          <a:p>
            <a:pPr marL="342900" lvl="0" indent="-342900" algn="l" rtl="0">
              <a:spcBef>
                <a:spcPts val="640"/>
              </a:spcBef>
              <a:spcAft>
                <a:spcPts val="0"/>
              </a:spcAft>
              <a:buClr>
                <a:schemeClr val="dk1"/>
              </a:buClr>
              <a:buSzPts val="3200"/>
              <a:buChar char="•"/>
            </a:pPr>
            <a:r>
              <a:rPr lang="hr-HR" dirty="0"/>
              <a:t>totalitaristički režimi</a:t>
            </a:r>
            <a:endParaRPr/>
          </a:p>
          <a:p>
            <a:pPr marL="342900" lvl="0" indent="-342900" algn="l" rtl="0">
              <a:spcBef>
                <a:spcPts val="640"/>
              </a:spcBef>
              <a:spcAft>
                <a:spcPts val="0"/>
              </a:spcAft>
              <a:buClr>
                <a:schemeClr val="dk1"/>
              </a:buClr>
              <a:buSzPts val="3200"/>
              <a:buChar char="•"/>
            </a:pPr>
            <a:r>
              <a:rPr lang="hr-HR" dirty="0"/>
              <a:t>utjecaj zagađenja okoliša na ljudsku </a:t>
            </a:r>
            <a:r>
              <a:rPr lang="hr-HR" dirty="0" smtClean="0"/>
              <a:t>plodnost</a:t>
            </a:r>
          </a:p>
          <a:p>
            <a:pPr marL="342900" lvl="0">
              <a:spcBef>
                <a:spcPts val="640"/>
              </a:spcBef>
              <a:buSzPts val="3200"/>
              <a:buNone/>
            </a:pPr>
            <a:r>
              <a:rPr lang="hr-HR" dirty="0" smtClean="0"/>
              <a:t>					Iz </a:t>
            </a:r>
            <a:r>
              <a:rPr lang="hr-HR" i="1" dirty="0" smtClean="0"/>
              <a:t>Predgovora </a:t>
            </a:r>
            <a:r>
              <a:rPr lang="hr-HR" dirty="0" smtClean="0"/>
              <a:t>M. Atwood</a:t>
            </a:r>
            <a:endParaRPr/>
          </a:p>
          <a:p>
            <a:pPr marL="342900" lvl="0" indent="-342900" algn="l" rtl="0">
              <a:spcBef>
                <a:spcPts val="640"/>
              </a:spcBef>
              <a:spcAft>
                <a:spcPts val="0"/>
              </a:spcAft>
              <a:buClr>
                <a:schemeClr val="dk1"/>
              </a:buClr>
              <a:buSzPts val="3200"/>
              <a:buNone/>
            </a:pP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sp>
        <p:nvSpPr>
          <p:cNvPr id="190" name="Google Shape;190;g183a7161e45_0_39"/>
          <p:cNvSpPr txBox="1">
            <a:spLocks noGrp="1"/>
          </p:cNvSpPr>
          <p:nvPr>
            <p:ph type="title"/>
          </p:nvPr>
        </p:nvSpPr>
        <p:spPr>
          <a:xfrm>
            <a:off x="457200" y="274638"/>
            <a:ext cx="8229600" cy="639900"/>
          </a:xfrm>
          <a:prstGeom prst="rect">
            <a:avLst/>
          </a:prstGeom>
          <a:noFill/>
          <a:ln>
            <a:noFill/>
          </a:ln>
        </p:spPr>
        <p:txBody>
          <a:bodyPr spcFirstLastPara="1" wrap="square" lIns="91425" tIns="45700" rIns="91425" bIns="45700" anchor="ctr" anchorCtr="0">
            <a:normAutofit fontScale="90000"/>
          </a:bodyPr>
          <a:lstStyle/>
          <a:p>
            <a:pPr marL="0" lvl="0" indent="0" algn="ctr" rtl="0">
              <a:spcBef>
                <a:spcPts val="0"/>
              </a:spcBef>
              <a:spcAft>
                <a:spcPts val="0"/>
              </a:spcAft>
              <a:buClr>
                <a:schemeClr val="dk1"/>
              </a:buClr>
              <a:buSzPct val="100000"/>
              <a:buFont typeface="Calibri"/>
              <a:buNone/>
            </a:pPr>
            <a:endParaRPr/>
          </a:p>
        </p:txBody>
      </p:sp>
      <p:sp>
        <p:nvSpPr>
          <p:cNvPr id="191" name="Google Shape;191;g183a7161e45_0_39"/>
          <p:cNvSpPr txBox="1">
            <a:spLocks noGrp="1"/>
          </p:cNvSpPr>
          <p:nvPr>
            <p:ph type="body" idx="1"/>
          </p:nvPr>
        </p:nvSpPr>
        <p:spPr>
          <a:xfrm>
            <a:off x="457200" y="914400"/>
            <a:ext cx="8229600" cy="5211900"/>
          </a:xfrm>
          <a:prstGeom prst="rect">
            <a:avLst/>
          </a:prstGeom>
          <a:noFill/>
          <a:ln>
            <a:noFill/>
          </a:ln>
        </p:spPr>
        <p:txBody>
          <a:bodyPr spcFirstLastPara="1" wrap="square" lIns="91425" tIns="45700" rIns="91425" bIns="45700" anchor="t" anchorCtr="0">
            <a:normAutofit/>
          </a:bodyPr>
          <a:lstStyle/>
          <a:p>
            <a:pPr marL="342900" lvl="0" indent="-342900" algn="l" rtl="0">
              <a:spcBef>
                <a:spcPts val="0"/>
              </a:spcBef>
              <a:spcAft>
                <a:spcPts val="0"/>
              </a:spcAft>
              <a:buClr>
                <a:schemeClr val="dk1"/>
              </a:buClr>
              <a:buSzPct val="100000"/>
              <a:buNone/>
            </a:pPr>
            <a:r>
              <a:rPr lang="hr-HR" sz="2600" b="1" dirty="0" smtClean="0"/>
              <a:t>	</a:t>
            </a:r>
            <a:r>
              <a:rPr lang="hr-HR" sz="2600" b="1" dirty="0" smtClean="0">
                <a:hlinkClick r:id="rId3"/>
              </a:rPr>
              <a:t>'Sluškinje</a:t>
            </a:r>
            <a:r>
              <a:rPr lang="hr-HR" sz="2600" b="1" dirty="0">
                <a:hlinkClick r:id="rId3"/>
              </a:rPr>
              <a:t>' ustale i prošetale Splitom: Živimo u 21. stoljeću, a sve jača desna struja želi nam dokinuti već postojeća prava </a:t>
            </a:r>
            <a:r>
              <a:rPr lang="hr-HR" sz="2600" b="1" dirty="0" smtClean="0"/>
              <a:t>(</a:t>
            </a:r>
            <a:r>
              <a:rPr lang="hr-HR" sz="2600" b="1" dirty="0"/>
              <a:t>Slobodna Dalmacija, 26. 9. 2019.)</a:t>
            </a:r>
            <a:endParaRPr sz="2600" b="1"/>
          </a:p>
          <a:p>
            <a:pPr marL="342900" lvl="0" indent="-222250" algn="l" rtl="0">
              <a:spcBef>
                <a:spcPts val="380"/>
              </a:spcBef>
              <a:spcAft>
                <a:spcPts val="0"/>
              </a:spcAft>
              <a:buClr>
                <a:schemeClr val="dk1"/>
              </a:buClr>
              <a:buSzPct val="100000"/>
              <a:buNone/>
            </a:pPr>
            <a:endParaRPr sz="1900"/>
          </a:p>
          <a:p>
            <a:pPr marL="342900" lvl="0" indent="-222250" algn="l" rtl="0">
              <a:spcBef>
                <a:spcPts val="380"/>
              </a:spcBef>
              <a:spcAft>
                <a:spcPts val="0"/>
              </a:spcAft>
              <a:buClr>
                <a:schemeClr val="dk1"/>
              </a:buClr>
              <a:buSzPct val="100000"/>
              <a:buNone/>
            </a:pPr>
            <a:endParaRPr sz="1900"/>
          </a:p>
          <a:p>
            <a:pPr marL="342900" lvl="0" indent="-222250" algn="l" rtl="0">
              <a:spcBef>
                <a:spcPts val="380"/>
              </a:spcBef>
              <a:spcAft>
                <a:spcPts val="0"/>
              </a:spcAft>
              <a:buClr>
                <a:schemeClr val="dk1"/>
              </a:buClr>
              <a:buSzPct val="100000"/>
              <a:buNone/>
            </a:pPr>
            <a:endParaRPr sz="1900"/>
          </a:p>
          <a:p>
            <a:pPr marL="342900" lvl="0" indent="-266700" algn="l" rtl="0">
              <a:spcBef>
                <a:spcPts val="240"/>
              </a:spcBef>
              <a:spcAft>
                <a:spcPts val="0"/>
              </a:spcAft>
              <a:buClr>
                <a:schemeClr val="dk1"/>
              </a:buClr>
              <a:buSzPct val="100000"/>
              <a:buNone/>
            </a:pPr>
            <a:endParaRPr sz="1200"/>
          </a:p>
          <a:p>
            <a:pPr marL="342900" lvl="0" indent="-266700" algn="l" rtl="0">
              <a:spcBef>
                <a:spcPts val="240"/>
              </a:spcBef>
              <a:spcAft>
                <a:spcPts val="0"/>
              </a:spcAft>
              <a:buClr>
                <a:schemeClr val="dk1"/>
              </a:buClr>
              <a:buSzPct val="100000"/>
              <a:buNone/>
            </a:pPr>
            <a:endParaRPr sz="1200"/>
          </a:p>
          <a:p>
            <a:pPr marL="342900" lvl="0" indent="-266700" algn="l" rtl="0">
              <a:spcBef>
                <a:spcPts val="240"/>
              </a:spcBef>
              <a:spcAft>
                <a:spcPts val="0"/>
              </a:spcAft>
              <a:buClr>
                <a:schemeClr val="dk1"/>
              </a:buClr>
              <a:buSzPct val="100000"/>
              <a:buNone/>
            </a:pPr>
            <a:endParaRPr sz="1200"/>
          </a:p>
          <a:p>
            <a:pPr marL="342900" lvl="0" indent="-266700" algn="l" rtl="0">
              <a:spcBef>
                <a:spcPts val="240"/>
              </a:spcBef>
              <a:spcAft>
                <a:spcPts val="0"/>
              </a:spcAft>
              <a:buClr>
                <a:schemeClr val="dk1"/>
              </a:buClr>
              <a:buSzPct val="100000"/>
              <a:buNone/>
            </a:pPr>
            <a:endParaRPr sz="1200"/>
          </a:p>
          <a:p>
            <a:pPr marL="342900" lvl="0" indent="-266700" algn="l" rtl="0">
              <a:spcBef>
                <a:spcPts val="240"/>
              </a:spcBef>
              <a:spcAft>
                <a:spcPts val="0"/>
              </a:spcAft>
              <a:buClr>
                <a:schemeClr val="dk1"/>
              </a:buClr>
              <a:buSzPct val="100000"/>
              <a:buNone/>
            </a:pPr>
            <a:endParaRPr sz="1200"/>
          </a:p>
          <a:p>
            <a:pPr marL="342900" lvl="0" indent="-266700" algn="l" rtl="0">
              <a:spcBef>
                <a:spcPts val="240"/>
              </a:spcBef>
              <a:spcAft>
                <a:spcPts val="0"/>
              </a:spcAft>
              <a:buClr>
                <a:schemeClr val="dk1"/>
              </a:buClr>
              <a:buSzPct val="100000"/>
              <a:buNone/>
            </a:pPr>
            <a:endParaRPr sz="1200"/>
          </a:p>
          <a:p>
            <a:pPr marL="342900" lvl="0" indent="-266700" algn="l" rtl="0">
              <a:spcBef>
                <a:spcPts val="240"/>
              </a:spcBef>
              <a:spcAft>
                <a:spcPts val="0"/>
              </a:spcAft>
              <a:buClr>
                <a:schemeClr val="dk1"/>
              </a:buClr>
              <a:buSzPct val="100000"/>
              <a:buNone/>
            </a:pPr>
            <a:endParaRPr sz="1200"/>
          </a:p>
          <a:p>
            <a:pPr marL="342900" lvl="0" indent="-266700" algn="l" rtl="0">
              <a:spcBef>
                <a:spcPts val="240"/>
              </a:spcBef>
              <a:spcAft>
                <a:spcPts val="0"/>
              </a:spcAft>
              <a:buClr>
                <a:schemeClr val="dk1"/>
              </a:buClr>
              <a:buSzPct val="100000"/>
              <a:buNone/>
            </a:pPr>
            <a:endParaRPr sz="1200"/>
          </a:p>
          <a:p>
            <a:pPr marL="342900" lvl="0" indent="-266700" algn="l" rtl="0">
              <a:spcBef>
                <a:spcPts val="240"/>
              </a:spcBef>
              <a:spcAft>
                <a:spcPts val="0"/>
              </a:spcAft>
              <a:buClr>
                <a:schemeClr val="dk1"/>
              </a:buClr>
              <a:buSzPct val="100000"/>
              <a:buNone/>
            </a:pPr>
            <a:endParaRPr sz="1200"/>
          </a:p>
          <a:p>
            <a:pPr marL="342900" lvl="0" indent="-266700" algn="l" rtl="0">
              <a:spcBef>
                <a:spcPts val="240"/>
              </a:spcBef>
              <a:spcAft>
                <a:spcPts val="0"/>
              </a:spcAft>
              <a:buClr>
                <a:schemeClr val="dk1"/>
              </a:buClr>
              <a:buSzPct val="100000"/>
              <a:buNone/>
            </a:pPr>
            <a:endParaRPr sz="1200"/>
          </a:p>
          <a:p>
            <a:pPr marL="342900" lvl="0" indent="-266700" algn="l" rtl="0">
              <a:spcBef>
                <a:spcPts val="240"/>
              </a:spcBef>
              <a:spcAft>
                <a:spcPts val="0"/>
              </a:spcAft>
              <a:buClr>
                <a:schemeClr val="dk1"/>
              </a:buClr>
              <a:buSzPct val="100000"/>
              <a:buNone/>
            </a:pPr>
            <a:endParaRPr sz="1200"/>
          </a:p>
          <a:p>
            <a:pPr marL="342900" lvl="0" indent="-266700" algn="l" rtl="0">
              <a:spcBef>
                <a:spcPts val="240"/>
              </a:spcBef>
              <a:spcAft>
                <a:spcPts val="0"/>
              </a:spcAft>
              <a:buClr>
                <a:schemeClr val="dk1"/>
              </a:buClr>
              <a:buSzPct val="100000"/>
              <a:buNone/>
            </a:pPr>
            <a:endParaRPr sz="1200"/>
          </a:p>
          <a:p>
            <a:pPr marL="342900" lvl="0" indent="-266700" algn="l" rtl="0">
              <a:spcBef>
                <a:spcPts val="240"/>
              </a:spcBef>
              <a:spcAft>
                <a:spcPts val="0"/>
              </a:spcAft>
              <a:buClr>
                <a:schemeClr val="dk1"/>
              </a:buClr>
              <a:buSzPct val="100000"/>
              <a:buNone/>
            </a:pPr>
            <a:endParaRPr sz="1200"/>
          </a:p>
          <a:p>
            <a:pPr marL="342900" lvl="0" indent="-266700" algn="l" rtl="0">
              <a:spcBef>
                <a:spcPts val="240"/>
              </a:spcBef>
              <a:spcAft>
                <a:spcPts val="0"/>
              </a:spcAft>
              <a:buClr>
                <a:schemeClr val="dk1"/>
              </a:buClr>
              <a:buSzPct val="100000"/>
              <a:buNone/>
            </a:pPr>
            <a:endParaRPr sz="1200"/>
          </a:p>
          <a:p>
            <a:pPr marL="342900" lvl="0" indent="-266700" algn="l" rtl="0">
              <a:spcBef>
                <a:spcPts val="240"/>
              </a:spcBef>
              <a:spcAft>
                <a:spcPts val="0"/>
              </a:spcAft>
              <a:buClr>
                <a:schemeClr val="dk1"/>
              </a:buClr>
              <a:buSzPct val="100000"/>
              <a:buNone/>
            </a:pPr>
            <a:endParaRPr sz="1200"/>
          </a:p>
          <a:p>
            <a:pPr marL="342900" lvl="0" indent="-266700" algn="l" rtl="0">
              <a:spcBef>
                <a:spcPts val="240"/>
              </a:spcBef>
              <a:spcAft>
                <a:spcPts val="0"/>
              </a:spcAft>
              <a:buClr>
                <a:schemeClr val="dk1"/>
              </a:buClr>
              <a:buSzPct val="100000"/>
              <a:buNone/>
            </a:pPr>
            <a:endParaRPr sz="1200"/>
          </a:p>
          <a:p>
            <a:pPr marL="342900" lvl="0" indent="-266700" algn="l" rtl="0">
              <a:spcBef>
                <a:spcPts val="240"/>
              </a:spcBef>
              <a:spcAft>
                <a:spcPts val="0"/>
              </a:spcAft>
              <a:buClr>
                <a:schemeClr val="dk1"/>
              </a:buClr>
              <a:buSzPct val="100000"/>
              <a:buNone/>
            </a:pPr>
            <a:endParaRPr sz="1200"/>
          </a:p>
          <a:p>
            <a:pPr marL="342900" lvl="0" indent="-266700" algn="l" rtl="0">
              <a:spcBef>
                <a:spcPts val="240"/>
              </a:spcBef>
              <a:spcAft>
                <a:spcPts val="0"/>
              </a:spcAft>
              <a:buClr>
                <a:schemeClr val="dk1"/>
              </a:buClr>
              <a:buSzPct val="100000"/>
              <a:buNone/>
            </a:pPr>
            <a:endParaRPr sz="1200"/>
          </a:p>
          <a:p>
            <a:pPr marL="342900" lvl="0" indent="-266700" algn="l" rtl="0">
              <a:spcBef>
                <a:spcPts val="240"/>
              </a:spcBef>
              <a:spcAft>
                <a:spcPts val="0"/>
              </a:spcAft>
              <a:buClr>
                <a:schemeClr val="dk1"/>
              </a:buClr>
              <a:buSzPct val="100000"/>
              <a:buNone/>
            </a:pPr>
            <a:endParaRPr sz="1200"/>
          </a:p>
          <a:p>
            <a:pPr marL="342900" lvl="0" indent="-266700" algn="l" rtl="0">
              <a:spcBef>
                <a:spcPts val="240"/>
              </a:spcBef>
              <a:spcAft>
                <a:spcPts val="0"/>
              </a:spcAft>
              <a:buClr>
                <a:schemeClr val="dk1"/>
              </a:buClr>
              <a:buSzPct val="100000"/>
              <a:buNone/>
            </a:pPr>
            <a:endParaRPr sz="1200"/>
          </a:p>
          <a:p>
            <a:pPr marL="342900" lvl="0" indent="-342900" algn="l" rtl="0">
              <a:spcBef>
                <a:spcPts val="240"/>
              </a:spcBef>
              <a:spcAft>
                <a:spcPts val="0"/>
              </a:spcAft>
              <a:buClr>
                <a:schemeClr val="dk1"/>
              </a:buClr>
              <a:buSzPct val="100000"/>
              <a:buNone/>
            </a:pPr>
            <a:endParaRPr sz="1200"/>
          </a:p>
          <a:p>
            <a:pPr marL="342900" lvl="0" indent="-266700" algn="l" rtl="0">
              <a:spcBef>
                <a:spcPts val="240"/>
              </a:spcBef>
              <a:spcAft>
                <a:spcPts val="0"/>
              </a:spcAft>
              <a:buClr>
                <a:schemeClr val="dk1"/>
              </a:buClr>
              <a:buSzPct val="100000"/>
              <a:buNone/>
            </a:pPr>
            <a:endParaRPr sz="1200"/>
          </a:p>
          <a:p>
            <a:pPr marL="342900" lvl="0" indent="-266700" algn="l" rtl="0">
              <a:spcBef>
                <a:spcPts val="240"/>
              </a:spcBef>
              <a:spcAft>
                <a:spcPts val="0"/>
              </a:spcAft>
              <a:buClr>
                <a:schemeClr val="dk1"/>
              </a:buClr>
              <a:buSzPct val="100000"/>
              <a:buNone/>
            </a:pPr>
            <a:endParaRPr sz="1200"/>
          </a:p>
          <a:p>
            <a:pPr marL="342900" lvl="0" indent="-266700" algn="l" rtl="0">
              <a:spcBef>
                <a:spcPts val="240"/>
              </a:spcBef>
              <a:spcAft>
                <a:spcPts val="0"/>
              </a:spcAft>
              <a:buClr>
                <a:schemeClr val="dk1"/>
              </a:buClr>
              <a:buSzPct val="100000"/>
              <a:buNone/>
            </a:pPr>
            <a:endParaRPr sz="1200"/>
          </a:p>
        </p:txBody>
      </p:sp>
      <p:pic>
        <p:nvPicPr>
          <p:cNvPr id="192" name="Google Shape;192;g183a7161e45_0_39" descr="https://static.slobodnadalmacija.hr/Archive/Images/2019/09/26/performans_sluskinje8-260919.jpg"/>
          <p:cNvPicPr preferRelativeResize="0"/>
          <p:nvPr/>
        </p:nvPicPr>
        <p:blipFill rotWithShape="1">
          <a:blip r:embed="rId4">
            <a:alphaModFix/>
          </a:blip>
          <a:srcRect/>
          <a:stretch/>
        </p:blipFill>
        <p:spPr>
          <a:xfrm>
            <a:off x="1447800" y="2291445"/>
            <a:ext cx="6172201" cy="4072780"/>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772</TotalTime>
  <Words>624</Words>
  <PresentationFormat>On-screen Show (4:3)</PresentationFormat>
  <Paragraphs>145</Paragraphs>
  <Slides>18</Slides>
  <Notes>13</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Sluškinjina priča  Margaret Atwood </vt:lpstr>
      <vt:lpstr>Slide 2</vt:lpstr>
      <vt:lpstr>Margaret Atwood (1939.)</vt:lpstr>
      <vt:lpstr>O čemu se radi u Sluškinjinoj priči?</vt:lpstr>
      <vt:lpstr>Čitanje 5. poglavlja</vt:lpstr>
      <vt:lpstr>Žanrovska obilježja</vt:lpstr>
      <vt:lpstr>Kontekst nastanka romana prema Atwood  </vt:lpstr>
      <vt:lpstr>Sve se već dogodilo...</vt:lpstr>
      <vt:lpstr>Slide 9</vt:lpstr>
      <vt:lpstr>Analiza medijskoga teksta</vt:lpstr>
      <vt:lpstr>Slide 11</vt:lpstr>
      <vt:lpstr>Sluškinjina priča kao simbol prosvjeda u suvremenom društvu</vt:lpstr>
      <vt:lpstr>Boston, SAD</vt:lpstr>
      <vt:lpstr>Slide 14</vt:lpstr>
      <vt:lpstr>Slide 15</vt:lpstr>
      <vt:lpstr>Napišite činkvinu o Sluškinjinoj priči. </vt:lpstr>
      <vt:lpstr>Zadatak za domaću zadaću</vt:lpstr>
      <vt:lpstr>Izvori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Sluškinjina priča  Margaret Atwood</dc:title>
  <dc:creator>Andreja</dc:creator>
  <cp:lastModifiedBy>Andreja</cp:lastModifiedBy>
  <cp:revision>36</cp:revision>
  <dcterms:created xsi:type="dcterms:W3CDTF">2022-10-10T13:55:30Z</dcterms:created>
  <dcterms:modified xsi:type="dcterms:W3CDTF">2025-07-27T17:34:02Z</dcterms:modified>
</cp:coreProperties>
</file>