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2"/>
  </p:notesMasterIdLst>
  <p:sldIdLst>
    <p:sldId id="256" r:id="rId2"/>
    <p:sldId id="276" r:id="rId3"/>
    <p:sldId id="299" r:id="rId4"/>
    <p:sldId id="285"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301" r:id="rId19"/>
    <p:sldId id="302" r:id="rId20"/>
    <p:sldId id="303" r:id="rId21"/>
    <p:sldId id="304" r:id="rId22"/>
    <p:sldId id="305" r:id="rId23"/>
    <p:sldId id="300" r:id="rId24"/>
    <p:sldId id="284" r:id="rId25"/>
    <p:sldId id="280" r:id="rId26"/>
    <p:sldId id="281" r:id="rId27"/>
    <p:sldId id="282" r:id="rId28"/>
    <p:sldId id="273" r:id="rId29"/>
    <p:sldId id="283" r:id="rId30"/>
    <p:sldId id="275" r:id="rId31"/>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Zadana sekcija" id="{61B6895F-7C86-4CF9-A32E-622D53402F2B}">
          <p14:sldIdLst>
            <p14:sldId id="256"/>
            <p14:sldId id="276"/>
            <p14:sldId id="299"/>
            <p14:sldId id="285"/>
            <p14:sldId id="286"/>
            <p14:sldId id="287"/>
            <p14:sldId id="288"/>
            <p14:sldId id="289"/>
            <p14:sldId id="290"/>
            <p14:sldId id="291"/>
            <p14:sldId id="292"/>
            <p14:sldId id="293"/>
            <p14:sldId id="294"/>
            <p14:sldId id="295"/>
            <p14:sldId id="296"/>
            <p14:sldId id="297"/>
            <p14:sldId id="298"/>
            <p14:sldId id="301"/>
            <p14:sldId id="302"/>
            <p14:sldId id="303"/>
            <p14:sldId id="304"/>
            <p14:sldId id="305"/>
            <p14:sldId id="300"/>
            <p14:sldId id="284"/>
            <p14:sldId id="280"/>
            <p14:sldId id="281"/>
            <p14:sldId id="282"/>
            <p14:sldId id="273"/>
            <p14:sldId id="283"/>
            <p14:sldId id="275"/>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33"/>
    <a:srgbClr val="FF4A01"/>
    <a:srgbClr val="FFFF99"/>
    <a:srgbClr val="FE9202"/>
    <a:srgbClr val="FFF3E7"/>
    <a:srgbClr val="5EEC3C"/>
    <a:srgbClr val="FFDC47"/>
    <a:srgbClr val="CCCC00"/>
    <a:srgbClr val="FFCC66"/>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3" d="100"/>
          <a:sy n="113" d="100"/>
        </p:scale>
        <p:origin x="744" y="96"/>
      </p:cViewPr>
      <p:guideLst>
        <p:guide orient="horz" pos="162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ADFC15-1F8E-4527-8FE8-067A809073A4}" type="datetimeFigureOut">
              <a:rPr lang="en-US" smtClean="0"/>
              <a:t>6/5/2022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375D32-7422-4FC5-AA05-948798ADE30B}" type="slidenum">
              <a:rPr lang="en-US" smtClean="0"/>
              <a:t>‹#›</a:t>
            </a:fld>
            <a:endParaRPr lang="en-US"/>
          </a:p>
        </p:txBody>
      </p:sp>
    </p:spTree>
    <p:extLst>
      <p:ext uri="{BB962C8B-B14F-4D97-AF65-F5344CB8AC3E}">
        <p14:creationId xmlns:p14="http://schemas.microsoft.com/office/powerpoint/2010/main" val="3870037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28</a:t>
            </a:fld>
            <a:endParaRPr lang="en-US"/>
          </a:p>
        </p:txBody>
      </p:sp>
    </p:spTree>
    <p:extLst>
      <p:ext uri="{BB962C8B-B14F-4D97-AF65-F5344CB8AC3E}">
        <p14:creationId xmlns:p14="http://schemas.microsoft.com/office/powerpoint/2010/main" val="37555362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30</a:t>
            </a:fld>
            <a:endParaRPr lang="en-US"/>
          </a:p>
        </p:txBody>
      </p:sp>
    </p:spTree>
    <p:extLst>
      <p:ext uri="{BB962C8B-B14F-4D97-AF65-F5344CB8AC3E}">
        <p14:creationId xmlns:p14="http://schemas.microsoft.com/office/powerpoint/2010/main" val="37555362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sp>
        <p:nvSpPr>
          <p:cNvPr id="7" name="Rectangle 6"/>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569214"/>
            <a:ext cx="7543800" cy="2674620"/>
          </a:xfrm>
        </p:spPr>
        <p:txBody>
          <a:bodyPr anchor="b">
            <a:normAutofit/>
          </a:bodyPr>
          <a:lstStyle>
            <a:lvl1pPr algn="l">
              <a:lnSpc>
                <a:spcPct val="85000"/>
              </a:lnSpc>
              <a:defRPr sz="6000" spc="-38" baseline="0">
                <a:solidFill>
                  <a:schemeClr val="tx1">
                    <a:lumMod val="85000"/>
                    <a:lumOff val="15000"/>
                  </a:schemeClr>
                </a:solidFill>
              </a:defRPr>
            </a:lvl1pPr>
          </a:lstStyle>
          <a:p>
            <a:r>
              <a:rPr lang="hr-HR"/>
              <a:t>Kliknite da biste uredili stil naslova matrice</a:t>
            </a:r>
            <a:endParaRPr lang="en-US" dirty="0"/>
          </a:p>
        </p:txBody>
      </p:sp>
      <p:sp>
        <p:nvSpPr>
          <p:cNvPr id="3" name="Subtitle 2"/>
          <p:cNvSpPr>
            <a:spLocks noGrp="1"/>
          </p:cNvSpPr>
          <p:nvPr>
            <p:ph type="subTitle" idx="1"/>
          </p:nvPr>
        </p:nvSpPr>
        <p:spPr>
          <a:xfrm>
            <a:off x="825038" y="3341715"/>
            <a:ext cx="7543800" cy="857250"/>
          </a:xfrm>
        </p:spPr>
        <p:txBody>
          <a:bodyPr lIns="91440" rIns="91440">
            <a:normAutofit/>
          </a:bodyPr>
          <a:lstStyle>
            <a:lvl1pPr marL="0" indent="0" algn="l">
              <a:buNone/>
              <a:defRPr sz="1800" cap="all" spc="150" baseline="0">
                <a:solidFill>
                  <a:schemeClr val="tx2"/>
                </a:solidFill>
                <a:latin typeface="+mj-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6/5/2022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cxnSp>
        <p:nvCxnSpPr>
          <p:cNvPr id="9" name="Straight Connector 8"/>
          <p:cNvCxnSpPr/>
          <p:nvPr/>
        </p:nvCxnSpPr>
        <p:spPr>
          <a:xfrm>
            <a:off x="905744" y="325755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1223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6/5/2022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680579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Okomiti naslov i tekst">
    <p:spTree>
      <p:nvGrpSpPr>
        <p:cNvPr id="1" name=""/>
        <p:cNvGrpSpPr/>
        <p:nvPr/>
      </p:nvGrpSpPr>
      <p:grpSpPr>
        <a:xfrm>
          <a:off x="0" y="0"/>
          <a:ext cx="0" cy="0"/>
          <a:chOff x="0" y="0"/>
          <a:chExt cx="0" cy="0"/>
        </a:xfrm>
      </p:grpSpPr>
      <p:sp>
        <p:nvSpPr>
          <p:cNvPr id="7" name="Rectangle 6"/>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311084"/>
            <a:ext cx="1971675" cy="4318066"/>
          </a:xfrm>
        </p:spPr>
        <p:txBody>
          <a:bodyPr vert="eaVert"/>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628650" y="311083"/>
            <a:ext cx="5800725" cy="4318067"/>
          </a:xfrm>
        </p:spPr>
        <p:txBody>
          <a:bodyPr vert="eaVert" lIns="45720" tIns="0" rIns="45720" bIns="0"/>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6/5/2022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3716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6/5/2022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35535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aglavlje sekcij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69214"/>
            <a:ext cx="7543800" cy="2674620"/>
          </a:xfrm>
        </p:spPr>
        <p:txBody>
          <a:bodyPr anchor="b" anchorCtr="0">
            <a:normAutofit/>
          </a:bodyPr>
          <a:lstStyle>
            <a:lvl1pPr>
              <a:lnSpc>
                <a:spcPct val="85000"/>
              </a:lnSpc>
              <a:defRPr sz="6000" b="0">
                <a:solidFill>
                  <a:schemeClr val="tx1">
                    <a:lumMod val="85000"/>
                    <a:lumOff val="15000"/>
                  </a:schemeClr>
                </a:solidFill>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822960" y="3339846"/>
            <a:ext cx="7543800" cy="857250"/>
          </a:xfrm>
        </p:spPr>
        <p:txBody>
          <a:bodyPr lIns="91440" rIns="91440" anchor="t" anchorCtr="0">
            <a:normAutofit/>
          </a:bodyPr>
          <a:lstStyle>
            <a:lvl1pPr marL="0" indent="0">
              <a:buNone/>
              <a:defRPr sz="1800" cap="all" spc="150" baseline="0">
                <a:solidFill>
                  <a:schemeClr val="tx2"/>
                </a:solidFill>
                <a:latin typeface="+mj-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53074F12-AA26-4AC8-9962-C36BB8F32554}" type="datetimeFigureOut">
              <a:rPr lang="en-US" smtClean="0"/>
              <a:pPr/>
              <a:t>6/5/2022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cxnSp>
        <p:nvCxnSpPr>
          <p:cNvPr id="9" name="Straight Connector 8"/>
          <p:cNvCxnSpPr/>
          <p:nvPr/>
        </p:nvCxnSpPr>
        <p:spPr>
          <a:xfrm>
            <a:off x="905744" y="325755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9537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8" name="Title 7"/>
          <p:cNvSpPr>
            <a:spLocks noGrp="1"/>
          </p:cNvSpPr>
          <p:nvPr>
            <p:ph type="title"/>
          </p:nvPr>
        </p:nvSpPr>
        <p:spPr>
          <a:xfrm>
            <a:off x="822960" y="214953"/>
            <a:ext cx="7543800" cy="1088068"/>
          </a:xfrm>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822959" y="1384301"/>
            <a:ext cx="3703320" cy="3017520"/>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Content Placeholder 3"/>
          <p:cNvSpPr>
            <a:spLocks noGrp="1"/>
          </p:cNvSpPr>
          <p:nvPr>
            <p:ph sz="half" idx="2"/>
          </p:nvPr>
        </p:nvSpPr>
        <p:spPr>
          <a:xfrm>
            <a:off x="4663440" y="1384301"/>
            <a:ext cx="3703320" cy="3017520"/>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5" name="Date Placeholder 4"/>
          <p:cNvSpPr>
            <a:spLocks noGrp="1"/>
          </p:cNvSpPr>
          <p:nvPr>
            <p:ph type="dt" sz="half" idx="10"/>
          </p:nvPr>
        </p:nvSpPr>
        <p:spPr/>
        <p:txBody>
          <a:bodyPr/>
          <a:lstStyle/>
          <a:p>
            <a:fld id="{53074F12-AA26-4AC8-9962-C36BB8F32554}" type="datetimeFigureOut">
              <a:rPr lang="en-US" smtClean="0"/>
              <a:pPr/>
              <a:t>6/5/2022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980412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10" name="Title 9"/>
          <p:cNvSpPr>
            <a:spLocks noGrp="1"/>
          </p:cNvSpPr>
          <p:nvPr>
            <p:ph type="title"/>
          </p:nvPr>
        </p:nvSpPr>
        <p:spPr>
          <a:xfrm>
            <a:off x="822960" y="214953"/>
            <a:ext cx="7543800" cy="1088068"/>
          </a:xfrm>
        </p:spPr>
        <p:txBody>
          <a:bodyPr/>
          <a:lstStyle/>
          <a:p>
            <a:r>
              <a:rPr lang="hr-HR"/>
              <a:t>Kliknite da biste uredili stil naslova matrice</a:t>
            </a:r>
            <a:endParaRPr lang="en-US" dirty="0"/>
          </a:p>
        </p:txBody>
      </p:sp>
      <p:sp>
        <p:nvSpPr>
          <p:cNvPr id="3" name="Text Placeholder 2"/>
          <p:cNvSpPr>
            <a:spLocks noGrp="1"/>
          </p:cNvSpPr>
          <p:nvPr>
            <p:ph type="body" idx="1"/>
          </p:nvPr>
        </p:nvSpPr>
        <p:spPr>
          <a:xfrm>
            <a:off x="822960" y="1384539"/>
            <a:ext cx="3703320" cy="55221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r-HR"/>
              <a:t>Uredite stilove teksta matrice</a:t>
            </a:r>
          </a:p>
        </p:txBody>
      </p:sp>
      <p:sp>
        <p:nvSpPr>
          <p:cNvPr id="4" name="Content Placeholder 3"/>
          <p:cNvSpPr>
            <a:spLocks noGrp="1"/>
          </p:cNvSpPr>
          <p:nvPr>
            <p:ph sz="half" idx="2"/>
          </p:nvPr>
        </p:nvSpPr>
        <p:spPr>
          <a:xfrm>
            <a:off x="822960" y="1936751"/>
            <a:ext cx="3703320" cy="2533650"/>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5" name="Text Placeholder 4"/>
          <p:cNvSpPr>
            <a:spLocks noGrp="1"/>
          </p:cNvSpPr>
          <p:nvPr>
            <p:ph type="body" sz="quarter" idx="3"/>
          </p:nvPr>
        </p:nvSpPr>
        <p:spPr>
          <a:xfrm>
            <a:off x="4663440" y="1384539"/>
            <a:ext cx="3703320" cy="55221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r-HR"/>
              <a:t>Uredite stilove teksta matrice</a:t>
            </a:r>
          </a:p>
        </p:txBody>
      </p:sp>
      <p:sp>
        <p:nvSpPr>
          <p:cNvPr id="6" name="Content Placeholder 5"/>
          <p:cNvSpPr>
            <a:spLocks noGrp="1"/>
          </p:cNvSpPr>
          <p:nvPr>
            <p:ph sz="quarter" idx="4"/>
          </p:nvPr>
        </p:nvSpPr>
        <p:spPr>
          <a:xfrm>
            <a:off x="4663440" y="1936751"/>
            <a:ext cx="3703320" cy="2533650"/>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6/5/2022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839097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53074F12-AA26-4AC8-9962-C36BB8F32554}" type="datetimeFigureOut">
              <a:rPr lang="en-US" smtClean="0"/>
              <a:pPr/>
              <a:t>6/5/2022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432719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azno">
    <p:spTree>
      <p:nvGrpSpPr>
        <p:cNvPr id="1" name=""/>
        <p:cNvGrpSpPr/>
        <p:nvPr/>
      </p:nvGrpSpPr>
      <p:grpSpPr>
        <a:xfrm>
          <a:off x="0" y="0"/>
          <a:ext cx="0" cy="0"/>
          <a:chOff x="0" y="0"/>
          <a:chExt cx="0" cy="0"/>
        </a:xfrm>
      </p:grpSpPr>
      <p:sp>
        <p:nvSpPr>
          <p:cNvPr id="5" name="Rectangle 4"/>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3074F12-AA26-4AC8-9962-C36BB8F32554}" type="datetimeFigureOut">
              <a:rPr lang="en-US" smtClean="0"/>
              <a:pPr/>
              <a:t>6/5/2022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332811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Sadržaj s opisom">
    <p:spTree>
      <p:nvGrpSpPr>
        <p:cNvPr id="1" name=""/>
        <p:cNvGrpSpPr/>
        <p:nvPr/>
      </p:nvGrpSpPr>
      <p:grpSpPr>
        <a:xfrm>
          <a:off x="0" y="0"/>
          <a:ext cx="0" cy="0"/>
          <a:chOff x="0" y="0"/>
          <a:chExt cx="0" cy="0"/>
        </a:xfrm>
      </p:grpSpPr>
      <p:sp>
        <p:nvSpPr>
          <p:cNvPr id="8" name="Rectangle 7"/>
          <p:cNvSpPr/>
          <p:nvPr/>
        </p:nvSpPr>
        <p:spPr>
          <a:xfrm>
            <a:off x="13" y="0"/>
            <a:ext cx="3038093"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45769"/>
            <a:ext cx="2400300" cy="1714500"/>
          </a:xfrm>
        </p:spPr>
        <p:txBody>
          <a:bodyPr anchor="b">
            <a:normAutofit/>
          </a:bodyPr>
          <a:lstStyle>
            <a:lvl1pPr>
              <a:defRPr sz="2700" b="0">
                <a:solidFill>
                  <a:srgbClr val="FFFFFF"/>
                </a:solidFill>
              </a:defRPr>
            </a:lvl1pPr>
          </a:lstStyle>
          <a:p>
            <a:r>
              <a:rPr lang="hr-HR"/>
              <a:t>Kliknite da biste uredili stil naslova matrice</a:t>
            </a:r>
            <a:endParaRPr lang="en-US" dirty="0"/>
          </a:p>
        </p:txBody>
      </p:sp>
      <p:sp>
        <p:nvSpPr>
          <p:cNvPr id="3" name="Content Placeholder 2"/>
          <p:cNvSpPr>
            <a:spLocks noGrp="1"/>
          </p:cNvSpPr>
          <p:nvPr>
            <p:ph idx="1"/>
          </p:nvPr>
        </p:nvSpPr>
        <p:spPr>
          <a:xfrm>
            <a:off x="3600450" y="548640"/>
            <a:ext cx="4869180" cy="3943350"/>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Text Placeholder 3"/>
          <p:cNvSpPr>
            <a:spLocks noGrp="1"/>
          </p:cNvSpPr>
          <p:nvPr>
            <p:ph type="body" sz="half" idx="2"/>
          </p:nvPr>
        </p:nvSpPr>
        <p:spPr>
          <a:xfrm>
            <a:off x="342900" y="2194560"/>
            <a:ext cx="2400300" cy="2534343"/>
          </a:xfrm>
        </p:spPr>
        <p:txBody>
          <a:bodyPr lIns="91440" rIns="91440">
            <a:normAutofit/>
          </a:bodyPr>
          <a:lstStyle>
            <a:lvl1pPr marL="0" indent="0">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hr-HR"/>
              <a:t>Uredite stilove teksta matrice</a:t>
            </a:r>
          </a:p>
        </p:txBody>
      </p:sp>
      <p:sp>
        <p:nvSpPr>
          <p:cNvPr id="5" name="Date Placeholder 4"/>
          <p:cNvSpPr>
            <a:spLocks noGrp="1"/>
          </p:cNvSpPr>
          <p:nvPr>
            <p:ph type="dt" sz="half" idx="10"/>
          </p:nvPr>
        </p:nvSpPr>
        <p:spPr>
          <a:xfrm>
            <a:off x="349134" y="4844839"/>
            <a:ext cx="1963883" cy="273844"/>
          </a:xfrm>
        </p:spPr>
        <p:txBody>
          <a:bodyPr/>
          <a:lstStyle>
            <a:lvl1pPr algn="l">
              <a:defRPr/>
            </a:lvl1pPr>
          </a:lstStyle>
          <a:p>
            <a:fld id="{53074F12-AA26-4AC8-9962-C36BB8F32554}" type="datetimeFigureOut">
              <a:rPr lang="en-US" smtClean="0"/>
              <a:pPr/>
              <a:t>6/5/2022</a:t>
            </a:fld>
            <a:endParaRPr lang="en-US"/>
          </a:p>
        </p:txBody>
      </p:sp>
      <p:sp>
        <p:nvSpPr>
          <p:cNvPr id="6" name="Footer Placeholder 5"/>
          <p:cNvSpPr>
            <a:spLocks noGrp="1"/>
          </p:cNvSpPr>
          <p:nvPr>
            <p:ph type="ftr" sz="quarter" idx="11"/>
          </p:nvPr>
        </p:nvSpPr>
        <p:spPr>
          <a:xfrm>
            <a:off x="3600450" y="4844839"/>
            <a:ext cx="3486150" cy="273844"/>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240521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Slika s opisom">
    <p:spTree>
      <p:nvGrpSpPr>
        <p:cNvPr id="1" name=""/>
        <p:cNvGrpSpPr/>
        <p:nvPr/>
      </p:nvGrpSpPr>
      <p:grpSpPr>
        <a:xfrm>
          <a:off x="0" y="0"/>
          <a:ext cx="0" cy="0"/>
          <a:chOff x="0" y="0"/>
          <a:chExt cx="0" cy="0"/>
        </a:xfrm>
      </p:grpSpPr>
      <p:sp>
        <p:nvSpPr>
          <p:cNvPr id="8" name="Rectangle 7"/>
          <p:cNvSpPr/>
          <p:nvPr/>
        </p:nvSpPr>
        <p:spPr>
          <a:xfrm>
            <a:off x="0" y="3714750"/>
            <a:ext cx="9141619" cy="142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368630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3806190"/>
            <a:ext cx="7584948" cy="617220"/>
          </a:xfrm>
        </p:spPr>
        <p:txBody>
          <a:bodyPr lIns="91440" tIns="0" rIns="91440" bIns="0" anchor="b">
            <a:noAutofit/>
          </a:bodyPr>
          <a:lstStyle>
            <a:lvl1pPr>
              <a:defRPr sz="2700" b="0">
                <a:solidFill>
                  <a:srgbClr val="FFFFFF"/>
                </a:solidFill>
              </a:defRPr>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12" y="0"/>
            <a:ext cx="9143989" cy="3686307"/>
          </a:xfrm>
          <a:blipFill>
            <a:blip r:embed="rId2" cstate="screen">
              <a:extLst>
                <a:ext uri="{28A0092B-C50C-407E-A947-70E740481C1C}">
                  <a14:useLocalDpi xmlns:a14="http://schemas.microsoft.com/office/drawing/2010/main"/>
                </a:ext>
              </a:extLst>
            </a:blip>
            <a:stretch>
              <a:fillRect/>
            </a:stretch>
          </a:blipFill>
        </p:spPr>
        <p:txBody>
          <a:bodyPr lIns="457200" tIns="457200" anchor="t"/>
          <a:lstStyle>
            <a:lvl1pPr marL="0" indent="0">
              <a:buNone/>
              <a:defRPr sz="2400">
                <a:solidFill>
                  <a:schemeClr val="bg1"/>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hr-HR"/>
              <a:t>Kliknite ikonu da biste dodali  sliku</a:t>
            </a:r>
            <a:endParaRPr lang="en-US" dirty="0"/>
          </a:p>
        </p:txBody>
      </p:sp>
      <p:sp>
        <p:nvSpPr>
          <p:cNvPr id="4" name="Text Placeholder 3"/>
          <p:cNvSpPr>
            <a:spLocks noGrp="1"/>
          </p:cNvSpPr>
          <p:nvPr>
            <p:ph type="body" sz="half" idx="2"/>
          </p:nvPr>
        </p:nvSpPr>
        <p:spPr>
          <a:xfrm>
            <a:off x="822960" y="4430267"/>
            <a:ext cx="7584948" cy="44577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hr-HR"/>
              <a:t>Uredite stilove teksta matrice</a:t>
            </a:r>
          </a:p>
        </p:txBody>
      </p:sp>
      <p:sp>
        <p:nvSpPr>
          <p:cNvPr id="5" name="Date Placeholder 4"/>
          <p:cNvSpPr>
            <a:spLocks noGrp="1"/>
          </p:cNvSpPr>
          <p:nvPr>
            <p:ph type="dt" sz="half" idx="10"/>
          </p:nvPr>
        </p:nvSpPr>
        <p:spPr/>
        <p:txBody>
          <a:bodyPr/>
          <a:lstStyle/>
          <a:p>
            <a:fld id="{53074F12-AA26-4AC8-9962-C36BB8F32554}" type="datetimeFigureOut">
              <a:rPr lang="en-US" smtClean="0"/>
              <a:pPr/>
              <a:t>6/5/2022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745460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4800600"/>
            <a:ext cx="9144000"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4750737"/>
            <a:ext cx="9144001" cy="494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14953"/>
            <a:ext cx="7543800" cy="1088068"/>
          </a:xfrm>
          <a:prstGeom prst="rect">
            <a:avLst/>
          </a:prstGeom>
        </p:spPr>
        <p:txBody>
          <a:bodyPr vert="horz" lIns="91440" tIns="45720" rIns="91440" bIns="45720" rtlCol="0" anchor="b">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822960" y="1384301"/>
            <a:ext cx="7543800" cy="3017520"/>
          </a:xfrm>
          <a:prstGeom prst="rect">
            <a:avLst/>
          </a:prstGeom>
        </p:spPr>
        <p:txBody>
          <a:bodyPr vert="horz" lIns="0" tIns="45720" rIns="0" bIns="45720" rtlCol="0">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2"/>
          </p:nvPr>
        </p:nvSpPr>
        <p:spPr>
          <a:xfrm>
            <a:off x="822961" y="4844839"/>
            <a:ext cx="1854203" cy="273844"/>
          </a:xfrm>
          <a:prstGeom prst="rect">
            <a:avLst/>
          </a:prstGeom>
        </p:spPr>
        <p:txBody>
          <a:bodyPr vert="horz" lIns="91440" tIns="45720" rIns="91440" bIns="45720" rtlCol="0" anchor="ctr"/>
          <a:lstStyle>
            <a:lvl1pPr algn="l">
              <a:defRPr sz="675">
                <a:solidFill>
                  <a:srgbClr val="FFFFFF"/>
                </a:solidFill>
              </a:defRPr>
            </a:lvl1pPr>
          </a:lstStyle>
          <a:p>
            <a:fld id="{53074F12-AA26-4AC8-9962-C36BB8F32554}" type="datetimeFigureOut">
              <a:rPr lang="en-US" smtClean="0"/>
              <a:pPr/>
              <a:t>6/5/2022</a:t>
            </a:fld>
            <a:endParaRPr lang="en-US"/>
          </a:p>
        </p:txBody>
      </p:sp>
      <p:sp>
        <p:nvSpPr>
          <p:cNvPr id="5" name="Footer Placeholder 4"/>
          <p:cNvSpPr>
            <a:spLocks noGrp="1"/>
          </p:cNvSpPr>
          <p:nvPr>
            <p:ph type="ftr" sz="quarter" idx="3"/>
          </p:nvPr>
        </p:nvSpPr>
        <p:spPr>
          <a:xfrm>
            <a:off x="2764639" y="4844839"/>
            <a:ext cx="3617103" cy="273844"/>
          </a:xfrm>
          <a:prstGeom prst="rect">
            <a:avLst/>
          </a:prstGeom>
        </p:spPr>
        <p:txBody>
          <a:bodyPr vert="horz" lIns="91440" tIns="45720" rIns="91440" bIns="45720" rtlCol="0" anchor="ctr"/>
          <a:lstStyle>
            <a:lvl1pPr algn="ctr">
              <a:defRPr sz="675"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4844839"/>
            <a:ext cx="984019" cy="273844"/>
          </a:xfrm>
          <a:prstGeom prst="rect">
            <a:avLst/>
          </a:prstGeom>
        </p:spPr>
        <p:txBody>
          <a:bodyPr vert="horz" lIns="91440" tIns="45720" rIns="91440" bIns="45720" rtlCol="0" anchor="ctr"/>
          <a:lstStyle>
            <a:lvl1pPr algn="r">
              <a:defRPr sz="788">
                <a:solidFill>
                  <a:srgbClr val="FFFFFF"/>
                </a:solidFill>
              </a:defRPr>
            </a:lvl1pPr>
          </a:lstStyle>
          <a:p>
            <a:fld id="{B82CCC60-E8CD-4174-8B1A-7DF615B22EEF}" type="slidenum">
              <a:rPr lang="en-US" smtClean="0"/>
              <a:pPr/>
              <a:t>‹#›</a:t>
            </a:fld>
            <a:endParaRPr lang="en-US"/>
          </a:p>
        </p:txBody>
      </p:sp>
      <p:cxnSp>
        <p:nvCxnSpPr>
          <p:cNvPr id="10" name="Straight Connector 9"/>
          <p:cNvCxnSpPr/>
          <p:nvPr/>
        </p:nvCxnSpPr>
        <p:spPr>
          <a:xfrm>
            <a:off x="895149" y="1303384"/>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675064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1500" kern="1200">
          <a:solidFill>
            <a:schemeClr val="tx1">
              <a:lumMod val="75000"/>
              <a:lumOff val="25000"/>
            </a:schemeClr>
          </a:solidFill>
          <a:latin typeface="+mn-lt"/>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9.tmp"/><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europass.cedefop.europa.eu/editors/hr/cv/compose"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hyperlink" Target="https://europa.eu/europass/hr/create-europass-cv"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8965" y="1664984"/>
            <a:ext cx="7820968" cy="1527050"/>
          </a:xfrm>
        </p:spPr>
        <p:txBody>
          <a:bodyPr>
            <a:normAutofit/>
          </a:bodyPr>
          <a:lstStyle/>
          <a:p>
            <a:r>
              <a:rPr lang="hr-HR" sz="4200" dirty="0"/>
              <a:t>    Motivacijsko pismo</a:t>
            </a:r>
            <a:endParaRPr lang="en-US" sz="4200" dirty="0"/>
          </a:p>
        </p:txBody>
      </p:sp>
      <p:sp>
        <p:nvSpPr>
          <p:cNvPr id="5" name="TekstniOkvir 4">
            <a:extLst>
              <a:ext uri="{FF2B5EF4-FFF2-40B4-BE49-F238E27FC236}">
                <a16:creationId xmlns:a16="http://schemas.microsoft.com/office/drawing/2014/main" id="{18EEB0F8-1A0C-42F8-992E-88E306FD6AB5}"/>
              </a:ext>
            </a:extLst>
          </p:cNvPr>
          <p:cNvSpPr txBox="1"/>
          <p:nvPr/>
        </p:nvSpPr>
        <p:spPr>
          <a:xfrm>
            <a:off x="4907690" y="3491219"/>
            <a:ext cx="3911905" cy="1200329"/>
          </a:xfrm>
          <a:prstGeom prst="rect">
            <a:avLst/>
          </a:prstGeom>
          <a:noFill/>
        </p:spPr>
        <p:txBody>
          <a:bodyPr wrap="none" rtlCol="0">
            <a:spAutoFit/>
          </a:bodyPr>
          <a:lstStyle/>
          <a:p>
            <a:r>
              <a:rPr lang="hr-HR" dirty="0"/>
              <a:t>Pripremile:</a:t>
            </a:r>
          </a:p>
          <a:p>
            <a:r>
              <a:rPr lang="hr-HR" dirty="0"/>
              <a:t>Jadranka </a:t>
            </a:r>
            <a:r>
              <a:rPr lang="hr-HR" dirty="0" err="1"/>
              <a:t>Kaučić</a:t>
            </a:r>
            <a:r>
              <a:rPr lang="hr-HR" dirty="0"/>
              <a:t>, Obrtnička škola Požega</a:t>
            </a:r>
          </a:p>
          <a:p>
            <a:r>
              <a:rPr lang="hr-HR" dirty="0"/>
              <a:t>Marijana </a:t>
            </a:r>
            <a:r>
              <a:rPr lang="hr-HR" dirty="0" err="1"/>
              <a:t>Levar</a:t>
            </a:r>
            <a:r>
              <a:rPr lang="hr-HR" dirty="0"/>
              <a:t>, Obrtnička škola Požega</a:t>
            </a:r>
          </a:p>
          <a:p>
            <a:endParaRPr lang="hr-HR" dirty="0"/>
          </a:p>
        </p:txBody>
      </p:sp>
      <p:pic>
        <p:nvPicPr>
          <p:cNvPr id="1026" name="Picture 2" descr="Cover Letter Clipart Png Transparent Images – Free PNG Images Vector, PSD,  Clipart, Templates">
            <a:extLst>
              <a:ext uri="{FF2B5EF4-FFF2-40B4-BE49-F238E27FC236}">
                <a16:creationId xmlns:a16="http://schemas.microsoft.com/office/drawing/2014/main" id="{C78A27C8-CAD8-4C84-B077-0C6D3372BC89}"/>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6735432" y="150527"/>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920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720676E-4CB7-4184-9F79-555507F68802}"/>
              </a:ext>
            </a:extLst>
          </p:cNvPr>
          <p:cNvSpPr>
            <a:spLocks noGrp="1"/>
          </p:cNvSpPr>
          <p:nvPr>
            <p:ph type="title"/>
          </p:nvPr>
        </p:nvSpPr>
        <p:spPr/>
        <p:txBody>
          <a:bodyPr/>
          <a:lstStyle/>
          <a:p>
            <a:r>
              <a:rPr lang="hr-HR" dirty="0"/>
              <a:t>Što biste trebali uključiti u motivacijsko pismo?</a:t>
            </a:r>
          </a:p>
        </p:txBody>
      </p:sp>
      <p:sp>
        <p:nvSpPr>
          <p:cNvPr id="3" name="Rezervirano mjesto sadržaja 2">
            <a:extLst>
              <a:ext uri="{FF2B5EF4-FFF2-40B4-BE49-F238E27FC236}">
                <a16:creationId xmlns:a16="http://schemas.microsoft.com/office/drawing/2014/main" id="{24AFC0CD-EB52-4C5F-B65E-59BF62532834}"/>
              </a:ext>
            </a:extLst>
          </p:cNvPr>
          <p:cNvSpPr>
            <a:spLocks noGrp="1"/>
          </p:cNvSpPr>
          <p:nvPr>
            <p:ph idx="1"/>
          </p:nvPr>
        </p:nvSpPr>
        <p:spPr>
          <a:xfrm>
            <a:off x="822960" y="1384301"/>
            <a:ext cx="7543800" cy="3172614"/>
          </a:xfrm>
        </p:spPr>
        <p:txBody>
          <a:bodyPr>
            <a:normAutofit lnSpcReduction="10000"/>
          </a:bodyPr>
          <a:lstStyle/>
          <a:p>
            <a:r>
              <a:rPr lang="hr-HR" b="1" i="1" dirty="0"/>
              <a:t>Vaše ime i kontakt detalji</a:t>
            </a:r>
            <a:endParaRPr lang="hr-HR" dirty="0"/>
          </a:p>
          <a:p>
            <a:r>
              <a:rPr lang="hr-HR" dirty="0"/>
              <a:t>Stavite svoje ime i podatke za kontakt na vrh pisma. Ne morate dati svoju adresu, ali obavezno navedite svoj e-mail i broj telefona.</a:t>
            </a:r>
          </a:p>
          <a:p>
            <a:br>
              <a:rPr lang="hr-HR" dirty="0"/>
            </a:br>
            <a:r>
              <a:rPr lang="hr-HR" dirty="0"/>
              <a:t>Pobrinite se da ćete biti u mogućnosti odgovoriti na broj koji ste napisali. Nemojte davati svoj kućni broj telefona ako niste sigurni da ćete biti tamo i osobno se javiti na poziv. Ostavite broj mobitela kako bi bili sigurni da će potencijalni poslodavac moći doći do vas</a:t>
            </a:r>
            <a:br>
              <a:rPr lang="hr-HR" dirty="0"/>
            </a:br>
            <a:endParaRPr lang="hr-HR" dirty="0"/>
          </a:p>
          <a:p>
            <a:r>
              <a:rPr lang="hr-HR" b="1" dirty="0"/>
              <a:t>Vaša email adresa treba ostaviti dojam profesionalnosti. </a:t>
            </a:r>
          </a:p>
          <a:p>
            <a:r>
              <a:rPr lang="hr-HR" dirty="0"/>
              <a:t>Nemojte koristiti adresu e-pošte kao što je </a:t>
            </a:r>
            <a:r>
              <a:rPr lang="hr-HR" i="1" dirty="0" err="1"/>
              <a:t>micamaca@hotline.com</a:t>
            </a:r>
            <a:endParaRPr lang="hr-HR" i="1" dirty="0"/>
          </a:p>
          <a:p>
            <a:r>
              <a:rPr lang="hr-HR" dirty="0"/>
              <a:t>Ako nemate profesionalnu e-mail adresu, možete napraviti jednu besplatno kod bilo kojeg internet poslužitelja. Učinite to jednostavnim - najbolje je uključiti samo ime i prezime.</a:t>
            </a:r>
          </a:p>
          <a:p>
            <a:endParaRPr lang="hr-HR" dirty="0"/>
          </a:p>
        </p:txBody>
      </p:sp>
    </p:spTree>
    <p:extLst>
      <p:ext uri="{BB962C8B-B14F-4D97-AF65-F5344CB8AC3E}">
        <p14:creationId xmlns:p14="http://schemas.microsoft.com/office/powerpoint/2010/main" val="20846531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720676E-4CB7-4184-9F79-555507F68802}"/>
              </a:ext>
            </a:extLst>
          </p:cNvPr>
          <p:cNvSpPr>
            <a:spLocks noGrp="1"/>
          </p:cNvSpPr>
          <p:nvPr>
            <p:ph type="title"/>
          </p:nvPr>
        </p:nvSpPr>
        <p:spPr/>
        <p:txBody>
          <a:bodyPr/>
          <a:lstStyle/>
          <a:p>
            <a:r>
              <a:rPr lang="hr-HR" dirty="0"/>
              <a:t>Što biste trebali uključiti u motivacijsko pismo?</a:t>
            </a:r>
          </a:p>
        </p:txBody>
      </p:sp>
      <p:sp>
        <p:nvSpPr>
          <p:cNvPr id="3" name="Rezervirano mjesto sadržaja 2">
            <a:extLst>
              <a:ext uri="{FF2B5EF4-FFF2-40B4-BE49-F238E27FC236}">
                <a16:creationId xmlns:a16="http://schemas.microsoft.com/office/drawing/2014/main" id="{24AFC0CD-EB52-4C5F-B65E-59BF62532834}"/>
              </a:ext>
            </a:extLst>
          </p:cNvPr>
          <p:cNvSpPr>
            <a:spLocks noGrp="1"/>
          </p:cNvSpPr>
          <p:nvPr>
            <p:ph idx="1"/>
          </p:nvPr>
        </p:nvSpPr>
        <p:spPr>
          <a:xfrm>
            <a:off x="822960" y="1502815"/>
            <a:ext cx="7543800" cy="3017520"/>
          </a:xfrm>
        </p:spPr>
        <p:txBody>
          <a:bodyPr/>
          <a:lstStyle/>
          <a:p>
            <a:r>
              <a:rPr lang="hr-HR" b="1" dirty="0"/>
              <a:t>Njihovo ime i kontakt podatke</a:t>
            </a:r>
          </a:p>
          <a:p>
            <a:endParaRPr lang="hr-HR" dirty="0"/>
          </a:p>
          <a:p>
            <a:r>
              <a:rPr lang="hr-HR" dirty="0"/>
              <a:t>Pod svoje ime i kontakt podatke treba staviti:</a:t>
            </a:r>
          </a:p>
          <a:p>
            <a:r>
              <a:rPr lang="hr-HR" dirty="0"/>
              <a:t>ime osobe kojoj pišete, njihov položaj ili naziv tvrtke, njihove kontakt podatke.</a:t>
            </a:r>
          </a:p>
          <a:p>
            <a:r>
              <a:rPr lang="hr-HR" dirty="0"/>
              <a:t>Ako imate poteškoća u pronalaženju ovih informacija, možete nazvati tvrtku i pitati na koje ime da pošaljete svoju zamolbu.</a:t>
            </a:r>
          </a:p>
        </p:txBody>
      </p:sp>
    </p:spTree>
    <p:extLst>
      <p:ext uri="{BB962C8B-B14F-4D97-AF65-F5344CB8AC3E}">
        <p14:creationId xmlns:p14="http://schemas.microsoft.com/office/powerpoint/2010/main" val="1995839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720676E-4CB7-4184-9F79-555507F68802}"/>
              </a:ext>
            </a:extLst>
          </p:cNvPr>
          <p:cNvSpPr>
            <a:spLocks noGrp="1"/>
          </p:cNvSpPr>
          <p:nvPr>
            <p:ph type="title"/>
          </p:nvPr>
        </p:nvSpPr>
        <p:spPr/>
        <p:txBody>
          <a:bodyPr/>
          <a:lstStyle/>
          <a:p>
            <a:r>
              <a:rPr lang="hr-HR" dirty="0"/>
              <a:t>Što biste trebali uključiti u motivacijsko pismo?</a:t>
            </a:r>
          </a:p>
        </p:txBody>
      </p:sp>
      <p:sp>
        <p:nvSpPr>
          <p:cNvPr id="3" name="Rezervirano mjesto sadržaja 2">
            <a:extLst>
              <a:ext uri="{FF2B5EF4-FFF2-40B4-BE49-F238E27FC236}">
                <a16:creationId xmlns:a16="http://schemas.microsoft.com/office/drawing/2014/main" id="{24AFC0CD-EB52-4C5F-B65E-59BF62532834}"/>
              </a:ext>
            </a:extLst>
          </p:cNvPr>
          <p:cNvSpPr>
            <a:spLocks noGrp="1"/>
          </p:cNvSpPr>
          <p:nvPr>
            <p:ph idx="1"/>
          </p:nvPr>
        </p:nvSpPr>
        <p:spPr>
          <a:xfrm>
            <a:off x="822960" y="1808225"/>
            <a:ext cx="7543800" cy="2593596"/>
          </a:xfrm>
        </p:spPr>
        <p:txBody>
          <a:bodyPr/>
          <a:lstStyle/>
          <a:p>
            <a:r>
              <a:rPr lang="hr-HR" dirty="0"/>
              <a:t> </a:t>
            </a:r>
            <a:r>
              <a:rPr lang="hr-HR" b="1" i="1" dirty="0"/>
              <a:t>Naziv posla za koji aplicirate</a:t>
            </a:r>
            <a:endParaRPr lang="hr-HR" dirty="0"/>
          </a:p>
          <a:p>
            <a:r>
              <a:rPr lang="hr-HR" dirty="0"/>
              <a:t>Na početku svog pisma morate objasniti za koji posao šaljete molbu.</a:t>
            </a:r>
          </a:p>
          <a:p>
            <a:br>
              <a:rPr lang="hr-HR" dirty="0"/>
            </a:br>
            <a:r>
              <a:rPr lang="hr-HR" dirty="0"/>
              <a:t>Možete to učiniti i u posebnom paragrafu (na primjer, „Re: Molba za posao </a:t>
            </a:r>
            <a:r>
              <a:rPr lang="hr-HR" dirty="0" err="1"/>
              <a:t>recepcionera</a:t>
            </a:r>
            <a:r>
              <a:rPr lang="hr-HR" dirty="0"/>
              <a:t>”) ili u uvodnom odlomku (na primjer, „Prijavljujem se za posao </a:t>
            </a:r>
            <a:r>
              <a:rPr lang="hr-HR" dirty="0" err="1"/>
              <a:t>recepcionera</a:t>
            </a:r>
            <a:r>
              <a:rPr lang="hr-HR" dirty="0"/>
              <a:t> za koji ste objavili oglas na mrežnim stranicama </a:t>
            </a:r>
            <a:r>
              <a:rPr lang="hr-HR" dirty="0" err="1"/>
              <a:t>mojposao.hr</a:t>
            </a:r>
            <a:r>
              <a:rPr lang="hr-HR" dirty="0"/>
              <a:t>.”)</a:t>
            </a:r>
          </a:p>
        </p:txBody>
      </p:sp>
    </p:spTree>
    <p:extLst>
      <p:ext uri="{BB962C8B-B14F-4D97-AF65-F5344CB8AC3E}">
        <p14:creationId xmlns:p14="http://schemas.microsoft.com/office/powerpoint/2010/main" val="1499958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720676E-4CB7-4184-9F79-555507F68802}"/>
              </a:ext>
            </a:extLst>
          </p:cNvPr>
          <p:cNvSpPr>
            <a:spLocks noGrp="1"/>
          </p:cNvSpPr>
          <p:nvPr>
            <p:ph type="title"/>
          </p:nvPr>
        </p:nvSpPr>
        <p:spPr/>
        <p:txBody>
          <a:bodyPr/>
          <a:lstStyle/>
          <a:p>
            <a:r>
              <a:rPr lang="hr-HR" dirty="0"/>
              <a:t>Što biste trebali uključiti u motivacijsko pismo?</a:t>
            </a:r>
          </a:p>
        </p:txBody>
      </p:sp>
      <p:sp>
        <p:nvSpPr>
          <p:cNvPr id="3" name="Rezervirano mjesto sadržaja 2">
            <a:extLst>
              <a:ext uri="{FF2B5EF4-FFF2-40B4-BE49-F238E27FC236}">
                <a16:creationId xmlns:a16="http://schemas.microsoft.com/office/drawing/2014/main" id="{24AFC0CD-EB52-4C5F-B65E-59BF62532834}"/>
              </a:ext>
            </a:extLst>
          </p:cNvPr>
          <p:cNvSpPr>
            <a:spLocks noGrp="1"/>
          </p:cNvSpPr>
          <p:nvPr>
            <p:ph idx="1"/>
          </p:nvPr>
        </p:nvSpPr>
        <p:spPr/>
        <p:txBody>
          <a:bodyPr>
            <a:normAutofit fontScale="92500" lnSpcReduction="10000"/>
          </a:bodyPr>
          <a:lstStyle/>
          <a:p>
            <a:r>
              <a:rPr lang="hr-HR" dirty="0"/>
              <a:t> </a:t>
            </a:r>
            <a:r>
              <a:rPr lang="hr-HR" b="1" i="1" dirty="0"/>
              <a:t>Popis vaših relevantnih vještina</a:t>
            </a:r>
            <a:endParaRPr lang="hr-HR" dirty="0"/>
          </a:p>
          <a:p>
            <a:r>
              <a:rPr lang="hr-HR" dirty="0"/>
              <a:t>Vaše pismo treba sadržavati kratak sažetak u kojima pokazujete vezu između vaših vještina te iskustva s poslom za koji se prijavljujete.</a:t>
            </a:r>
            <a:br>
              <a:rPr lang="hr-HR" dirty="0"/>
            </a:br>
            <a:endParaRPr lang="hr-HR" dirty="0"/>
          </a:p>
          <a:p>
            <a:r>
              <a:rPr lang="hr-HR" dirty="0"/>
              <a:t>Ako odgovarate na oglas za posao, opis posla najčešće sadrži i popis vještina i iskustava koja su neophodna za obavljanje posla. </a:t>
            </a:r>
            <a:br>
              <a:rPr lang="hr-HR" dirty="0"/>
            </a:br>
            <a:endParaRPr lang="hr-HR" dirty="0"/>
          </a:p>
          <a:p>
            <a:r>
              <a:rPr lang="hr-HR" dirty="0"/>
              <a:t>Tome se također može dodati i popis „poželjnih” vještina i iskustava. Vaše pismo treba odgovoriti na sve stavke na „osnovnoj” listi i što je više moguće na „poželjnoj” listi u što kraćoj mogućoj formi.</a:t>
            </a:r>
            <a:br>
              <a:rPr lang="hr-HR" dirty="0"/>
            </a:br>
            <a:endParaRPr lang="hr-HR" dirty="0"/>
          </a:p>
          <a:p>
            <a:r>
              <a:rPr lang="hr-HR" dirty="0"/>
              <a:t>Zapamtite da ako kažete da posjedujete vještinu ili iskustvo, trebate demonstrirati korištenje istih te pokazati kako ste ih stekli (na primjer, ako kažete da imate vještine vezane uz brigu o djeci morate spomenuti i neke poslove gdje ste tu vještinu i koristili).</a:t>
            </a:r>
          </a:p>
        </p:txBody>
      </p:sp>
    </p:spTree>
    <p:extLst>
      <p:ext uri="{BB962C8B-B14F-4D97-AF65-F5344CB8AC3E}">
        <p14:creationId xmlns:p14="http://schemas.microsoft.com/office/powerpoint/2010/main" val="34230977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720676E-4CB7-4184-9F79-555507F68802}"/>
              </a:ext>
            </a:extLst>
          </p:cNvPr>
          <p:cNvSpPr>
            <a:spLocks noGrp="1"/>
          </p:cNvSpPr>
          <p:nvPr>
            <p:ph type="title"/>
          </p:nvPr>
        </p:nvSpPr>
        <p:spPr/>
        <p:txBody>
          <a:bodyPr/>
          <a:lstStyle/>
          <a:p>
            <a:r>
              <a:rPr lang="hr-HR" dirty="0"/>
              <a:t>Što biste trebali uključiti u motivacijsko pismo?</a:t>
            </a:r>
          </a:p>
        </p:txBody>
      </p:sp>
      <p:sp>
        <p:nvSpPr>
          <p:cNvPr id="3" name="Rezervirano mjesto sadržaja 2">
            <a:extLst>
              <a:ext uri="{FF2B5EF4-FFF2-40B4-BE49-F238E27FC236}">
                <a16:creationId xmlns:a16="http://schemas.microsoft.com/office/drawing/2014/main" id="{24AFC0CD-EB52-4C5F-B65E-59BF62532834}"/>
              </a:ext>
            </a:extLst>
          </p:cNvPr>
          <p:cNvSpPr>
            <a:spLocks noGrp="1"/>
          </p:cNvSpPr>
          <p:nvPr>
            <p:ph idx="1"/>
          </p:nvPr>
        </p:nvSpPr>
        <p:spPr>
          <a:xfrm>
            <a:off x="800100" y="1655520"/>
            <a:ext cx="7543800" cy="3017520"/>
          </a:xfrm>
        </p:spPr>
        <p:txBody>
          <a:bodyPr>
            <a:normAutofit/>
          </a:bodyPr>
          <a:lstStyle/>
          <a:p>
            <a:r>
              <a:rPr lang="hr-HR" dirty="0"/>
              <a:t> </a:t>
            </a:r>
            <a:r>
              <a:rPr lang="hr-HR" b="1" i="1" dirty="0"/>
              <a:t>Sažetak koji govori zašto si ti prava osoba za ovaj posao</a:t>
            </a:r>
            <a:endParaRPr lang="hr-HR" dirty="0"/>
          </a:p>
          <a:p>
            <a:r>
              <a:rPr lang="hr-HR" dirty="0"/>
              <a:t>Nakon što ste naveli svoje vještine i iskustvo, trebali biste objasniti zašto to znači da ste najpogodniji kandidat za ovaj posao (na primjer, „Kombinacija mog interesa za stjecanjem novih znanja i vještina iz područja struke  i moje iskustvo stečeno tijekom ljetne prakse u vašem hotelu me čini idealnom osobom za ovaj posao.”)</a:t>
            </a:r>
          </a:p>
        </p:txBody>
      </p:sp>
    </p:spTree>
    <p:extLst>
      <p:ext uri="{BB962C8B-B14F-4D97-AF65-F5344CB8AC3E}">
        <p14:creationId xmlns:p14="http://schemas.microsoft.com/office/powerpoint/2010/main" val="2024557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720676E-4CB7-4184-9F79-555507F68802}"/>
              </a:ext>
            </a:extLst>
          </p:cNvPr>
          <p:cNvSpPr>
            <a:spLocks noGrp="1"/>
          </p:cNvSpPr>
          <p:nvPr>
            <p:ph type="title"/>
          </p:nvPr>
        </p:nvSpPr>
        <p:spPr/>
        <p:txBody>
          <a:bodyPr/>
          <a:lstStyle/>
          <a:p>
            <a:r>
              <a:rPr lang="hr-HR" dirty="0"/>
              <a:t>Što biste trebali uključiti u motivacijsko pismo?</a:t>
            </a:r>
          </a:p>
        </p:txBody>
      </p:sp>
      <p:sp>
        <p:nvSpPr>
          <p:cNvPr id="3" name="Rezervirano mjesto sadržaja 2">
            <a:extLst>
              <a:ext uri="{FF2B5EF4-FFF2-40B4-BE49-F238E27FC236}">
                <a16:creationId xmlns:a16="http://schemas.microsoft.com/office/drawing/2014/main" id="{24AFC0CD-EB52-4C5F-B65E-59BF62532834}"/>
              </a:ext>
            </a:extLst>
          </p:cNvPr>
          <p:cNvSpPr>
            <a:spLocks noGrp="1"/>
          </p:cNvSpPr>
          <p:nvPr>
            <p:ph idx="1"/>
          </p:nvPr>
        </p:nvSpPr>
        <p:spPr>
          <a:xfrm>
            <a:off x="844700" y="1655520"/>
            <a:ext cx="7543800" cy="3017520"/>
          </a:xfrm>
        </p:spPr>
        <p:txBody>
          <a:bodyPr>
            <a:normAutofit/>
          </a:bodyPr>
          <a:lstStyle/>
          <a:p>
            <a:r>
              <a:rPr lang="hr-HR" dirty="0"/>
              <a:t> </a:t>
            </a:r>
            <a:r>
              <a:rPr lang="hr-HR" b="1" i="1" dirty="0"/>
              <a:t>Zamolite potencijalnog poslodavca da pročita vaš životopis i kontaktira vas</a:t>
            </a:r>
            <a:br>
              <a:rPr lang="hr-HR" dirty="0"/>
            </a:br>
            <a:endParaRPr lang="hr-HR" dirty="0"/>
          </a:p>
          <a:p>
            <a:r>
              <a:rPr lang="hr-HR" dirty="0"/>
              <a:t>Vaše pismo bi trebalo završiti molbom čitatelju da pročita i vaš životopis. Također, trebali biste ih zamoliti i da vas kontaktiraju u vezi intervju-a.</a:t>
            </a:r>
            <a:br>
              <a:rPr lang="hr-HR" dirty="0"/>
            </a:br>
            <a:endParaRPr lang="hr-HR" dirty="0"/>
          </a:p>
          <a:p>
            <a:r>
              <a:rPr lang="hr-HR" dirty="0"/>
              <a:t>Pokušajte nešto jednostavno tipa: „U prilogu je kopija mog životopisa. Radujem se vašem pozivu na razgovor.”</a:t>
            </a:r>
            <a:br>
              <a:rPr lang="hr-HR" dirty="0"/>
            </a:br>
            <a:endParaRPr lang="hr-HR" dirty="0"/>
          </a:p>
          <a:p>
            <a:endParaRPr lang="hr-HR" dirty="0"/>
          </a:p>
        </p:txBody>
      </p:sp>
    </p:spTree>
    <p:extLst>
      <p:ext uri="{BB962C8B-B14F-4D97-AF65-F5344CB8AC3E}">
        <p14:creationId xmlns:p14="http://schemas.microsoft.com/office/powerpoint/2010/main" val="20344005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8CB0C61-07D8-4F54-BAFE-EC249C208F15}"/>
              </a:ext>
            </a:extLst>
          </p:cNvPr>
          <p:cNvSpPr>
            <a:spLocks noGrp="1"/>
          </p:cNvSpPr>
          <p:nvPr>
            <p:ph type="title"/>
          </p:nvPr>
        </p:nvSpPr>
        <p:spPr/>
        <p:txBody>
          <a:bodyPr/>
          <a:lstStyle/>
          <a:p>
            <a:r>
              <a:rPr lang="hr-HR" b="1" dirty="0">
                <a:solidFill>
                  <a:srgbClr val="FF0000"/>
                </a:solidFill>
              </a:rPr>
              <a:t>Što ne biste trebali uključiti u motivacijsko pismo!</a:t>
            </a:r>
          </a:p>
        </p:txBody>
      </p:sp>
      <p:sp>
        <p:nvSpPr>
          <p:cNvPr id="3" name="Rezervirano mjesto sadržaja 2">
            <a:extLst>
              <a:ext uri="{FF2B5EF4-FFF2-40B4-BE49-F238E27FC236}">
                <a16:creationId xmlns:a16="http://schemas.microsoft.com/office/drawing/2014/main" id="{8E46CB96-AF25-4BBA-80F4-EC858F90EFE0}"/>
              </a:ext>
            </a:extLst>
          </p:cNvPr>
          <p:cNvSpPr>
            <a:spLocks noGrp="1"/>
          </p:cNvSpPr>
          <p:nvPr>
            <p:ph idx="1"/>
          </p:nvPr>
        </p:nvSpPr>
        <p:spPr/>
        <p:txBody>
          <a:bodyPr>
            <a:normAutofit/>
          </a:bodyPr>
          <a:lstStyle/>
          <a:p>
            <a:r>
              <a:rPr lang="hr-HR" dirty="0"/>
              <a:t>Jednako važno kao i stvari koje biste trebali uključiti u pismo su i stvari koje nikada ne bi trebale biti u njemu. Ovdje su neke stvari na koje trebate pripaziti.</a:t>
            </a:r>
          </a:p>
          <a:p>
            <a:r>
              <a:rPr lang="hr-HR" dirty="0"/>
              <a:t>- </a:t>
            </a:r>
            <a:r>
              <a:rPr lang="hr-HR" b="1" i="1" dirty="0"/>
              <a:t>Pravopisne pogreške i tipfeleri - </a:t>
            </a:r>
            <a:r>
              <a:rPr lang="hr-HR" dirty="0"/>
              <a:t>Uvijek pravopisno provjerite svoje motivacijsko pismo. Možda je čak i bolje da pismo pročita i netko drugi, tko će možda ukazati na vaše eventualne pogreške ili nesuvisle podatke. Upitajte prijatelje, obitelj, profesore ili savjetnike za karijeru da vam pomognu.</a:t>
            </a:r>
          </a:p>
          <a:p>
            <a:r>
              <a:rPr lang="hr-HR" dirty="0"/>
              <a:t>- </a:t>
            </a:r>
            <a:r>
              <a:rPr lang="hr-HR" b="1" i="1" dirty="0"/>
              <a:t>Dvaput provjerite sve što ste napisali - </a:t>
            </a:r>
            <a:r>
              <a:rPr lang="hr-HR" dirty="0"/>
              <a:t>Ako spominjete ime neke tvrtke, provjerite da li ste ga ispravno napisali. Ako spominjete mjesta na kojima ste radili prije, provjerite da li ste i njihova imena dobro napisali. Pravopisne pogreške su gore nego pogreške u tipkanju.</a:t>
            </a:r>
          </a:p>
          <a:p>
            <a:r>
              <a:rPr lang="hr-HR" dirty="0"/>
              <a:t>- </a:t>
            </a:r>
            <a:r>
              <a:rPr lang="hr-HR" b="1" i="1" dirty="0"/>
              <a:t>Nemojte uključiti cijeli životopis - </a:t>
            </a:r>
            <a:r>
              <a:rPr lang="hr-HR" dirty="0"/>
              <a:t>Nemojte samo kopirati svoj životopis i prenijeti ga u pismo. Pokušajte ga prepričati na najkraći način te ga pustite da govori sam za sebe.</a:t>
            </a:r>
          </a:p>
          <a:p>
            <a:endParaRPr lang="hr-HR" dirty="0"/>
          </a:p>
        </p:txBody>
      </p:sp>
    </p:spTree>
    <p:extLst>
      <p:ext uri="{BB962C8B-B14F-4D97-AF65-F5344CB8AC3E}">
        <p14:creationId xmlns:p14="http://schemas.microsoft.com/office/powerpoint/2010/main" val="1778003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8CB0C61-07D8-4F54-BAFE-EC249C208F15}"/>
              </a:ext>
            </a:extLst>
          </p:cNvPr>
          <p:cNvSpPr>
            <a:spLocks noGrp="1"/>
          </p:cNvSpPr>
          <p:nvPr>
            <p:ph type="title"/>
          </p:nvPr>
        </p:nvSpPr>
        <p:spPr/>
        <p:txBody>
          <a:bodyPr/>
          <a:lstStyle/>
          <a:p>
            <a:r>
              <a:rPr lang="hr-HR" dirty="0"/>
              <a:t>Što ne biste trebali uključiti u motivacijsko pismo</a:t>
            </a:r>
          </a:p>
        </p:txBody>
      </p:sp>
      <p:sp>
        <p:nvSpPr>
          <p:cNvPr id="3" name="Rezervirano mjesto sadržaja 2">
            <a:extLst>
              <a:ext uri="{FF2B5EF4-FFF2-40B4-BE49-F238E27FC236}">
                <a16:creationId xmlns:a16="http://schemas.microsoft.com/office/drawing/2014/main" id="{8E46CB96-AF25-4BBA-80F4-EC858F90EFE0}"/>
              </a:ext>
            </a:extLst>
          </p:cNvPr>
          <p:cNvSpPr>
            <a:spLocks noGrp="1"/>
          </p:cNvSpPr>
          <p:nvPr>
            <p:ph idx="1"/>
          </p:nvPr>
        </p:nvSpPr>
        <p:spPr>
          <a:xfrm>
            <a:off x="822960" y="1808225"/>
            <a:ext cx="7543800" cy="2593596"/>
          </a:xfrm>
        </p:spPr>
        <p:txBody>
          <a:bodyPr>
            <a:normAutofit/>
          </a:bodyPr>
          <a:lstStyle/>
          <a:p>
            <a:r>
              <a:rPr lang="hr-HR" dirty="0"/>
              <a:t>- </a:t>
            </a:r>
            <a:r>
              <a:rPr lang="hr-HR" b="1" i="1" dirty="0"/>
              <a:t>Nemojte pretjerano koristiti riječ "ja„ - </a:t>
            </a:r>
            <a:r>
              <a:rPr lang="hr-HR" dirty="0"/>
              <a:t>Pokušajte ne ispuniti svoje motivacijsko pismo sa stvarima kao što su „</a:t>
            </a:r>
            <a:r>
              <a:rPr lang="hr-HR" b="1" dirty="0"/>
              <a:t>ja vjerujem”, „ja imam” i „ja sam”. </a:t>
            </a:r>
            <a:r>
              <a:rPr lang="hr-HR" dirty="0"/>
              <a:t>Kada ste napisali pismo, pročitajte ga još jednom i pokušajte izbaciti ili promijeniti sve rečenice koje počinju s „</a:t>
            </a:r>
            <a:r>
              <a:rPr lang="hr-HR" b="1" dirty="0"/>
              <a:t>ja</a:t>
            </a:r>
            <a:r>
              <a:rPr lang="hr-HR" dirty="0"/>
              <a:t>” .</a:t>
            </a:r>
          </a:p>
          <a:p>
            <a:r>
              <a:rPr lang="hr-HR" dirty="0"/>
              <a:t>- </a:t>
            </a:r>
            <a:r>
              <a:rPr lang="hr-HR" b="1" i="1" dirty="0"/>
              <a:t>Ne spominjite ostale molbe za posao - </a:t>
            </a:r>
            <a:r>
              <a:rPr lang="hr-HR" dirty="0"/>
              <a:t>Vjerojatno se istovremeno prijavljujete na više od jednog posla u bilo kojem trenutku. Važno je, međutim, da ne spominjete druge molbe za posao. Pokušavate uvjeriti ljude da vi stvarno želite taj posao. To je teško ako će znati da ste istovremeno aplicirali za druga radna mjesta u nekim drugim kompanijama. Iako većina ljudi misli da se prijavljujete za više od jednog posla u isto vrijeme, ipak je dobra ideja to naglašavati.</a:t>
            </a:r>
          </a:p>
          <a:p>
            <a:endParaRPr lang="hr-HR" dirty="0"/>
          </a:p>
        </p:txBody>
      </p:sp>
    </p:spTree>
    <p:extLst>
      <p:ext uri="{BB962C8B-B14F-4D97-AF65-F5344CB8AC3E}">
        <p14:creationId xmlns:p14="http://schemas.microsoft.com/office/powerpoint/2010/main" val="21918287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EC8A3D5-5604-4E5B-90EA-62F93423A472}"/>
              </a:ext>
            </a:extLst>
          </p:cNvPr>
          <p:cNvSpPr>
            <a:spLocks noGrp="1"/>
          </p:cNvSpPr>
          <p:nvPr>
            <p:ph type="title"/>
          </p:nvPr>
        </p:nvSpPr>
        <p:spPr/>
        <p:txBody>
          <a:bodyPr/>
          <a:lstStyle/>
          <a:p>
            <a:r>
              <a:rPr lang="hr-HR" dirty="0"/>
              <a:t>Sažetak</a:t>
            </a:r>
          </a:p>
        </p:txBody>
      </p:sp>
      <p:sp>
        <p:nvSpPr>
          <p:cNvPr id="3" name="Rezervirano mjesto sadržaja 2">
            <a:extLst>
              <a:ext uri="{FF2B5EF4-FFF2-40B4-BE49-F238E27FC236}">
                <a16:creationId xmlns:a16="http://schemas.microsoft.com/office/drawing/2014/main" id="{B6B1A702-7E5C-4EA7-B524-A57D1088C793}"/>
              </a:ext>
            </a:extLst>
          </p:cNvPr>
          <p:cNvSpPr>
            <a:spLocks noGrp="1"/>
          </p:cNvSpPr>
          <p:nvPr>
            <p:ph idx="1"/>
          </p:nvPr>
        </p:nvSpPr>
        <p:spPr/>
        <p:txBody>
          <a:bodyPr>
            <a:normAutofit lnSpcReduction="10000"/>
          </a:bodyPr>
          <a:lstStyle/>
          <a:p>
            <a:pPr lvl="0"/>
            <a:r>
              <a:rPr lang="hr-HR" dirty="0"/>
              <a:t>značenje – </a:t>
            </a:r>
            <a:r>
              <a:rPr lang="hr-HR" b="1" dirty="0"/>
              <a:t>dopuna životopisu </a:t>
            </a:r>
            <a:endParaRPr lang="hr-HR" dirty="0"/>
          </a:p>
          <a:p>
            <a:pPr lvl="0"/>
            <a:r>
              <a:rPr lang="hr-HR" dirty="0"/>
              <a:t>kompozicija: </a:t>
            </a:r>
          </a:p>
          <a:p>
            <a:r>
              <a:rPr lang="hr-HR" dirty="0"/>
              <a:t>                                  </a:t>
            </a:r>
            <a:r>
              <a:rPr lang="hr-HR" u="sng" dirty="0"/>
              <a:t>uvod</a:t>
            </a:r>
            <a:r>
              <a:rPr lang="hr-HR" dirty="0"/>
              <a:t>:  pozdrav, predstavljanje, svrha javljanja</a:t>
            </a:r>
          </a:p>
          <a:p>
            <a:r>
              <a:rPr lang="hr-HR" dirty="0"/>
              <a:t>                                  </a:t>
            </a:r>
            <a:r>
              <a:rPr lang="hr-HR" u="sng" dirty="0"/>
              <a:t>središnji</a:t>
            </a:r>
            <a:r>
              <a:rPr lang="hr-HR" dirty="0"/>
              <a:t> </a:t>
            </a:r>
            <a:r>
              <a:rPr lang="hr-HR" u="sng" dirty="0"/>
              <a:t>dio</a:t>
            </a:r>
            <a:r>
              <a:rPr lang="hr-HR" dirty="0"/>
              <a:t>: motiviranost, osobni interesi, očekivanja</a:t>
            </a:r>
          </a:p>
          <a:p>
            <a:r>
              <a:rPr lang="hr-HR" dirty="0"/>
              <a:t>                                  </a:t>
            </a:r>
            <a:r>
              <a:rPr lang="hr-HR" u="sng" dirty="0"/>
              <a:t>zaključak</a:t>
            </a:r>
            <a:r>
              <a:rPr lang="hr-HR" dirty="0"/>
              <a:t>: isticanje ključnih elemenata</a:t>
            </a:r>
          </a:p>
          <a:p>
            <a:pPr lvl="0"/>
            <a:r>
              <a:rPr lang="hr-HR" dirty="0"/>
              <a:t>treba biti kratko i jasno</a:t>
            </a:r>
          </a:p>
          <a:p>
            <a:pPr lvl="0"/>
            <a:r>
              <a:rPr lang="hr-HR" dirty="0"/>
              <a:t>životopis se ne prepričava u motivacijskom pismu</a:t>
            </a:r>
          </a:p>
          <a:p>
            <a:pPr lvl="0"/>
            <a:r>
              <a:rPr lang="hr-HR" dirty="0"/>
              <a:t>naglasak je na isticanju prednosti, vještina i osobina kandidata</a:t>
            </a:r>
          </a:p>
          <a:p>
            <a:r>
              <a:rPr lang="hr-HR" dirty="0"/>
              <a:t> </a:t>
            </a:r>
          </a:p>
          <a:p>
            <a:endParaRPr lang="hr-HR" dirty="0"/>
          </a:p>
        </p:txBody>
      </p:sp>
    </p:spTree>
    <p:extLst>
      <p:ext uri="{BB962C8B-B14F-4D97-AF65-F5344CB8AC3E}">
        <p14:creationId xmlns:p14="http://schemas.microsoft.com/office/powerpoint/2010/main" val="5316042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E0A8FA9-434E-4672-BD51-DD3D7B46D6C1}"/>
              </a:ext>
            </a:extLst>
          </p:cNvPr>
          <p:cNvSpPr>
            <a:spLocks noGrp="1"/>
          </p:cNvSpPr>
          <p:nvPr>
            <p:ph type="title"/>
          </p:nvPr>
        </p:nvSpPr>
        <p:spPr/>
        <p:txBody>
          <a:bodyPr/>
          <a:lstStyle/>
          <a:p>
            <a:r>
              <a:rPr lang="hr-HR" b="1" dirty="0"/>
              <a:t>Primjer motivacijskog pisma - adresa</a:t>
            </a:r>
          </a:p>
        </p:txBody>
      </p:sp>
      <p:sp>
        <p:nvSpPr>
          <p:cNvPr id="3" name="Rezervirano mjesto sadržaja 2">
            <a:extLst>
              <a:ext uri="{FF2B5EF4-FFF2-40B4-BE49-F238E27FC236}">
                <a16:creationId xmlns:a16="http://schemas.microsoft.com/office/drawing/2014/main" id="{68B54045-66C5-4E99-B55D-CA23ECA10A34}"/>
              </a:ext>
            </a:extLst>
          </p:cNvPr>
          <p:cNvSpPr>
            <a:spLocks noGrp="1"/>
          </p:cNvSpPr>
          <p:nvPr>
            <p:ph idx="1"/>
          </p:nvPr>
        </p:nvSpPr>
        <p:spPr>
          <a:xfrm>
            <a:off x="858888" y="1502815"/>
            <a:ext cx="7543800" cy="3017520"/>
          </a:xfrm>
        </p:spPr>
        <p:txBody>
          <a:bodyPr>
            <a:normAutofit/>
          </a:bodyPr>
          <a:lstStyle/>
          <a:p>
            <a:pPr>
              <a:lnSpc>
                <a:spcPct val="100000"/>
              </a:lnSpc>
              <a:spcBef>
                <a:spcPts val="0"/>
              </a:spcBef>
              <a:spcAft>
                <a:spcPts val="0"/>
              </a:spcAft>
            </a:pPr>
            <a:r>
              <a:rPr lang="hr-HR" dirty="0"/>
              <a:t>IVANA HORVAT</a:t>
            </a:r>
          </a:p>
          <a:p>
            <a:pPr>
              <a:lnSpc>
                <a:spcPct val="100000"/>
              </a:lnSpc>
              <a:spcBef>
                <a:spcPts val="0"/>
              </a:spcBef>
              <a:spcAft>
                <a:spcPts val="0"/>
              </a:spcAft>
            </a:pPr>
            <a:r>
              <a:rPr lang="hr-HR" dirty="0" err="1"/>
              <a:t>STARIGRADSKA</a:t>
            </a:r>
            <a:r>
              <a:rPr lang="hr-HR" dirty="0"/>
              <a:t> 43</a:t>
            </a:r>
          </a:p>
          <a:p>
            <a:pPr>
              <a:lnSpc>
                <a:spcPct val="100000"/>
              </a:lnSpc>
              <a:spcBef>
                <a:spcPts val="0"/>
              </a:spcBef>
              <a:spcAft>
                <a:spcPts val="0"/>
              </a:spcAft>
            </a:pPr>
            <a:r>
              <a:rPr lang="hr-HR" dirty="0"/>
              <a:t>34000 POŽEGA</a:t>
            </a:r>
          </a:p>
          <a:p>
            <a:pPr>
              <a:lnSpc>
                <a:spcPct val="100000"/>
              </a:lnSpc>
              <a:spcBef>
                <a:spcPts val="0"/>
              </a:spcBef>
              <a:spcAft>
                <a:spcPts val="0"/>
              </a:spcAft>
            </a:pPr>
            <a:r>
              <a:rPr lang="hr-HR" dirty="0" err="1"/>
              <a:t>mob:099</a:t>
            </a:r>
            <a:r>
              <a:rPr lang="hr-HR" dirty="0"/>
              <a:t>/234-3214</a:t>
            </a:r>
          </a:p>
          <a:p>
            <a:pPr>
              <a:lnSpc>
                <a:spcPct val="100000"/>
              </a:lnSpc>
              <a:spcBef>
                <a:spcPts val="0"/>
              </a:spcBef>
              <a:spcAft>
                <a:spcPts val="0"/>
              </a:spcAft>
            </a:pPr>
            <a:r>
              <a:rPr lang="hr-HR" dirty="0"/>
              <a:t>email: </a:t>
            </a:r>
            <a:r>
              <a:rPr lang="hr-HR" dirty="0" err="1"/>
              <a:t>ivana.horvat@gmail.com</a:t>
            </a:r>
            <a:endParaRPr lang="hr-HR" dirty="0"/>
          </a:p>
          <a:p>
            <a:pPr>
              <a:lnSpc>
                <a:spcPct val="100000"/>
              </a:lnSpc>
            </a:pPr>
            <a:r>
              <a:rPr lang="hr-HR" dirty="0"/>
              <a:t>                                                             </a:t>
            </a:r>
          </a:p>
          <a:p>
            <a:pPr>
              <a:lnSpc>
                <a:spcPct val="100000"/>
              </a:lnSpc>
              <a:spcBef>
                <a:spcPts val="0"/>
              </a:spcBef>
              <a:spcAft>
                <a:spcPts val="0"/>
              </a:spcAft>
            </a:pPr>
            <a:r>
              <a:rPr lang="hr-HR" dirty="0"/>
              <a:t>                                                                         HOTEL SUN</a:t>
            </a:r>
          </a:p>
          <a:p>
            <a:pPr>
              <a:lnSpc>
                <a:spcPct val="100000"/>
              </a:lnSpc>
              <a:spcBef>
                <a:spcPts val="0"/>
              </a:spcBef>
              <a:spcAft>
                <a:spcPts val="0"/>
              </a:spcAft>
            </a:pPr>
            <a:r>
              <a:rPr lang="hr-HR" dirty="0"/>
              <a:t>                                                                         odjel kadrovske službe</a:t>
            </a:r>
          </a:p>
          <a:p>
            <a:pPr>
              <a:lnSpc>
                <a:spcPct val="100000"/>
              </a:lnSpc>
              <a:spcBef>
                <a:spcPts val="0"/>
              </a:spcBef>
              <a:spcAft>
                <a:spcPts val="0"/>
              </a:spcAft>
            </a:pPr>
            <a:r>
              <a:rPr lang="hr-HR" dirty="0"/>
              <a:t>                                                                       </a:t>
            </a:r>
          </a:p>
          <a:p>
            <a:pPr>
              <a:lnSpc>
                <a:spcPct val="100000"/>
              </a:lnSpc>
              <a:spcBef>
                <a:spcPts val="0"/>
              </a:spcBef>
              <a:spcAft>
                <a:spcPts val="0"/>
              </a:spcAft>
            </a:pPr>
            <a:r>
              <a:rPr lang="hr-HR" dirty="0"/>
              <a:t>                                                                        </a:t>
            </a:r>
            <a:r>
              <a:rPr lang="hr-HR" dirty="0" err="1"/>
              <a:t>A.G.MATOŠA</a:t>
            </a:r>
            <a:r>
              <a:rPr lang="hr-HR" dirty="0"/>
              <a:t> 12</a:t>
            </a:r>
          </a:p>
          <a:p>
            <a:pPr>
              <a:lnSpc>
                <a:spcPct val="100000"/>
              </a:lnSpc>
              <a:spcBef>
                <a:spcPts val="0"/>
              </a:spcBef>
              <a:spcAft>
                <a:spcPts val="0"/>
              </a:spcAft>
            </a:pPr>
            <a:r>
              <a:rPr lang="hr-HR" dirty="0"/>
              <a:t>                                                                        21000 SPLIT</a:t>
            </a:r>
          </a:p>
        </p:txBody>
      </p:sp>
    </p:spTree>
    <p:extLst>
      <p:ext uri="{BB962C8B-B14F-4D97-AF65-F5344CB8AC3E}">
        <p14:creationId xmlns:p14="http://schemas.microsoft.com/office/powerpoint/2010/main" val="369826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dirty="0">
                <a:solidFill>
                  <a:schemeClr val="bg2">
                    <a:lumMod val="50000"/>
                  </a:schemeClr>
                </a:solidFill>
              </a:rPr>
              <a:t>Što je motivacijsko pismo?</a:t>
            </a:r>
            <a:br>
              <a:rPr lang="hr-HR" dirty="0">
                <a:solidFill>
                  <a:schemeClr val="bg2">
                    <a:lumMod val="50000"/>
                  </a:schemeClr>
                </a:solidFill>
              </a:rPr>
            </a:br>
            <a:endParaRPr lang="hr-HR" dirty="0">
              <a:solidFill>
                <a:schemeClr val="bg2">
                  <a:lumMod val="50000"/>
                </a:schemeClr>
              </a:solidFill>
            </a:endParaRPr>
          </a:p>
        </p:txBody>
      </p:sp>
      <p:sp>
        <p:nvSpPr>
          <p:cNvPr id="3" name="Content Placeholder 2"/>
          <p:cNvSpPr>
            <a:spLocks noGrp="1"/>
          </p:cNvSpPr>
          <p:nvPr>
            <p:ph idx="1"/>
          </p:nvPr>
        </p:nvSpPr>
        <p:spPr/>
        <p:txBody>
          <a:bodyPr/>
          <a:lstStyle/>
          <a:p>
            <a:pPr algn="just"/>
            <a:r>
              <a:rPr lang="hr-HR" sz="1600" b="1" dirty="0">
                <a:solidFill>
                  <a:srgbClr val="0070C0"/>
                </a:solidFill>
              </a:rPr>
              <a:t>Motivacijsko pismo je jednostrano pismo koje bi trebalo biti dio bilo koje prijave za posao.</a:t>
            </a:r>
          </a:p>
          <a:p>
            <a:pPr algn="just"/>
            <a:r>
              <a:rPr lang="hr-HR" sz="1600" dirty="0"/>
              <a:t>Motivacijsko pismo je dokument koji se najčešće prilaže uz životopis pri prijavi za posao, a može se koristiti i u akademske svrhe poput prijave za različite stipendije, pripravništva i sl. </a:t>
            </a:r>
          </a:p>
          <a:p>
            <a:pPr algn="just"/>
            <a:r>
              <a:rPr lang="hr-HR" sz="1600" dirty="0"/>
              <a:t>Forma motivacijskog pisma je najsličnija poslovnom pismu i stoga ima određenu strukturu i preporučeni stil pisanja. </a:t>
            </a:r>
          </a:p>
          <a:p>
            <a:pPr algn="just"/>
            <a:r>
              <a:rPr lang="hr-HR" sz="1600" dirty="0"/>
              <a:t>Cilj motivacijskog pisma je istaknuti vaše stručne i ostale kompetencije te najvažnije aspekte razvoja karijere koji su dodatak životopisu, a odgovaraju na pitanje: „Zašto sam baš ja prava osoba za to?“. </a:t>
            </a:r>
          </a:p>
          <a:p>
            <a:endParaRPr lang="hr-HR" b="1" dirty="0">
              <a:solidFill>
                <a:srgbClr val="0070C0"/>
              </a:solidFill>
            </a:endParaRPr>
          </a:p>
        </p:txBody>
      </p:sp>
    </p:spTree>
    <p:extLst>
      <p:ext uri="{BB962C8B-B14F-4D97-AF65-F5344CB8AC3E}">
        <p14:creationId xmlns:p14="http://schemas.microsoft.com/office/powerpoint/2010/main" val="21461343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E0A8FA9-434E-4672-BD51-DD3D7B46D6C1}"/>
              </a:ext>
            </a:extLst>
          </p:cNvPr>
          <p:cNvSpPr>
            <a:spLocks noGrp="1"/>
          </p:cNvSpPr>
          <p:nvPr>
            <p:ph type="title"/>
          </p:nvPr>
        </p:nvSpPr>
        <p:spPr/>
        <p:txBody>
          <a:bodyPr/>
          <a:lstStyle/>
          <a:p>
            <a:r>
              <a:rPr lang="hr-HR" b="1" dirty="0"/>
              <a:t>Primjer motivacijskog pisma - uvod</a:t>
            </a:r>
          </a:p>
        </p:txBody>
      </p:sp>
      <p:sp>
        <p:nvSpPr>
          <p:cNvPr id="3" name="Rezervirano mjesto sadržaja 2">
            <a:extLst>
              <a:ext uri="{FF2B5EF4-FFF2-40B4-BE49-F238E27FC236}">
                <a16:creationId xmlns:a16="http://schemas.microsoft.com/office/drawing/2014/main" id="{68B54045-66C5-4E99-B55D-CA23ECA10A34}"/>
              </a:ext>
            </a:extLst>
          </p:cNvPr>
          <p:cNvSpPr>
            <a:spLocks noGrp="1"/>
          </p:cNvSpPr>
          <p:nvPr>
            <p:ph idx="1"/>
          </p:nvPr>
        </p:nvSpPr>
        <p:spPr>
          <a:xfrm>
            <a:off x="836233" y="1502814"/>
            <a:ext cx="7543800" cy="2864815"/>
          </a:xfrm>
        </p:spPr>
        <p:txBody>
          <a:bodyPr/>
          <a:lstStyle/>
          <a:p>
            <a:r>
              <a:rPr lang="hr-HR" dirty="0"/>
              <a:t>Poštovani,</a:t>
            </a:r>
          </a:p>
          <a:p>
            <a:endParaRPr lang="hr-HR" dirty="0"/>
          </a:p>
          <a:p>
            <a:pPr algn="just">
              <a:lnSpc>
                <a:spcPct val="150000"/>
              </a:lnSpc>
            </a:pPr>
            <a:r>
              <a:rPr lang="hr-HR" dirty="0"/>
              <a:t>Zovem se Ivana Horvat i javila sam se za rad u vašem hotelu na natječaj objavljen na mrežnoj stranici </a:t>
            </a:r>
            <a:r>
              <a:rPr lang="hr-HR" dirty="0" err="1"/>
              <a:t>mojposao.hr</a:t>
            </a:r>
            <a:r>
              <a:rPr lang="hr-HR" dirty="0"/>
              <a:t> za radno mjesto mlađi  specijalist za razvoj proizvoda i usluga. Tim poslom bih se istinski voljela baviti zbog svog osobnog i profesionalnog razvoja, ali isto tako bi me radovalo dobiti priliku za implementiranje svojih stručnih kompetencija i vještine u konkretan poslovni proces.</a:t>
            </a:r>
          </a:p>
        </p:txBody>
      </p:sp>
    </p:spTree>
    <p:extLst>
      <p:ext uri="{BB962C8B-B14F-4D97-AF65-F5344CB8AC3E}">
        <p14:creationId xmlns:p14="http://schemas.microsoft.com/office/powerpoint/2010/main" val="35621898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E0A8FA9-434E-4672-BD51-DD3D7B46D6C1}"/>
              </a:ext>
            </a:extLst>
          </p:cNvPr>
          <p:cNvSpPr>
            <a:spLocks noGrp="1"/>
          </p:cNvSpPr>
          <p:nvPr>
            <p:ph type="title"/>
          </p:nvPr>
        </p:nvSpPr>
        <p:spPr/>
        <p:txBody>
          <a:bodyPr/>
          <a:lstStyle/>
          <a:p>
            <a:r>
              <a:rPr lang="hr-HR" b="1" dirty="0"/>
              <a:t>Primjer motivacijskog pisma – središnji dio</a:t>
            </a:r>
          </a:p>
        </p:txBody>
      </p:sp>
      <p:sp>
        <p:nvSpPr>
          <p:cNvPr id="3" name="Rezervirano mjesto sadržaja 2">
            <a:extLst>
              <a:ext uri="{FF2B5EF4-FFF2-40B4-BE49-F238E27FC236}">
                <a16:creationId xmlns:a16="http://schemas.microsoft.com/office/drawing/2014/main" id="{68B54045-66C5-4E99-B55D-CA23ECA10A34}"/>
              </a:ext>
            </a:extLst>
          </p:cNvPr>
          <p:cNvSpPr>
            <a:spLocks noGrp="1"/>
          </p:cNvSpPr>
          <p:nvPr>
            <p:ph idx="1"/>
          </p:nvPr>
        </p:nvSpPr>
        <p:spPr>
          <a:xfrm>
            <a:off x="836233" y="1502814"/>
            <a:ext cx="7543800" cy="2864815"/>
          </a:xfrm>
        </p:spPr>
        <p:txBody>
          <a:bodyPr>
            <a:normAutofit fontScale="92500"/>
          </a:bodyPr>
          <a:lstStyle/>
          <a:p>
            <a:pPr algn="just">
              <a:lnSpc>
                <a:spcPct val="150000"/>
              </a:lnSpc>
            </a:pPr>
            <a:r>
              <a:rPr lang="hr-HR" dirty="0"/>
              <a:t>Tijekom školovanja bila sam članica Poduzetničkog tima škole, sudjelovala sam na dva međunarodna natjecanja u pisanju poslovnih planova i sa svojim timom postigla izvrsne rezultate. To iskustvo je oslobodilo moje poduzetničke, kreativne i verbalne mehanizme s iznimnom motiviranošću za daljnje učenje u području poduzetništva i prezentiranja usluga i proizvoda. Od početka srednje škole do sad, moji hobiji su gluma, fotografija i fitnes. Smatram da se u poslu koji nudite, ove aktivnosti mogu odlično iskoristiti na relaciji s radnim kolegama i kroz aktivnosti koje nudite gostima jer volim različite interakcije s ljudima. Mogu i znam preuzeti inicijativu u trenutku kada je to potrebno, brzo donosim odluke jer se dobro snalazim u stresnim situacijama i uvijek sam spremna pomoći timu u izazovnim zadatcima.</a:t>
            </a:r>
          </a:p>
        </p:txBody>
      </p:sp>
    </p:spTree>
    <p:extLst>
      <p:ext uri="{BB962C8B-B14F-4D97-AF65-F5344CB8AC3E}">
        <p14:creationId xmlns:p14="http://schemas.microsoft.com/office/powerpoint/2010/main" val="25835689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E0A8FA9-434E-4672-BD51-DD3D7B46D6C1}"/>
              </a:ext>
            </a:extLst>
          </p:cNvPr>
          <p:cNvSpPr>
            <a:spLocks noGrp="1"/>
          </p:cNvSpPr>
          <p:nvPr>
            <p:ph type="title"/>
          </p:nvPr>
        </p:nvSpPr>
        <p:spPr/>
        <p:txBody>
          <a:bodyPr/>
          <a:lstStyle/>
          <a:p>
            <a:r>
              <a:rPr lang="hr-HR" b="1" dirty="0"/>
              <a:t>Primjer motivacijskog pisma – zaključak</a:t>
            </a:r>
          </a:p>
        </p:txBody>
      </p:sp>
      <p:sp>
        <p:nvSpPr>
          <p:cNvPr id="3" name="Rezervirano mjesto sadržaja 2">
            <a:extLst>
              <a:ext uri="{FF2B5EF4-FFF2-40B4-BE49-F238E27FC236}">
                <a16:creationId xmlns:a16="http://schemas.microsoft.com/office/drawing/2014/main" id="{68B54045-66C5-4E99-B55D-CA23ECA10A34}"/>
              </a:ext>
            </a:extLst>
          </p:cNvPr>
          <p:cNvSpPr>
            <a:spLocks noGrp="1"/>
          </p:cNvSpPr>
          <p:nvPr>
            <p:ph idx="1"/>
          </p:nvPr>
        </p:nvSpPr>
        <p:spPr>
          <a:xfrm>
            <a:off x="822960" y="1502815"/>
            <a:ext cx="7543800" cy="2864815"/>
          </a:xfrm>
        </p:spPr>
        <p:txBody>
          <a:bodyPr>
            <a:normAutofit fontScale="92500"/>
          </a:bodyPr>
          <a:lstStyle/>
          <a:p>
            <a:pPr algn="just">
              <a:lnSpc>
                <a:spcPct val="150000"/>
              </a:lnSpc>
            </a:pPr>
            <a:r>
              <a:rPr lang="hr-HR" sz="1400" dirty="0"/>
              <a:t>Željela bih svojim komunikacijskim vještinama, poznavanjem dva strana jezika (engleskog i talijanskog) i organizacijskim sposobnostima doprinijeti uspješnom poslovanju vašeg renomiranog hotela.  </a:t>
            </a:r>
          </a:p>
          <a:p>
            <a:pPr algn="just">
              <a:lnSpc>
                <a:spcPct val="150000"/>
              </a:lnSpc>
            </a:pPr>
            <a:r>
              <a:rPr lang="hr-HR" sz="1400" dirty="0"/>
              <a:t>Smatram da posjedujem kvalitete, znanja i vještine koje biste vrlo brzo prepoznali kroz moj rad s već postojećim osobljem u vašem hotelu jer bih se potrudila izgraditi zdrave i korektne odnose sa svim zaposlenicima. </a:t>
            </a:r>
          </a:p>
          <a:p>
            <a:pPr algn="just">
              <a:lnSpc>
                <a:spcPct val="150000"/>
              </a:lnSpc>
            </a:pPr>
            <a:r>
              <a:rPr lang="hr-HR" sz="1400" dirty="0"/>
              <a:t>Očekujem da ćete me pozvati na razgovor kako bih dobila priliku predstaviti svoje kompetencije uz već priloženi </a:t>
            </a:r>
            <a:r>
              <a:rPr lang="hr-HR" sz="1400" dirty="0" err="1"/>
              <a:t>portfolio</a:t>
            </a:r>
            <a:r>
              <a:rPr lang="hr-HR" sz="1400" dirty="0"/>
              <a:t>.</a:t>
            </a:r>
          </a:p>
          <a:p>
            <a:pPr algn="just">
              <a:lnSpc>
                <a:spcPct val="150000"/>
              </a:lnSpc>
            </a:pPr>
            <a:r>
              <a:rPr lang="hr-HR" sz="1400" dirty="0"/>
              <a:t>Nadam se poslovnom sastanku i srdačno vas pozdravljam.</a:t>
            </a:r>
          </a:p>
        </p:txBody>
      </p:sp>
    </p:spTree>
    <p:extLst>
      <p:ext uri="{BB962C8B-B14F-4D97-AF65-F5344CB8AC3E}">
        <p14:creationId xmlns:p14="http://schemas.microsoft.com/office/powerpoint/2010/main" val="9391036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CFE09E0-FFC7-4B36-9C24-08F06B876C09}"/>
              </a:ext>
            </a:extLst>
          </p:cNvPr>
          <p:cNvSpPr>
            <a:spLocks noGrp="1"/>
          </p:cNvSpPr>
          <p:nvPr>
            <p:ph type="title"/>
          </p:nvPr>
        </p:nvSpPr>
        <p:spPr/>
        <p:txBody>
          <a:bodyPr/>
          <a:lstStyle/>
          <a:p>
            <a:r>
              <a:rPr lang="hr-HR" dirty="0"/>
              <a:t>Izrada motivacijskog pisma kroz </a:t>
            </a:r>
            <a:r>
              <a:rPr lang="hr-HR" dirty="0" err="1"/>
              <a:t>europass</a:t>
            </a:r>
            <a:endParaRPr lang="hr-HR" dirty="0"/>
          </a:p>
        </p:txBody>
      </p:sp>
      <p:pic>
        <p:nvPicPr>
          <p:cNvPr id="5" name="Rezervirano mjesto sadržaja 4">
            <a:extLst>
              <a:ext uri="{FF2B5EF4-FFF2-40B4-BE49-F238E27FC236}">
                <a16:creationId xmlns:a16="http://schemas.microsoft.com/office/drawing/2014/main" id="{DB4CFF80-8B68-4A73-B3C6-C5FB9BF75597}"/>
              </a:ext>
            </a:extLst>
          </p:cNvPr>
          <p:cNvPicPr>
            <a:picLocks noGrp="1" noChangeAspect="1"/>
          </p:cNvPicPr>
          <p:nvPr>
            <p:ph idx="1"/>
          </p:nvPr>
        </p:nvPicPr>
        <p:blipFill>
          <a:blip r:embed="rId2" cstate="screen">
            <a:extLst>
              <a:ext uri="{28A0092B-C50C-407E-A947-70E740481C1C}">
                <a14:useLocalDpi xmlns:a14="http://schemas.microsoft.com/office/drawing/2010/main"/>
              </a:ext>
            </a:extLst>
          </a:blip>
          <a:stretch>
            <a:fillRect/>
          </a:stretch>
        </p:blipFill>
        <p:spPr>
          <a:xfrm>
            <a:off x="880092" y="1303021"/>
            <a:ext cx="7506336" cy="3253894"/>
          </a:xfrm>
        </p:spPr>
      </p:pic>
    </p:spTree>
    <p:extLst>
      <p:ext uri="{BB962C8B-B14F-4D97-AF65-F5344CB8AC3E}">
        <p14:creationId xmlns:p14="http://schemas.microsoft.com/office/powerpoint/2010/main" val="25659205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a:extLst>
              <a:ext uri="{FF2B5EF4-FFF2-40B4-BE49-F238E27FC236}">
                <a16:creationId xmlns:a16="http://schemas.microsoft.com/office/drawing/2014/main" id="{9BD4BF6F-2EEB-4836-8E30-0DE99000F6C7}"/>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817681" y="128470"/>
            <a:ext cx="7549617" cy="4734725"/>
          </a:xfrm>
          <a:prstGeom prst="rect">
            <a:avLst/>
          </a:prstGeom>
        </p:spPr>
      </p:pic>
      <p:sp>
        <p:nvSpPr>
          <p:cNvPr id="6" name="Pravokutnik 5">
            <a:extLst>
              <a:ext uri="{FF2B5EF4-FFF2-40B4-BE49-F238E27FC236}">
                <a16:creationId xmlns:a16="http://schemas.microsoft.com/office/drawing/2014/main" id="{42D2265B-9F65-4CCD-A131-F7FD0F90D8A2}"/>
              </a:ext>
            </a:extLst>
          </p:cNvPr>
          <p:cNvSpPr/>
          <p:nvPr/>
        </p:nvSpPr>
        <p:spPr>
          <a:xfrm>
            <a:off x="907079" y="3335275"/>
            <a:ext cx="1679755" cy="30541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val="9634272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a:extLst>
              <a:ext uri="{FF2B5EF4-FFF2-40B4-BE49-F238E27FC236}">
                <a16:creationId xmlns:a16="http://schemas.microsoft.com/office/drawing/2014/main" id="{D7EE6E5F-30AC-4488-926D-7A529D0A86F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30950" y="0"/>
            <a:ext cx="8882099" cy="5143500"/>
          </a:xfrm>
          <a:prstGeom prst="rect">
            <a:avLst/>
          </a:prstGeom>
        </p:spPr>
      </p:pic>
    </p:spTree>
    <p:extLst>
      <p:ext uri="{BB962C8B-B14F-4D97-AF65-F5344CB8AC3E}">
        <p14:creationId xmlns:p14="http://schemas.microsoft.com/office/powerpoint/2010/main" val="31980412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avokutnik 3">
            <a:extLst>
              <a:ext uri="{FF2B5EF4-FFF2-40B4-BE49-F238E27FC236}">
                <a16:creationId xmlns:a16="http://schemas.microsoft.com/office/drawing/2014/main" id="{777C180E-859E-4543-B9AF-780CC0A165A3}"/>
              </a:ext>
            </a:extLst>
          </p:cNvPr>
          <p:cNvSpPr/>
          <p:nvPr/>
        </p:nvSpPr>
        <p:spPr>
          <a:xfrm>
            <a:off x="7626100" y="281175"/>
            <a:ext cx="763525" cy="3054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pic>
        <p:nvPicPr>
          <p:cNvPr id="6" name="Slika 5">
            <a:extLst>
              <a:ext uri="{FF2B5EF4-FFF2-40B4-BE49-F238E27FC236}">
                <a16:creationId xmlns:a16="http://schemas.microsoft.com/office/drawing/2014/main" id="{1C6DBB58-7D5F-4E29-B4DA-2C4DE8D6320F}"/>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405855"/>
            <a:ext cx="9144000" cy="4331790"/>
          </a:xfrm>
          <a:prstGeom prst="rect">
            <a:avLst/>
          </a:prstGeom>
        </p:spPr>
      </p:pic>
    </p:spTree>
    <p:extLst>
      <p:ext uri="{BB962C8B-B14F-4D97-AF65-F5344CB8AC3E}">
        <p14:creationId xmlns:p14="http://schemas.microsoft.com/office/powerpoint/2010/main" val="23716312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a:extLst>
              <a:ext uri="{FF2B5EF4-FFF2-40B4-BE49-F238E27FC236}">
                <a16:creationId xmlns:a16="http://schemas.microsoft.com/office/drawing/2014/main" id="{278962A3-14C3-4D18-BDB6-B63D0EC1A0A8}"/>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846466" y="128470"/>
            <a:ext cx="7600714" cy="4733855"/>
          </a:xfrm>
          <a:prstGeom prst="rect">
            <a:avLst/>
          </a:prstGeom>
        </p:spPr>
      </p:pic>
    </p:spTree>
    <p:extLst>
      <p:ext uri="{BB962C8B-B14F-4D97-AF65-F5344CB8AC3E}">
        <p14:creationId xmlns:p14="http://schemas.microsoft.com/office/powerpoint/2010/main" val="41135361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Slika 5">
            <a:extLst>
              <a:ext uri="{FF2B5EF4-FFF2-40B4-BE49-F238E27FC236}">
                <a16:creationId xmlns:a16="http://schemas.microsoft.com/office/drawing/2014/main" id="{EF14896D-40DE-4898-91AC-5AC3A1FC9116}"/>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85178" y="739290"/>
            <a:ext cx="8373644" cy="3448531"/>
          </a:xfrm>
          <a:prstGeom prst="rect">
            <a:avLst/>
          </a:prstGeom>
        </p:spPr>
      </p:pic>
    </p:spTree>
    <p:extLst>
      <p:ext uri="{BB962C8B-B14F-4D97-AF65-F5344CB8AC3E}">
        <p14:creationId xmlns:p14="http://schemas.microsoft.com/office/powerpoint/2010/main" val="2214545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Slika 7" descr="EUROPASS - Google Chrome">
            <a:extLst>
              <a:ext uri="{FF2B5EF4-FFF2-40B4-BE49-F238E27FC236}">
                <a16:creationId xmlns:a16="http://schemas.microsoft.com/office/drawing/2014/main" id="{288E545C-6ED4-4810-908D-ED4FBEDD2CD8}"/>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73233" y="187269"/>
            <a:ext cx="8797534" cy="4768961"/>
          </a:xfrm>
          <a:prstGeom prst="rect">
            <a:avLst/>
          </a:prstGeom>
        </p:spPr>
      </p:pic>
    </p:spTree>
    <p:extLst>
      <p:ext uri="{BB962C8B-B14F-4D97-AF65-F5344CB8AC3E}">
        <p14:creationId xmlns:p14="http://schemas.microsoft.com/office/powerpoint/2010/main" val="4109583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dirty="0">
                <a:solidFill>
                  <a:schemeClr val="bg2">
                    <a:lumMod val="50000"/>
                  </a:schemeClr>
                </a:solidFill>
              </a:rPr>
              <a:t>Što je motivacijsko pismo?</a:t>
            </a:r>
            <a:br>
              <a:rPr lang="hr-HR" dirty="0">
                <a:solidFill>
                  <a:schemeClr val="bg2">
                    <a:lumMod val="50000"/>
                  </a:schemeClr>
                </a:solidFill>
              </a:rPr>
            </a:br>
            <a:endParaRPr lang="hr-HR" dirty="0">
              <a:solidFill>
                <a:schemeClr val="bg2">
                  <a:lumMod val="50000"/>
                </a:schemeClr>
              </a:solidFill>
            </a:endParaRPr>
          </a:p>
        </p:txBody>
      </p:sp>
      <p:sp>
        <p:nvSpPr>
          <p:cNvPr id="3" name="Content Placeholder 2"/>
          <p:cNvSpPr>
            <a:spLocks noGrp="1"/>
          </p:cNvSpPr>
          <p:nvPr>
            <p:ph idx="1"/>
          </p:nvPr>
        </p:nvSpPr>
        <p:spPr/>
        <p:txBody>
          <a:bodyPr/>
          <a:lstStyle/>
          <a:p>
            <a:pPr algn="just"/>
            <a:endParaRPr lang="hr-HR" b="1" dirty="0">
              <a:solidFill>
                <a:srgbClr val="0070C0"/>
              </a:solidFill>
            </a:endParaRPr>
          </a:p>
          <a:p>
            <a:pPr algn="just"/>
            <a:r>
              <a:rPr lang="hr-HR" dirty="0"/>
              <a:t>Osim dodatnih informacija, motivacijsko pismo predstavlja i prostor da se izrazite svoje profesionalne i druge interese, sposobnosti, stručne vještine koje ukazuju na to da ste izvrstan kandidat koji osim formalnih zahtjeva ispunjava i one neformalne, tj. posjeduje obilježja (vrijednosti, socijalne vještine i osobine) koja su ključna za posao, odjel i/ili organizaciju u koju se prijavljujete.</a:t>
            </a:r>
            <a:endParaRPr lang="hr-HR" b="1" dirty="0">
              <a:solidFill>
                <a:srgbClr val="0070C0"/>
              </a:solidFill>
            </a:endParaRPr>
          </a:p>
        </p:txBody>
      </p:sp>
    </p:spTree>
    <p:extLst>
      <p:ext uri="{BB962C8B-B14F-4D97-AF65-F5344CB8AC3E}">
        <p14:creationId xmlns:p14="http://schemas.microsoft.com/office/powerpoint/2010/main" val="19083178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30790" y="0"/>
            <a:ext cx="5030115" cy="1015663"/>
          </a:xfrm>
          <a:prstGeom prst="rect">
            <a:avLst/>
          </a:prstGeom>
        </p:spPr>
        <p:txBody>
          <a:bodyPr wrap="square">
            <a:spAutoFit/>
          </a:bodyPr>
          <a:lstStyle/>
          <a:p>
            <a:pPr algn="ctr"/>
            <a:r>
              <a:rPr lang="hr-HR" sz="3600" b="1" dirty="0">
                <a:solidFill>
                  <a:schemeClr val="bg1"/>
                </a:solidFill>
              </a:rPr>
              <a:t>Literatura</a:t>
            </a:r>
          </a:p>
          <a:p>
            <a:pPr algn="ctr"/>
            <a:endParaRPr lang="en-US" sz="2400" b="1" dirty="0"/>
          </a:p>
        </p:txBody>
      </p:sp>
      <p:sp>
        <p:nvSpPr>
          <p:cNvPr id="4" name="TextBox 3"/>
          <p:cNvSpPr txBox="1"/>
          <p:nvPr/>
        </p:nvSpPr>
        <p:spPr>
          <a:xfrm>
            <a:off x="601670" y="3499888"/>
            <a:ext cx="7669997" cy="1477328"/>
          </a:xfrm>
          <a:prstGeom prst="rect">
            <a:avLst/>
          </a:prstGeom>
          <a:noFill/>
        </p:spPr>
        <p:txBody>
          <a:bodyPr wrap="square" rtlCol="0">
            <a:spAutoFit/>
          </a:bodyPr>
          <a:lstStyle/>
          <a:p>
            <a:r>
              <a:rPr lang="hr-HR" dirty="0"/>
              <a:t>Službeni Europass editor:</a:t>
            </a:r>
          </a:p>
          <a:p>
            <a:endParaRPr lang="hr-HR" b="1" dirty="0">
              <a:hlinkClick r:id="rId3"/>
            </a:endParaRPr>
          </a:p>
          <a:p>
            <a:r>
              <a:rPr lang="hr-HR" b="1" dirty="0" err="1">
                <a:hlinkClick r:id="rId4"/>
              </a:rPr>
              <a:t>https</a:t>
            </a:r>
            <a:r>
              <a:rPr lang="hr-HR" b="1" dirty="0">
                <a:hlinkClick r:id="rId4"/>
              </a:rPr>
              <a:t>://</a:t>
            </a:r>
            <a:r>
              <a:rPr lang="hr-HR" b="1" dirty="0" err="1">
                <a:hlinkClick r:id="rId4"/>
              </a:rPr>
              <a:t>europa.eu</a:t>
            </a:r>
            <a:r>
              <a:rPr lang="hr-HR" b="1" dirty="0">
                <a:hlinkClick r:id="rId4"/>
              </a:rPr>
              <a:t>/</a:t>
            </a:r>
            <a:r>
              <a:rPr lang="hr-HR" b="1" dirty="0" err="1">
                <a:hlinkClick r:id="rId4"/>
              </a:rPr>
              <a:t>europass</a:t>
            </a:r>
            <a:r>
              <a:rPr lang="hr-HR" b="1" dirty="0">
                <a:hlinkClick r:id="rId4"/>
              </a:rPr>
              <a:t>/</a:t>
            </a:r>
            <a:r>
              <a:rPr lang="hr-HR" b="1" dirty="0" err="1">
                <a:hlinkClick r:id="rId4"/>
              </a:rPr>
              <a:t>hr</a:t>
            </a:r>
            <a:r>
              <a:rPr lang="hr-HR" b="1" dirty="0">
                <a:hlinkClick r:id="rId4"/>
              </a:rPr>
              <a:t>/</a:t>
            </a:r>
            <a:r>
              <a:rPr lang="hr-HR" b="1" dirty="0" err="1">
                <a:hlinkClick r:id="rId4"/>
              </a:rPr>
              <a:t>create</a:t>
            </a:r>
            <a:r>
              <a:rPr lang="hr-HR" b="1" dirty="0">
                <a:hlinkClick r:id="rId4"/>
              </a:rPr>
              <a:t>-</a:t>
            </a:r>
            <a:r>
              <a:rPr lang="hr-HR" b="1" dirty="0" err="1">
                <a:hlinkClick r:id="rId4"/>
              </a:rPr>
              <a:t>europass</a:t>
            </a:r>
            <a:r>
              <a:rPr lang="hr-HR" b="1" dirty="0">
                <a:hlinkClick r:id="rId4"/>
              </a:rPr>
              <a:t>-cv</a:t>
            </a:r>
            <a:endParaRPr lang="hr-HR" b="1" dirty="0"/>
          </a:p>
          <a:p>
            <a:endParaRPr lang="hr-HR" b="1" dirty="0"/>
          </a:p>
          <a:p>
            <a:endParaRPr lang="hr-HR" dirty="0"/>
          </a:p>
        </p:txBody>
      </p:sp>
      <p:pic>
        <p:nvPicPr>
          <p:cNvPr id="7" name="Slika 6">
            <a:extLst>
              <a:ext uri="{FF2B5EF4-FFF2-40B4-BE49-F238E27FC236}">
                <a16:creationId xmlns:a16="http://schemas.microsoft.com/office/drawing/2014/main" id="{E1A7671A-39F4-4918-A1CF-539C75264529}"/>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187867" y="142427"/>
            <a:ext cx="4497602" cy="2996527"/>
          </a:xfrm>
          <a:prstGeom prst="rect">
            <a:avLst/>
          </a:prstGeom>
        </p:spPr>
      </p:pic>
    </p:spTree>
    <p:extLst>
      <p:ext uri="{BB962C8B-B14F-4D97-AF65-F5344CB8AC3E}">
        <p14:creationId xmlns:p14="http://schemas.microsoft.com/office/powerpoint/2010/main" val="1845181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892E7A1-78BA-4DFD-BC1B-E6FC8384437F}"/>
              </a:ext>
            </a:extLst>
          </p:cNvPr>
          <p:cNvSpPr>
            <a:spLocks noGrp="1"/>
          </p:cNvSpPr>
          <p:nvPr>
            <p:ph type="title"/>
          </p:nvPr>
        </p:nvSpPr>
        <p:spPr/>
        <p:txBody>
          <a:bodyPr/>
          <a:lstStyle/>
          <a:p>
            <a:r>
              <a:rPr lang="hr-HR" dirty="0"/>
              <a:t>Svrha motivacijskog pisma</a:t>
            </a:r>
          </a:p>
        </p:txBody>
      </p:sp>
      <p:sp>
        <p:nvSpPr>
          <p:cNvPr id="3" name="Rezervirano mjesto sadržaja 2">
            <a:extLst>
              <a:ext uri="{FF2B5EF4-FFF2-40B4-BE49-F238E27FC236}">
                <a16:creationId xmlns:a16="http://schemas.microsoft.com/office/drawing/2014/main" id="{B92D7315-A34D-4F66-9BE6-008E053265BD}"/>
              </a:ext>
            </a:extLst>
          </p:cNvPr>
          <p:cNvSpPr>
            <a:spLocks noGrp="1"/>
          </p:cNvSpPr>
          <p:nvPr>
            <p:ph idx="1"/>
          </p:nvPr>
        </p:nvSpPr>
        <p:spPr/>
        <p:txBody>
          <a:bodyPr>
            <a:normAutofit/>
          </a:bodyPr>
          <a:lstStyle/>
          <a:p>
            <a:r>
              <a:rPr lang="hr-HR" dirty="0"/>
              <a:t>Pismo treba:</a:t>
            </a:r>
          </a:p>
          <a:p>
            <a:endParaRPr lang="hr-HR" dirty="0"/>
          </a:p>
          <a:p>
            <a:r>
              <a:rPr lang="hr-HR" dirty="0"/>
              <a:t>- </a:t>
            </a:r>
            <a:r>
              <a:rPr lang="hr-HR" b="1" dirty="0"/>
              <a:t>Predstaviti vas</a:t>
            </a:r>
          </a:p>
          <a:p>
            <a:r>
              <a:rPr lang="hr-HR" dirty="0"/>
              <a:t>- Spomenuti posao (ili vrstu posla) na koji se prijavljujete (ili kojeg tražite)</a:t>
            </a:r>
          </a:p>
          <a:p>
            <a:r>
              <a:rPr lang="hr-HR" dirty="0"/>
              <a:t>- Spojiti vaše vještine i iskustva s vještinama i iskustvima koje taj posao zahtijeva</a:t>
            </a:r>
          </a:p>
          <a:p>
            <a:r>
              <a:rPr lang="hr-HR" dirty="0"/>
              <a:t>- </a:t>
            </a:r>
            <a:r>
              <a:rPr lang="hr-HR" b="1" dirty="0"/>
              <a:t>Potaknuti čitatelja da pročita i vaš životopis</a:t>
            </a:r>
          </a:p>
          <a:p>
            <a:r>
              <a:rPr lang="hr-HR" dirty="0"/>
              <a:t>- Izazvati pozitivnu reakciju (na primjer, zakazati intervju ili dogovoriti susret).</a:t>
            </a:r>
          </a:p>
          <a:p>
            <a:endParaRPr lang="hr-HR" dirty="0"/>
          </a:p>
        </p:txBody>
      </p:sp>
    </p:spTree>
    <p:extLst>
      <p:ext uri="{BB962C8B-B14F-4D97-AF65-F5344CB8AC3E}">
        <p14:creationId xmlns:p14="http://schemas.microsoft.com/office/powerpoint/2010/main" val="1105847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6FBF67C-E4DD-4E98-9352-2242D11BF0E3}"/>
              </a:ext>
            </a:extLst>
          </p:cNvPr>
          <p:cNvSpPr>
            <a:spLocks noGrp="1"/>
          </p:cNvSpPr>
          <p:nvPr>
            <p:ph type="title"/>
          </p:nvPr>
        </p:nvSpPr>
        <p:spPr/>
        <p:txBody>
          <a:bodyPr/>
          <a:lstStyle/>
          <a:p>
            <a:r>
              <a:rPr lang="pl-PL" dirty="0"/>
              <a:t>Koliko dugo bi motivacijsko pismo trebalo biti?</a:t>
            </a:r>
            <a:endParaRPr lang="hr-HR" dirty="0"/>
          </a:p>
        </p:txBody>
      </p:sp>
      <p:sp>
        <p:nvSpPr>
          <p:cNvPr id="3" name="Rezervirano mjesto sadržaja 2">
            <a:extLst>
              <a:ext uri="{FF2B5EF4-FFF2-40B4-BE49-F238E27FC236}">
                <a16:creationId xmlns:a16="http://schemas.microsoft.com/office/drawing/2014/main" id="{8FF53BFC-4969-4568-BD5F-02A722FF4A62}"/>
              </a:ext>
            </a:extLst>
          </p:cNvPr>
          <p:cNvSpPr>
            <a:spLocks noGrp="1"/>
          </p:cNvSpPr>
          <p:nvPr>
            <p:ph idx="1"/>
          </p:nvPr>
        </p:nvSpPr>
        <p:spPr>
          <a:xfrm>
            <a:off x="822960" y="1808225"/>
            <a:ext cx="7543800" cy="2593596"/>
          </a:xfrm>
        </p:spPr>
        <p:txBody>
          <a:bodyPr/>
          <a:lstStyle/>
          <a:p>
            <a:r>
              <a:rPr lang="hr-HR" dirty="0"/>
              <a:t>Pismo ne bi trebalo biti duže od jedne stranice. Motivacijsko pismo je samo sažetak informacija koje ste stavili u svoj životopis pa ne zaboravite da tekst mora biti kratak.</a:t>
            </a:r>
          </a:p>
        </p:txBody>
      </p:sp>
    </p:spTree>
    <p:extLst>
      <p:ext uri="{BB962C8B-B14F-4D97-AF65-F5344CB8AC3E}">
        <p14:creationId xmlns:p14="http://schemas.microsoft.com/office/powerpoint/2010/main" val="3807009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2BAEA1F-5D05-45F0-8F5A-B5D3B5EAF158}"/>
              </a:ext>
            </a:extLst>
          </p:cNvPr>
          <p:cNvSpPr>
            <a:spLocks noGrp="1"/>
          </p:cNvSpPr>
          <p:nvPr>
            <p:ph type="title"/>
          </p:nvPr>
        </p:nvSpPr>
        <p:spPr/>
        <p:txBody>
          <a:bodyPr/>
          <a:lstStyle/>
          <a:p>
            <a:r>
              <a:rPr lang="hr-HR" dirty="0"/>
              <a:t>Usklađivanje vašeg pisma uz posao na koji se prijavljujete</a:t>
            </a:r>
          </a:p>
        </p:txBody>
      </p:sp>
      <p:sp>
        <p:nvSpPr>
          <p:cNvPr id="3" name="Rezervirano mjesto sadržaja 2">
            <a:extLst>
              <a:ext uri="{FF2B5EF4-FFF2-40B4-BE49-F238E27FC236}">
                <a16:creationId xmlns:a16="http://schemas.microsoft.com/office/drawing/2014/main" id="{7B4A939D-9A4B-4CF1-A59D-A311F46543E8}"/>
              </a:ext>
            </a:extLst>
          </p:cNvPr>
          <p:cNvSpPr>
            <a:spLocks noGrp="1"/>
          </p:cNvSpPr>
          <p:nvPr>
            <p:ph idx="1"/>
          </p:nvPr>
        </p:nvSpPr>
        <p:spPr/>
        <p:txBody>
          <a:bodyPr/>
          <a:lstStyle/>
          <a:p>
            <a:r>
              <a:rPr lang="hr-HR" b="1" dirty="0"/>
              <a:t>Nikada ne koristite isto motivacijsko pismo za različite molbe za posao. </a:t>
            </a:r>
            <a:endParaRPr lang="hr-HR" dirty="0"/>
          </a:p>
          <a:p>
            <a:r>
              <a:rPr lang="hr-HR" dirty="0"/>
              <a:t>U svakom motivacijskom pismu trebate  biti što </a:t>
            </a:r>
            <a:r>
              <a:rPr lang="hr-HR" b="1" dirty="0"/>
              <a:t>precizniji</a:t>
            </a:r>
            <a:r>
              <a:rPr lang="hr-HR" dirty="0"/>
              <a:t> pišući o svojim vještinama i kvalitetama te kako one odgovaraju </a:t>
            </a:r>
            <a:r>
              <a:rPr lang="hr-HR" b="1" dirty="0"/>
              <a:t>poslu na koji aplicirate ili potrebama kompanije</a:t>
            </a:r>
            <a:r>
              <a:rPr lang="hr-HR" dirty="0"/>
              <a:t>.</a:t>
            </a:r>
          </a:p>
          <a:p>
            <a:endParaRPr lang="hr-HR" dirty="0"/>
          </a:p>
          <a:p>
            <a:r>
              <a:rPr lang="hr-HR" dirty="0"/>
              <a:t>Evo tri jednostavna načina kako učiniti svoje motivacijsko pismo što preciznijim:</a:t>
            </a:r>
          </a:p>
          <a:p>
            <a:r>
              <a:rPr lang="hr-HR" b="1" dirty="0"/>
              <a:t>1. Saznajte kome ga uputiti</a:t>
            </a:r>
          </a:p>
          <a:p>
            <a:r>
              <a:rPr lang="pt-BR" b="1" dirty="0"/>
              <a:t>2. Saznajte više o poslu</a:t>
            </a:r>
            <a:endParaRPr lang="hr-HR" b="1" dirty="0"/>
          </a:p>
          <a:p>
            <a:r>
              <a:rPr lang="hr-HR" b="1" dirty="0"/>
              <a:t>3. Saznajte više o tvrtki</a:t>
            </a:r>
            <a:endParaRPr lang="hr-HR" dirty="0"/>
          </a:p>
        </p:txBody>
      </p:sp>
    </p:spTree>
    <p:extLst>
      <p:ext uri="{BB962C8B-B14F-4D97-AF65-F5344CB8AC3E}">
        <p14:creationId xmlns:p14="http://schemas.microsoft.com/office/powerpoint/2010/main" val="1416344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2BAEA1F-5D05-45F0-8F5A-B5D3B5EAF158}"/>
              </a:ext>
            </a:extLst>
          </p:cNvPr>
          <p:cNvSpPr>
            <a:spLocks noGrp="1"/>
          </p:cNvSpPr>
          <p:nvPr>
            <p:ph type="title"/>
          </p:nvPr>
        </p:nvSpPr>
        <p:spPr/>
        <p:txBody>
          <a:bodyPr/>
          <a:lstStyle/>
          <a:p>
            <a:r>
              <a:rPr lang="hr-HR" dirty="0"/>
              <a:t>Usklađivanje vašeg pisma uz posao na koji se prijavljujete</a:t>
            </a:r>
          </a:p>
        </p:txBody>
      </p:sp>
      <p:sp>
        <p:nvSpPr>
          <p:cNvPr id="3" name="Rezervirano mjesto sadržaja 2">
            <a:extLst>
              <a:ext uri="{FF2B5EF4-FFF2-40B4-BE49-F238E27FC236}">
                <a16:creationId xmlns:a16="http://schemas.microsoft.com/office/drawing/2014/main" id="{7B4A939D-9A4B-4CF1-A59D-A311F46543E8}"/>
              </a:ext>
            </a:extLst>
          </p:cNvPr>
          <p:cNvSpPr>
            <a:spLocks noGrp="1"/>
          </p:cNvSpPr>
          <p:nvPr>
            <p:ph idx="1"/>
          </p:nvPr>
        </p:nvSpPr>
        <p:spPr>
          <a:xfrm>
            <a:off x="907080" y="1502815"/>
            <a:ext cx="7543800" cy="3017520"/>
          </a:xfrm>
        </p:spPr>
        <p:txBody>
          <a:bodyPr/>
          <a:lstStyle/>
          <a:p>
            <a:r>
              <a:rPr lang="hr-HR" b="1" dirty="0"/>
              <a:t>1. Saznajte kome ga uputiti</a:t>
            </a:r>
          </a:p>
          <a:p>
            <a:br>
              <a:rPr lang="hr-HR" dirty="0"/>
            </a:br>
            <a:r>
              <a:rPr lang="hr-HR" dirty="0"/>
              <a:t>Ako ste pronašli posao u oglasu, oglas će vjerojatno imenovati osobu za slanje zamolbe. </a:t>
            </a:r>
          </a:p>
          <a:p>
            <a:r>
              <a:rPr lang="hr-HR" dirty="0"/>
              <a:t>Ako ne, obratite se poslodavcu ili oglašivaču i pitajte kome poslati zahtjev. </a:t>
            </a:r>
          </a:p>
          <a:p>
            <a:r>
              <a:rPr lang="hr-HR" dirty="0"/>
              <a:t>Najbolje je nazvati ako možete, ali možete im poslati i e-mail ako nemate kontakt broj.</a:t>
            </a:r>
          </a:p>
          <a:p>
            <a:r>
              <a:rPr lang="hr-HR" dirty="0"/>
              <a:t>Ako ste uspjeli saznati ime, nikada ne koristite prvo ime te osobe. Koristite ili „Gospodin” ili „Gospođa” i njihovo prezime.</a:t>
            </a:r>
          </a:p>
          <a:p>
            <a:endParaRPr lang="hr-HR" dirty="0"/>
          </a:p>
        </p:txBody>
      </p:sp>
    </p:spTree>
    <p:extLst>
      <p:ext uri="{BB962C8B-B14F-4D97-AF65-F5344CB8AC3E}">
        <p14:creationId xmlns:p14="http://schemas.microsoft.com/office/powerpoint/2010/main" val="1250091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2BAEA1F-5D05-45F0-8F5A-B5D3B5EAF158}"/>
              </a:ext>
            </a:extLst>
          </p:cNvPr>
          <p:cNvSpPr>
            <a:spLocks noGrp="1"/>
          </p:cNvSpPr>
          <p:nvPr>
            <p:ph type="title"/>
          </p:nvPr>
        </p:nvSpPr>
        <p:spPr/>
        <p:txBody>
          <a:bodyPr/>
          <a:lstStyle/>
          <a:p>
            <a:r>
              <a:rPr lang="hr-HR" dirty="0"/>
              <a:t>Usklađivanje vašeg pisma uz posao na koji se prijavljujete</a:t>
            </a:r>
          </a:p>
        </p:txBody>
      </p:sp>
      <p:sp>
        <p:nvSpPr>
          <p:cNvPr id="3" name="Rezervirano mjesto sadržaja 2">
            <a:extLst>
              <a:ext uri="{FF2B5EF4-FFF2-40B4-BE49-F238E27FC236}">
                <a16:creationId xmlns:a16="http://schemas.microsoft.com/office/drawing/2014/main" id="{7B4A939D-9A4B-4CF1-A59D-A311F46543E8}"/>
              </a:ext>
            </a:extLst>
          </p:cNvPr>
          <p:cNvSpPr>
            <a:spLocks noGrp="1"/>
          </p:cNvSpPr>
          <p:nvPr>
            <p:ph idx="1"/>
          </p:nvPr>
        </p:nvSpPr>
        <p:spPr/>
        <p:txBody>
          <a:bodyPr>
            <a:normAutofit/>
          </a:bodyPr>
          <a:lstStyle/>
          <a:p>
            <a:r>
              <a:rPr lang="hr-HR" b="1" dirty="0"/>
              <a:t>2. Saznajte više o poslu</a:t>
            </a:r>
            <a:br>
              <a:rPr lang="hr-HR" dirty="0"/>
            </a:br>
            <a:endParaRPr lang="hr-HR" dirty="0"/>
          </a:p>
          <a:p>
            <a:r>
              <a:rPr lang="hr-HR" dirty="0"/>
              <a:t>Kad ste saznali kome trebate poslati molbu, možete također pokušati kontaktirati tu osobu i postaviti pitanja koja vam mogu pomoći da sastavite prikladno pismo (i životopis) za taj posao.</a:t>
            </a:r>
          </a:p>
          <a:p>
            <a:r>
              <a:rPr lang="hr-HR" dirty="0"/>
              <a:t>Pitanja koja možete postaviti:</a:t>
            </a:r>
          </a:p>
          <a:p>
            <a:r>
              <a:rPr lang="hr-HR" dirty="0"/>
              <a:t>- uključuje li posao rad u timu?</a:t>
            </a:r>
            <a:br>
              <a:rPr lang="hr-HR" dirty="0"/>
            </a:br>
            <a:r>
              <a:rPr lang="hr-HR" dirty="0"/>
              <a:t>- možete li mi reći nešto više o tome kakve ljude tražite?</a:t>
            </a:r>
            <a:br>
              <a:rPr lang="hr-HR" dirty="0"/>
            </a:br>
            <a:r>
              <a:rPr lang="hr-HR" dirty="0"/>
              <a:t>- mogu li negdje pogledati opis radnog mjesta (ovo pitati </a:t>
            </a:r>
            <a:r>
              <a:rPr lang="hr-HR" b="1" dirty="0">
                <a:solidFill>
                  <a:srgbClr val="FF0000"/>
                </a:solidFill>
              </a:rPr>
              <a:t>samo ako oglas za posao nije sadržavao opis</a:t>
            </a:r>
            <a:r>
              <a:rPr lang="hr-HR" dirty="0"/>
              <a:t> radnog mjesta)?</a:t>
            </a:r>
          </a:p>
          <a:p>
            <a:r>
              <a:rPr lang="hr-HR" dirty="0"/>
              <a:t>Odgovori na ova pitanja mogu vam dati neke ideje za podatke koje trebate spomenuti u svom motivacijskom pismu.</a:t>
            </a:r>
          </a:p>
          <a:p>
            <a:endParaRPr lang="hr-HR" dirty="0"/>
          </a:p>
        </p:txBody>
      </p:sp>
    </p:spTree>
    <p:extLst>
      <p:ext uri="{BB962C8B-B14F-4D97-AF65-F5344CB8AC3E}">
        <p14:creationId xmlns:p14="http://schemas.microsoft.com/office/powerpoint/2010/main" val="3869861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2BAEA1F-5D05-45F0-8F5A-B5D3B5EAF158}"/>
              </a:ext>
            </a:extLst>
          </p:cNvPr>
          <p:cNvSpPr>
            <a:spLocks noGrp="1"/>
          </p:cNvSpPr>
          <p:nvPr>
            <p:ph type="title"/>
          </p:nvPr>
        </p:nvSpPr>
        <p:spPr/>
        <p:txBody>
          <a:bodyPr/>
          <a:lstStyle/>
          <a:p>
            <a:r>
              <a:rPr lang="hr-HR" dirty="0"/>
              <a:t>Usklađivanje vašeg pisma uz posao na koji se prijavljujete</a:t>
            </a:r>
          </a:p>
        </p:txBody>
      </p:sp>
      <p:sp>
        <p:nvSpPr>
          <p:cNvPr id="3" name="Rezervirano mjesto sadržaja 2">
            <a:extLst>
              <a:ext uri="{FF2B5EF4-FFF2-40B4-BE49-F238E27FC236}">
                <a16:creationId xmlns:a16="http://schemas.microsoft.com/office/drawing/2014/main" id="{7B4A939D-9A4B-4CF1-A59D-A311F46543E8}"/>
              </a:ext>
            </a:extLst>
          </p:cNvPr>
          <p:cNvSpPr>
            <a:spLocks noGrp="1"/>
          </p:cNvSpPr>
          <p:nvPr>
            <p:ph idx="1"/>
          </p:nvPr>
        </p:nvSpPr>
        <p:spPr/>
        <p:txBody>
          <a:bodyPr>
            <a:normAutofit/>
          </a:bodyPr>
          <a:lstStyle/>
          <a:p>
            <a:r>
              <a:rPr lang="hr-HR" b="1" dirty="0"/>
              <a:t>3. Saznajte više o tvrtki</a:t>
            </a:r>
            <a:br>
              <a:rPr lang="hr-HR" dirty="0"/>
            </a:br>
            <a:endParaRPr lang="hr-HR" dirty="0"/>
          </a:p>
          <a:p>
            <a:r>
              <a:rPr lang="hr-HR" dirty="0"/>
              <a:t>Skupljanje informacija o tvrtki je još jedan dobar način da otkrijete kako prilagoditi svoje motivacijsko pismo.</a:t>
            </a:r>
            <a:br>
              <a:rPr lang="hr-HR" dirty="0"/>
            </a:br>
            <a:endParaRPr lang="hr-HR" dirty="0"/>
          </a:p>
          <a:p>
            <a:r>
              <a:rPr lang="hr-HR" dirty="0"/>
              <a:t>Evo nekoliko savjeta:</a:t>
            </a:r>
          </a:p>
          <a:p>
            <a:r>
              <a:rPr lang="hr-HR" dirty="0"/>
              <a:t>- Ako znate naziv tvrtke, potražite informacije o njoj na internetu.</a:t>
            </a:r>
            <a:br>
              <a:rPr lang="hr-HR" dirty="0"/>
            </a:br>
            <a:r>
              <a:rPr lang="hr-HR" dirty="0"/>
              <a:t>- Ako tvrtka ima svoju web stranicu, posjetite ju (pogotovo njihovu "O nama" stranicu).</a:t>
            </a:r>
            <a:br>
              <a:rPr lang="hr-HR" dirty="0"/>
            </a:br>
            <a:endParaRPr lang="hr-HR" dirty="0"/>
          </a:p>
        </p:txBody>
      </p:sp>
    </p:spTree>
    <p:extLst>
      <p:ext uri="{BB962C8B-B14F-4D97-AF65-F5344CB8AC3E}">
        <p14:creationId xmlns:p14="http://schemas.microsoft.com/office/powerpoint/2010/main" val="3292335010"/>
      </p:ext>
    </p:extLst>
  </p:cSld>
  <p:clrMapOvr>
    <a:masterClrMapping/>
  </p:clrMapOvr>
</p:sld>
</file>

<file path=ppt/theme/theme1.xml><?xml version="1.0" encoding="utf-8"?>
<a:theme xmlns:a="http://schemas.openxmlformats.org/drawingml/2006/main" name="Retrospektiva">
  <a:themeElements>
    <a:clrScheme name="Retrospektiva">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ktiv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1215</TotalTime>
  <Words>1023</Words>
  <Application>Microsoft Office PowerPoint</Application>
  <PresentationFormat>Prikaz na zaslonu (16:9)</PresentationFormat>
  <Paragraphs>125</Paragraphs>
  <Slides>30</Slides>
  <Notes>2</Notes>
  <HiddenSlides>0</HiddenSlides>
  <MMClips>0</MMClips>
  <ScaleCrop>false</ScaleCrop>
  <HeadingPairs>
    <vt:vector size="6" baseType="variant">
      <vt:variant>
        <vt:lpstr>Korišteni fontovi</vt:lpstr>
      </vt:variant>
      <vt:variant>
        <vt:i4>2</vt:i4>
      </vt:variant>
      <vt:variant>
        <vt:lpstr>Tema</vt:lpstr>
      </vt:variant>
      <vt:variant>
        <vt:i4>1</vt:i4>
      </vt:variant>
      <vt:variant>
        <vt:lpstr>Naslovi slajdova</vt:lpstr>
      </vt:variant>
      <vt:variant>
        <vt:i4>30</vt:i4>
      </vt:variant>
    </vt:vector>
  </HeadingPairs>
  <TitlesOfParts>
    <vt:vector size="33" baseType="lpstr">
      <vt:lpstr>Calibri</vt:lpstr>
      <vt:lpstr>Calibri Light</vt:lpstr>
      <vt:lpstr>Retrospektiva</vt:lpstr>
      <vt:lpstr>    Motivacijsko pismo</vt:lpstr>
      <vt:lpstr>Što je motivacijsko pismo? </vt:lpstr>
      <vt:lpstr>Što je motivacijsko pismo? </vt:lpstr>
      <vt:lpstr>Svrha motivacijskog pisma</vt:lpstr>
      <vt:lpstr>Koliko dugo bi motivacijsko pismo trebalo biti?</vt:lpstr>
      <vt:lpstr>Usklađivanje vašeg pisma uz posao na koji se prijavljujete</vt:lpstr>
      <vt:lpstr>Usklađivanje vašeg pisma uz posao na koji se prijavljujete</vt:lpstr>
      <vt:lpstr>Usklađivanje vašeg pisma uz posao na koji se prijavljujete</vt:lpstr>
      <vt:lpstr>Usklađivanje vašeg pisma uz posao na koji se prijavljujete</vt:lpstr>
      <vt:lpstr>Što biste trebali uključiti u motivacijsko pismo?</vt:lpstr>
      <vt:lpstr>Što biste trebali uključiti u motivacijsko pismo?</vt:lpstr>
      <vt:lpstr>Što biste trebali uključiti u motivacijsko pismo?</vt:lpstr>
      <vt:lpstr>Što biste trebali uključiti u motivacijsko pismo?</vt:lpstr>
      <vt:lpstr>Što biste trebali uključiti u motivacijsko pismo?</vt:lpstr>
      <vt:lpstr>Što biste trebali uključiti u motivacijsko pismo?</vt:lpstr>
      <vt:lpstr>Što ne biste trebali uključiti u motivacijsko pismo!</vt:lpstr>
      <vt:lpstr>Što ne biste trebali uključiti u motivacijsko pismo</vt:lpstr>
      <vt:lpstr>Sažetak</vt:lpstr>
      <vt:lpstr>Primjer motivacijskog pisma - adresa</vt:lpstr>
      <vt:lpstr>Primjer motivacijskog pisma - uvod</vt:lpstr>
      <vt:lpstr>Primjer motivacijskog pisma – središnji dio</vt:lpstr>
      <vt:lpstr>Primjer motivacijskog pisma – zaključak</vt:lpstr>
      <vt:lpstr>Izrada motivacijskog pisma kroz europass</vt:lpstr>
      <vt:lpstr>PowerPoint prezentacija</vt:lpstr>
      <vt:lpstr>PowerPoint prezentacija</vt:lpstr>
      <vt:lpstr>PowerPoint prezentacija</vt:lpstr>
      <vt:lpstr>PowerPoint prezentacija</vt:lpstr>
      <vt:lpstr>PowerPoint prezentacija</vt:lpstr>
      <vt:lpstr>PowerPoint prezentacija</vt:lpstr>
      <vt:lpstr>PowerPoint prezentacija</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Marijana</dc:creator>
  <cp:lastModifiedBy>Marijana</cp:lastModifiedBy>
  <cp:revision>162</cp:revision>
  <dcterms:created xsi:type="dcterms:W3CDTF">2013-08-21T19:17:07Z</dcterms:created>
  <dcterms:modified xsi:type="dcterms:W3CDTF">2022-06-05T19:56:14Z</dcterms:modified>
</cp:coreProperties>
</file>