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embeddings/oleObject1.bin" ContentType="application/vnd.openxmlformats-officedocument.oleObject"/>
  <Override PartName="/ppt/notesSlides/notesSlide1.xml" ContentType="application/vnd.openxmlformats-officedocument.presentationml.notesSlide+xml"/>
  <Override PartName="/ppt/notesSlides/_rels/notesSlide1.xml.rels" ContentType="application/vnd.openxmlformats-package.relationships+xml"/>
  <Override PartName="/ppt/notesSlides/_rels/notesSlide2.xml.rels" ContentType="application/vnd.openxmlformats-package.relationships+xml"/>
  <Override PartName="/ppt/notesSlides/notesSlide2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s/slide26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25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slides/_rels/slide23.xml.rels" ContentType="application/vnd.openxmlformats-package.relationships+xml"/>
  <Override PartName="/ppt/slides/_rels/slide24.xml.rels" ContentType="application/vnd.openxmlformats-package.relationships+xml"/>
  <Override PartName="/ppt/slides/_rels/slide25.xml.rels" ContentType="application/vnd.openxmlformats-package.relationships+xml"/>
  <Override PartName="/ppt/slides/_rels/slide26.xml.rels" ContentType="application/vnd.openxmlformats-package.relationships+xml"/>
  <Override PartName="/ppt/slides/_rels/slide27.xml.rels" ContentType="application/vnd.openxmlformats-package.relationships+xml"/>
  <Override PartName="/ppt/media/image1.png" ContentType="image/png"/>
  <Override PartName="/ppt/media/image9.wmf" ContentType="image/x-wmf"/>
  <Override PartName="/ppt/media/image2.png" ContentType="image/png"/>
  <Override PartName="/ppt/media/image3.png" ContentType="image/png"/>
  <Override PartName="/ppt/media/image5.png" ContentType="image/png"/>
  <Override PartName="/ppt/media/image4.wmf" ContentType="image/x-wmf"/>
  <Override PartName="/ppt/media/image6.png" ContentType="image/png"/>
  <Override PartName="/ppt/media/image8.png" ContentType="image/png"/>
  <Override PartName="/ppt/media/image7.wmf" ContentType="image/x-wmf"/>
  <Override PartName="/ppt/media/image10.png" ContentType="image/png"/>
  <Override PartName="/ppt/media/image11.png" ContentType="image/png"/>
  <Override PartName="/ppt/media/image18.jpeg" ContentType="image/jpeg"/>
  <Override PartName="/ppt/media/image12.png" ContentType="image/pn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9.png" ContentType="image/png"/>
  <Override PartName="/ppt/media/image20.png" ContentType="image/png"/>
  <Override PartName="/ppt/media/image21.png" ContentType="image/png"/>
  <Override PartName="/ppt/media/image22.png" ContentType="image/png"/>
  <Override PartName="/ppt/media/image23.png" ContentType="image/png"/>
  <Override PartName="/ppt/media/image24.png" ContentType="image/png"/>
  <Override PartName="/ppt/media/image25.png" ContentType="image/png"/>
  <Override PartName="/ppt/media/image26.png" ContentType="image/png"/>
  <Override PartName="/ppt/media/image27.png" ContentType="image/png"/>
  <Override PartName="/ppt/media/image28.png" ContentType="image/png"/>
  <Override PartName="/ppt/media/image29.png" ContentType="image/png"/>
  <Override PartName="/ppt/media/image30.wmf" ContentType="image/x-wmf"/>
  <Override PartName="/ppt/media/image31.png" ContentType="image/png"/>
  <Override PartName="/ppt/media/image32.png" ContentType="image/png"/>
  <Override PartName="/ppt/media/image33.png" ContentType="image/png"/>
  <Override PartName="/ppt/media/image34.png" ContentType="image/png"/>
  <Override PartName="/ppt/media/image35.png" ContentType="image/png"/>
  <Override PartName="/ppt/media/image36.png" ContentType="image/png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Relationship Id="rId27" Type="http://schemas.openxmlformats.org/officeDocument/2006/relationships/slide" Target="slides/slide21.xml"/><Relationship Id="rId28" Type="http://schemas.openxmlformats.org/officeDocument/2006/relationships/slide" Target="slides/slide22.xml"/><Relationship Id="rId29" Type="http://schemas.openxmlformats.org/officeDocument/2006/relationships/slide" Target="slides/slide23.xml"/><Relationship Id="rId30" Type="http://schemas.openxmlformats.org/officeDocument/2006/relationships/slide" Target="slides/slide24.xml"/><Relationship Id="rId31" Type="http://schemas.openxmlformats.org/officeDocument/2006/relationships/slide" Target="slides/slide25.xml"/><Relationship Id="rId32" Type="http://schemas.openxmlformats.org/officeDocument/2006/relationships/slide" Target="slides/slide26.xml"/><Relationship Id="rId33" Type="http://schemas.openxmlformats.org/officeDocument/2006/relationships/slide" Target="slides/slide27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5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hr-HR" sz="4400" spc="-1" strike="noStrike">
                <a:latin typeface="Arial"/>
              </a:rPr>
              <a:t>Kliknite za premještanje slajda</a:t>
            </a:r>
            <a:endParaRPr b="0" lang="hr-HR" sz="4400" spc="-1" strike="noStrike">
              <a:latin typeface="Arial"/>
            </a:endParaRPr>
          </a:p>
        </p:txBody>
      </p:sp>
      <p:sp>
        <p:nvSpPr>
          <p:cNvPr id="207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hr-HR" sz="2000" spc="-1" strike="noStrike">
                <a:latin typeface="Arial"/>
              </a:rPr>
              <a:t>Kliknite za uređivanje oblika bilješki</a:t>
            </a:r>
            <a:endParaRPr b="0" lang="hr-HR" sz="2000" spc="-1" strike="noStrike">
              <a:latin typeface="Arial"/>
            </a:endParaRPr>
          </a:p>
        </p:txBody>
      </p:sp>
      <p:sp>
        <p:nvSpPr>
          <p:cNvPr id="208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hr-HR" sz="1400" spc="-1" strike="noStrike">
                <a:latin typeface="Times New Roman"/>
              </a:rPr>
              <a:t>&lt;zaglavlje&gt;</a:t>
            </a:r>
            <a:endParaRPr b="0" lang="hr-HR" sz="1400" spc="-1" strike="noStrike">
              <a:latin typeface="Times New Roman"/>
            </a:endParaRPr>
          </a:p>
        </p:txBody>
      </p:sp>
      <p:sp>
        <p:nvSpPr>
          <p:cNvPr id="209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hr-HR" sz="1400" spc="-1" strike="noStrike">
                <a:latin typeface="Times New Roman"/>
              </a:rPr>
              <a:t>&lt;date/time&gt;</a:t>
            </a:r>
            <a:endParaRPr b="0" lang="hr-HR" sz="1400" spc="-1" strike="noStrike">
              <a:latin typeface="Times New Roman"/>
            </a:endParaRPr>
          </a:p>
        </p:txBody>
      </p:sp>
      <p:sp>
        <p:nvSpPr>
          <p:cNvPr id="210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hr-HR" sz="1400" spc="-1" strike="noStrike">
                <a:latin typeface="Times New Roman"/>
              </a:rPr>
              <a:t>&lt;podložje&gt;</a:t>
            </a:r>
            <a:endParaRPr b="0" lang="hr-HR" sz="1400" spc="-1" strike="noStrike">
              <a:latin typeface="Times New Roman"/>
            </a:endParaRPr>
          </a:p>
        </p:txBody>
      </p:sp>
      <p:sp>
        <p:nvSpPr>
          <p:cNvPr id="211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166B7EFE-A628-49C3-A27F-C80FAC68D420}" type="slidenum">
              <a:rPr b="0" lang="hr-HR" sz="1400" spc="-1" strike="noStrike">
                <a:latin typeface="Times New Roman"/>
              </a:rPr>
              <a:t>&lt;number&gt;</a:t>
            </a:fld>
            <a:endParaRPr b="0" lang="hr-HR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CustomShape 1"/>
          <p:cNvSpPr/>
          <p:nvPr/>
        </p:nvSpPr>
        <p:spPr>
          <a:xfrm>
            <a:off x="3884760" y="8685360"/>
            <a:ext cx="297036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C5C1AF59-EE7C-47BD-94CC-69793DDECC3B}" type="slidenum">
              <a:rPr b="0" lang="hr-HR" sz="1200" spc="-1" strike="noStrike">
                <a:solidFill>
                  <a:srgbClr val="000000"/>
                </a:solidFill>
                <a:latin typeface="Times New Roman"/>
              </a:rPr>
              <a:t>&lt;number&gt;</a:t>
            </a:fld>
            <a:endParaRPr b="0" lang="hr-HR" sz="1200" spc="-1" strike="noStrike">
              <a:latin typeface="Arial"/>
            </a:endParaRPr>
          </a:p>
        </p:txBody>
      </p:sp>
      <p:sp>
        <p:nvSpPr>
          <p:cNvPr id="343" name="PlaceHolder 2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0560" cy="3427560"/>
          </a:xfrm>
          <a:prstGeom prst="rect">
            <a:avLst/>
          </a:prstGeom>
        </p:spPr>
      </p:sp>
      <p:sp>
        <p:nvSpPr>
          <p:cNvPr id="344" name="PlaceHolder 3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960" cy="41133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hr-HR" sz="2000" spc="-1" strike="noStrike">
              <a:latin typeface="Arial"/>
            </a:endParaRPr>
          </a:p>
        </p:txBody>
      </p:sp>
    </p:spTree>
  </p:cSld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CustomShape 1"/>
          <p:cNvSpPr/>
          <p:nvPr/>
        </p:nvSpPr>
        <p:spPr>
          <a:xfrm>
            <a:off x="3884760" y="8685360"/>
            <a:ext cx="297036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CD030E78-E00B-495A-A535-CBFA14135FF7}" type="slidenum">
              <a:rPr b="0" lang="hr-HR" sz="1200" spc="-1" strike="noStrike">
                <a:solidFill>
                  <a:srgbClr val="000000"/>
                </a:solidFill>
                <a:latin typeface="Times New Roman"/>
              </a:rPr>
              <a:t>&lt;number&gt;</a:t>
            </a:fld>
            <a:endParaRPr b="0" lang="hr-HR" sz="1200" spc="-1" strike="noStrike">
              <a:latin typeface="Arial"/>
            </a:endParaRPr>
          </a:p>
        </p:txBody>
      </p:sp>
      <p:sp>
        <p:nvSpPr>
          <p:cNvPr id="346" name="CustomShape 2"/>
          <p:cNvSpPr/>
          <p:nvPr/>
        </p:nvSpPr>
        <p:spPr>
          <a:xfrm>
            <a:off x="0" y="0"/>
            <a:ext cx="297036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+mn-ea"/>
              </a:rPr>
              <a:t>T.Š.-3e-2011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347" name="CustomShape 3"/>
          <p:cNvSpPr/>
          <p:nvPr/>
        </p:nvSpPr>
        <p:spPr>
          <a:xfrm>
            <a:off x="3884760" y="8685360"/>
            <a:ext cx="297036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0496778D-3898-45F9-AE05-D5BECCBBDEAC}" type="slidenum">
              <a:rPr b="0" lang="hr-HR" sz="1200" spc="-1" strike="noStrike">
                <a:solidFill>
                  <a:srgbClr val="000000"/>
                </a:solidFill>
                <a:latin typeface="Arial"/>
                <a:ea typeface="+mn-ea"/>
              </a:rPr>
              <a:t>&lt;number&gt;</a:t>
            </a:fld>
            <a:endParaRPr b="0" lang="hr-HR" sz="1200" spc="-1" strike="noStrike">
              <a:latin typeface="Arial"/>
            </a:endParaRPr>
          </a:p>
        </p:txBody>
      </p:sp>
      <p:sp>
        <p:nvSpPr>
          <p:cNvPr id="348" name="PlaceHolder 4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0560" cy="3427560"/>
          </a:xfrm>
          <a:prstGeom prst="rect">
            <a:avLst/>
          </a:prstGeom>
        </p:spPr>
      </p:sp>
      <p:sp>
        <p:nvSpPr>
          <p:cNvPr id="349" name="PlaceHolder 5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960" cy="411336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hr-HR" sz="20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4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4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5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54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59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60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61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8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02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08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09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3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3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3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3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4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4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4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4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4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4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50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53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54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5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56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57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7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7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7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8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8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8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8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8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9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9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9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9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198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spAutoFit/>
          </a:bodyPr>
          <a:p>
            <a:pPr algn="ctr"/>
            <a:endParaRPr b="0" lang="hr-HR" sz="4400" spc="-1" strike="noStrike">
              <a:latin typeface="Arial"/>
            </a:endParaRPr>
          </a:p>
        </p:txBody>
      </p:sp>
      <p:sp>
        <p:nvSpPr>
          <p:cNvPr id="20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201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202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20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204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  <p:sp>
        <p:nvSpPr>
          <p:cNvPr id="205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hr-HR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0" name="Group 1"/>
          <p:cNvGrpSpPr/>
          <p:nvPr/>
        </p:nvGrpSpPr>
        <p:grpSpPr>
          <a:xfrm>
            <a:off x="0" y="0"/>
            <a:ext cx="9142560" cy="544680"/>
            <a:chOff x="0" y="0"/>
            <a:chExt cx="9142560" cy="544680"/>
          </a:xfrm>
        </p:grpSpPr>
        <p:sp>
          <p:nvSpPr>
            <p:cNvPr id="1" name="CustomShape 2"/>
            <p:cNvSpPr/>
            <p:nvPr/>
          </p:nvSpPr>
          <p:spPr>
            <a:xfrm>
              <a:off x="0" y="0"/>
              <a:ext cx="284400" cy="532080"/>
            </a:xfrm>
            <a:prstGeom prst="rect">
              <a:avLst/>
            </a:prstGeom>
            <a:gradFill rotWithShape="0">
              <a:gsLst>
                <a:gs pos="0">
                  <a:srgbClr val="cccce6"/>
                </a:gs>
                <a:gs pos="100000">
                  <a:srgbClr val="ffffff"/>
                </a:gs>
              </a:gsLst>
              <a:lin ang="0"/>
            </a:gra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" name="CustomShape 3"/>
            <p:cNvSpPr/>
            <p:nvPr/>
          </p:nvSpPr>
          <p:spPr>
            <a:xfrm>
              <a:off x="412920" y="135000"/>
              <a:ext cx="8729640" cy="273240"/>
            </a:xfrm>
            <a:prstGeom prst="rect">
              <a:avLst/>
            </a:prstGeom>
            <a:gradFill rotWithShape="0">
              <a:gsLst>
                <a:gs pos="0">
                  <a:srgbClr val="00007d"/>
                </a:gs>
                <a:gs pos="100000">
                  <a:srgbClr val="ffffff"/>
                </a:gs>
              </a:gsLst>
              <a:lin ang="0"/>
            </a:gra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" name="CustomShape 4"/>
            <p:cNvSpPr/>
            <p:nvPr/>
          </p:nvSpPr>
          <p:spPr>
            <a:xfrm>
              <a:off x="409680" y="135000"/>
              <a:ext cx="136800" cy="139680"/>
            </a:xfrm>
            <a:prstGeom prst="rect">
              <a:avLst/>
            </a:prstGeom>
            <a:solidFill>
              <a:schemeClr val="folHlink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547560" y="0"/>
              <a:ext cx="138240" cy="136800"/>
            </a:xfrm>
            <a:prstGeom prst="rect">
              <a:avLst/>
            </a:prstGeom>
            <a:solidFill>
              <a:schemeClr val="folHlink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547560" y="135000"/>
              <a:ext cx="138240" cy="139680"/>
            </a:xfrm>
            <a:prstGeom prst="rect">
              <a:avLst/>
            </a:prstGeom>
            <a:solidFill>
              <a:schemeClr val="accent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274680" y="274680"/>
              <a:ext cx="135000" cy="136800"/>
            </a:xfrm>
            <a:prstGeom prst="rect">
              <a:avLst/>
            </a:prstGeom>
            <a:solidFill>
              <a:schemeClr val="folHlink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" name="CustomShape 8"/>
            <p:cNvSpPr/>
            <p:nvPr/>
          </p:nvSpPr>
          <p:spPr>
            <a:xfrm>
              <a:off x="131760" y="136440"/>
              <a:ext cx="139680" cy="136800"/>
            </a:xfrm>
            <a:prstGeom prst="rect">
              <a:avLst/>
            </a:prstGeom>
            <a:solidFill>
              <a:schemeClr val="bg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8" name="CustomShape 9"/>
            <p:cNvSpPr/>
            <p:nvPr/>
          </p:nvSpPr>
          <p:spPr>
            <a:xfrm>
              <a:off x="409680" y="271440"/>
              <a:ext cx="136800" cy="136800"/>
            </a:xfrm>
            <a:prstGeom prst="rect">
              <a:avLst/>
            </a:prstGeom>
            <a:solidFill>
              <a:schemeClr val="accent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" name="CustomShape 10"/>
            <p:cNvSpPr/>
            <p:nvPr/>
          </p:nvSpPr>
          <p:spPr>
            <a:xfrm>
              <a:off x="274680" y="409680"/>
              <a:ext cx="135000" cy="135000"/>
            </a:xfrm>
            <a:prstGeom prst="rect">
              <a:avLst/>
            </a:prstGeom>
            <a:solidFill>
              <a:schemeClr val="accent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10" name="Group 11"/>
          <p:cNvGrpSpPr/>
          <p:nvPr/>
        </p:nvGrpSpPr>
        <p:grpSpPr>
          <a:xfrm>
            <a:off x="0" y="0"/>
            <a:ext cx="9142560" cy="6856560"/>
            <a:chOff x="0" y="0"/>
            <a:chExt cx="9142560" cy="6856560"/>
          </a:xfrm>
        </p:grpSpPr>
        <p:sp>
          <p:nvSpPr>
            <p:cNvPr id="11" name="CustomShape 12"/>
            <p:cNvSpPr/>
            <p:nvPr/>
          </p:nvSpPr>
          <p:spPr>
            <a:xfrm>
              <a:off x="0" y="0"/>
              <a:ext cx="3503880" cy="6856560"/>
            </a:xfrm>
            <a:prstGeom prst="rect">
              <a:avLst/>
            </a:prstGeom>
            <a:gradFill rotWithShape="0">
              <a:gsLst>
                <a:gs pos="0">
                  <a:srgbClr val="cccce6"/>
                </a:gs>
                <a:gs pos="100000">
                  <a:srgbClr val="ffffff"/>
                </a:gs>
              </a:gsLst>
              <a:lin ang="0"/>
            </a:gra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" name="CustomShape 13"/>
            <p:cNvSpPr/>
            <p:nvPr/>
          </p:nvSpPr>
          <p:spPr>
            <a:xfrm>
              <a:off x="1716120" y="1690560"/>
              <a:ext cx="7426440" cy="2532240"/>
            </a:xfrm>
            <a:prstGeom prst="rect">
              <a:avLst/>
            </a:prstGeom>
            <a:solidFill>
              <a:schemeClr val="bg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13" name="Group 14"/>
            <p:cNvGrpSpPr/>
            <p:nvPr/>
          </p:nvGrpSpPr>
          <p:grpSpPr>
            <a:xfrm>
              <a:off x="0" y="1066680"/>
              <a:ext cx="2865600" cy="3156480"/>
              <a:chOff x="0" y="1066680"/>
              <a:chExt cx="2865600" cy="3156480"/>
            </a:xfrm>
          </p:grpSpPr>
          <p:sp>
            <p:nvSpPr>
              <p:cNvPr id="14" name="CustomShape 15"/>
              <p:cNvSpPr/>
              <p:nvPr/>
            </p:nvSpPr>
            <p:spPr>
              <a:xfrm>
                <a:off x="573120" y="3583080"/>
                <a:ext cx="574920" cy="640080"/>
              </a:xfrm>
              <a:prstGeom prst="rect">
                <a:avLst/>
              </a:prstGeom>
              <a:solidFill>
                <a:schemeClr val="accent2"/>
              </a:solidFill>
              <a:ln w="9360">
                <a:noFill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15" name="CustomShape 16"/>
              <p:cNvSpPr/>
              <p:nvPr/>
            </p:nvSpPr>
            <p:spPr>
              <a:xfrm>
                <a:off x="1716120" y="1690560"/>
                <a:ext cx="573120" cy="641520"/>
              </a:xfrm>
              <a:prstGeom prst="rect">
                <a:avLst/>
              </a:prstGeom>
              <a:solidFill>
                <a:schemeClr val="folHlink"/>
              </a:solidFill>
              <a:ln w="9360">
                <a:noFill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16" name="CustomShape 17"/>
              <p:cNvSpPr/>
              <p:nvPr/>
            </p:nvSpPr>
            <p:spPr>
              <a:xfrm>
                <a:off x="2281320" y="1066680"/>
                <a:ext cx="584280" cy="633600"/>
              </a:xfrm>
              <a:prstGeom prst="rect">
                <a:avLst/>
              </a:prstGeom>
              <a:solidFill>
                <a:schemeClr val="folHlink"/>
              </a:solidFill>
              <a:ln w="9360">
                <a:noFill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17" name="CustomShape 18"/>
              <p:cNvSpPr/>
              <p:nvPr/>
            </p:nvSpPr>
            <p:spPr>
              <a:xfrm>
                <a:off x="1141560" y="3583080"/>
                <a:ext cx="582840" cy="640080"/>
              </a:xfrm>
              <a:prstGeom prst="rect">
                <a:avLst/>
              </a:prstGeom>
              <a:solidFill>
                <a:schemeClr val="bg2"/>
              </a:solidFill>
              <a:ln w="9360">
                <a:noFill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18" name="CustomShape 19"/>
              <p:cNvSpPr/>
              <p:nvPr/>
            </p:nvSpPr>
            <p:spPr>
              <a:xfrm>
                <a:off x="2281320" y="1690560"/>
                <a:ext cx="584280" cy="641520"/>
              </a:xfrm>
              <a:prstGeom prst="rect">
                <a:avLst/>
              </a:prstGeom>
              <a:solidFill>
                <a:schemeClr val="accent2"/>
              </a:solidFill>
              <a:ln w="9360">
                <a:noFill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19" name="CustomShape 20"/>
              <p:cNvSpPr/>
              <p:nvPr/>
            </p:nvSpPr>
            <p:spPr>
              <a:xfrm>
                <a:off x="1141560" y="2324160"/>
                <a:ext cx="582840" cy="631800"/>
              </a:xfrm>
              <a:prstGeom prst="rect">
                <a:avLst/>
              </a:prstGeom>
              <a:solidFill>
                <a:schemeClr val="folHlink"/>
              </a:solidFill>
              <a:ln w="9360">
                <a:noFill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20" name="CustomShape 21"/>
              <p:cNvSpPr/>
              <p:nvPr/>
            </p:nvSpPr>
            <p:spPr>
              <a:xfrm>
                <a:off x="0" y="2324160"/>
                <a:ext cx="581040" cy="631800"/>
              </a:xfrm>
              <a:prstGeom prst="rect">
                <a:avLst/>
              </a:prstGeom>
              <a:solidFill>
                <a:schemeClr val="bg2"/>
              </a:solidFill>
              <a:ln w="9360">
                <a:noFill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21" name="CustomShape 22"/>
              <p:cNvSpPr/>
              <p:nvPr/>
            </p:nvSpPr>
            <p:spPr>
              <a:xfrm>
                <a:off x="1716120" y="2324160"/>
                <a:ext cx="573120" cy="631800"/>
              </a:xfrm>
              <a:prstGeom prst="rect">
                <a:avLst/>
              </a:prstGeom>
              <a:solidFill>
                <a:schemeClr val="accent2"/>
              </a:solidFill>
              <a:ln w="9360">
                <a:noFill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22" name="CustomShape 23"/>
              <p:cNvSpPr/>
              <p:nvPr/>
            </p:nvSpPr>
            <p:spPr>
              <a:xfrm>
                <a:off x="573120" y="2948040"/>
                <a:ext cx="574920" cy="642960"/>
              </a:xfrm>
              <a:prstGeom prst="rect">
                <a:avLst/>
              </a:prstGeom>
              <a:solidFill>
                <a:schemeClr val="folHlink"/>
              </a:solidFill>
              <a:ln w="9360">
                <a:noFill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23" name="CustomShape 24"/>
              <p:cNvSpPr/>
              <p:nvPr/>
            </p:nvSpPr>
            <p:spPr>
              <a:xfrm>
                <a:off x="1141560" y="2948040"/>
                <a:ext cx="582840" cy="642960"/>
              </a:xfrm>
              <a:prstGeom prst="rect">
                <a:avLst/>
              </a:prstGeom>
              <a:solidFill>
                <a:schemeClr val="accent2"/>
              </a:solidFill>
              <a:ln w="9360">
                <a:noFill/>
              </a:ln>
            </p:spPr>
            <p:style>
              <a:lnRef idx="0"/>
              <a:fillRef idx="0"/>
              <a:effectRef idx="0"/>
              <a:fontRef idx="minor"/>
            </p:style>
          </p:sp>
        </p:grpSp>
      </p:grpSp>
      <p:sp>
        <p:nvSpPr>
          <p:cNvPr id="24" name="PlaceHolder 25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hr-HR" sz="4400" spc="-1" strike="noStrike">
                <a:latin typeface="Arial"/>
              </a:rPr>
              <a:t>Kliknite za uređivanje oblika naslova teksta</a:t>
            </a:r>
            <a:endParaRPr b="0" lang="hr-HR" sz="4400" spc="-1" strike="noStrike">
              <a:latin typeface="Arial"/>
            </a:endParaRPr>
          </a:p>
        </p:txBody>
      </p:sp>
      <p:sp>
        <p:nvSpPr>
          <p:cNvPr id="25" name="PlaceHolder 2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3200" spc="-1" strike="noStrike">
                <a:latin typeface="Arial"/>
              </a:rPr>
              <a:t>Kliknite za uređivanje oblika teksta</a:t>
            </a:r>
            <a:endParaRPr b="0" lang="hr-H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r-HR" sz="2800" spc="-1" strike="noStrike">
                <a:latin typeface="Arial"/>
              </a:rPr>
              <a:t>Druga razina konture</a:t>
            </a:r>
            <a:endParaRPr b="0" lang="hr-H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400" spc="-1" strike="noStrike">
                <a:latin typeface="Arial"/>
              </a:rPr>
              <a:t>Treća razina konture</a:t>
            </a:r>
            <a:endParaRPr b="0" lang="hr-H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r-HR" sz="2000" spc="-1" strike="noStrike">
                <a:latin typeface="Arial"/>
              </a:rPr>
              <a:t>Četvrta razina kontura</a:t>
            </a:r>
            <a:endParaRPr b="0" lang="hr-H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000" spc="-1" strike="noStrike">
                <a:latin typeface="Arial"/>
              </a:rPr>
              <a:t>Peta razina kontura</a:t>
            </a:r>
            <a:endParaRPr b="0" lang="hr-H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000" spc="-1" strike="noStrike">
                <a:latin typeface="Arial"/>
              </a:rPr>
              <a:t>Šesta razina kontura</a:t>
            </a:r>
            <a:endParaRPr b="0" lang="hr-H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000" spc="-1" strike="noStrike">
                <a:latin typeface="Arial"/>
              </a:rPr>
              <a:t>Sedma razina konture</a:t>
            </a:r>
            <a:endParaRPr b="0" lang="hr-H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Group 1"/>
          <p:cNvGrpSpPr/>
          <p:nvPr/>
        </p:nvGrpSpPr>
        <p:grpSpPr>
          <a:xfrm>
            <a:off x="0" y="0"/>
            <a:ext cx="9142560" cy="544680"/>
            <a:chOff x="0" y="0"/>
            <a:chExt cx="9142560" cy="544680"/>
          </a:xfrm>
        </p:grpSpPr>
        <p:sp>
          <p:nvSpPr>
            <p:cNvPr id="63" name="CustomShape 2"/>
            <p:cNvSpPr/>
            <p:nvPr/>
          </p:nvSpPr>
          <p:spPr>
            <a:xfrm>
              <a:off x="0" y="0"/>
              <a:ext cx="284400" cy="532080"/>
            </a:xfrm>
            <a:prstGeom prst="rect">
              <a:avLst/>
            </a:prstGeom>
            <a:gradFill rotWithShape="0">
              <a:gsLst>
                <a:gs pos="0">
                  <a:srgbClr val="cccce6"/>
                </a:gs>
                <a:gs pos="100000">
                  <a:srgbClr val="ffffff"/>
                </a:gs>
              </a:gsLst>
              <a:lin ang="0"/>
            </a:gra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4" name="CustomShape 3"/>
            <p:cNvSpPr/>
            <p:nvPr/>
          </p:nvSpPr>
          <p:spPr>
            <a:xfrm>
              <a:off x="412920" y="135000"/>
              <a:ext cx="8729640" cy="273240"/>
            </a:xfrm>
            <a:prstGeom prst="rect">
              <a:avLst/>
            </a:prstGeom>
            <a:gradFill rotWithShape="0">
              <a:gsLst>
                <a:gs pos="0">
                  <a:srgbClr val="00007d"/>
                </a:gs>
                <a:gs pos="100000">
                  <a:srgbClr val="ffffff"/>
                </a:gs>
              </a:gsLst>
              <a:lin ang="0"/>
            </a:gra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5" name="CustomShape 4"/>
            <p:cNvSpPr/>
            <p:nvPr/>
          </p:nvSpPr>
          <p:spPr>
            <a:xfrm>
              <a:off x="409680" y="135000"/>
              <a:ext cx="136800" cy="139680"/>
            </a:xfrm>
            <a:prstGeom prst="rect">
              <a:avLst/>
            </a:prstGeom>
            <a:solidFill>
              <a:schemeClr val="folHlink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6" name="CustomShape 5"/>
            <p:cNvSpPr/>
            <p:nvPr/>
          </p:nvSpPr>
          <p:spPr>
            <a:xfrm>
              <a:off x="547560" y="0"/>
              <a:ext cx="138240" cy="136800"/>
            </a:xfrm>
            <a:prstGeom prst="rect">
              <a:avLst/>
            </a:prstGeom>
            <a:solidFill>
              <a:schemeClr val="folHlink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7" name="CustomShape 6"/>
            <p:cNvSpPr/>
            <p:nvPr/>
          </p:nvSpPr>
          <p:spPr>
            <a:xfrm>
              <a:off x="547560" y="135000"/>
              <a:ext cx="138240" cy="139680"/>
            </a:xfrm>
            <a:prstGeom prst="rect">
              <a:avLst/>
            </a:prstGeom>
            <a:solidFill>
              <a:schemeClr val="accent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8" name="CustomShape 7"/>
            <p:cNvSpPr/>
            <p:nvPr/>
          </p:nvSpPr>
          <p:spPr>
            <a:xfrm>
              <a:off x="274680" y="274680"/>
              <a:ext cx="135000" cy="136800"/>
            </a:xfrm>
            <a:prstGeom prst="rect">
              <a:avLst/>
            </a:prstGeom>
            <a:solidFill>
              <a:schemeClr val="folHlink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9" name="CustomShape 8"/>
            <p:cNvSpPr/>
            <p:nvPr/>
          </p:nvSpPr>
          <p:spPr>
            <a:xfrm>
              <a:off x="131760" y="136440"/>
              <a:ext cx="139680" cy="136800"/>
            </a:xfrm>
            <a:prstGeom prst="rect">
              <a:avLst/>
            </a:prstGeom>
            <a:solidFill>
              <a:schemeClr val="bg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0" name="CustomShape 9"/>
            <p:cNvSpPr/>
            <p:nvPr/>
          </p:nvSpPr>
          <p:spPr>
            <a:xfrm>
              <a:off x="409680" y="271440"/>
              <a:ext cx="136800" cy="136800"/>
            </a:xfrm>
            <a:prstGeom prst="rect">
              <a:avLst/>
            </a:prstGeom>
            <a:solidFill>
              <a:schemeClr val="accent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1" name="CustomShape 10"/>
            <p:cNvSpPr/>
            <p:nvPr/>
          </p:nvSpPr>
          <p:spPr>
            <a:xfrm>
              <a:off x="274680" y="409680"/>
              <a:ext cx="135000" cy="135000"/>
            </a:xfrm>
            <a:prstGeom prst="rect">
              <a:avLst/>
            </a:prstGeom>
            <a:solidFill>
              <a:schemeClr val="accent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72" name="PlaceHolder 1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hr-HR" sz="4400" spc="-1" strike="noStrike">
                <a:latin typeface="Arial"/>
              </a:rPr>
              <a:t>Kliknite za uređivanje oblika naslova teksta</a:t>
            </a:r>
            <a:endParaRPr b="0" lang="hr-HR" sz="4400" spc="-1" strike="noStrike">
              <a:latin typeface="Arial"/>
            </a:endParaRPr>
          </a:p>
        </p:txBody>
      </p:sp>
      <p:sp>
        <p:nvSpPr>
          <p:cNvPr id="73" name="PlaceHolder 1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3200" spc="-1" strike="noStrike">
                <a:latin typeface="Arial"/>
              </a:rPr>
              <a:t>Kliknite za uređivanje oblika teksta</a:t>
            </a:r>
            <a:endParaRPr b="0" lang="hr-H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r-HR" sz="2800" spc="-1" strike="noStrike">
                <a:latin typeface="Arial"/>
              </a:rPr>
              <a:t>Druga razina konture</a:t>
            </a:r>
            <a:endParaRPr b="0" lang="hr-H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400" spc="-1" strike="noStrike">
                <a:latin typeface="Arial"/>
              </a:rPr>
              <a:t>Treća razina konture</a:t>
            </a:r>
            <a:endParaRPr b="0" lang="hr-H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r-HR" sz="2000" spc="-1" strike="noStrike">
                <a:latin typeface="Arial"/>
              </a:rPr>
              <a:t>Četvrta razina kontura</a:t>
            </a:r>
            <a:endParaRPr b="0" lang="hr-H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000" spc="-1" strike="noStrike">
                <a:latin typeface="Arial"/>
              </a:rPr>
              <a:t>Peta razina kontura</a:t>
            </a:r>
            <a:endParaRPr b="0" lang="hr-H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000" spc="-1" strike="noStrike">
                <a:latin typeface="Arial"/>
              </a:rPr>
              <a:t>Šesta razina kontura</a:t>
            </a:r>
            <a:endParaRPr b="0" lang="hr-H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000" spc="-1" strike="noStrike">
                <a:latin typeface="Arial"/>
              </a:rPr>
              <a:t>Sedma razina konture</a:t>
            </a:r>
            <a:endParaRPr b="0" lang="hr-H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Group 1"/>
          <p:cNvGrpSpPr/>
          <p:nvPr/>
        </p:nvGrpSpPr>
        <p:grpSpPr>
          <a:xfrm>
            <a:off x="0" y="0"/>
            <a:ext cx="9142560" cy="544680"/>
            <a:chOff x="0" y="0"/>
            <a:chExt cx="9142560" cy="544680"/>
          </a:xfrm>
        </p:grpSpPr>
        <p:sp>
          <p:nvSpPr>
            <p:cNvPr id="111" name="CustomShape 2"/>
            <p:cNvSpPr/>
            <p:nvPr/>
          </p:nvSpPr>
          <p:spPr>
            <a:xfrm>
              <a:off x="0" y="0"/>
              <a:ext cx="284400" cy="532080"/>
            </a:xfrm>
            <a:prstGeom prst="rect">
              <a:avLst/>
            </a:prstGeom>
            <a:gradFill rotWithShape="0">
              <a:gsLst>
                <a:gs pos="0">
                  <a:srgbClr val="cccce6"/>
                </a:gs>
                <a:gs pos="100000">
                  <a:srgbClr val="ffffff"/>
                </a:gs>
              </a:gsLst>
              <a:lin ang="0"/>
            </a:gra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2" name="CustomShape 3"/>
            <p:cNvSpPr/>
            <p:nvPr/>
          </p:nvSpPr>
          <p:spPr>
            <a:xfrm>
              <a:off x="412920" y="135000"/>
              <a:ext cx="8729640" cy="273240"/>
            </a:xfrm>
            <a:prstGeom prst="rect">
              <a:avLst/>
            </a:prstGeom>
            <a:gradFill rotWithShape="0">
              <a:gsLst>
                <a:gs pos="0">
                  <a:srgbClr val="00007d"/>
                </a:gs>
                <a:gs pos="100000">
                  <a:srgbClr val="ffffff"/>
                </a:gs>
              </a:gsLst>
              <a:lin ang="0"/>
            </a:gra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3" name="CustomShape 4"/>
            <p:cNvSpPr/>
            <p:nvPr/>
          </p:nvSpPr>
          <p:spPr>
            <a:xfrm>
              <a:off x="409680" y="135000"/>
              <a:ext cx="136800" cy="139680"/>
            </a:xfrm>
            <a:prstGeom prst="rect">
              <a:avLst/>
            </a:prstGeom>
            <a:solidFill>
              <a:schemeClr val="folHlink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4" name="CustomShape 5"/>
            <p:cNvSpPr/>
            <p:nvPr/>
          </p:nvSpPr>
          <p:spPr>
            <a:xfrm>
              <a:off x="547560" y="0"/>
              <a:ext cx="138240" cy="136800"/>
            </a:xfrm>
            <a:prstGeom prst="rect">
              <a:avLst/>
            </a:prstGeom>
            <a:solidFill>
              <a:schemeClr val="folHlink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5" name="CustomShape 6"/>
            <p:cNvSpPr/>
            <p:nvPr/>
          </p:nvSpPr>
          <p:spPr>
            <a:xfrm>
              <a:off x="547560" y="135000"/>
              <a:ext cx="138240" cy="139680"/>
            </a:xfrm>
            <a:prstGeom prst="rect">
              <a:avLst/>
            </a:prstGeom>
            <a:solidFill>
              <a:schemeClr val="accent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6" name="CustomShape 7"/>
            <p:cNvSpPr/>
            <p:nvPr/>
          </p:nvSpPr>
          <p:spPr>
            <a:xfrm>
              <a:off x="274680" y="274680"/>
              <a:ext cx="135000" cy="136800"/>
            </a:xfrm>
            <a:prstGeom prst="rect">
              <a:avLst/>
            </a:prstGeom>
            <a:solidFill>
              <a:schemeClr val="folHlink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7" name="CustomShape 8"/>
            <p:cNvSpPr/>
            <p:nvPr/>
          </p:nvSpPr>
          <p:spPr>
            <a:xfrm>
              <a:off x="131760" y="136440"/>
              <a:ext cx="139680" cy="136800"/>
            </a:xfrm>
            <a:prstGeom prst="rect">
              <a:avLst/>
            </a:prstGeom>
            <a:solidFill>
              <a:schemeClr val="bg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8" name="CustomShape 9"/>
            <p:cNvSpPr/>
            <p:nvPr/>
          </p:nvSpPr>
          <p:spPr>
            <a:xfrm>
              <a:off x="409680" y="271440"/>
              <a:ext cx="136800" cy="136800"/>
            </a:xfrm>
            <a:prstGeom prst="rect">
              <a:avLst/>
            </a:prstGeom>
            <a:solidFill>
              <a:schemeClr val="accent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9" name="CustomShape 10"/>
            <p:cNvSpPr/>
            <p:nvPr/>
          </p:nvSpPr>
          <p:spPr>
            <a:xfrm>
              <a:off x="274680" y="409680"/>
              <a:ext cx="135000" cy="135000"/>
            </a:xfrm>
            <a:prstGeom prst="rect">
              <a:avLst/>
            </a:prstGeom>
            <a:solidFill>
              <a:schemeClr val="accent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20" name="PlaceHolder 1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hr-HR" sz="4400" spc="-1" strike="noStrike">
                <a:latin typeface="Arial"/>
              </a:rPr>
              <a:t>Kliknite za uređivanje oblika naslova teksta</a:t>
            </a:r>
            <a:endParaRPr b="0" lang="hr-HR" sz="4400" spc="-1" strike="noStrike">
              <a:latin typeface="Arial"/>
            </a:endParaRPr>
          </a:p>
        </p:txBody>
      </p:sp>
      <p:sp>
        <p:nvSpPr>
          <p:cNvPr id="121" name="PlaceHolder 1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3200" spc="-1" strike="noStrike">
                <a:latin typeface="Arial"/>
              </a:rPr>
              <a:t>Kliknite za uređivanje oblika teksta</a:t>
            </a:r>
            <a:endParaRPr b="0" lang="hr-H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r-HR" sz="2800" spc="-1" strike="noStrike">
                <a:latin typeface="Arial"/>
              </a:rPr>
              <a:t>Druga razina konture</a:t>
            </a:r>
            <a:endParaRPr b="0" lang="hr-H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400" spc="-1" strike="noStrike">
                <a:latin typeface="Arial"/>
              </a:rPr>
              <a:t>Treća razina konture</a:t>
            </a:r>
            <a:endParaRPr b="0" lang="hr-H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r-HR" sz="2000" spc="-1" strike="noStrike">
                <a:latin typeface="Arial"/>
              </a:rPr>
              <a:t>Četvrta razina kontura</a:t>
            </a:r>
            <a:endParaRPr b="0" lang="hr-H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000" spc="-1" strike="noStrike">
                <a:latin typeface="Arial"/>
              </a:rPr>
              <a:t>Peta razina kontura</a:t>
            </a:r>
            <a:endParaRPr b="0" lang="hr-H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000" spc="-1" strike="noStrike">
                <a:latin typeface="Arial"/>
              </a:rPr>
              <a:t>Šesta razina kontura</a:t>
            </a:r>
            <a:endParaRPr b="0" lang="hr-H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000" spc="-1" strike="noStrike">
                <a:latin typeface="Arial"/>
              </a:rPr>
              <a:t>Sedma razina konture</a:t>
            </a:r>
            <a:endParaRPr b="0" lang="hr-H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8" name="Group 1"/>
          <p:cNvGrpSpPr/>
          <p:nvPr/>
        </p:nvGrpSpPr>
        <p:grpSpPr>
          <a:xfrm>
            <a:off x="0" y="0"/>
            <a:ext cx="9142560" cy="544680"/>
            <a:chOff x="0" y="0"/>
            <a:chExt cx="9142560" cy="544680"/>
          </a:xfrm>
        </p:grpSpPr>
        <p:sp>
          <p:nvSpPr>
            <p:cNvPr id="159" name="CustomShape 2"/>
            <p:cNvSpPr/>
            <p:nvPr/>
          </p:nvSpPr>
          <p:spPr>
            <a:xfrm>
              <a:off x="0" y="0"/>
              <a:ext cx="284400" cy="532080"/>
            </a:xfrm>
            <a:prstGeom prst="rect">
              <a:avLst/>
            </a:prstGeom>
            <a:gradFill rotWithShape="0">
              <a:gsLst>
                <a:gs pos="0">
                  <a:srgbClr val="cccce6"/>
                </a:gs>
                <a:gs pos="100000">
                  <a:srgbClr val="ffffff"/>
                </a:gs>
              </a:gsLst>
              <a:lin ang="0"/>
            </a:gra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0" name="CustomShape 3"/>
            <p:cNvSpPr/>
            <p:nvPr/>
          </p:nvSpPr>
          <p:spPr>
            <a:xfrm>
              <a:off x="412920" y="135000"/>
              <a:ext cx="8729640" cy="273240"/>
            </a:xfrm>
            <a:prstGeom prst="rect">
              <a:avLst/>
            </a:prstGeom>
            <a:gradFill rotWithShape="0">
              <a:gsLst>
                <a:gs pos="0">
                  <a:srgbClr val="00007d"/>
                </a:gs>
                <a:gs pos="100000">
                  <a:srgbClr val="ffffff"/>
                </a:gs>
              </a:gsLst>
              <a:lin ang="0"/>
            </a:gra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1" name="CustomShape 4"/>
            <p:cNvSpPr/>
            <p:nvPr/>
          </p:nvSpPr>
          <p:spPr>
            <a:xfrm>
              <a:off x="409680" y="135000"/>
              <a:ext cx="136800" cy="139680"/>
            </a:xfrm>
            <a:prstGeom prst="rect">
              <a:avLst/>
            </a:prstGeom>
            <a:solidFill>
              <a:schemeClr val="folHlink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2" name="CustomShape 5"/>
            <p:cNvSpPr/>
            <p:nvPr/>
          </p:nvSpPr>
          <p:spPr>
            <a:xfrm>
              <a:off x="547560" y="0"/>
              <a:ext cx="138240" cy="136800"/>
            </a:xfrm>
            <a:prstGeom prst="rect">
              <a:avLst/>
            </a:prstGeom>
            <a:solidFill>
              <a:schemeClr val="folHlink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3" name="CustomShape 6"/>
            <p:cNvSpPr/>
            <p:nvPr/>
          </p:nvSpPr>
          <p:spPr>
            <a:xfrm>
              <a:off x="547560" y="135000"/>
              <a:ext cx="138240" cy="139680"/>
            </a:xfrm>
            <a:prstGeom prst="rect">
              <a:avLst/>
            </a:prstGeom>
            <a:solidFill>
              <a:schemeClr val="accent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4" name="CustomShape 7"/>
            <p:cNvSpPr/>
            <p:nvPr/>
          </p:nvSpPr>
          <p:spPr>
            <a:xfrm>
              <a:off x="274680" y="274680"/>
              <a:ext cx="135000" cy="136800"/>
            </a:xfrm>
            <a:prstGeom prst="rect">
              <a:avLst/>
            </a:prstGeom>
            <a:solidFill>
              <a:schemeClr val="folHlink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5" name="CustomShape 8"/>
            <p:cNvSpPr/>
            <p:nvPr/>
          </p:nvSpPr>
          <p:spPr>
            <a:xfrm>
              <a:off x="131760" y="136440"/>
              <a:ext cx="139680" cy="136800"/>
            </a:xfrm>
            <a:prstGeom prst="rect">
              <a:avLst/>
            </a:prstGeom>
            <a:solidFill>
              <a:schemeClr val="bg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6" name="CustomShape 9"/>
            <p:cNvSpPr/>
            <p:nvPr/>
          </p:nvSpPr>
          <p:spPr>
            <a:xfrm>
              <a:off x="409680" y="271440"/>
              <a:ext cx="136800" cy="136800"/>
            </a:xfrm>
            <a:prstGeom prst="rect">
              <a:avLst/>
            </a:prstGeom>
            <a:solidFill>
              <a:schemeClr val="accent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67" name="CustomShape 10"/>
            <p:cNvSpPr/>
            <p:nvPr/>
          </p:nvSpPr>
          <p:spPr>
            <a:xfrm>
              <a:off x="274680" y="409680"/>
              <a:ext cx="135000" cy="135000"/>
            </a:xfrm>
            <a:prstGeom prst="rect">
              <a:avLst/>
            </a:prstGeom>
            <a:solidFill>
              <a:schemeClr val="accent2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68" name="PlaceHolder 1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hr-HR" sz="4400" spc="-1" strike="noStrike">
                <a:latin typeface="Arial"/>
              </a:rPr>
              <a:t>Kliknite za uređivanje oblika naslova teksta</a:t>
            </a:r>
            <a:endParaRPr b="0" lang="hr-HR" sz="4400" spc="-1" strike="noStrike">
              <a:latin typeface="Arial"/>
            </a:endParaRPr>
          </a:p>
        </p:txBody>
      </p:sp>
      <p:sp>
        <p:nvSpPr>
          <p:cNvPr id="169" name="PlaceHolder 1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3200" spc="-1" strike="noStrike">
                <a:latin typeface="Arial"/>
              </a:rPr>
              <a:t>Kliknite za uređivanje oblika teksta</a:t>
            </a:r>
            <a:endParaRPr b="0" lang="hr-HR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r-HR" sz="2800" spc="-1" strike="noStrike">
                <a:latin typeface="Arial"/>
              </a:rPr>
              <a:t>Druga razina konture</a:t>
            </a:r>
            <a:endParaRPr b="0" lang="hr-HR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400" spc="-1" strike="noStrike">
                <a:latin typeface="Arial"/>
              </a:rPr>
              <a:t>Treća razina konture</a:t>
            </a:r>
            <a:endParaRPr b="0" lang="hr-HR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hr-HR" sz="2000" spc="-1" strike="noStrike">
                <a:latin typeface="Arial"/>
              </a:rPr>
              <a:t>Četvrta razina kontura</a:t>
            </a:r>
            <a:endParaRPr b="0" lang="hr-HR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000" spc="-1" strike="noStrike">
                <a:latin typeface="Arial"/>
              </a:rPr>
              <a:t>Peta razina kontura</a:t>
            </a:r>
            <a:endParaRPr b="0" lang="hr-HR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000" spc="-1" strike="noStrike">
                <a:latin typeface="Arial"/>
              </a:rPr>
              <a:t>Šesta razina kontura</a:t>
            </a:r>
            <a:endParaRPr b="0" lang="hr-HR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hr-HR" sz="2000" spc="-1" strike="noStrike">
                <a:latin typeface="Arial"/>
              </a:rPr>
              <a:t>Sedma razina konture</a:t>
            </a:r>
            <a:endParaRPr b="0" lang="hr-HR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wmf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2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wmf"/><Relationship Id="rId3" Type="http://schemas.openxmlformats.org/officeDocument/2006/relationships/slideLayout" Target="../slideLayouts/slideLayout2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wmf"/><Relationship Id="rId3" Type="http://schemas.openxmlformats.org/officeDocument/2006/relationships/slideLayout" Target="../slideLayouts/slideLayout2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png"/><Relationship Id="rId3" Type="http://schemas.openxmlformats.org/officeDocument/2006/relationships/slideLayout" Target="../slideLayouts/slideLayout2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2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25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2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slideLayout" Target="../slideLayouts/slideLayout2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png"/><Relationship Id="rId3" Type="http://schemas.openxmlformats.org/officeDocument/2006/relationships/slideLayout" Target="../slideLayouts/slideLayout2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8.jpeg"/><Relationship Id="rId2" Type="http://schemas.openxmlformats.org/officeDocument/2006/relationships/image" Target="../media/image19.png"/><Relationship Id="rId3" Type="http://schemas.openxmlformats.org/officeDocument/2006/relationships/slideLayout" Target="../slideLayouts/slideLayout25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slideLayout" Target="../slideLayouts/slideLayout25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slideLayout" Target="../slideLayouts/slideLayout37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22.png"/><Relationship Id="rId2" Type="http://schemas.openxmlformats.org/officeDocument/2006/relationships/slideLayout" Target="../slideLayouts/slideLayout37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slideLayout" Target="../slideLayouts/slideLayout25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24.png"/><Relationship Id="rId2" Type="http://schemas.openxmlformats.org/officeDocument/2006/relationships/slideLayout" Target="../slideLayouts/slideLayout25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25.png"/><Relationship Id="rId2" Type="http://schemas.openxmlformats.org/officeDocument/2006/relationships/slideLayout" Target="../slideLayouts/slideLayout25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6.png"/><Relationship Id="rId2" Type="http://schemas.openxmlformats.org/officeDocument/2006/relationships/image" Target="../media/image27.png"/><Relationship Id="rId3" Type="http://schemas.openxmlformats.org/officeDocument/2006/relationships/slideLayout" Target="../slideLayouts/slideLayout25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8.png"/><Relationship Id="rId2" Type="http://schemas.openxmlformats.org/officeDocument/2006/relationships/slideLayout" Target="../slideLayouts/slideLayout25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29.png"/><Relationship Id="rId2" Type="http://schemas.openxmlformats.org/officeDocument/2006/relationships/slideLayout" Target="../slideLayouts/slideLayout25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oleObject" Target="../embeddings/oleObject1.bin"/><Relationship Id="rId2" Type="http://schemas.openxmlformats.org/officeDocument/2006/relationships/image" Target="../media/image30.wmf"/><Relationship Id="rId3" Type="http://schemas.openxmlformats.org/officeDocument/2006/relationships/image" Target="../media/image31.png"/><Relationship Id="rId4" Type="http://schemas.openxmlformats.org/officeDocument/2006/relationships/image" Target="../media/image32.png"/><Relationship Id="rId5" Type="http://schemas.openxmlformats.org/officeDocument/2006/relationships/slideLayout" Target="../slideLayouts/slideLayout25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33.png"/><Relationship Id="rId2" Type="http://schemas.openxmlformats.org/officeDocument/2006/relationships/slideLayout" Target="../slideLayouts/slideLayout25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image" Target="../media/image34.png"/><Relationship Id="rId2" Type="http://schemas.openxmlformats.org/officeDocument/2006/relationships/slideLayout" Target="../slideLayouts/slideLayout25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35.png"/><Relationship Id="rId2" Type="http://schemas.openxmlformats.org/officeDocument/2006/relationships/slideLayout" Target="../slideLayouts/slideLayout25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image" Target="../media/image36.png"/><Relationship Id="rId2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CustomShape 1"/>
          <p:cNvSpPr/>
          <p:nvPr/>
        </p:nvSpPr>
        <p:spPr>
          <a:xfrm>
            <a:off x="457200" y="6248520"/>
            <a:ext cx="213228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T.Š.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13" name="CustomShape 2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14" name="CustomShape 3"/>
          <p:cNvSpPr/>
          <p:nvPr/>
        </p:nvSpPr>
        <p:spPr>
          <a:xfrm>
            <a:off x="2971800" y="1828800"/>
            <a:ext cx="6018480" cy="22082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hr-HR" sz="4600" spc="-1" strike="noStrike">
                <a:solidFill>
                  <a:srgbClr val="ffffff"/>
                </a:solidFill>
                <a:latin typeface="Arial"/>
                <a:ea typeface="DejaVu Sans"/>
              </a:rPr>
              <a:t>Zaštitni uređaji diferencijalne struje </a:t>
            </a:r>
            <a:br/>
            <a:r>
              <a:rPr b="0" lang="hr-HR" sz="4600" spc="-1" strike="noStrike">
                <a:solidFill>
                  <a:srgbClr val="ffffff"/>
                </a:solidFill>
                <a:latin typeface="Arial"/>
                <a:ea typeface="DejaVu Sans"/>
              </a:rPr>
              <a:t>FID-ova sklopka</a:t>
            </a:r>
            <a:endParaRPr b="0" lang="hr-HR" sz="4600" spc="-1" strike="noStrike">
              <a:latin typeface="Arial"/>
            </a:endParaRPr>
          </a:p>
        </p:txBody>
      </p:sp>
      <p:pic>
        <p:nvPicPr>
          <p:cNvPr id="215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  <p:sp>
        <p:nvSpPr>
          <p:cNvPr id="216" name="CustomShape 4"/>
          <p:cNvSpPr/>
          <p:nvPr/>
        </p:nvSpPr>
        <p:spPr>
          <a:xfrm>
            <a:off x="2971800" y="4267080"/>
            <a:ext cx="6018480" cy="17510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18" name="CustomShape 2"/>
          <p:cNvSpPr/>
          <p:nvPr/>
        </p:nvSpPr>
        <p:spPr>
          <a:xfrm>
            <a:off x="6553080" y="6248520"/>
            <a:ext cx="213228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algn="r">
              <a:lnSpc>
                <a:spcPct val="100000"/>
              </a:lnSpc>
            </a:pPr>
            <a:fld id="{14750CF2-7920-4FF0-805B-7E8201F52C93}" type="slidenum">
              <a:rPr b="0" lang="hr-HR" sz="1000" spc="-1" strike="noStrike">
                <a:solidFill>
                  <a:srgbClr val="000000"/>
                </a:solidFill>
                <a:latin typeface="Arial"/>
                <a:ea typeface="DejaVu Sans"/>
              </a:rPr>
              <a:t>&lt;number&gt;</a:t>
            </a:fld>
            <a:endParaRPr b="0" lang="hr-HR" sz="1000" spc="-1" strike="noStrike">
              <a:latin typeface="Arial"/>
            </a:endParaRPr>
          </a:p>
        </p:txBody>
      </p:sp>
      <p:sp>
        <p:nvSpPr>
          <p:cNvPr id="219" name="CustomShape 3"/>
          <p:cNvSpPr/>
          <p:nvPr/>
        </p:nvSpPr>
        <p:spPr>
          <a:xfrm>
            <a:off x="410760" y="864000"/>
            <a:ext cx="8228160" cy="5408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100000"/>
              </a:lnSpc>
              <a:spcBef>
                <a:spcPts val="40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000" spc="-1" strike="noStrike">
                <a:solidFill>
                  <a:srgbClr val="000000"/>
                </a:solidFill>
                <a:latin typeface="Arial"/>
                <a:ea typeface="DejaVu Sans"/>
              </a:rPr>
              <a:t>Zaštitni uređaj diferencijalne struje </a:t>
            </a:r>
            <a:r>
              <a:rPr b="1" lang="hr-HR" sz="2000" spc="-1" strike="noStrike">
                <a:solidFill>
                  <a:srgbClr val="000000"/>
                </a:solidFill>
                <a:latin typeface="Arial"/>
                <a:ea typeface="DejaVu Sans"/>
              </a:rPr>
              <a:t>(ZUDS</a:t>
            </a:r>
            <a:r>
              <a:rPr b="0" lang="hr-HR" sz="2000" spc="-1" strike="noStrike">
                <a:solidFill>
                  <a:srgbClr val="000000"/>
                </a:solidFill>
                <a:latin typeface="Arial"/>
                <a:ea typeface="DejaVu Sans"/>
              </a:rPr>
              <a:t>) ili strujna zaštitna sklopka -</a:t>
            </a:r>
            <a:r>
              <a:rPr b="1" lang="hr-HR" sz="2000" spc="-1" strike="noStrike">
                <a:solidFill>
                  <a:srgbClr val="000000"/>
                </a:solidFill>
                <a:latin typeface="Arial"/>
                <a:ea typeface="DejaVu Sans"/>
              </a:rPr>
              <a:t>FID</a:t>
            </a:r>
            <a:r>
              <a:rPr b="0" lang="hr-HR" sz="2000" spc="-1" strike="noStrike">
                <a:solidFill>
                  <a:srgbClr val="000000"/>
                </a:solidFill>
                <a:latin typeface="Arial"/>
                <a:ea typeface="DejaVu Sans"/>
              </a:rPr>
              <a:t> je zbog velike učinkovitosti obvezatna u instalacijama stambenih, poslovnih i drugih prostora. </a:t>
            </a:r>
            <a:endParaRPr b="0" lang="hr-HR" sz="2000" spc="-1" strike="noStrike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40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000" spc="-1" strike="noStrike">
                <a:solidFill>
                  <a:srgbClr val="000000"/>
                </a:solidFill>
                <a:latin typeface="Arial"/>
                <a:ea typeface="DejaVu Sans"/>
              </a:rPr>
              <a:t>Prema starim propisima ona je tretirana kao zasebna mjera zaštite od neizravnog dodira. </a:t>
            </a:r>
            <a:endParaRPr b="0" lang="hr-HR" sz="2000" spc="-1" strike="noStrike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40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000" spc="-1" strike="noStrike">
                <a:solidFill>
                  <a:srgbClr val="000000"/>
                </a:solidFill>
                <a:latin typeface="Arial"/>
                <a:ea typeface="DejaVu Sans"/>
              </a:rPr>
              <a:t>Prema sadašnjim propisima ona je, prvenstveno, uređaj za isklapanje u slučaju kvara na izolaciji u TN, TT i IT sustavima. </a:t>
            </a:r>
            <a:endParaRPr b="0" lang="hr-HR" sz="2000" spc="-1" strike="noStrike">
              <a:latin typeface="Arial"/>
            </a:endParaRPr>
          </a:p>
        </p:txBody>
      </p:sp>
      <p:pic>
        <p:nvPicPr>
          <p:cNvPr id="220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  <p:sp>
        <p:nvSpPr>
          <p:cNvPr id="221" name="CustomShape 4"/>
          <p:cNvSpPr/>
          <p:nvPr/>
        </p:nvSpPr>
        <p:spPr>
          <a:xfrm>
            <a:off x="826920" y="333360"/>
            <a:ext cx="5759640" cy="5018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hr-HR" sz="2400" spc="-1" strike="noStrike">
                <a:solidFill>
                  <a:srgbClr val="ff0000"/>
                </a:solidFill>
                <a:latin typeface="Arial"/>
                <a:ea typeface="DejaVu Sans"/>
              </a:rPr>
              <a:t>Ponovimo!</a:t>
            </a:r>
            <a:endParaRPr b="0" lang="hr-HR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" fill="hold"/>
                                        <p:tgtEl>
                                          <p:spTgt spid="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500" fill="hold"/>
                                        <p:tgtEl>
                                          <p:spTgt spid="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500" fill="hold"/>
                                        <p:tgtEl>
                                          <p:spTgt spid="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" dur="500" fill="hold"/>
                                        <p:tgtEl>
                                          <p:spTgt spid="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" dur="500" fill="hold"/>
                                        <p:tgtEl>
                                          <p:spTgt spid="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23" name="CustomShape 2"/>
          <p:cNvSpPr/>
          <p:nvPr/>
        </p:nvSpPr>
        <p:spPr>
          <a:xfrm>
            <a:off x="457200" y="6245280"/>
            <a:ext cx="2132280" cy="4748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T.Š.-30. siječanj 2015.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24" name="CustomShape 3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5" name="CustomShape 4"/>
          <p:cNvSpPr/>
          <p:nvPr/>
        </p:nvSpPr>
        <p:spPr>
          <a:xfrm>
            <a:off x="457200" y="198108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10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1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Dakle, njezina je osnovna namjena zaštita od neizravnog dodira.</a:t>
            </a: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Dodatno ona predstavlja i zaštitu od izravnog dodira ako je IΔn ≤ 30 mA.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Osim toga sve FI sklopke čija je IΔn ≤ 0,5 A ograničavaju energiju zemljospoja u tolikoj mjeri da štite i od požara.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hr-HR" sz="2400" spc="-1" strike="noStrike">
              <a:latin typeface="Arial"/>
            </a:endParaRPr>
          </a:p>
        </p:txBody>
      </p:sp>
      <p:pic>
        <p:nvPicPr>
          <p:cNvPr id="226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3" dur="indefinite" restart="never" nodeType="tmRoot">
          <p:childTnLst>
            <p:seq>
              <p:cTn id="24" dur="indefinite" nodeType="mainSeq"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nodeType="with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29" dur="500"/>
                                        <p:tgtEl>
                                          <p:spTgt spid="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nodeType="with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32" dur="500"/>
                                        <p:tgtEl>
                                          <p:spTgt spid="2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nodeType="with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35" dur="500"/>
                                        <p:tgtEl>
                                          <p:spTgt spid="2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nodeType="withEffect" fill="hold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id="38" dur="500"/>
                                        <p:tgtEl>
                                          <p:spTgt spid="2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28" name="CustomShape 2"/>
          <p:cNvSpPr/>
          <p:nvPr/>
        </p:nvSpPr>
        <p:spPr>
          <a:xfrm>
            <a:off x="457200" y="6245280"/>
            <a:ext cx="2132280" cy="4748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T.Š.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29" name="CustomShape 3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hr-HR" sz="32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a) Konstrukcijski dijelovi i princip rada</a:t>
            </a:r>
            <a:endParaRPr b="0" lang="hr-HR" sz="3200" spc="-1" strike="noStrike">
              <a:latin typeface="Arial"/>
            </a:endParaRPr>
          </a:p>
        </p:txBody>
      </p:sp>
      <p:pic>
        <p:nvPicPr>
          <p:cNvPr id="230" name="Picture 4" descr=""/>
          <p:cNvPicPr/>
          <p:nvPr/>
        </p:nvPicPr>
        <p:blipFill>
          <a:blip r:embed="rId1"/>
          <a:stretch/>
        </p:blipFill>
        <p:spPr>
          <a:xfrm>
            <a:off x="0" y="1628640"/>
            <a:ext cx="5399280" cy="4106880"/>
          </a:xfrm>
          <a:prstGeom prst="rect">
            <a:avLst/>
          </a:prstGeom>
          <a:ln w="9360">
            <a:noFill/>
          </a:ln>
        </p:spPr>
      </p:pic>
      <p:pic>
        <p:nvPicPr>
          <p:cNvPr id="231" name="Picture 6" descr=""/>
          <p:cNvPicPr/>
          <p:nvPr/>
        </p:nvPicPr>
        <p:blipFill>
          <a:blip r:embed="rId2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  <p:sp>
        <p:nvSpPr>
          <p:cNvPr id="232" name="CustomShape 4"/>
          <p:cNvSpPr/>
          <p:nvPr/>
        </p:nvSpPr>
        <p:spPr>
          <a:xfrm>
            <a:off x="6156360" y="2060640"/>
            <a:ext cx="2986200" cy="3884760"/>
          </a:xfrm>
          <a:prstGeom prst="rect">
            <a:avLst/>
          </a:prstGeom>
          <a:solidFill>
            <a:srgbClr val="ffffff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1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Principijelna shema ZUDS </a:t>
            </a:r>
            <a:endParaRPr b="0" lang="hr-HR" sz="16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1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- FID-ove sklopke</a:t>
            </a:r>
            <a:endParaRPr b="0" lang="hr-HR" sz="16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DT - diferencijalni transformator</a:t>
            </a:r>
            <a:endParaRPr b="0" lang="hr-HR" sz="16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n - sekundarni namotaj DT</a:t>
            </a:r>
            <a:endParaRPr b="0" lang="hr-HR" sz="16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P - prijenosnik</a:t>
            </a:r>
            <a:endParaRPr b="0" lang="hr-HR" sz="16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SM - sklopni mehanizam</a:t>
            </a:r>
            <a:endParaRPr b="0" lang="hr-HR" sz="16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UČ - upravljački član</a:t>
            </a:r>
            <a:endParaRPr b="0" lang="hr-HR" sz="16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K - kontakti</a:t>
            </a:r>
            <a:endParaRPr b="0" lang="hr-HR" sz="16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T - ispitno tipkalo</a:t>
            </a:r>
            <a:endParaRPr b="0" lang="hr-HR" sz="16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R - predotpornik</a:t>
            </a:r>
            <a:endParaRPr b="0" lang="hr-HR" sz="16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1, 3, 5, N i 2, 4, 6, N - priključne stezaljke</a:t>
            </a:r>
            <a:endParaRPr b="0" lang="hr-HR" sz="16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</a:pPr>
            <a:endParaRPr b="0" lang="hr-HR" sz="1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9" dur="indefinite" restart="never" nodeType="tmRoot">
          <p:childTnLst>
            <p:seq>
              <p:cTn id="40" dur="indefinite" nodeType="mainSeq"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5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6" dur="50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1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2" dur="500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5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34" name="CustomShape 2"/>
          <p:cNvSpPr/>
          <p:nvPr/>
        </p:nvSpPr>
        <p:spPr>
          <a:xfrm>
            <a:off x="914400" y="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Kako radi!</a:t>
            </a:r>
            <a:endParaRPr b="0" lang="hr-HR" sz="2400" spc="-1" strike="noStrike">
              <a:latin typeface="Arial"/>
            </a:endParaRPr>
          </a:p>
        </p:txBody>
      </p:sp>
      <p:sp>
        <p:nvSpPr>
          <p:cNvPr id="235" name="CustomShape 3"/>
          <p:cNvSpPr/>
          <p:nvPr/>
        </p:nvSpPr>
        <p:spPr>
          <a:xfrm>
            <a:off x="179280" y="83664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Djelovanje FI sklopke zasniva se na načelu mjerenja diferencijalne struje posredstvom transformatora.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U normalnom pogonu struja koja dolazi do trošila jednaka je struji koja odlazi iz trošila.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Magnetski tokovi nastali djelovanjem ovih struja međusobno se poništavaju i jezgra transformatora ostaje nemagnetizirana.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Ako na trošilu nastane proboj izolacije, poteći će struja kvara kroz zaštitni vodič PE</a:t>
            </a:r>
            <a:r>
              <a:rPr b="1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 (</a:t>
            </a: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i dalje preko uzemljenja Ra i RB u izvor), tj. ta se struja ne vraća kroz jezgru diferencijalnog transformatora.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Zbog nastale razlike između ulazne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    </a:t>
            </a: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i izlazne struje, jezgra transformatora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   </a:t>
            </a: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se magnetizira i daje (vrlo brzo, skoro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 </a:t>
            </a: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Trenutno) poticaj za isključenje sklopke.</a:t>
            </a:r>
            <a:endParaRPr b="0" lang="hr-HR" sz="2400" spc="-1" strike="noStrike">
              <a:latin typeface="Arial"/>
            </a:endParaRPr>
          </a:p>
        </p:txBody>
      </p:sp>
      <p:pic>
        <p:nvPicPr>
          <p:cNvPr id="236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  <p:pic>
        <p:nvPicPr>
          <p:cNvPr id="237" name="Picture 5" descr=""/>
          <p:cNvPicPr/>
          <p:nvPr/>
        </p:nvPicPr>
        <p:blipFill>
          <a:blip r:embed="rId2"/>
          <a:stretch/>
        </p:blipFill>
        <p:spPr>
          <a:xfrm>
            <a:off x="5832000" y="4146120"/>
            <a:ext cx="2878200" cy="218916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7" dur="indefinite" restart="never" nodeType="tmRoot">
          <p:childTnLst>
            <p:seq>
              <p:cTn id="58" dur="indefinite" nodeType="mainSeq"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3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4" dur="500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9" dur="500" fill="hold"/>
                                        <p:tgtEl>
                                          <p:spTgt spid="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0" dur="500" fill="hold"/>
                                        <p:tgtEl>
                                          <p:spTgt spid="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3" dur="500" fill="hold"/>
                                        <p:tgtEl>
                                          <p:spTgt spid="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4" dur="500" fill="hold"/>
                                        <p:tgtEl>
                                          <p:spTgt spid="2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7" dur="500" fill="hold"/>
                                        <p:tgtEl>
                                          <p:spTgt spid="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8" dur="500" fill="hold"/>
                                        <p:tgtEl>
                                          <p:spTgt spid="2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1" dur="500" fill="hold"/>
                                        <p:tgtEl>
                                          <p:spTgt spid="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2" dur="500" fill="hold"/>
                                        <p:tgtEl>
                                          <p:spTgt spid="2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5" dur="500" fill="hold"/>
                                        <p:tgtEl>
                                          <p:spTgt spid="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6" dur="500" fill="hold"/>
                                        <p:tgtEl>
                                          <p:spTgt spid="2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9" dur="500" fill="hold"/>
                                        <p:tgtEl>
                                          <p:spTgt spid="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0" dur="500" fill="hold"/>
                                        <p:tgtEl>
                                          <p:spTgt spid="2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3" dur="500" fill="hold"/>
                                        <p:tgtEl>
                                          <p:spTgt spid="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4" dur="500" fill="hold"/>
                                        <p:tgtEl>
                                          <p:spTgt spid="2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7" dur="500" fill="hold"/>
                                        <p:tgtEl>
                                          <p:spTgt spid="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8" dur="500" fill="hold"/>
                                        <p:tgtEl>
                                          <p:spTgt spid="2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39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40" name="CustomShape 3"/>
          <p:cNvSpPr/>
          <p:nvPr/>
        </p:nvSpPr>
        <p:spPr>
          <a:xfrm>
            <a:off x="324000" y="54936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Kod trofaznih trošila načelo rada ovog uređaja je isto samo što kroz jezgru diferencijalnoga transformatora prolaze sva tri fazna vodiča i eventualno prema potrebi neutralni vodič N.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U normalnome pogonskom stanju suma svih struja jednaka je nuli, i nema diferencijalne struje ni prorade zaštite.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U slučaju proboja izolacije na trošilu prema masi, pojavljuje se struja greške koja se vraća u mrežu izvan strujnog transformatora. Sada više zbroj sviju struja koje prolaze kroz transformator nije jednak nuli,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   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već kroz jezgru protječe diferencijalna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   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struja koja inducira u sekundarnoj strani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   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transformatora struju i njome se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</a:pPr>
            <a:endParaRPr b="0" lang="hr-HR" sz="2400" spc="-1" strike="noStrike">
              <a:latin typeface="Arial"/>
            </a:endParaRPr>
          </a:p>
        </p:txBody>
      </p:sp>
      <p:pic>
        <p:nvPicPr>
          <p:cNvPr id="241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  <p:pic>
        <p:nvPicPr>
          <p:cNvPr id="242" name="Picture 5" descr=""/>
          <p:cNvPicPr/>
          <p:nvPr/>
        </p:nvPicPr>
        <p:blipFill>
          <a:blip r:embed="rId2"/>
          <a:stretch/>
        </p:blipFill>
        <p:spPr>
          <a:xfrm>
            <a:off x="6264360" y="4508640"/>
            <a:ext cx="2878200" cy="218916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99" dur="indefinite" restart="never" nodeType="tmRoot">
          <p:childTnLst>
            <p:seq>
              <p:cTn id="100" dur="indefinite" nodeType="mainSeq"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5" dur="500" fill="hold"/>
                                        <p:tgtEl>
                                          <p:spTgt spid="2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6" dur="500" fill="hold"/>
                                        <p:tgtEl>
                                          <p:spTgt spid="2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9" dur="500" fill="hold"/>
                                        <p:tgtEl>
                                          <p:spTgt spid="2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0" dur="500" fill="hold"/>
                                        <p:tgtEl>
                                          <p:spTgt spid="2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3" dur="500" fill="hold"/>
                                        <p:tgtEl>
                                          <p:spTgt spid="2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4" dur="500" fill="hold"/>
                                        <p:tgtEl>
                                          <p:spTgt spid="2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7" dur="500" fill="hold"/>
                                        <p:tgtEl>
                                          <p:spTgt spid="2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8" dur="500" fill="hold"/>
                                        <p:tgtEl>
                                          <p:spTgt spid="2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1" dur="500" fill="hold"/>
                                        <p:tgtEl>
                                          <p:spTgt spid="2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2" dur="500" fill="hold"/>
                                        <p:tgtEl>
                                          <p:spTgt spid="2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5" dur="500" fill="hold"/>
                                        <p:tgtEl>
                                          <p:spTgt spid="2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6" dur="500" fill="hold"/>
                                        <p:tgtEl>
                                          <p:spTgt spid="24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9" dur="500" fill="hold"/>
                                        <p:tgtEl>
                                          <p:spTgt spid="2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0" dur="500" fill="hold"/>
                                        <p:tgtEl>
                                          <p:spTgt spid="2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44" name="CustomShape 2"/>
          <p:cNvSpPr/>
          <p:nvPr/>
        </p:nvSpPr>
        <p:spPr>
          <a:xfrm>
            <a:off x="250920" y="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Primjer iz prakse!</a:t>
            </a:r>
            <a:endParaRPr b="0" lang="hr-HR" sz="2400" spc="-1" strike="noStrike">
              <a:latin typeface="Arial"/>
            </a:endParaRPr>
          </a:p>
        </p:txBody>
      </p:sp>
      <p:sp>
        <p:nvSpPr>
          <p:cNvPr id="245" name="CustomShape 3"/>
          <p:cNvSpPr/>
          <p:nvPr/>
        </p:nvSpPr>
        <p:spPr>
          <a:xfrm>
            <a:off x="3733920" y="549360"/>
            <a:ext cx="5408640" cy="55436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80000"/>
              </a:lnSpc>
              <a:spcBef>
                <a:spcPts val="36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1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Jednofazni priključak </a:t>
            </a: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kućanskog aparata struja </a:t>
            </a:r>
            <a:r>
              <a:rPr b="1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(IL3)</a:t>
            </a: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 ulazi u aparat jednim vodom, a izlazi drugim </a:t>
            </a:r>
            <a:r>
              <a:rPr b="1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(IN)</a:t>
            </a: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.</a:t>
            </a:r>
            <a:endParaRPr b="0" lang="hr-HR" sz="18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60"/>
              </a:spcBef>
            </a:pP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Prolaskom struje kroz željezni prsten oko prstena se stvara magnetsko polje usmjereno ljevo, a struja koja izlazi iz štednjaka stvara magnetski tok usmjeren udesno.</a:t>
            </a:r>
            <a:endParaRPr b="0" lang="hr-HR" sz="18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60"/>
              </a:spcBef>
            </a:pP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Magnetski tokovi </a:t>
            </a:r>
            <a:r>
              <a:rPr b="1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FL3</a:t>
            </a: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 i </a:t>
            </a:r>
            <a:r>
              <a:rPr b="1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FLN</a:t>
            </a: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 međusobno se poništavaju, pa u svitku </a:t>
            </a:r>
            <a:r>
              <a:rPr b="1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Ssek</a:t>
            </a: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 nema napona pa relej </a:t>
            </a:r>
            <a:r>
              <a:rPr b="1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R</a:t>
            </a: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 ne reagira i kontakt je zatvoren.</a:t>
            </a:r>
            <a:endParaRPr b="0" lang="hr-HR" sz="18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60"/>
              </a:spcBef>
            </a:pP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U trenutku kvara (proboja struje na kućište aparata) jedan dio struje </a:t>
            </a:r>
            <a:r>
              <a:rPr b="1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(IL3)</a:t>
            </a: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 vraća se u mrežu preko uzemljenja Ik , a drugi dio struje </a:t>
            </a:r>
            <a:r>
              <a:rPr b="1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IN </a:t>
            </a: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izravno u mrežu. </a:t>
            </a:r>
            <a:endParaRPr b="0" lang="hr-HR" sz="18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60"/>
              </a:spcBef>
            </a:pP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Usljed tog kvara pojavljuje se razlika u magnetskim tokovima </a:t>
            </a:r>
            <a:r>
              <a:rPr b="1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FL3</a:t>
            </a: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 i </a:t>
            </a:r>
            <a:r>
              <a:rPr b="1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FLN </a:t>
            </a: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pa u svitku nastaje magnetski tok koji inducira napon, a taj napon u vrlo kratkom vremenu (do 30 ms) aktivira relej </a:t>
            </a:r>
            <a:r>
              <a:rPr b="1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R</a:t>
            </a: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 koji isključuje dovod napona na aparat. </a:t>
            </a:r>
            <a:endParaRPr b="0" lang="hr-HR" sz="18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60"/>
              </a:spcBef>
            </a:pP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Na taj način smo zaštićeni od opasnih posljedica dodirnog napona.</a:t>
            </a:r>
            <a:endParaRPr b="0" lang="hr-HR" sz="18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60"/>
              </a:spcBef>
            </a:pPr>
            <a:endParaRPr b="0" lang="hr-HR" sz="1800" spc="-1" strike="noStrike">
              <a:latin typeface="Arial"/>
            </a:endParaRPr>
          </a:p>
        </p:txBody>
      </p:sp>
      <p:pic>
        <p:nvPicPr>
          <p:cNvPr id="246" name="Picture 5" descr=""/>
          <p:cNvPicPr/>
          <p:nvPr/>
        </p:nvPicPr>
        <p:blipFill>
          <a:blip r:embed="rId1"/>
          <a:stretch/>
        </p:blipFill>
        <p:spPr>
          <a:xfrm>
            <a:off x="395280" y="907920"/>
            <a:ext cx="2986200" cy="5327640"/>
          </a:xfrm>
          <a:prstGeom prst="rect">
            <a:avLst/>
          </a:prstGeom>
          <a:ln>
            <a:noFill/>
          </a:ln>
        </p:spPr>
      </p:pic>
      <p:pic>
        <p:nvPicPr>
          <p:cNvPr id="247" name="Picture 6" descr=""/>
          <p:cNvPicPr/>
          <p:nvPr/>
        </p:nvPicPr>
        <p:blipFill>
          <a:blip r:embed="rId2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31" dur="indefinite" restart="never" nodeType="tmRoot">
          <p:childTnLst>
            <p:seq>
              <p:cTn id="132" dur="indefinite" nodeType="mainSeq"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7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8" dur="500" fill="hold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3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4" dur="5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9" dur="500" fill="hold"/>
                                        <p:tgtEl>
                                          <p:spTgt spid="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0" dur="500" fill="hold"/>
                                        <p:tgtEl>
                                          <p:spTgt spid="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3" dur="500" fill="hold"/>
                                        <p:tgtEl>
                                          <p:spTgt spid="2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4" dur="500" fill="hold"/>
                                        <p:tgtEl>
                                          <p:spTgt spid="2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7" dur="500" fill="hold"/>
                                        <p:tgtEl>
                                          <p:spTgt spid="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8" dur="500" fill="hold"/>
                                        <p:tgtEl>
                                          <p:spTgt spid="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1" dur="500" fill="hold"/>
                                        <p:tgtEl>
                                          <p:spTgt spid="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2" dur="500" fill="hold"/>
                                        <p:tgtEl>
                                          <p:spTgt spid="2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5" dur="500" fill="hold"/>
                                        <p:tgtEl>
                                          <p:spTgt spid="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6" dur="500" fill="hold"/>
                                        <p:tgtEl>
                                          <p:spTgt spid="2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9" dur="500" fill="hold"/>
                                        <p:tgtEl>
                                          <p:spTgt spid="2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0" dur="500" fill="hold"/>
                                        <p:tgtEl>
                                          <p:spTgt spid="2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3" dur="500" fill="hold"/>
                                        <p:tgtEl>
                                          <p:spTgt spid="2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4" dur="500" fill="hold"/>
                                        <p:tgtEl>
                                          <p:spTgt spid="2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49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0" name="CustomShape 3"/>
          <p:cNvSpPr/>
          <p:nvPr/>
        </p:nvSpPr>
        <p:spPr>
          <a:xfrm>
            <a:off x="468360" y="54936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ZUDS se mogu upotrebljavati u TT, TN i IT sustavima.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U TN sustavima mogu se upotrebljavati samo u TN-S sustavu ili u dijelu TN-C/S sustavu, gdje su neutralni (N) i zaštitni vodič (PE) zasebni vodiči.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</a:pP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U TN-C sustavu, gdje se primjenjuje PEN vodič, isključena je mogućnost uporabe zaštitnih uređaja diferencijalne struje na ovaj način.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</a:pP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hr-HR" sz="2400" spc="-1" strike="noStrike">
              <a:latin typeface="Arial"/>
            </a:endParaRPr>
          </a:p>
        </p:txBody>
      </p:sp>
      <p:pic>
        <p:nvPicPr>
          <p:cNvPr id="251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75" dur="indefinite" restart="never" nodeType="tmRoot">
          <p:childTnLst>
            <p:seq>
              <p:cTn id="176" dur="indefinite" nodeType="mainSeq"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1" dur="500" fill="hold"/>
                                        <p:tgtEl>
                                          <p:spTgt spid="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2" dur="500" fill="hold"/>
                                        <p:tgtEl>
                                          <p:spTgt spid="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5" dur="500" fill="hold"/>
                                        <p:tgtEl>
                                          <p:spTgt spid="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6" dur="500" fill="hold"/>
                                        <p:tgtEl>
                                          <p:spTgt spid="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9" dur="500" fill="hold"/>
                                        <p:tgtEl>
                                          <p:spTgt spid="2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0" dur="500" fill="hold"/>
                                        <p:tgtEl>
                                          <p:spTgt spid="2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3" dur="500" fill="hold"/>
                                        <p:tgtEl>
                                          <p:spTgt spid="2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4" dur="500" fill="hold"/>
                                        <p:tgtEl>
                                          <p:spTgt spid="2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53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hr-HR" sz="3200" spc="-1" strike="noStrike">
                <a:solidFill>
                  <a:srgbClr val="000000"/>
                </a:solidFill>
                <a:latin typeface="Arial"/>
                <a:ea typeface="DejaVu Sans"/>
              </a:rPr>
              <a:t>b) Osnovni nazivni podaci i izvedbe FID sklopki</a:t>
            </a:r>
            <a:r>
              <a:rPr b="1" lang="hr-HR" sz="4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hr-HR" sz="4400" spc="-1" strike="noStrike">
              <a:latin typeface="Arial"/>
            </a:endParaRPr>
          </a:p>
        </p:txBody>
      </p:sp>
      <p:sp>
        <p:nvSpPr>
          <p:cNvPr id="254" name="CustomShape 3"/>
          <p:cNvSpPr/>
          <p:nvPr/>
        </p:nvSpPr>
        <p:spPr>
          <a:xfrm>
            <a:off x="457200" y="198108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10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Najvažniji podaci su: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Nazivni napon Un: npr. </a:t>
            </a:r>
            <a:r>
              <a:rPr b="1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230 / 400 V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Nazivna struja In: 6, 8, 10, 13, 16, 20, </a:t>
            </a:r>
            <a:r>
              <a:rPr b="1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25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, 32, </a:t>
            </a:r>
            <a:r>
              <a:rPr b="1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40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, 50, </a:t>
            </a:r>
            <a:r>
              <a:rPr b="1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63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, 80, 100 i 125 A (tip S - selektivna i do 250 A i IΔn do 1 A)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Nazivna diferencijalna struja IΔn: 0,006; 0,01; </a:t>
            </a:r>
            <a:r>
              <a:rPr b="1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0,03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; 0,1; </a:t>
            </a:r>
            <a:r>
              <a:rPr b="1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0,3 i 0,5 </a:t>
            </a:r>
            <a:endParaRPr b="0" lang="hr-HR" sz="2400" spc="-1" strike="noStrike">
              <a:latin typeface="Arial"/>
            </a:endParaRPr>
          </a:p>
        </p:txBody>
      </p:sp>
      <p:pic>
        <p:nvPicPr>
          <p:cNvPr id="255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95" dur="indefinite" restart="never" nodeType="tmRoot">
          <p:childTnLst>
            <p:seq>
              <p:cTn id="196" dur="indefinite" nodeType="mainSeq">
                <p:childTnLst>
                  <p:par>
                    <p:cTn id="197" fill="hold">
                      <p:stCondLst>
                        <p:cond delay="0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01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2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07" dur="500" fill="hold"/>
                                        <p:tgtEl>
                                          <p:spTgt spid="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8" dur="500" fill="hold"/>
                                        <p:tgtEl>
                                          <p:spTgt spid="2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3" dur="500" fill="hold"/>
                                        <p:tgtEl>
                                          <p:spTgt spid="2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4" dur="500" fill="hold"/>
                                        <p:tgtEl>
                                          <p:spTgt spid="2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9" dur="500" fill="hold"/>
                                        <p:tgtEl>
                                          <p:spTgt spid="2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0" dur="500" fill="hold"/>
                                        <p:tgtEl>
                                          <p:spTgt spid="2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25" dur="500" fill="hold"/>
                                        <p:tgtEl>
                                          <p:spTgt spid="2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6" dur="500" fill="hold"/>
                                        <p:tgtEl>
                                          <p:spTgt spid="2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57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8" name="CustomShape 3"/>
          <p:cNvSpPr/>
          <p:nvPr/>
        </p:nvSpPr>
        <p:spPr>
          <a:xfrm>
            <a:off x="395280" y="692280"/>
            <a:ext cx="874728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Postoje i izvedbe s odvojenim diferencijalnim transformatorom kroz čiju se jezgru mogu provući vodiči i do 4 x 500 mm2, a izrađuju se za struje kvara IΔn i do 40 A.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Razlikujemo dva tipa FID sklopki: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</a:pP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tip AC: sklopka osjetljiva na izmjenične diferencijalne struje sinusnog oblika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tip A: sklopka osjetljiva na izmjenične i pulzirajuće istosmjerne diferencijalne struje.</a:t>
            </a:r>
            <a:endParaRPr b="0" lang="hr-HR" sz="2400" spc="-1" strike="noStrike">
              <a:latin typeface="Arial"/>
            </a:endParaRPr>
          </a:p>
          <a:p>
            <a:pPr>
              <a:lnSpc>
                <a:spcPct val="80000"/>
              </a:lnSpc>
              <a:spcBef>
                <a:spcPts val="479"/>
              </a:spcBef>
            </a:pP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S obzirom na broj polova razlikujemo dvopolne i četveropolne FI sklopke.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FI sklopke standardne izvedbe (tip G) obično isključuju unutar 30 ms.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Izvedba sa zakašnjelim djelovanjem (tip S, za tzv. </a:t>
            </a: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selektivnu zaštitu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kod serijskog spajanja FI sklopki) isključuje obično unutar 130 ms.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hr-HR" sz="2400" spc="-1" strike="noStrike">
              <a:latin typeface="Arial"/>
            </a:endParaRPr>
          </a:p>
        </p:txBody>
      </p:sp>
      <p:pic>
        <p:nvPicPr>
          <p:cNvPr id="259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27" dur="indefinite" restart="never" nodeType="tmRoot">
          <p:childTnLst>
            <p:seq>
              <p:cTn id="228" dur="indefinite" nodeType="mainSeq"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3" dur="500" fill="hold"/>
                                        <p:tgtEl>
                                          <p:spTgt spid="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4" dur="500" fill="hold"/>
                                        <p:tgtEl>
                                          <p:spTgt spid="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7" dur="500" fill="hold"/>
                                        <p:tgtEl>
                                          <p:spTgt spid="2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8" dur="500" fill="hold"/>
                                        <p:tgtEl>
                                          <p:spTgt spid="2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1" dur="500" fill="hold"/>
                                        <p:tgtEl>
                                          <p:spTgt spid="2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2" dur="500" fill="hold"/>
                                        <p:tgtEl>
                                          <p:spTgt spid="2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5" dur="500" fill="hold"/>
                                        <p:tgtEl>
                                          <p:spTgt spid="2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6" dur="500" fill="hold"/>
                                        <p:tgtEl>
                                          <p:spTgt spid="2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9" dur="500" fill="hold"/>
                                        <p:tgtEl>
                                          <p:spTgt spid="2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0" dur="500" fill="hold"/>
                                        <p:tgtEl>
                                          <p:spTgt spid="2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3" dur="500" fill="hold"/>
                                        <p:tgtEl>
                                          <p:spTgt spid="2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4" dur="500" fill="hold"/>
                                        <p:tgtEl>
                                          <p:spTgt spid="2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7" dur="500" fill="hold"/>
                                        <p:tgtEl>
                                          <p:spTgt spid="2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8" dur="500" fill="hold"/>
                                        <p:tgtEl>
                                          <p:spTgt spid="25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61" dur="500" fill="hold"/>
                                        <p:tgtEl>
                                          <p:spTgt spid="2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2" dur="500" fill="hold"/>
                                        <p:tgtEl>
                                          <p:spTgt spid="25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61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hr-HR" sz="2800" spc="-1" strike="noStrike">
                <a:solidFill>
                  <a:srgbClr val="000000"/>
                </a:solidFill>
                <a:latin typeface="Arial"/>
                <a:ea typeface="DejaVu Sans"/>
              </a:rPr>
              <a:t>c) Električno priključivanje</a:t>
            </a:r>
            <a:br/>
            <a:endParaRPr b="0" lang="hr-HR" sz="2800" spc="-1" strike="noStrike">
              <a:latin typeface="Arial"/>
            </a:endParaRPr>
          </a:p>
        </p:txBody>
      </p:sp>
      <p:sp>
        <p:nvSpPr>
          <p:cNvPr id="262" name="CustomShape 3"/>
          <p:cNvSpPr/>
          <p:nvPr/>
        </p:nvSpPr>
        <p:spPr>
          <a:xfrm>
            <a:off x="457200" y="198108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9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U skladu s propisima FI sklopka se spaja iza električnog brojila.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90000"/>
              </a:lnSpc>
              <a:spcBef>
                <a:spcPts val="479"/>
              </a:spcBef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    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Ako se primjenjuje za zaštitu ogranka ili pojedinačnu zaštitu nekog trošila, spaja se iza pripadnog osigurača.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9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Strana napajanja je u pravilu proizvoljna (odozdo ili odozgo).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9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hr-HR" sz="2400" spc="-1" strike="noStrike">
              <a:latin typeface="Arial"/>
            </a:endParaRPr>
          </a:p>
        </p:txBody>
      </p:sp>
      <p:pic>
        <p:nvPicPr>
          <p:cNvPr id="263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63" dur="indefinite" restart="never" nodeType="tmRoot">
          <p:childTnLst>
            <p:seq>
              <p:cTn id="264" dur="indefinite" nodeType="mainSeq">
                <p:childTnLst>
                  <p:par>
                    <p:cTn id="265" fill="hold">
                      <p:stCondLst>
                        <p:cond delay="0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69" dur="5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0" dur="5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75" dur="500" fill="hold"/>
                                        <p:tgtEl>
                                          <p:spTgt spid="2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6" dur="500" fill="hold"/>
                                        <p:tgtEl>
                                          <p:spTgt spid="2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79" dur="500" fill="hold"/>
                                        <p:tgtEl>
                                          <p:spTgt spid="2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0" dur="500" fill="hold"/>
                                        <p:tgtEl>
                                          <p:spTgt spid="2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83" dur="500" fill="hold"/>
                                        <p:tgtEl>
                                          <p:spTgt spid="2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4" dur="500" fill="hold"/>
                                        <p:tgtEl>
                                          <p:spTgt spid="2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87" dur="500" fill="hold"/>
                                        <p:tgtEl>
                                          <p:spTgt spid="2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8" dur="500" fill="hold"/>
                                        <p:tgtEl>
                                          <p:spTgt spid="2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65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Četveropolnu sklopku možemo priključiti dvopolno, tropolno ili četveropolno prema shemi na sl.</a:t>
            </a:r>
            <a:br/>
            <a:endParaRPr b="0" lang="hr-HR" sz="2400" spc="-1" strike="noStrike">
              <a:latin typeface="Arial"/>
            </a:endParaRPr>
          </a:p>
        </p:txBody>
      </p:sp>
      <p:pic>
        <p:nvPicPr>
          <p:cNvPr id="266" name="Picture 4" descr=""/>
          <p:cNvPicPr/>
          <p:nvPr/>
        </p:nvPicPr>
        <p:blipFill>
          <a:blip r:embed="rId1"/>
          <a:stretch/>
        </p:blipFill>
        <p:spPr>
          <a:xfrm>
            <a:off x="250920" y="1773360"/>
            <a:ext cx="8531280" cy="1909800"/>
          </a:xfrm>
          <a:prstGeom prst="rect">
            <a:avLst/>
          </a:prstGeom>
          <a:ln w="9360">
            <a:noFill/>
          </a:ln>
        </p:spPr>
      </p:pic>
      <p:sp>
        <p:nvSpPr>
          <p:cNvPr id="267" name="CustomShape 3"/>
          <p:cNvSpPr/>
          <p:nvPr/>
        </p:nvSpPr>
        <p:spPr>
          <a:xfrm>
            <a:off x="403920" y="3861360"/>
            <a:ext cx="8305920" cy="363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spAutoFit/>
          </a:bodyPr>
          <a:p>
            <a:pPr>
              <a:lnSpc>
                <a:spcPct val="100000"/>
              </a:lnSpc>
            </a:pP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Dvopolni priključak                 Tropolni priključak               Četveropolni priključak </a:t>
            </a:r>
            <a:endParaRPr b="0" lang="hr-HR" sz="1800" spc="-1" strike="noStrike">
              <a:latin typeface="Arial"/>
            </a:endParaRPr>
          </a:p>
        </p:txBody>
      </p:sp>
      <p:sp>
        <p:nvSpPr>
          <p:cNvPr id="268" name="CustomShape 4"/>
          <p:cNvSpPr/>
          <p:nvPr/>
        </p:nvSpPr>
        <p:spPr>
          <a:xfrm>
            <a:off x="1535040" y="4869720"/>
            <a:ext cx="6012000" cy="3639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ctr">
            <a:spAutoFit/>
          </a:bodyPr>
          <a:p>
            <a:pPr algn="ctr">
              <a:lnSpc>
                <a:spcPct val="100000"/>
              </a:lnSpc>
            </a:pPr>
            <a:r>
              <a:rPr b="1" lang="hr-HR" sz="18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Slika.  Sheme priključivanja četveropolne FID sklopke</a:t>
            </a:r>
            <a:endParaRPr b="0" lang="hr-HR" sz="1800" spc="-1" strike="noStrike">
              <a:latin typeface="Arial"/>
            </a:endParaRPr>
          </a:p>
        </p:txBody>
      </p:sp>
      <p:pic>
        <p:nvPicPr>
          <p:cNvPr id="269" name="Picture 6" descr=""/>
          <p:cNvPicPr/>
          <p:nvPr/>
        </p:nvPicPr>
        <p:blipFill>
          <a:blip r:embed="rId2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89" dur="indefinite" restart="never" nodeType="tmRoot">
          <p:childTnLst>
            <p:seq>
              <p:cTn id="290" dur="indefinite" nodeType="mainSeq"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95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6" dur="500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01" dur="5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2" dur="5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05" dur="5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6" dur="500" fill="hold"/>
                                        <p:tgtEl>
                                          <p:spTgt spid="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09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0" dur="500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71" name="CustomShape 2"/>
          <p:cNvSpPr/>
          <p:nvPr/>
        </p:nvSpPr>
        <p:spPr>
          <a:xfrm>
            <a:off x="468360" y="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Primjer ugradnje dvopolne FID-ove sklopke!</a:t>
            </a:r>
            <a:endParaRPr b="0" lang="hr-HR" sz="2400" spc="-1" strike="noStrike">
              <a:latin typeface="Arial"/>
            </a:endParaRPr>
          </a:p>
        </p:txBody>
      </p:sp>
      <p:sp>
        <p:nvSpPr>
          <p:cNvPr id="272" name="CustomShape 3"/>
          <p:cNvSpPr/>
          <p:nvPr/>
        </p:nvSpPr>
        <p:spPr>
          <a:xfrm>
            <a:off x="457200" y="198108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273" name="Picture 7" descr=""/>
          <p:cNvPicPr/>
          <p:nvPr/>
        </p:nvPicPr>
        <p:blipFill>
          <a:blip r:embed="rId1"/>
          <a:stretch/>
        </p:blipFill>
        <p:spPr>
          <a:xfrm>
            <a:off x="755640" y="907920"/>
            <a:ext cx="6946920" cy="5205600"/>
          </a:xfrm>
          <a:prstGeom prst="rect">
            <a:avLst/>
          </a:prstGeom>
          <a:ln>
            <a:noFill/>
          </a:ln>
        </p:spPr>
      </p:pic>
      <p:pic>
        <p:nvPicPr>
          <p:cNvPr id="274" name="Picture 6" descr=""/>
          <p:cNvPicPr/>
          <p:nvPr/>
        </p:nvPicPr>
        <p:blipFill>
          <a:blip r:embed="rId2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11" dur="indefinite" restart="never" nodeType="tmRoot">
          <p:childTnLst>
            <p:seq>
              <p:cTn id="312" dur="indefinite" nodeType="mainSeq">
                <p:childTnLst>
                  <p:par>
                    <p:cTn id="313" fill="hold">
                      <p:stCondLst>
                        <p:cond delay="0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7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8" dur="500" fill="hold"/>
                                        <p:tgtEl>
                                          <p:spTgt spid="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23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4" dur="500" fill="hold"/>
                                        <p:tgtEl>
                                          <p:spTgt spid="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76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hr-HR" sz="2800" spc="-1" strike="noStrike">
                <a:solidFill>
                  <a:srgbClr val="000000"/>
                </a:solidFill>
                <a:latin typeface="Arial"/>
                <a:ea typeface="DejaVu Sans"/>
              </a:rPr>
              <a:t>d) Preopterećenje i kratki spoj</a:t>
            </a:r>
            <a:br/>
            <a:endParaRPr b="0" lang="hr-HR" sz="2800" spc="-1" strike="noStrike">
              <a:latin typeface="Arial"/>
            </a:endParaRPr>
          </a:p>
        </p:txBody>
      </p:sp>
      <p:sp>
        <p:nvSpPr>
          <p:cNvPr id="277" name="CustomShape 3"/>
          <p:cNvSpPr/>
          <p:nvPr/>
        </p:nvSpPr>
        <p:spPr>
          <a:xfrm>
            <a:off x="468360" y="155736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9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Starije izvedbe FID sklopki bile su osjetljive na inducirane napone uslijed atmosferskih pražnjenja pa su često nepotrebno isključivale.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9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Konstrukcijskom izvedbom takva su isklapanja kod današnjih sklopki izbjegnuta.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9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Kratki spoj (npr. između L i N) ne izaziva nesimetriju struja pa nema poticaja za isključivanje.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9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hr-HR" sz="2400" spc="-1" strike="noStrike">
              <a:latin typeface="Arial"/>
            </a:endParaRPr>
          </a:p>
        </p:txBody>
      </p:sp>
      <p:pic>
        <p:nvPicPr>
          <p:cNvPr id="278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25" dur="indefinite" restart="never" nodeType="tmRoot">
          <p:childTnLst>
            <p:seq>
              <p:cTn id="326" dur="indefinite" nodeType="mainSeq">
                <p:childTnLst>
                  <p:par>
                    <p:cTn id="327" fill="hold">
                      <p:stCondLst>
                        <p:cond delay="0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31" dur="5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2" dur="5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37" dur="500" fill="hold"/>
                                        <p:tgtEl>
                                          <p:spTgt spid="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38" dur="500" fill="hold"/>
                                        <p:tgtEl>
                                          <p:spTgt spid="2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41" dur="500" fill="hold"/>
                                        <p:tgtEl>
                                          <p:spTgt spid="2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2" dur="500" fill="hold"/>
                                        <p:tgtEl>
                                          <p:spTgt spid="2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45" dur="500" fill="hold"/>
                                        <p:tgtEl>
                                          <p:spTgt spid="2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6" dur="500" fill="hold"/>
                                        <p:tgtEl>
                                          <p:spTgt spid="2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49" dur="500" fill="hold"/>
                                        <p:tgtEl>
                                          <p:spTgt spid="2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50" dur="500" fill="hold"/>
                                        <p:tgtEl>
                                          <p:spTgt spid="2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80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81" name="CustomShape 3"/>
          <p:cNvSpPr/>
          <p:nvPr/>
        </p:nvSpPr>
        <p:spPr>
          <a:xfrm>
            <a:off x="457200" y="1981080"/>
            <a:ext cx="403704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10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1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Tablica: Najveći dozvoljeni predosigurač za zaštitu FI sklopke od struje kratkog spoja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hr-HR" sz="2400" spc="-1" strike="noStrike">
              <a:latin typeface="Arial"/>
            </a:endParaRPr>
          </a:p>
        </p:txBody>
      </p:sp>
      <p:graphicFrame>
        <p:nvGraphicFramePr>
          <p:cNvPr id="282" name="Table 4"/>
          <p:cNvGraphicFramePr/>
          <p:nvPr/>
        </p:nvGraphicFramePr>
        <p:xfrm>
          <a:off x="4859280" y="2708280"/>
          <a:ext cx="4033080" cy="860040"/>
        </p:xfrm>
        <a:graphic>
          <a:graphicData uri="http://schemas.openxmlformats.org/drawingml/2006/table">
            <a:tbl>
              <a:tblPr/>
              <a:tblGrid>
                <a:gridCol w="1793880"/>
                <a:gridCol w="447480"/>
                <a:gridCol w="448920"/>
                <a:gridCol w="446040"/>
                <a:gridCol w="448920"/>
                <a:gridCol w="448200"/>
              </a:tblGrid>
              <a:tr h="430200">
                <a:tc>
                  <a:txBody>
                    <a:bodyPr>
                      <a:noAutofit/>
                    </a:bodyPr>
                    <a:p>
                      <a:pPr marL="343080" indent="-341640" algn="ctr">
                        <a:lnSpc>
                          <a:spcPct val="100000"/>
                        </a:lnSpc>
                      </a:pPr>
                      <a:r>
                        <a:rPr b="1" lang="hr-HR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Nazivna struja sklopke In</a:t>
                      </a:r>
                      <a:r>
                        <a:rPr b="1" i="1" lang="hr-HR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b="1" lang="hr-HR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(A)</a:t>
                      </a:r>
                      <a:endParaRPr b="0" lang="hr-HR" sz="12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marL="343080" indent="-341640"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marL="343080" indent="-341640"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marL="343080" indent="-341640"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40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marL="343080" indent="-341640"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63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marL="343080" indent="-341640"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80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430200">
                <a:tc>
                  <a:txBody>
                    <a:bodyPr>
                      <a:noAutofit/>
                    </a:bodyPr>
                    <a:p>
                      <a:pPr marL="343080" indent="-341640" algn="ctr">
                        <a:lnSpc>
                          <a:spcPct val="100000"/>
                        </a:lnSpc>
                      </a:pPr>
                      <a:r>
                        <a:rPr b="1" lang="hr-HR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Predosigurač (gG-gL, aM) (A)</a:t>
                      </a:r>
                      <a:endParaRPr b="0" lang="hr-HR" sz="12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marL="343080" indent="-341640"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63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marL="343080" indent="-341640"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63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marL="343080" indent="-341640"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63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marL="343080" indent="-341640"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80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marL="343080" indent="-341640"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80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83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51" dur="indefinite" restart="never" nodeType="tmRoot">
          <p:childTnLst>
            <p:seq>
              <p:cTn id="352" dur="indefinite" nodeType="mainSeq">
                <p:childTnLst>
                  <p:par>
                    <p:cTn id="353" fill="hold">
                      <p:stCondLst>
                        <p:cond delay="0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57" dur="500" fill="hold"/>
                                        <p:tgtEl>
                                          <p:spTgt spid="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58" dur="500" fill="hold"/>
                                        <p:tgtEl>
                                          <p:spTgt spid="2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61" dur="500" fill="hold"/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2" dur="500" fill="hold"/>
                                        <p:tgtEl>
                                          <p:spTgt spid="2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67" dur="5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8" dur="500" fill="hold"/>
                                        <p:tgtEl>
                                          <p:spTgt spid="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85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hr-HR" sz="2800" spc="-1" strike="noStrike">
                <a:solidFill>
                  <a:srgbClr val="000000"/>
                </a:solidFill>
                <a:latin typeface="Arial"/>
                <a:ea typeface="DejaVu Sans"/>
              </a:rPr>
              <a:t>e) Uzemljenje</a:t>
            </a:r>
            <a:br/>
            <a:endParaRPr b="0" lang="hr-HR" sz="2800" spc="-1" strike="noStrike">
              <a:latin typeface="Arial"/>
            </a:endParaRPr>
          </a:p>
        </p:txBody>
      </p:sp>
      <p:sp>
        <p:nvSpPr>
          <p:cNvPr id="286" name="CustomShape 3"/>
          <p:cNvSpPr/>
          <p:nvPr/>
        </p:nvSpPr>
        <p:spPr>
          <a:xfrm>
            <a:off x="755640" y="1268280"/>
            <a:ext cx="7918560" cy="2664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9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Ispostavljeni vodljivi dijelovi štićenih naprava i zaštitni kontakti utičnica moraju biti uzemljeni.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9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Dozvoljeni otpori uzemljivača RA,</a:t>
            </a:r>
            <a:r>
              <a:rPr b="0" i="1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s obzirom na dozvoljeni napon dodira UL</a:t>
            </a:r>
            <a:r>
              <a:rPr b="0" i="1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 </a:t>
            </a:r>
            <a:endParaRPr b="0" lang="hr-HR" sz="2400" spc="-1" strike="noStrike">
              <a:latin typeface="Arial"/>
            </a:endParaRPr>
          </a:p>
        </p:txBody>
      </p:sp>
      <p:pic>
        <p:nvPicPr>
          <p:cNvPr id="287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  <p:graphicFrame>
        <p:nvGraphicFramePr>
          <p:cNvPr id="288" name="Table 4"/>
          <p:cNvGraphicFramePr/>
          <p:nvPr/>
        </p:nvGraphicFramePr>
        <p:xfrm>
          <a:off x="5076720" y="3716280"/>
          <a:ext cx="3236040" cy="1325520"/>
        </p:xfrm>
        <a:graphic>
          <a:graphicData uri="http://schemas.openxmlformats.org/drawingml/2006/table">
            <a:tbl>
              <a:tblPr/>
              <a:tblGrid>
                <a:gridCol w="647640"/>
                <a:gridCol w="569880"/>
                <a:gridCol w="569880"/>
                <a:gridCol w="482400"/>
                <a:gridCol w="483840"/>
                <a:gridCol w="482760"/>
              </a:tblGrid>
              <a:tr h="291960">
                <a:tc rowSpan="3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U</a:t>
                      </a:r>
                      <a:r>
                        <a:rPr b="0" lang="hr-HR" sz="1200" spc="-1" strike="noStrike" baseline="-30000">
                          <a:solidFill>
                            <a:srgbClr val="000000"/>
                          </a:solidFill>
                          <a:latin typeface="Times New Roman"/>
                        </a:rPr>
                        <a:t>L</a:t>
                      </a:r>
                      <a:r>
                        <a:rPr b="0" lang="hr-HR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(V)</a:t>
                      </a:r>
                      <a:endParaRPr b="0" lang="hr-HR" sz="12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gridSpan="5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Nazivna diferencijalna struja I</a:t>
                      </a:r>
                      <a:r>
                        <a:rPr b="0" lang="hr-HR" sz="1200" spc="-1" strike="noStrike" baseline="-30000">
                          <a:solidFill>
                            <a:srgbClr val="000000"/>
                          </a:solidFill>
                          <a:latin typeface="Times New Roman"/>
                        </a:rPr>
                        <a:t>Δn  </a:t>
                      </a:r>
                      <a:r>
                        <a:rPr b="0" lang="hr-HR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(A)</a:t>
                      </a:r>
                      <a:endParaRPr b="0" lang="hr-HR" sz="12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247320">
                <a:tc vMerge="1"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0.01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0,03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0,1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0,3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0,5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91960">
                <a:tc vMerge="1">
                  <a:tcPr marL="90000" marR="90000">
                    <a:solidFill>
                      <a:srgbClr val="729fcf"/>
                    </a:solidFill>
                  </a:tcPr>
                </a:tc>
                <a:tc gridSpan="5"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</a:t>
                      </a:r>
                      <a:r>
                        <a:rPr b="0" lang="hr-HR" sz="1200" spc="-1" strike="noStrike" baseline="-30000">
                          <a:solidFill>
                            <a:srgbClr val="000000"/>
                          </a:solidFill>
                          <a:latin typeface="Times New Roman"/>
                        </a:rPr>
                        <a:t>A</a:t>
                      </a:r>
                      <a:r>
                        <a:rPr b="0" lang="hr-HR" sz="12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 ( Ω )</a:t>
                      </a:r>
                      <a:endParaRPr b="0" lang="hr-HR" sz="12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cPr marL="90000" marR="90000">
                    <a:solidFill>
                      <a:srgbClr val="729fcf"/>
                    </a:solidFill>
                  </a:tcPr>
                </a:tc>
              </a:tr>
              <a:tr h="24732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50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5000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1666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500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166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  <a:tr h="247320"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2500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833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250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83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>
                      <a:noAutofit/>
                    </a:bodyPr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0" lang="hr-HR" sz="1100" spc="-1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50</a:t>
                      </a:r>
                      <a:endParaRPr b="0" lang="hr-HR" sz="1100" spc="-1" strike="noStrike"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000000"/>
                      </a:solidFill>
                    </a:lnL>
                    <a:lnR w="12240">
                      <a:solidFill>
                        <a:srgbClr val="000000"/>
                      </a:solidFill>
                    </a:lnR>
                    <a:lnT w="12240">
                      <a:solidFill>
                        <a:srgbClr val="000000"/>
                      </a:solidFill>
                    </a:lnT>
                    <a:lnB w="12240">
                      <a:solidFill>
                        <a:srgbClr val="000000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89" name="CustomShape 5"/>
          <p:cNvSpPr/>
          <p:nvPr/>
        </p:nvSpPr>
        <p:spPr>
          <a:xfrm>
            <a:off x="250920" y="4724280"/>
            <a:ext cx="44643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hr-HR" sz="2000" spc="-1" strike="noStrike">
                <a:solidFill>
                  <a:srgbClr val="000000"/>
                </a:solidFill>
                <a:latin typeface="Arial"/>
                <a:ea typeface="DejaVu Sans"/>
              </a:rPr>
              <a:t>Tablica: Dopušteni otpori uzemljivača za FID sklopku</a:t>
            </a:r>
            <a:br/>
            <a:endParaRPr b="0" lang="hr-HR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69" dur="indefinite" restart="never" nodeType="tmRoot">
          <p:childTnLst>
            <p:seq>
              <p:cTn id="370" dur="indefinite" nodeType="mainSeq">
                <p:childTnLst>
                  <p:par>
                    <p:cTn id="371" fill="hold">
                      <p:stCondLst>
                        <p:cond delay="0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5" dur="5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76" dur="500" fill="hold"/>
                                        <p:tgtEl>
                                          <p:spTgt spid="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7" fill="hold">
                      <p:stCondLst>
                        <p:cond delay="indefinite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81" dur="500" fill="hold"/>
                                        <p:tgtEl>
                                          <p:spTgt spid="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2" dur="500" fill="hold"/>
                                        <p:tgtEl>
                                          <p:spTgt spid="2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85" dur="500" fill="hold"/>
                                        <p:tgtEl>
                                          <p:spTgt spid="2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6" dur="500" fill="hold"/>
                                        <p:tgtEl>
                                          <p:spTgt spid="2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93" dur="5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94" dur="500" fill="hold"/>
                                        <p:tgtEl>
                                          <p:spTgt spid="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91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hr-HR" sz="2800" spc="-1" strike="noStrike">
                <a:solidFill>
                  <a:srgbClr val="000000"/>
                </a:solidFill>
                <a:latin typeface="Arial"/>
                <a:ea typeface="DejaVu Sans"/>
              </a:rPr>
              <a:t>f) Funkcijska provjera sklopke</a:t>
            </a:r>
            <a:br/>
            <a:endParaRPr b="0" lang="hr-HR" sz="2800" spc="-1" strike="noStrike">
              <a:latin typeface="Arial"/>
            </a:endParaRPr>
          </a:p>
        </p:txBody>
      </p:sp>
      <p:sp>
        <p:nvSpPr>
          <p:cNvPr id="292" name="CustomShape 3"/>
          <p:cNvSpPr/>
          <p:nvPr/>
        </p:nvSpPr>
        <p:spPr>
          <a:xfrm>
            <a:off x="457200" y="198108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10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Djelovanje sklopke provjeravamo tako da pritisnemo ispitnu tipku T, pri čemu mora sklopka, koja je pod naponom i u uklopljenom položaju, isklopiti trenutačno.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Preporučuje se da se ispitivanje sklopke obavlja u redovitim vremenskim intervalima (npr., jednom mjesečno).</a:t>
            </a:r>
            <a:endParaRPr b="0" lang="hr-HR" sz="2400" spc="-1" strike="noStrike">
              <a:latin typeface="Arial"/>
            </a:endParaRPr>
          </a:p>
        </p:txBody>
      </p:sp>
      <p:pic>
        <p:nvPicPr>
          <p:cNvPr id="293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95" dur="indefinite" restart="never" nodeType="tmRoot">
          <p:childTnLst>
            <p:seq>
              <p:cTn id="396" dur="indefinite" nodeType="mainSeq">
                <p:childTnLst>
                  <p:par>
                    <p:cTn id="397" fill="hold">
                      <p:stCondLst>
                        <p:cond delay="0"/>
                      </p:stCondLst>
                      <p:childTnLst>
                        <p:par>
                          <p:cTn id="398" fill="hold">
                            <p:stCondLst>
                              <p:cond delay="0"/>
                            </p:stCondLst>
                            <p:childTnLst>
                              <p:par>
                                <p:cTn id="39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01" dur="5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2" dur="500" fill="hold"/>
                                        <p:tgtEl>
                                          <p:spTgt spid="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>
                      <p:stCondLst>
                        <p:cond delay="indefinite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07" dur="500" fill="hold"/>
                                        <p:tgtEl>
                                          <p:spTgt spid="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8" dur="500" fill="hold"/>
                                        <p:tgtEl>
                                          <p:spTgt spid="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95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hr-HR" sz="4000" spc="-1" strike="noStrike">
                <a:solidFill>
                  <a:srgbClr val="000000"/>
                </a:solidFill>
                <a:latin typeface="Arial"/>
                <a:ea typeface="DejaVu Sans"/>
              </a:rPr>
              <a:t>g) Uvjeti za pravilno djelovanje sklopke</a:t>
            </a:r>
            <a:br/>
            <a:endParaRPr b="0" lang="hr-HR" sz="4000" spc="-1" strike="noStrike">
              <a:latin typeface="Arial"/>
            </a:endParaRPr>
          </a:p>
        </p:txBody>
      </p:sp>
      <p:sp>
        <p:nvSpPr>
          <p:cNvPr id="296" name="CustomShape 3"/>
          <p:cNvSpPr/>
          <p:nvPr/>
        </p:nvSpPr>
        <p:spPr>
          <a:xfrm>
            <a:off x="457200" y="198108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Za ispravno djelovanje FI sklopke moraju biti ispunjeni sljedeći uvjeti: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Instalacija mora biti izvedena prema važećim propisima za izvođenje električnih instalacija.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Sve vodiče (neutralnog također, ako postoji) koji su potrebni za djelovanje štićene naprave treba voditi kroz sklopku.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Neutralni vodič iza strujne zaštitne sklopke ne smije biti nigdje u dodiru sa zemljom ili zaštitnim vodičem.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hr-HR" sz="2400" spc="-1" strike="noStrike">
              <a:latin typeface="Arial"/>
            </a:endParaRPr>
          </a:p>
        </p:txBody>
      </p:sp>
      <p:pic>
        <p:nvPicPr>
          <p:cNvPr id="297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09" dur="indefinite" restart="never" nodeType="tmRoot">
          <p:childTnLst>
            <p:seq>
              <p:cTn id="410" dur="indefinite" nodeType="mainSeq">
                <p:childTnLst>
                  <p:par>
                    <p:cTn id="411" fill="hold">
                      <p:stCondLst>
                        <p:cond delay="0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15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16" dur="500" fill="hold"/>
                                        <p:tgtEl>
                                          <p:spTgt spid="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7" fill="hold">
                      <p:stCondLst>
                        <p:cond delay="indefinite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21" dur="500" fill="hold"/>
                                        <p:tgtEl>
                                          <p:spTgt spid="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2" dur="500" fill="hold"/>
                                        <p:tgtEl>
                                          <p:spTgt spid="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25" dur="500" fill="hold"/>
                                        <p:tgtEl>
                                          <p:spTgt spid="2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6" dur="500" fill="hold"/>
                                        <p:tgtEl>
                                          <p:spTgt spid="2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29" dur="500" fill="hold"/>
                                        <p:tgtEl>
                                          <p:spTgt spid="2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30" dur="500" fill="hold"/>
                                        <p:tgtEl>
                                          <p:spTgt spid="2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3" dur="500" fill="hold"/>
                                        <p:tgtEl>
                                          <p:spTgt spid="2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34" dur="500" fill="hold"/>
                                        <p:tgtEl>
                                          <p:spTgt spid="2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7" dur="500" fill="hold"/>
                                        <p:tgtEl>
                                          <p:spTgt spid="2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38" dur="500" fill="hold"/>
                                        <p:tgtEl>
                                          <p:spTgt spid="2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299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0" name="CustomShape 3"/>
          <p:cNvSpPr/>
          <p:nvPr/>
        </p:nvSpPr>
        <p:spPr>
          <a:xfrm>
            <a:off x="457200" y="198108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9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Jednom sklopkom ne smijemo štititi preveliki broj trošila iz sljedećih razloga: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9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1. zbog selektivnosti, jer želimo da se u slučaju kvara isklope samo oštećene naprave;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9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2.</a:t>
            </a:r>
            <a:r>
              <a:rPr b="1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svaka naprava, pa i ispravna, ima izvjesne izolacijske struje, koje su za strujne zaštitne sklopke diferencijalne struje; ako je više naprava, zbroj tih struja može biti već toliki   da dođe do neželjenih isklapanja.</a:t>
            </a:r>
            <a:endParaRPr b="0" lang="hr-HR" sz="2400" spc="-1" strike="noStrike">
              <a:latin typeface="Arial"/>
            </a:endParaRPr>
          </a:p>
        </p:txBody>
      </p:sp>
      <p:pic>
        <p:nvPicPr>
          <p:cNvPr id="301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39" dur="indefinite" restart="never" nodeType="tmRoot">
          <p:childTnLst>
            <p:seq>
              <p:cTn id="440" dur="indefinite" nodeType="mainSeq">
                <p:childTnLst>
                  <p:par>
                    <p:cTn id="441" fill="hold">
                      <p:stCondLst>
                        <p:cond delay="0"/>
                      </p:stCondLst>
                      <p:childTnLst>
                        <p:par>
                          <p:cTn id="442" fill="hold">
                            <p:stCondLst>
                              <p:cond delay="0"/>
                            </p:stCondLst>
                            <p:childTnLst>
                              <p:par>
                                <p:cTn id="44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45" dur="500" fill="hold"/>
                                        <p:tgtEl>
                                          <p:spTgt spid="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6" dur="500" fill="hold"/>
                                        <p:tgtEl>
                                          <p:spTgt spid="3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49" dur="500" fill="hold"/>
                                        <p:tgtEl>
                                          <p:spTgt spid="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0" dur="500" fill="hold"/>
                                        <p:tgtEl>
                                          <p:spTgt spid="3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53" dur="500" fill="hold"/>
                                        <p:tgtEl>
                                          <p:spTgt spid="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4" dur="500" fill="hold"/>
                                        <p:tgtEl>
                                          <p:spTgt spid="3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303" name="CustomShape 2"/>
          <p:cNvSpPr/>
          <p:nvPr/>
        </p:nvSpPr>
        <p:spPr>
          <a:xfrm>
            <a:off x="457200" y="6245280"/>
            <a:ext cx="2132280" cy="4748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T.Š.-30. sijeanj 2015.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304" name="CustomShape 3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5" name="CustomShape 4"/>
          <p:cNvSpPr/>
          <p:nvPr/>
        </p:nvSpPr>
        <p:spPr>
          <a:xfrm>
            <a:off x="755640" y="47628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10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Ako je trošilo koje se štiti strujnom zaštitnom sklopkom nulovano, strujna zaštitna sklopka neće reagirati u slučaju pogreške, jer se strujni krug pogreške zatvara prije sklopke FI. </a:t>
            </a:r>
            <a:endParaRPr b="0" lang="hr-HR" sz="2400" spc="-1" strike="noStrike">
              <a:latin typeface="Arial"/>
            </a:endParaRPr>
          </a:p>
          <a:p>
            <a:pPr marL="343080" indent="-341640">
              <a:lnSpc>
                <a:spcPct val="100000"/>
              </a:lnSpc>
              <a:spcBef>
                <a:spcPts val="641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Sklopka pri nulovanoj instalaciji može i reagirati, ako pogonskim  uzemljenjem RB poteče struja prema RZ, iako su trošila i instalacija ispravni.</a:t>
            </a:r>
            <a:r>
              <a:rPr b="0" lang="hr-HR" sz="32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hr-HR" sz="3200" spc="-1" strike="noStrike">
              <a:latin typeface="Arial"/>
            </a:endParaRPr>
          </a:p>
        </p:txBody>
      </p:sp>
      <p:pic>
        <p:nvPicPr>
          <p:cNvPr id="306" name="Picture 4" descr=""/>
          <p:cNvPicPr/>
          <p:nvPr/>
        </p:nvPicPr>
        <p:blipFill>
          <a:blip r:embed="rId1"/>
          <a:stretch/>
        </p:blipFill>
        <p:spPr>
          <a:xfrm>
            <a:off x="250920" y="3068640"/>
            <a:ext cx="4173840" cy="2374920"/>
          </a:xfrm>
          <a:prstGeom prst="rect">
            <a:avLst/>
          </a:prstGeom>
          <a:ln w="9360">
            <a:solidFill>
              <a:schemeClr val="tx1"/>
            </a:solidFill>
            <a:miter/>
          </a:ln>
        </p:spPr>
      </p:pic>
      <p:sp>
        <p:nvSpPr>
          <p:cNvPr id="307" name="CustomShape 5"/>
          <p:cNvSpPr/>
          <p:nvPr/>
        </p:nvSpPr>
        <p:spPr>
          <a:xfrm>
            <a:off x="4932360" y="3357720"/>
            <a:ext cx="3814920" cy="1919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hr-HR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Zato je kod nulovane mreže potrebno</a:t>
            </a:r>
            <a:r>
              <a:rPr b="1" lang="hr-HR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b="0" lang="hr-HR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izvesti preinaku, tj. masa trošila se ne spaja s nulvodom (PEN) već se uzemljava</a:t>
            </a:r>
            <a:r>
              <a:rPr b="1" lang="hr-HR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b="0" lang="hr-HR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posebnim uzemljivačem </a:t>
            </a:r>
            <a:endParaRPr b="0" lang="hr-HR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hr-HR" sz="20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(kao u TT sustavu).</a:t>
            </a:r>
            <a:endParaRPr b="0" lang="hr-HR" sz="2000" spc="-1" strike="noStrike">
              <a:latin typeface="Arial"/>
            </a:endParaRPr>
          </a:p>
        </p:txBody>
      </p:sp>
      <p:pic>
        <p:nvPicPr>
          <p:cNvPr id="308" name="Picture 6" descr=""/>
          <p:cNvPicPr/>
          <p:nvPr/>
        </p:nvPicPr>
        <p:blipFill>
          <a:blip r:embed="rId2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55" dur="indefinite" restart="never" nodeType="tmRoot">
          <p:childTnLst>
            <p:seq>
              <p:cTn id="456" dur="indefinite" nodeType="mainSeq">
                <p:childTnLst>
                  <p:par>
                    <p:cTn id="457" fill="hold">
                      <p:stCondLst>
                        <p:cond delay="0"/>
                      </p:stCondLst>
                      <p:childTnLst>
                        <p:par>
                          <p:cTn id="458" fill="hold">
                            <p:stCondLst>
                              <p:cond delay="0"/>
                            </p:stCondLst>
                            <p:childTnLst>
                              <p:par>
                                <p:cTn id="45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61" dur="500" fill="hold"/>
                                        <p:tgtEl>
                                          <p:spTgt spid="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62" dur="500" fill="hold"/>
                                        <p:tgtEl>
                                          <p:spTgt spid="3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65" dur="500" fill="hold"/>
                                        <p:tgtEl>
                                          <p:spTgt spid="3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66" dur="500" fill="hold"/>
                                        <p:tgtEl>
                                          <p:spTgt spid="3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7" fill="hold">
                      <p:stCondLst>
                        <p:cond delay="indefinite"/>
                      </p:stCondLst>
                      <p:childTnLst>
                        <p:par>
                          <p:cTn id="468" fill="hold">
                            <p:stCondLst>
                              <p:cond delay="0"/>
                            </p:stCondLst>
                            <p:childTnLst>
                              <p:par>
                                <p:cTn id="46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71" dur="5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72" dur="5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75" dur="5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76" dur="500" fill="hold"/>
                                        <p:tgtEl>
                                          <p:spTgt spid="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310" name="CustomShape 2"/>
          <p:cNvSpPr/>
          <p:nvPr/>
        </p:nvSpPr>
        <p:spPr>
          <a:xfrm>
            <a:off x="468360" y="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hr-HR" sz="2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Spajanje FID-ove sklopke u nulovanoj mreži</a:t>
            </a:r>
            <a:endParaRPr b="0" lang="hr-HR" sz="2400" spc="-1" strike="noStrike">
              <a:latin typeface="Arial"/>
            </a:endParaRPr>
          </a:p>
        </p:txBody>
      </p:sp>
      <p:sp>
        <p:nvSpPr>
          <p:cNvPr id="311" name="CustomShape 3"/>
          <p:cNvSpPr/>
          <p:nvPr/>
        </p:nvSpPr>
        <p:spPr>
          <a:xfrm>
            <a:off x="457200" y="198108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312" name="Picture 4" descr=""/>
          <p:cNvPicPr/>
          <p:nvPr/>
        </p:nvPicPr>
        <p:blipFill>
          <a:blip r:embed="rId1"/>
          <a:stretch/>
        </p:blipFill>
        <p:spPr>
          <a:xfrm>
            <a:off x="214200" y="928800"/>
            <a:ext cx="4365720" cy="5470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77" dur="indefinite" restart="never" nodeType="tmRoot">
          <p:childTnLst>
            <p:seq>
              <p:cTn id="478" dur="indefinite" nodeType="mainSeq">
                <p:childTnLst>
                  <p:par>
                    <p:cTn id="479" fill="hold">
                      <p:stCondLst>
                        <p:cond delay="0"/>
                      </p:stCondLst>
                      <p:childTnLst>
                        <p:par>
                          <p:cTn id="480" fill="hold">
                            <p:stCondLst>
                              <p:cond delay="0"/>
                            </p:stCondLst>
                            <p:childTnLst>
                              <p:par>
                                <p:cTn id="48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83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84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5" fill="hold">
                      <p:stCondLst>
                        <p:cond delay="indefinite"/>
                      </p:stCondLst>
                      <p:childTnLst>
                        <p:par>
                          <p:cTn id="486" fill="hold">
                            <p:stCondLst>
                              <p:cond delay="0"/>
                            </p:stCondLst>
                            <p:childTnLst>
                              <p:par>
                                <p:cTn id="487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89" dur="5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90" dur="500" fill="hold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314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i="1" lang="hr-HR" sz="28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VAŽNO:</a:t>
            </a:r>
            <a:endParaRPr b="0" lang="hr-HR" sz="2800" spc="-1" strike="noStrike">
              <a:latin typeface="Arial"/>
            </a:endParaRPr>
          </a:p>
        </p:txBody>
      </p:sp>
      <p:sp>
        <p:nvSpPr>
          <p:cNvPr id="315" name="CustomShape 3"/>
          <p:cNvSpPr/>
          <p:nvPr/>
        </p:nvSpPr>
        <p:spPr>
          <a:xfrm>
            <a:off x="457200" y="198108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120000"/>
              </a:lnSpc>
              <a:spcBef>
                <a:spcPts val="479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Prilikom ugrađivanja zaštitne strujne sklopke potrebno je ispravno izvesti zaštitno uzemljenje kako bi sklopka mogla ispravno djelovati,  otpor uzemljenja mora biti u granicama od nekoliko </a:t>
            </a:r>
            <a:r>
              <a:rPr b="1" lang="hr-HR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oma</a:t>
            </a:r>
            <a:r>
              <a:rPr b="0" lang="hr-HR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do </a:t>
            </a:r>
            <a:r>
              <a:rPr b="1" lang="hr-HR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100 oma </a:t>
            </a:r>
            <a:r>
              <a:rPr b="0" lang="hr-HR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za što je potrebno ugraditi oko </a:t>
            </a:r>
            <a:r>
              <a:rPr b="1" lang="hr-HR" sz="2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12 m </a:t>
            </a:r>
            <a:endParaRPr b="0" lang="hr-HR" sz="2400" spc="-1" strike="noStrike">
              <a:latin typeface="Arial"/>
            </a:endParaRPr>
          </a:p>
        </p:txBody>
      </p:sp>
      <p:pic>
        <p:nvPicPr>
          <p:cNvPr id="316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91" dur="indefinite" restart="never" nodeType="tmRoot">
          <p:childTnLst>
            <p:seq>
              <p:cTn id="492" dur="indefinite" nodeType="mainSeq">
                <p:childTnLst>
                  <p:par>
                    <p:cTn id="493" fill="hold">
                      <p:stCondLst>
                        <p:cond delay="0"/>
                      </p:stCondLst>
                      <p:childTnLst>
                        <p:par>
                          <p:cTn id="494" fill="hold">
                            <p:stCondLst>
                              <p:cond delay="0"/>
                            </p:stCondLst>
                            <p:childTnLst>
                              <p:par>
                                <p:cTn id="49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97" dur="5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98" dur="500" fill="hold"/>
                                        <p:tgtEl>
                                          <p:spTgt spid="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9" fill="hold">
                      <p:stCondLst>
                        <p:cond delay="indefinite"/>
                      </p:stCondLst>
                      <p:childTnLst>
                        <p:par>
                          <p:cTn id="500" fill="hold">
                            <p:stCondLst>
                              <p:cond delay="0"/>
                            </p:stCondLst>
                            <p:childTnLst>
                              <p:par>
                                <p:cTn id="501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03" dur="500" fill="hold"/>
                                        <p:tgtEl>
                                          <p:spTgt spid="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04" dur="500" fill="hold"/>
                                        <p:tgtEl>
                                          <p:spTgt spid="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318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hr-HR" sz="4400" spc="-1" strike="noStrike">
                <a:solidFill>
                  <a:srgbClr val="000000"/>
                </a:solidFill>
                <a:latin typeface="Arial"/>
                <a:ea typeface="DejaVu Sans"/>
              </a:rPr>
              <a:t>Izgled!</a:t>
            </a:r>
            <a:endParaRPr b="0" lang="hr-HR" sz="4400" spc="-1" strike="noStrike">
              <a:latin typeface="Arial"/>
            </a:endParaRPr>
          </a:p>
        </p:txBody>
      </p:sp>
      <p:sp>
        <p:nvSpPr>
          <p:cNvPr id="319" name="CustomShape 3"/>
          <p:cNvSpPr/>
          <p:nvPr/>
        </p:nvSpPr>
        <p:spPr>
          <a:xfrm>
            <a:off x="457200" y="198108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20" name="CustomShape 4"/>
          <p:cNvSpPr/>
          <p:nvPr/>
        </p:nvSpPr>
        <p:spPr>
          <a:xfrm>
            <a:off x="0" y="0"/>
            <a:ext cx="9142560" cy="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graphicFrame>
        <p:nvGraphicFramePr>
          <p:cNvPr id="321" name="Object 5"/>
          <p:cNvGraphicFramePr/>
          <p:nvPr/>
        </p:nvGraphicFramePr>
        <p:xfrm>
          <a:off x="1042920" y="3357720"/>
          <a:ext cx="2373480" cy="2373480"/>
        </p:xfrm>
        <a:graphic>
          <a:graphicData uri="http://schemas.openxmlformats.org/presentationml/2006/ole">
            <p:oleObj r:id="rId1" spid="">
              <p:embed/>
              <p:pic>
                <p:nvPicPr>
                  <p:cNvPr id="322" name="Object 4" descr=""/>
                  <p:cNvPicPr/>
                  <p:nvPr/>
                </p:nvPicPr>
                <p:blipFill>
                  <a:blip r:embed="rId2"/>
                  <a:stretch/>
                </p:blipFill>
                <p:spPr>
                  <a:xfrm>
                    <a:off x="1042920" y="3357720"/>
                    <a:ext cx="2373480" cy="2373480"/>
                  </a:xfrm>
                  <a:prstGeom prst="rect">
                    <a:avLst/>
                  </a:prstGeom>
                  <a:ln>
                    <a:noFill/>
                  </a:ln>
                </p:spPr>
              </p:pic>
            </p:oleObj>
          </a:graphicData>
        </a:graphic>
      </p:graphicFrame>
      <p:sp>
        <p:nvSpPr>
          <p:cNvPr id="323" name="CustomShape 6"/>
          <p:cNvSpPr/>
          <p:nvPr/>
        </p:nvSpPr>
        <p:spPr>
          <a:xfrm>
            <a:off x="3635280" y="3716280"/>
            <a:ext cx="5256360" cy="2159280"/>
          </a:xfrm>
          <a:prstGeom prst="rect">
            <a:avLst/>
          </a:prstGeom>
          <a:solidFill>
            <a:srgbClr val="ffffff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1" lang="hr-HR" sz="1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Četveropolna FI sklopka</a:t>
            </a:r>
            <a:endParaRPr b="0" lang="hr-HR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hr-HR" sz="1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b="0" lang="hr-HR" sz="1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-nazivni napon: 230/400 V ~ AC </a:t>
            </a:r>
            <a:br/>
            <a:r>
              <a:rPr b="0" lang="hr-HR" sz="1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-struja greške: I</a:t>
            </a:r>
            <a:r>
              <a:rPr b="0" lang="hr-HR" sz="1600" spc="-1" strike="noStrike" baseline="-25000">
                <a:solidFill>
                  <a:srgbClr val="000000"/>
                </a:solidFill>
                <a:latin typeface="Times New Roman"/>
                <a:ea typeface="DejaVu Sans"/>
              </a:rPr>
              <a:t>Δn</a:t>
            </a:r>
            <a:r>
              <a:rPr b="0" lang="hr-HR" sz="1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0,03 A; 0,3 A; 0,5 A </a:t>
            </a:r>
            <a:br/>
            <a:r>
              <a:rPr b="0" lang="hr-HR" sz="1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-predosigurač 63 A, 80 A (gG - gL)</a:t>
            </a:r>
            <a:br/>
            <a:r>
              <a:rPr b="0" lang="hr-HR" sz="1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-stupanj zaštite IP 40 (za sklopku ugrađenu u razdjelnik)</a:t>
            </a:r>
            <a:br/>
            <a:r>
              <a:rPr b="0" lang="hr-HR" sz="1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-širina: 18 mm/pol </a:t>
            </a:r>
            <a:br/>
            <a:r>
              <a:rPr b="0" lang="hr-HR" sz="1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-ugrađuje se na nosač DIN EN 50 022 širine 35 mm </a:t>
            </a:r>
            <a:br/>
            <a:r>
              <a:rPr b="0" lang="hr-HR" sz="16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 -priključne stezaljke: 1-25 mm</a:t>
            </a:r>
            <a:r>
              <a:rPr b="0" lang="hr-HR" sz="1600" spc="-1" strike="noStrike" baseline="30000">
                <a:solidFill>
                  <a:srgbClr val="000000"/>
                </a:solidFill>
                <a:latin typeface="Times New Roman"/>
                <a:ea typeface="DejaVu Sans"/>
              </a:rPr>
              <a:t>2</a:t>
            </a:r>
            <a:endParaRPr b="0" lang="hr-HR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hr-HR" sz="1600" spc="-1" strike="noStrike">
              <a:latin typeface="Arial"/>
            </a:endParaRPr>
          </a:p>
        </p:txBody>
      </p:sp>
      <p:pic>
        <p:nvPicPr>
          <p:cNvPr id="324" name="Picture 6" descr=""/>
          <p:cNvPicPr/>
          <p:nvPr/>
        </p:nvPicPr>
        <p:blipFill>
          <a:blip r:embed="rId3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  <p:pic>
        <p:nvPicPr>
          <p:cNvPr id="325" name="Picture 9" descr=""/>
          <p:cNvPicPr/>
          <p:nvPr/>
        </p:nvPicPr>
        <p:blipFill>
          <a:blip r:embed="rId4"/>
          <a:stretch/>
        </p:blipFill>
        <p:spPr>
          <a:xfrm>
            <a:off x="2627280" y="476280"/>
            <a:ext cx="3959280" cy="26179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05" dur="indefinite" restart="never" nodeType="tmRoot">
          <p:childTnLst>
            <p:seq>
              <p:cTn id="506" dur="indefinite" nodeType="mainSeq">
                <p:childTnLst>
                  <p:par>
                    <p:cTn id="507" fill="hold">
                      <p:stCondLst>
                        <p:cond delay="0"/>
                      </p:stCondLst>
                      <p:childTnLst>
                        <p:par>
                          <p:cTn id="508" fill="hold">
                            <p:stCondLst>
                              <p:cond delay="0"/>
                            </p:stCondLst>
                            <p:childTnLst>
                              <p:par>
                                <p:cTn id="509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11" dur="5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12" dur="500" fill="hold"/>
                                        <p:tgtEl>
                                          <p:spTgt spid="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3" fill="hold">
                      <p:stCondLst>
                        <p:cond delay="indefinite"/>
                      </p:stCondLst>
                      <p:childTnLst>
                        <p:par>
                          <p:cTn id="514" fill="hold">
                            <p:stCondLst>
                              <p:cond delay="0"/>
                            </p:stCondLst>
                            <p:childTnLst>
                              <p:par>
                                <p:cTn id="51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17" dur="5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18" dur="5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9" fill="hold">
                      <p:stCondLst>
                        <p:cond delay="indefinite"/>
                      </p:stCondLst>
                      <p:childTnLst>
                        <p:par>
                          <p:cTn id="520" fill="hold">
                            <p:stCondLst>
                              <p:cond delay="0"/>
                            </p:stCondLst>
                            <p:childTnLst>
                              <p:par>
                                <p:cTn id="521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23" dur="5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24" dur="500" fill="hold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27" dur="5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28" dur="500" fill="hold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327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hr-HR" sz="4000" spc="-1" strike="noStrike">
                <a:solidFill>
                  <a:srgbClr val="000000"/>
                </a:solidFill>
                <a:latin typeface="Arial"/>
                <a:ea typeface="DejaVu Sans"/>
              </a:rPr>
              <a:t>h) Prenaponska zaštita i ZUDS</a:t>
            </a:r>
            <a:br/>
            <a:endParaRPr b="0" lang="hr-HR" sz="4000" spc="-1" strike="noStrike">
              <a:latin typeface="Arial"/>
            </a:endParaRPr>
          </a:p>
        </p:txBody>
      </p:sp>
      <p:sp>
        <p:nvSpPr>
          <p:cNvPr id="328" name="CustomShape 3"/>
          <p:cNvSpPr/>
          <p:nvPr/>
        </p:nvSpPr>
        <p:spPr>
          <a:xfrm>
            <a:off x="457200" y="198108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343080" indent="-341640">
              <a:lnSpc>
                <a:spcPct val="80000"/>
              </a:lnSpc>
              <a:spcBef>
                <a:spcPts val="36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Zaštitna strujna sklopka normalne izvedbe projektira se i ispituje tako da mora podnijeti ispitivanje udarnom strujom tjemene vrijednosti 250 A.</a:t>
            </a:r>
            <a:endParaRPr b="0" lang="hr-HR" sz="18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6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Udarne struje veće od te vrijednosti mogu dovesti do zavarivanja kontakata sklopke čime ona prestaje obavljati svoju funkciju zaštite. </a:t>
            </a:r>
            <a:endParaRPr b="0" lang="hr-HR" sz="18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6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Zato se te sklopke ugrađuju u razdjelnik iza odvodnika klase koji energetski jaku udarnu struju odvede u zemlju.</a:t>
            </a:r>
            <a:endParaRPr b="0" lang="hr-HR" sz="18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6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Neki proizvođači zaštitnih strujnih sklopki imaju u svojem prodajnom programu posebne izvedbe sklopki s vremenskom odgodom prorade. Dok je kod normalne izvedbe sklopke prosječno vrijeme prorade 25 ms (kod nazivne struje greške), kod posebne izvedbe je to vrijeme oko 130 ms. </a:t>
            </a:r>
            <a:endParaRPr b="0" lang="hr-HR" sz="1800" spc="-1" strike="noStrike">
              <a:latin typeface="Arial"/>
            </a:endParaRPr>
          </a:p>
          <a:p>
            <a:pPr marL="343080" indent="-341640">
              <a:lnSpc>
                <a:spcPct val="80000"/>
              </a:lnSpc>
              <a:spcBef>
                <a:spcPts val="360"/>
              </a:spcBef>
              <a:buClr>
                <a:srgbClr val="00007d"/>
              </a:buClr>
              <a:buSzPct val="75000"/>
              <a:buFont typeface="Wingdings" charset="2"/>
              <a:buChar char=""/>
            </a:pPr>
            <a:r>
              <a:rPr b="0" lang="hr-HR" sz="18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hr-HR" sz="1800" spc="-1" strike="noStrike">
              <a:latin typeface="Arial"/>
            </a:endParaRPr>
          </a:p>
        </p:txBody>
      </p:sp>
      <p:pic>
        <p:nvPicPr>
          <p:cNvPr id="329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29" dur="indefinite" restart="never" nodeType="tmRoot">
          <p:childTnLst>
            <p:seq>
              <p:cTn id="530" dur="indefinite" nodeType="mainSeq">
                <p:childTnLst>
                  <p:par>
                    <p:cTn id="531" fill="hold">
                      <p:stCondLst>
                        <p:cond delay="0"/>
                      </p:stCondLst>
                      <p:childTnLst>
                        <p:par>
                          <p:cTn id="532" fill="hold">
                            <p:stCondLst>
                              <p:cond delay="0"/>
                            </p:stCondLst>
                            <p:childTnLst>
                              <p:par>
                                <p:cTn id="53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35" dur="5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36" dur="500" fill="hold"/>
                                        <p:tgtEl>
                                          <p:spTgt spid="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7" fill="hold">
                      <p:stCondLst>
                        <p:cond delay="indefinite"/>
                      </p:stCondLst>
                      <p:childTnLst>
                        <p:par>
                          <p:cTn id="538" fill="hold">
                            <p:stCondLst>
                              <p:cond delay="0"/>
                            </p:stCondLst>
                            <p:childTnLst>
                              <p:par>
                                <p:cTn id="53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41" dur="500" fill="hold"/>
                                        <p:tgtEl>
                                          <p:spTgt spid="3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42" dur="500" fill="hold"/>
                                        <p:tgtEl>
                                          <p:spTgt spid="3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45" dur="500" fill="hold"/>
                                        <p:tgtEl>
                                          <p:spTgt spid="3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46" dur="500" fill="hold"/>
                                        <p:tgtEl>
                                          <p:spTgt spid="3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49" dur="500" fill="hold"/>
                                        <p:tgtEl>
                                          <p:spTgt spid="3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50" dur="500" fill="hold"/>
                                        <p:tgtEl>
                                          <p:spTgt spid="3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1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53" dur="500" fill="hold"/>
                                        <p:tgtEl>
                                          <p:spTgt spid="3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54" dur="500" fill="hold"/>
                                        <p:tgtEl>
                                          <p:spTgt spid="3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5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57" dur="500" fill="hold"/>
                                        <p:tgtEl>
                                          <p:spTgt spid="3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58" dur="500" fill="hold"/>
                                        <p:tgtEl>
                                          <p:spTgt spid="3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331" name="CustomShape 2"/>
          <p:cNvSpPr/>
          <p:nvPr/>
        </p:nvSpPr>
        <p:spPr>
          <a:xfrm>
            <a:off x="468360" y="11592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1" lang="hr-HR" sz="4400" spc="-1" strike="noStrike" u="sng">
                <a:solidFill>
                  <a:srgbClr val="000000"/>
                </a:solidFill>
                <a:uFillTx/>
                <a:latin typeface="Arial"/>
                <a:ea typeface="DejaVu Sans"/>
              </a:rPr>
              <a:t>Pitanja i zadaci!</a:t>
            </a:r>
            <a:endParaRPr b="0" lang="hr-HR" sz="4400" spc="-1" strike="noStrike">
              <a:latin typeface="Arial"/>
            </a:endParaRPr>
          </a:p>
        </p:txBody>
      </p:sp>
      <p:sp>
        <p:nvSpPr>
          <p:cNvPr id="332" name="CustomShape 3"/>
          <p:cNvSpPr/>
          <p:nvPr/>
        </p:nvSpPr>
        <p:spPr>
          <a:xfrm>
            <a:off x="324000" y="98100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80000"/>
              </a:lnSpc>
              <a:spcBef>
                <a:spcPts val="320"/>
              </a:spcBef>
            </a:pPr>
            <a:endParaRPr b="0" lang="hr-HR" sz="1800" spc="-1" strike="noStrike">
              <a:latin typeface="Arial"/>
            </a:endParaRPr>
          </a:p>
          <a:p>
            <a:pPr marL="609480" indent="-608040">
              <a:lnSpc>
                <a:spcPct val="105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AutoNum type="arabicPeriod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Dopunite rečenicu!</a:t>
            </a:r>
            <a:endParaRPr b="0" lang="hr-HR" sz="1600" spc="-1" strike="noStrike">
              <a:latin typeface="Arial"/>
            </a:endParaRPr>
          </a:p>
          <a:p>
            <a:pPr marL="990720" indent="-532080">
              <a:lnSpc>
                <a:spcPct val="105000"/>
              </a:lnSpc>
              <a:spcBef>
                <a:spcPts val="320"/>
              </a:spcBef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               </a:t>
            </a: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Djelovanje FI sklopke zasniva se na načelu mjerenja _______________struje posredstvom ________________. U normalnom pogonu struja koja dolazi do trošila ____________ je struji koja odlazi iz trošila.</a:t>
            </a:r>
            <a:endParaRPr b="0" lang="hr-HR" sz="1600" spc="-1" strike="noStrike">
              <a:latin typeface="Arial"/>
            </a:endParaRPr>
          </a:p>
          <a:p>
            <a:pPr marL="990720" indent="-532080">
              <a:lnSpc>
                <a:spcPct val="80000"/>
              </a:lnSpc>
              <a:spcBef>
                <a:spcPts val="320"/>
              </a:spcBef>
            </a:pPr>
            <a:endParaRPr b="0" lang="hr-HR" sz="1600" spc="-1" strike="noStrike">
              <a:latin typeface="Arial"/>
            </a:endParaRPr>
          </a:p>
          <a:p>
            <a:pPr marL="609480" indent="-6080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AutoNum type="arabicPeriod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Navedite osnovnu i dodatne namjene FID sklopke?</a:t>
            </a:r>
            <a:endParaRPr b="0" lang="hr-HR" sz="1600" spc="-1" strike="noStrike">
              <a:latin typeface="Arial"/>
            </a:endParaRPr>
          </a:p>
          <a:p>
            <a:pPr>
              <a:lnSpc>
                <a:spcPct val="80000"/>
              </a:lnSpc>
              <a:spcBef>
                <a:spcPts val="320"/>
              </a:spcBef>
            </a:pPr>
            <a:endParaRPr b="0" lang="hr-HR" sz="1600" spc="-1" strike="noStrike">
              <a:latin typeface="Arial"/>
            </a:endParaRPr>
          </a:p>
          <a:p>
            <a:pPr marL="609480" indent="-6080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AutoNum type="arabicPeriod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Objasnite na kojem principu djeluje FID sklopka. Nacrtajte skicu i pokažite sve bitne dijelove?</a:t>
            </a:r>
            <a:endParaRPr b="0" lang="hr-HR" sz="1600" spc="-1" strike="noStrike">
              <a:latin typeface="Arial"/>
            </a:endParaRPr>
          </a:p>
          <a:p>
            <a:pPr>
              <a:lnSpc>
                <a:spcPct val="80000"/>
              </a:lnSpc>
              <a:spcBef>
                <a:spcPts val="320"/>
              </a:spcBef>
            </a:pPr>
            <a:endParaRPr b="0" lang="hr-HR" sz="1600" spc="-1" strike="noStrike">
              <a:latin typeface="Arial"/>
            </a:endParaRPr>
          </a:p>
          <a:p>
            <a:pPr marL="609480" indent="-6080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AutoNum type="arabicPeriod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Navedite osnovne podatke FID sklopke. Koje je uobičajeno vrijeme isključivanja FID sklopke?</a:t>
            </a:r>
            <a:endParaRPr b="0" lang="hr-HR" sz="1600" spc="-1" strike="noStrike">
              <a:latin typeface="Arial"/>
            </a:endParaRPr>
          </a:p>
          <a:p>
            <a:pPr>
              <a:lnSpc>
                <a:spcPct val="80000"/>
              </a:lnSpc>
              <a:spcBef>
                <a:spcPts val="320"/>
              </a:spcBef>
            </a:pPr>
            <a:endParaRPr b="0" lang="hr-HR" sz="1600" spc="-1" strike="noStrike">
              <a:latin typeface="Arial"/>
            </a:endParaRPr>
          </a:p>
          <a:p>
            <a:pPr marL="609480" indent="-6080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AutoNum type="arabicPeriod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Nacrtajte moguće sheme priključivanja četveropolne FID sklopke?</a:t>
            </a:r>
            <a:endParaRPr b="0" lang="hr-HR" sz="1600" spc="-1" strike="noStrike">
              <a:latin typeface="Arial"/>
            </a:endParaRPr>
          </a:p>
          <a:p>
            <a:pPr>
              <a:lnSpc>
                <a:spcPct val="80000"/>
              </a:lnSpc>
              <a:spcBef>
                <a:spcPts val="320"/>
              </a:spcBef>
            </a:pPr>
            <a:endParaRPr b="0" lang="hr-HR" sz="1600" spc="-1" strike="noStrike">
              <a:latin typeface="Arial"/>
            </a:endParaRPr>
          </a:p>
          <a:p>
            <a:pPr marL="609480" indent="-6080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AutoNum type="arabicPeriod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Zbog čega se u TN - C sustavu FID sklopka ne može upotrebljavati za zaštitu od neizravnog dodira? Objasnite na primjeru?</a:t>
            </a:r>
            <a:endParaRPr b="0" lang="hr-HR" sz="1600" spc="-1" strike="noStrike">
              <a:latin typeface="Arial"/>
            </a:endParaRPr>
          </a:p>
          <a:p>
            <a:pPr>
              <a:lnSpc>
                <a:spcPct val="80000"/>
              </a:lnSpc>
              <a:spcBef>
                <a:spcPts val="320"/>
              </a:spcBef>
            </a:pPr>
            <a:endParaRPr b="0" lang="hr-HR" sz="1600" spc="-1" strike="noStrike">
              <a:latin typeface="Arial"/>
            </a:endParaRPr>
          </a:p>
          <a:p>
            <a:pPr marL="609480" indent="-608040">
              <a:lnSpc>
                <a:spcPct val="8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AutoNum type="arabicPeriod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endParaRPr b="0" lang="hr-HR" sz="1600" spc="-1" strike="noStrike">
              <a:latin typeface="Arial"/>
            </a:endParaRPr>
          </a:p>
        </p:txBody>
      </p:sp>
      <p:pic>
        <p:nvPicPr>
          <p:cNvPr id="333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59" dur="indefinite" restart="never" nodeType="tmRoot">
          <p:childTnLst>
            <p:seq>
              <p:cTn id="560" dur="indefinite" nodeType="mainSeq">
                <p:childTnLst>
                  <p:par>
                    <p:cTn id="561" fill="hold">
                      <p:stCondLst>
                        <p:cond delay="0"/>
                      </p:stCondLst>
                      <p:childTnLst>
                        <p:par>
                          <p:cTn id="562" fill="hold">
                            <p:stCondLst>
                              <p:cond delay="0"/>
                            </p:stCondLst>
                            <p:childTnLst>
                              <p:par>
                                <p:cTn id="56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65" dur="5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6" dur="500" fill="hold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7" fill="hold">
                      <p:stCondLst>
                        <p:cond delay="indefinite"/>
                      </p:stCondLst>
                      <p:childTnLst>
                        <p:par>
                          <p:cTn id="568" fill="hold">
                            <p:stCondLst>
                              <p:cond delay="0"/>
                            </p:stCondLst>
                            <p:childTnLst>
                              <p:par>
                                <p:cTn id="56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71" dur="500" fill="hold"/>
                                        <p:tgtEl>
                                          <p:spTgt spid="3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72" dur="500" fill="hold"/>
                                        <p:tgtEl>
                                          <p:spTgt spid="3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3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75" dur="500" fill="hold"/>
                                        <p:tgtEl>
                                          <p:spTgt spid="3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76" dur="500" fill="hold"/>
                                        <p:tgtEl>
                                          <p:spTgt spid="3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7" fill="hold">
                      <p:stCondLst>
                        <p:cond delay="indefinite"/>
                      </p:stCondLst>
                      <p:childTnLst>
                        <p:par>
                          <p:cTn id="578" fill="hold">
                            <p:stCondLst>
                              <p:cond delay="0"/>
                            </p:stCondLst>
                            <p:childTnLst>
                              <p:par>
                                <p:cTn id="57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81" dur="500" fill="hold"/>
                                        <p:tgtEl>
                                          <p:spTgt spid="3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82" dur="500" fill="hold"/>
                                        <p:tgtEl>
                                          <p:spTgt spid="3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3" fill="hold">
                      <p:stCondLst>
                        <p:cond delay="indefinite"/>
                      </p:stCondLst>
                      <p:childTnLst>
                        <p:par>
                          <p:cTn id="584" fill="hold">
                            <p:stCondLst>
                              <p:cond delay="0"/>
                            </p:stCondLst>
                            <p:childTnLst>
                              <p:par>
                                <p:cTn id="58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87" dur="500" fill="hold"/>
                                        <p:tgtEl>
                                          <p:spTgt spid="3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88" dur="500" fill="hold"/>
                                        <p:tgtEl>
                                          <p:spTgt spid="3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9" fill="hold">
                      <p:stCondLst>
                        <p:cond delay="indefinite"/>
                      </p:stCondLst>
                      <p:childTnLst>
                        <p:par>
                          <p:cTn id="590" fill="hold">
                            <p:stCondLst>
                              <p:cond delay="0"/>
                            </p:stCondLst>
                            <p:childTnLst>
                              <p:par>
                                <p:cTn id="591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93" dur="500" fill="hold"/>
                                        <p:tgtEl>
                                          <p:spTgt spid="3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94" dur="500" fill="hold"/>
                                        <p:tgtEl>
                                          <p:spTgt spid="3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5" fill="hold">
                      <p:stCondLst>
                        <p:cond delay="indefinite"/>
                      </p:stCondLst>
                      <p:childTnLst>
                        <p:par>
                          <p:cTn id="596" fill="hold">
                            <p:stCondLst>
                              <p:cond delay="0"/>
                            </p:stCondLst>
                            <p:childTnLst>
                              <p:par>
                                <p:cTn id="597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99" dur="500" fill="hold"/>
                                        <p:tgtEl>
                                          <p:spTgt spid="3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00" dur="500" fill="hold"/>
                                        <p:tgtEl>
                                          <p:spTgt spid="3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1" fill="hold">
                      <p:stCondLst>
                        <p:cond delay="indefinite"/>
                      </p:stCondLst>
                      <p:childTnLst>
                        <p:par>
                          <p:cTn id="602" fill="hold">
                            <p:stCondLst>
                              <p:cond delay="0"/>
                            </p:stCondLst>
                            <p:childTnLst>
                              <p:par>
                                <p:cTn id="603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05" dur="500" fill="hold"/>
                                        <p:tgtEl>
                                          <p:spTgt spid="3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06" dur="500" fill="hold"/>
                                        <p:tgtEl>
                                          <p:spTgt spid="3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7" fill="hold">
                      <p:stCondLst>
                        <p:cond delay="indefinite"/>
                      </p:stCondLst>
                      <p:childTnLst>
                        <p:par>
                          <p:cTn id="608" fill="hold">
                            <p:stCondLst>
                              <p:cond delay="0"/>
                            </p:stCondLst>
                            <p:childTnLst>
                              <p:par>
                                <p:cTn id="60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11" dur="500" fill="hold"/>
                                        <p:tgtEl>
                                          <p:spTgt spid="33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12" dur="500" fill="hold"/>
                                        <p:tgtEl>
                                          <p:spTgt spid="33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335" name="CustomShape 2"/>
          <p:cNvSpPr/>
          <p:nvPr/>
        </p:nvSpPr>
        <p:spPr>
          <a:xfrm>
            <a:off x="457200" y="45720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36" name="CustomShape 3"/>
          <p:cNvSpPr/>
          <p:nvPr/>
        </p:nvSpPr>
        <p:spPr>
          <a:xfrm>
            <a:off x="457200" y="1125360"/>
            <a:ext cx="8228160" cy="474048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609480" indent="-608040">
              <a:lnSpc>
                <a:spcPct val="15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AutoNum type="arabicPeriod" startAt="8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Kada može doći do lažnog isključivanja FID sklopke? </a:t>
            </a:r>
            <a:endParaRPr b="0" lang="hr-HR" sz="1600" spc="-1" strike="noStrike">
              <a:latin typeface="Arial"/>
            </a:endParaRPr>
          </a:p>
          <a:p>
            <a:pPr marL="609480" indent="-608040">
              <a:lnSpc>
                <a:spcPct val="15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AutoNum type="arabicPeriod" startAt="8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Opišite što se događa ako čovjek u ispravno izvedenoj instalaciji koja je štićena FID sklopkom dodirne fazni vodič pod naponom. Objasnite koja je razlika ako se isti slučaj dogodi u instalaciji koja je štićena samo osiguračima i(ili) instalacijskim prekidačima?</a:t>
            </a:r>
            <a:endParaRPr b="0" lang="hr-HR" sz="1600" spc="-1" strike="noStrike">
              <a:latin typeface="Arial"/>
            </a:endParaRPr>
          </a:p>
          <a:p>
            <a:pPr marL="609480" indent="-608040">
              <a:lnSpc>
                <a:spcPct val="15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AutoNum type="arabicPeriod" startAt="8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Objasnite što bi se dogodilo u instalaciji s ugrađenom FID sklopkom ako istodobno iza sklopke nastanu dva kvara u različitim fazama. Prikažite takav slučaj shemom!</a:t>
            </a:r>
            <a:endParaRPr b="0" lang="hr-HR" sz="1600" spc="-1" strike="noStrike">
              <a:latin typeface="Arial"/>
            </a:endParaRPr>
          </a:p>
          <a:p>
            <a:pPr marL="609480" indent="-608040">
              <a:lnSpc>
                <a:spcPct val="15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AutoNum type="arabicPeriod" startAt="8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U kojem primjeru FI sklopka služi i za zaštitu od požara?</a:t>
            </a:r>
            <a:endParaRPr b="0" lang="hr-HR" sz="1600" spc="-1" strike="noStrike">
              <a:latin typeface="Arial"/>
            </a:endParaRPr>
          </a:p>
          <a:p>
            <a:pPr marL="609480" indent="-608040">
              <a:lnSpc>
                <a:spcPct val="15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AutoNum type="arabicPeriod" startAt="8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Objasnite što se događa ako na FI sklopci pritisnemo tipkalo za ispitivanje?</a:t>
            </a:r>
            <a:endParaRPr b="0" lang="hr-HR" sz="1600" spc="-1" strike="noStrike">
              <a:latin typeface="Arial"/>
            </a:endParaRPr>
          </a:p>
          <a:p>
            <a:pPr marL="609480" indent="-608040">
              <a:lnSpc>
                <a:spcPct val="150000"/>
              </a:lnSpc>
              <a:spcBef>
                <a:spcPts val="320"/>
              </a:spcBef>
              <a:buClr>
                <a:srgbClr val="00007d"/>
              </a:buClr>
              <a:buSzPct val="75000"/>
              <a:buFont typeface="Wingdings" charset="2"/>
              <a:buAutoNum type="arabicPeriod" startAt="8"/>
            </a:pPr>
            <a:r>
              <a:rPr b="0" lang="hr-HR" sz="1600" spc="-1" strike="noStrike">
                <a:solidFill>
                  <a:srgbClr val="000000"/>
                </a:solidFill>
                <a:latin typeface="Arial"/>
                <a:ea typeface="DejaVu Sans"/>
              </a:rPr>
              <a:t>Zašto FI sklopke trebaju predosigurače?</a:t>
            </a:r>
            <a:endParaRPr b="0" lang="hr-HR" sz="1600" spc="-1" strike="noStrike">
              <a:latin typeface="Arial"/>
            </a:endParaRPr>
          </a:p>
        </p:txBody>
      </p:sp>
      <p:pic>
        <p:nvPicPr>
          <p:cNvPr id="337" name="Picture 6" descr=""/>
          <p:cNvPicPr/>
          <p:nvPr/>
        </p:nvPicPr>
        <p:blipFill>
          <a:blip r:embed="rId1"/>
          <a:stretch/>
        </p:blipFill>
        <p:spPr>
          <a:xfrm>
            <a:off x="8101080" y="0"/>
            <a:ext cx="1041480" cy="56700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613" dur="indefinite" restart="never" nodeType="tmRoot">
          <p:childTnLst>
            <p:seq>
              <p:cTn id="614" dur="indefinite" nodeType="mainSeq">
                <p:childTnLst>
                  <p:par>
                    <p:cTn id="615" fill="hold">
                      <p:stCondLst>
                        <p:cond delay="0"/>
                      </p:stCondLst>
                      <p:childTnLst>
                        <p:par>
                          <p:cTn id="616" fill="hold">
                            <p:stCondLst>
                              <p:cond delay="0"/>
                            </p:stCondLst>
                            <p:childTnLst>
                              <p:par>
                                <p:cTn id="617" nodeType="with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19" dur="500" fill="hold"/>
                                        <p:tgtEl>
                                          <p:spTgt spid="3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20" dur="500" fill="hold"/>
                                        <p:tgtEl>
                                          <p:spTgt spid="3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1" fill="hold">
                      <p:stCondLst>
                        <p:cond delay="indefinite"/>
                      </p:stCondLst>
                      <p:childTnLst>
                        <p:par>
                          <p:cTn id="622" fill="hold">
                            <p:stCondLst>
                              <p:cond delay="0"/>
                            </p:stCondLst>
                            <p:childTnLst>
                              <p:par>
                                <p:cTn id="623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25" dur="500" fill="hold"/>
                                        <p:tgtEl>
                                          <p:spTgt spid="3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26" dur="500" fill="hold"/>
                                        <p:tgtEl>
                                          <p:spTgt spid="3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7" fill="hold">
                      <p:stCondLst>
                        <p:cond delay="indefinite"/>
                      </p:stCondLst>
                      <p:childTnLst>
                        <p:par>
                          <p:cTn id="628" fill="hold">
                            <p:stCondLst>
                              <p:cond delay="0"/>
                            </p:stCondLst>
                            <p:childTnLst>
                              <p:par>
                                <p:cTn id="629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31" dur="500" fill="hold"/>
                                        <p:tgtEl>
                                          <p:spTgt spid="3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32" dur="500" fill="hold"/>
                                        <p:tgtEl>
                                          <p:spTgt spid="3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3" fill="hold">
                      <p:stCondLst>
                        <p:cond delay="indefinite"/>
                      </p:stCondLst>
                      <p:childTnLst>
                        <p:par>
                          <p:cTn id="634" fill="hold">
                            <p:stCondLst>
                              <p:cond delay="0"/>
                            </p:stCondLst>
                            <p:childTnLst>
                              <p:par>
                                <p:cTn id="635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37" dur="500" fill="hold"/>
                                        <p:tgtEl>
                                          <p:spTgt spid="3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38" dur="500" fill="hold"/>
                                        <p:tgtEl>
                                          <p:spTgt spid="3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9" fill="hold">
                      <p:stCondLst>
                        <p:cond delay="indefinite"/>
                      </p:stCondLst>
                      <p:childTnLst>
                        <p:par>
                          <p:cTn id="640" fill="hold">
                            <p:stCondLst>
                              <p:cond delay="0"/>
                            </p:stCondLst>
                            <p:childTnLst>
                              <p:par>
                                <p:cTn id="641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43" dur="500" fill="hold"/>
                                        <p:tgtEl>
                                          <p:spTgt spid="3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44" dur="500" fill="hold"/>
                                        <p:tgtEl>
                                          <p:spTgt spid="33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5" fill="hold">
                      <p:stCondLst>
                        <p:cond delay="indefinite"/>
                      </p:stCondLst>
                      <p:childTnLst>
                        <p:par>
                          <p:cTn id="646" fill="hold">
                            <p:stCondLst>
                              <p:cond delay="0"/>
                            </p:stCondLst>
                            <p:childTnLst>
                              <p:par>
                                <p:cTn id="647" nodeType="clickEffect" fill="hold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49" dur="500" fill="hold"/>
                                        <p:tgtEl>
                                          <p:spTgt spid="3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50" dur="500" fill="hold"/>
                                        <p:tgtEl>
                                          <p:spTgt spid="33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CustomShape 1"/>
          <p:cNvSpPr/>
          <p:nvPr/>
        </p:nvSpPr>
        <p:spPr>
          <a:xfrm>
            <a:off x="3124080" y="6248520"/>
            <a:ext cx="289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ctr">
              <a:lnSpc>
                <a:spcPct val="100000"/>
              </a:lnSpc>
            </a:pPr>
            <a:r>
              <a:rPr b="0" lang="hr-HR" sz="1200" spc="-1" strike="noStrike">
                <a:solidFill>
                  <a:srgbClr val="000000"/>
                </a:solidFill>
                <a:latin typeface="Arial"/>
                <a:ea typeface="DejaVu Sans"/>
              </a:rPr>
              <a:t>električne instalacije</a:t>
            </a:r>
            <a:endParaRPr b="0" lang="hr-HR" sz="1200" spc="-1" strike="noStrike">
              <a:latin typeface="Arial"/>
            </a:endParaRPr>
          </a:p>
        </p:txBody>
      </p:sp>
      <p:sp>
        <p:nvSpPr>
          <p:cNvPr id="339" name="CustomShape 2"/>
          <p:cNvSpPr/>
          <p:nvPr/>
        </p:nvSpPr>
        <p:spPr>
          <a:xfrm>
            <a:off x="539640" y="0"/>
            <a:ext cx="8228160" cy="1370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>
              <a:lnSpc>
                <a:spcPct val="100000"/>
              </a:lnSpc>
            </a:pPr>
            <a:r>
              <a:rPr b="0" lang="hr-HR" sz="2400" spc="-1" strike="noStrike">
                <a:solidFill>
                  <a:srgbClr val="000000"/>
                </a:solidFill>
                <a:latin typeface="Arial"/>
                <a:ea typeface="DejaVu Sans"/>
              </a:rPr>
              <a:t>Prilog 2: slika demonstracijskog panela</a:t>
            </a:r>
            <a:endParaRPr b="0" lang="hr-HR" sz="2400" spc="-1" strike="noStrike">
              <a:latin typeface="Arial"/>
            </a:endParaRPr>
          </a:p>
        </p:txBody>
      </p:sp>
      <p:sp>
        <p:nvSpPr>
          <p:cNvPr id="340" name="CustomShape 3"/>
          <p:cNvSpPr/>
          <p:nvPr/>
        </p:nvSpPr>
        <p:spPr>
          <a:xfrm>
            <a:off x="457200" y="1981080"/>
            <a:ext cx="8228160" cy="3884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341" name="Picture 4" descr=""/>
          <p:cNvPicPr/>
          <p:nvPr/>
        </p:nvPicPr>
        <p:blipFill>
          <a:blip r:embed="rId1"/>
          <a:stretch/>
        </p:blipFill>
        <p:spPr>
          <a:xfrm>
            <a:off x="2771640" y="907920"/>
            <a:ext cx="4572000" cy="539928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201</TotalTime>
  <Application>LibreOffice/6.2.5.2$Windows_X86_64 LibreOffice_project/1ec314fa52f458adc18c4f025c545a4e8b22c159</Application>
  <Words>2183</Words>
  <Paragraphs>228</Paragraphs>
  <Company>korisnik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2013-01-26T21:54:35Z</dcterms:created>
  <dc:creator>Korisnik</dc:creator>
  <dc:description/>
  <dc:language>hr-HR</dc:language>
  <cp:lastModifiedBy/>
  <dcterms:modified xsi:type="dcterms:W3CDTF">2023-02-14T22:11:56Z</dcterms:modified>
  <cp:revision>22</cp:revision>
  <dc:subject/>
  <dc:title>Zaštitni uređaji diferencijalne struje  FID-ova sklopka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korisnik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2</vt:i4>
  </property>
  <property fmtid="{D5CDD505-2E9C-101B-9397-08002B2CF9AE}" pid="9" name="PresentationFormat">
    <vt:lpwstr>Prikaz na zaslonu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27</vt:i4>
  </property>
</Properties>
</file>