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73" r:id="rId5"/>
    <p:sldId id="264" r:id="rId6"/>
    <p:sldId id="289" r:id="rId7"/>
    <p:sldId id="290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2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8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19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53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44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8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71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8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49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60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94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72A4-C28E-44A5-BFB6-9ADD3C56D465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3427-AA71-4FBD-BC99-EDBA27B1D2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2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PERIODNI SUSTAV ELEMENATA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10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900113" y="68263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dirty="0">
                <a:solidFill>
                  <a:schemeClr val="accent4"/>
                </a:solidFill>
              </a:rPr>
              <a:t>Kako se mijenja energija ionizacije unutar skupine ili periode? </a:t>
            </a:r>
            <a:endParaRPr lang="hr-HR" sz="3600" baseline="-25000" dirty="0">
              <a:solidFill>
                <a:schemeClr val="accent4"/>
              </a:solidFill>
            </a:endParaRPr>
          </a:p>
        </p:txBody>
      </p:sp>
      <p:grpSp>
        <p:nvGrpSpPr>
          <p:cNvPr id="2" name="Grupa 6"/>
          <p:cNvGrpSpPr>
            <a:grpSpLocks/>
          </p:cNvGrpSpPr>
          <p:nvPr/>
        </p:nvGrpSpPr>
        <p:grpSpPr bwMode="auto">
          <a:xfrm>
            <a:off x="395288" y="1268413"/>
            <a:ext cx="5976937" cy="5184775"/>
            <a:chOff x="1979712" y="1340768"/>
            <a:chExt cx="5976664" cy="5184576"/>
          </a:xfrm>
        </p:grpSpPr>
        <p:pic>
          <p:nvPicPr>
            <p:cNvPr id="92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3566" r="-2222" b="3561"/>
            <a:stretch>
              <a:fillRect/>
            </a:stretch>
          </p:blipFill>
          <p:spPr bwMode="auto">
            <a:xfrm>
              <a:off x="1979712" y="1340768"/>
              <a:ext cx="5976664" cy="518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ravokutnik 3"/>
            <p:cNvSpPr>
              <a:spLocks noChangeArrowheads="1"/>
            </p:cNvSpPr>
            <p:nvPr/>
          </p:nvSpPr>
          <p:spPr bwMode="auto">
            <a:xfrm rot="4290224">
              <a:off x="1765404" y="5141099"/>
              <a:ext cx="1214391" cy="4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2400" dirty="0">
                  <a:solidFill>
                    <a:schemeClr val="accent4"/>
                  </a:solidFill>
                </a:rPr>
                <a:t>perioda</a:t>
              </a:r>
              <a:endParaRPr lang="hr-HR" sz="2400" baseline="30000" dirty="0">
                <a:solidFill>
                  <a:schemeClr val="accent4"/>
                </a:solidFill>
              </a:endParaRPr>
            </a:p>
          </p:txBody>
        </p:sp>
        <p:sp>
          <p:nvSpPr>
            <p:cNvPr id="5" name="Pravokutnik 4"/>
            <p:cNvSpPr>
              <a:spLocks noChangeArrowheads="1"/>
            </p:cNvSpPr>
            <p:nvPr/>
          </p:nvSpPr>
          <p:spPr bwMode="auto">
            <a:xfrm rot="20497304">
              <a:off x="5076783" y="5774485"/>
              <a:ext cx="1246131" cy="46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2400" dirty="0">
                  <a:solidFill>
                    <a:schemeClr val="accent4"/>
                  </a:solidFill>
                </a:rPr>
                <a:t>skupina</a:t>
              </a:r>
              <a:endParaRPr lang="hr-HR" sz="2400" baseline="300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Pravokutnik 5"/>
            <p:cNvSpPr>
              <a:spLocks noChangeArrowheads="1"/>
            </p:cNvSpPr>
            <p:nvPr/>
          </p:nvSpPr>
          <p:spPr bwMode="auto">
            <a:xfrm>
              <a:off x="6876925" y="2204335"/>
              <a:ext cx="1009604" cy="46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r-HR" sz="2400" i="1" dirty="0">
                  <a:solidFill>
                    <a:schemeClr val="accent4"/>
                  </a:solidFill>
                </a:rPr>
                <a:t>E</a:t>
              </a:r>
              <a:r>
                <a:rPr lang="hr-HR" sz="2400" baseline="-25000" dirty="0">
                  <a:solidFill>
                    <a:schemeClr val="accent4"/>
                  </a:solidFill>
                </a:rPr>
                <a:t>i1</a:t>
              </a:r>
              <a:r>
                <a:rPr lang="hr-HR" sz="2400" dirty="0">
                  <a:solidFill>
                    <a:schemeClr val="accent4"/>
                  </a:solidFill>
                </a:rPr>
                <a:t>/eV</a:t>
              </a:r>
              <a:endParaRPr lang="hr-HR" sz="2400" baseline="30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6337300" y="1773238"/>
            <a:ext cx="248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i="1">
                <a:solidFill>
                  <a:srgbClr val="FF0000"/>
                </a:solidFill>
              </a:rPr>
              <a:t>E</a:t>
            </a:r>
            <a:r>
              <a:rPr lang="hr-HR" altLang="sr-Latn-RS" sz="2400" baseline="-25000">
                <a:solidFill>
                  <a:srgbClr val="FF0000"/>
                </a:solidFill>
              </a:rPr>
              <a:t>i1</a:t>
            </a:r>
            <a:r>
              <a:rPr lang="hr-HR" altLang="sr-Latn-RS" sz="2400">
                <a:solidFill>
                  <a:srgbClr val="FF0000"/>
                </a:solidFill>
              </a:rPr>
              <a:t> metala manja</a:t>
            </a:r>
            <a:endParaRPr lang="hr-HR" altLang="sr-Latn-RS" sz="2400" baseline="30000">
              <a:solidFill>
                <a:srgbClr val="FF0000"/>
              </a:solidFill>
            </a:endParaRPr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6300788" y="2535238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i="1">
                <a:solidFill>
                  <a:srgbClr val="FF0000"/>
                </a:solidFill>
              </a:rPr>
              <a:t>kemijska reaktivnost veća</a:t>
            </a:r>
            <a:endParaRPr lang="hr-HR" altLang="sr-Latn-RS" sz="2400" baseline="30000">
              <a:solidFill>
                <a:srgbClr val="FF0000"/>
              </a:solidFill>
            </a:endParaRPr>
          </a:p>
        </p:txBody>
      </p:sp>
      <p:sp>
        <p:nvSpPr>
          <p:cNvPr id="12" name="Strelica dolje 11"/>
          <p:cNvSpPr/>
          <p:nvPr/>
        </p:nvSpPr>
        <p:spPr>
          <a:xfrm>
            <a:off x="7019925" y="2276475"/>
            <a:ext cx="86518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5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utnik 2"/>
          <p:cNvSpPr>
            <a:spLocks noChangeArrowheads="1"/>
          </p:cNvSpPr>
          <p:nvPr/>
        </p:nvSpPr>
        <p:spPr bwMode="auto">
          <a:xfrm>
            <a:off x="755650" y="44450"/>
            <a:ext cx="8208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/>
              <a:t>Promjene prve energije ionizacije atoma, </a:t>
            </a:r>
            <a:r>
              <a:rPr lang="hr-HR" altLang="sr-Latn-RS" sz="3200" i="1"/>
              <a:t>E</a:t>
            </a:r>
            <a:r>
              <a:rPr lang="hr-HR" altLang="sr-Latn-RS" sz="3200" baseline="-25000"/>
              <a:t>i</a:t>
            </a:r>
            <a:r>
              <a:rPr lang="hr-HR" altLang="sr-Latn-RS" sz="3200"/>
              <a:t>, u ovisnosti o protonskom broju.</a:t>
            </a:r>
          </a:p>
        </p:txBody>
      </p:sp>
      <p:grpSp>
        <p:nvGrpSpPr>
          <p:cNvPr id="10243" name="Grupa 6"/>
          <p:cNvGrpSpPr>
            <a:grpSpLocks/>
          </p:cNvGrpSpPr>
          <p:nvPr/>
        </p:nvGrpSpPr>
        <p:grpSpPr bwMode="auto">
          <a:xfrm>
            <a:off x="1400175" y="1196975"/>
            <a:ext cx="5764213" cy="4421188"/>
            <a:chOff x="683568" y="1196752"/>
            <a:chExt cx="5764184" cy="4422105"/>
          </a:xfrm>
        </p:grpSpPr>
        <p:pic>
          <p:nvPicPr>
            <p:cNvPr id="102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9" t="14391" r="4620" b="14735"/>
            <a:stretch>
              <a:fillRect/>
            </a:stretch>
          </p:blipFill>
          <p:spPr bwMode="auto">
            <a:xfrm>
              <a:off x="1187623" y="1196752"/>
              <a:ext cx="5260129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Pravokutnik 4"/>
            <p:cNvSpPr>
              <a:spLocks noChangeArrowheads="1"/>
            </p:cNvSpPr>
            <p:nvPr/>
          </p:nvSpPr>
          <p:spPr bwMode="auto">
            <a:xfrm>
              <a:off x="2555776" y="5157192"/>
              <a:ext cx="23920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protonski broj, </a:t>
              </a:r>
              <a:r>
                <a:rPr lang="hr-HR" altLang="sr-Latn-RS" sz="2400" i="1"/>
                <a:t>Z</a:t>
              </a:r>
              <a:endParaRPr lang="hr-HR" altLang="sr-Latn-RS" sz="2400"/>
            </a:p>
          </p:txBody>
        </p:sp>
        <p:sp>
          <p:nvSpPr>
            <p:cNvPr id="10250" name="Pravokutnik 5"/>
            <p:cNvSpPr>
              <a:spLocks noChangeArrowheads="1"/>
            </p:cNvSpPr>
            <p:nvPr/>
          </p:nvSpPr>
          <p:spPr bwMode="auto">
            <a:xfrm rot="-5400000">
              <a:off x="338338" y="1541983"/>
              <a:ext cx="11521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 i="1"/>
                <a:t>E</a:t>
              </a:r>
              <a:r>
                <a:rPr lang="hr-HR" altLang="sr-Latn-RS" sz="2400" baseline="-25000"/>
                <a:t>i1</a:t>
              </a:r>
              <a:r>
                <a:rPr lang="hr-HR" altLang="sr-Latn-RS" sz="2400"/>
                <a:t> /eV</a:t>
              </a:r>
            </a:p>
          </p:txBody>
        </p:sp>
      </p:grp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323850" y="5732463"/>
            <a:ext cx="602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>
                <a:solidFill>
                  <a:srgbClr val="B10F54"/>
                </a:solidFill>
              </a:rPr>
              <a:t>Koji je metal kemijski reaktivniji, litij ili kalij?</a:t>
            </a:r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6732588" y="573246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>
                <a:solidFill>
                  <a:srgbClr val="B10F54"/>
                </a:solidFill>
              </a:rPr>
              <a:t>K</a:t>
            </a:r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323850" y="6064250"/>
            <a:ext cx="6334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>
                <a:solidFill>
                  <a:srgbClr val="B10F54"/>
                </a:solidFill>
              </a:rPr>
              <a:t>Zašto je natrij kemijski neaktivniji od rubidija?</a:t>
            </a:r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6732588" y="6064250"/>
            <a:ext cx="231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i="1">
                <a:solidFill>
                  <a:srgbClr val="B10F54"/>
                </a:solidFill>
              </a:rPr>
              <a:t>E</a:t>
            </a:r>
            <a:r>
              <a:rPr lang="hr-HR" altLang="sr-Latn-RS" sz="2400" baseline="-25000">
                <a:solidFill>
                  <a:srgbClr val="B10F54"/>
                </a:solidFill>
              </a:rPr>
              <a:t>i</a:t>
            </a:r>
            <a:r>
              <a:rPr lang="hr-HR" altLang="sr-Latn-RS" sz="2400">
                <a:solidFill>
                  <a:srgbClr val="B10F54"/>
                </a:solidFill>
              </a:rPr>
              <a:t>(Na) &gt;</a:t>
            </a:r>
            <a:r>
              <a:rPr lang="hr-HR" altLang="sr-Latn-RS" sz="2400" i="1">
                <a:solidFill>
                  <a:srgbClr val="B10F54"/>
                </a:solidFill>
              </a:rPr>
              <a:t> E</a:t>
            </a:r>
            <a:r>
              <a:rPr lang="hr-HR" altLang="sr-Latn-RS" sz="2400" baseline="-25000">
                <a:solidFill>
                  <a:srgbClr val="B10F54"/>
                </a:solidFill>
              </a:rPr>
              <a:t>i</a:t>
            </a:r>
            <a:r>
              <a:rPr lang="hr-HR" altLang="sr-Latn-RS" sz="2400">
                <a:solidFill>
                  <a:srgbClr val="B10F54"/>
                </a:solidFill>
              </a:rPr>
              <a:t>(Rb) </a:t>
            </a:r>
          </a:p>
        </p:txBody>
      </p:sp>
    </p:spTree>
    <p:extLst>
      <p:ext uri="{BB962C8B-B14F-4D97-AF65-F5344CB8AC3E}">
        <p14:creationId xmlns:p14="http://schemas.microsoft.com/office/powerpoint/2010/main" val="14357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ični oblačić 8"/>
          <p:cNvSpPr/>
          <p:nvPr/>
        </p:nvSpPr>
        <p:spPr>
          <a:xfrm>
            <a:off x="4067175" y="1341438"/>
            <a:ext cx="3744913" cy="863600"/>
          </a:xfrm>
          <a:prstGeom prst="cloudCallout">
            <a:avLst>
              <a:gd name="adj1" fmla="val -68821"/>
              <a:gd name="adj2" fmla="val -58853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B10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7" name="Obični oblačić 6"/>
          <p:cNvSpPr/>
          <p:nvPr/>
        </p:nvSpPr>
        <p:spPr>
          <a:xfrm>
            <a:off x="395288" y="1700213"/>
            <a:ext cx="3455987" cy="865187"/>
          </a:xfrm>
          <a:prstGeom prst="cloudCallout">
            <a:avLst>
              <a:gd name="adj1" fmla="val 11335"/>
              <a:gd name="adj2" fmla="val -114133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268" name="Pravokutnik 1"/>
          <p:cNvSpPr>
            <a:spLocks noChangeArrowheads="1"/>
          </p:cNvSpPr>
          <p:nvPr/>
        </p:nvSpPr>
        <p:spPr bwMode="auto">
          <a:xfrm>
            <a:off x="755650" y="44450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rgbClr val="7030A0"/>
                </a:solidFill>
              </a:rPr>
              <a:t>Što je afinitet za elektrone, </a:t>
            </a:r>
            <a:r>
              <a:rPr lang="hr-HR" altLang="sr-Latn-RS" sz="3200" i="1">
                <a:solidFill>
                  <a:srgbClr val="7030A0"/>
                </a:solidFill>
              </a:rPr>
              <a:t>E</a:t>
            </a:r>
            <a:r>
              <a:rPr lang="hr-HR" altLang="sr-Latn-RS" sz="3200" baseline="-25000">
                <a:solidFill>
                  <a:srgbClr val="7030A0"/>
                </a:solidFill>
              </a:rPr>
              <a:t>ea</a:t>
            </a:r>
            <a:r>
              <a:rPr lang="hr-HR" altLang="sr-Latn-RS" sz="320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611188" y="765175"/>
            <a:ext cx="180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/>
              <a:t>Cl(g) + </a:t>
            </a:r>
            <a:r>
              <a:rPr lang="hr-HR" altLang="sr-Latn-RS" sz="2800">
                <a:solidFill>
                  <a:srgbClr val="FF0000"/>
                </a:solidFill>
              </a:rPr>
              <a:t>e</a:t>
            </a:r>
            <a:r>
              <a:rPr lang="hr-HR" altLang="sr-Latn-RS" sz="2800" baseline="30000">
                <a:solidFill>
                  <a:srgbClr val="FF0000"/>
                </a:solidFill>
              </a:rPr>
              <a:t>–</a:t>
            </a:r>
            <a:r>
              <a:rPr lang="hr-HR" altLang="sr-Latn-R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2339975" y="765175"/>
            <a:ext cx="165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>
                <a:sym typeface="Symbol" pitchFamily="18" charset="2"/>
              </a:rPr>
              <a:t>  </a:t>
            </a:r>
            <a:r>
              <a:rPr lang="hr-HR" altLang="sr-Latn-RS" sz="2800"/>
              <a:t>Cl</a:t>
            </a:r>
            <a:r>
              <a:rPr lang="hr-HR" altLang="sr-Latn-RS" sz="2800" b="1" baseline="30000">
                <a:solidFill>
                  <a:srgbClr val="FF0000"/>
                </a:solidFill>
              </a:rPr>
              <a:t>–</a:t>
            </a:r>
            <a:r>
              <a:rPr lang="hr-HR" altLang="sr-Latn-RS" sz="2800"/>
              <a:t>(g)</a:t>
            </a:r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6156325" y="3644900"/>
            <a:ext cx="28797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200" b="1"/>
              <a:t>afinitet za elektrone</a:t>
            </a:r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755650" y="1773238"/>
            <a:ext cx="3095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/>
              <a:t>reakciju prati promjena energije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4284663" y="1341438"/>
            <a:ext cx="3095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C00000"/>
                </a:solidFill>
              </a:rPr>
              <a:t>atom u plinovitom stanju prima elektron</a:t>
            </a:r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5435600" y="2659063"/>
            <a:ext cx="3097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FF0000"/>
                </a:solidFill>
              </a:rPr>
              <a:t>energija se oslobađa</a:t>
            </a:r>
          </a:p>
        </p:txBody>
      </p:sp>
      <p:sp>
        <p:nvSpPr>
          <p:cNvPr id="11" name="Zaobljeni pravokutni oblačić 10"/>
          <p:cNvSpPr/>
          <p:nvPr/>
        </p:nvSpPr>
        <p:spPr>
          <a:xfrm>
            <a:off x="5651500" y="2636838"/>
            <a:ext cx="2736850" cy="504825"/>
          </a:xfrm>
          <a:prstGeom prst="wedgeRoundRectCallout">
            <a:avLst>
              <a:gd name="adj1" fmla="val -21332"/>
              <a:gd name="adj2" fmla="val -1405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6443663" y="3213100"/>
            <a:ext cx="108108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t="17345" r="2847" b="14735"/>
          <a:stretch>
            <a:fillRect/>
          </a:stretch>
        </p:blipFill>
        <p:spPr bwMode="auto">
          <a:xfrm>
            <a:off x="179388" y="2924175"/>
            <a:ext cx="5210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79388" y="5805488"/>
            <a:ext cx="5184775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/>
              <a:t>Porast afiniteta za elektrone u periodnom sustavu elemenata</a:t>
            </a:r>
          </a:p>
        </p:txBody>
      </p:sp>
    </p:spTree>
    <p:extLst>
      <p:ext uri="{BB962C8B-B14F-4D97-AF65-F5344CB8AC3E}">
        <p14:creationId xmlns:p14="http://schemas.microsoft.com/office/powerpoint/2010/main" val="10263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" grpId="0" build="allAtOnce"/>
      <p:bldP spid="4" grpId="0" build="allAtOnce"/>
      <p:bldP spid="5" grpId="0" animBg="1"/>
      <p:bldP spid="6" grpId="0"/>
      <p:bldP spid="8" grpId="0"/>
      <p:bldP spid="10" grpId="0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kemija_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420938"/>
            <a:ext cx="7200900" cy="1655762"/>
          </a:xfrm>
        </p:spPr>
        <p:txBody>
          <a:bodyPr/>
          <a:lstStyle/>
          <a:p>
            <a:pPr algn="ctr" eaLnBrk="1" hangingPunct="1"/>
            <a:r>
              <a:rPr lang="hr-HR" altLang="sr-Latn-RS" sz="4000">
                <a:solidFill>
                  <a:srgbClr val="000066"/>
                </a:solidFill>
              </a:rPr>
              <a:t>KOEFICIJENT ELEKTRONEGATIVNOSTI</a:t>
            </a:r>
            <a:endParaRPr lang="en-US" altLang="sr-Latn-RS" sz="4000">
              <a:solidFill>
                <a:srgbClr val="000066"/>
              </a:solidFill>
            </a:endParaRPr>
          </a:p>
        </p:txBody>
      </p:sp>
      <p:pic>
        <p:nvPicPr>
          <p:cNvPr id="7172" name="Picture 11" descr="samo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4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0"/>
          <p:cNvGrpSpPr>
            <a:grpSpLocks/>
          </p:cNvGrpSpPr>
          <p:nvPr/>
        </p:nvGrpSpPr>
        <p:grpSpPr bwMode="auto">
          <a:xfrm>
            <a:off x="107950" y="1300163"/>
            <a:ext cx="2376488" cy="5368925"/>
            <a:chOff x="179388" y="1300435"/>
            <a:chExt cx="2377430" cy="5368925"/>
          </a:xfrm>
        </p:grpSpPr>
        <p:pic>
          <p:nvPicPr>
            <p:cNvPr id="82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39" r="86163" b="-4224"/>
            <a:stretch>
              <a:fillRect/>
            </a:stretch>
          </p:blipFill>
          <p:spPr bwMode="auto">
            <a:xfrm>
              <a:off x="218364" y="1419498"/>
              <a:ext cx="1761348" cy="524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Pravokutnik 2"/>
            <p:cNvSpPr/>
            <p:nvPr/>
          </p:nvSpPr>
          <p:spPr>
            <a:xfrm rot="16200000">
              <a:off x="-449183" y="3192656"/>
              <a:ext cx="1657350" cy="4002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b="1" dirty="0">
                  <a:solidFill>
                    <a:schemeClr val="accent1">
                      <a:lumMod val="50000"/>
                    </a:schemeClr>
                  </a:solidFill>
                </a:rPr>
                <a:t>p e r i o d e</a:t>
              </a:r>
            </a:p>
          </p:txBody>
        </p:sp>
        <p:sp>
          <p:nvSpPr>
            <p:cNvPr id="4" name="Pravokutnik 3"/>
            <p:cNvSpPr/>
            <p:nvPr/>
          </p:nvSpPr>
          <p:spPr>
            <a:xfrm>
              <a:off x="827345" y="2164035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" name="Pravokutnik 4"/>
            <p:cNvSpPr/>
            <p:nvPr/>
          </p:nvSpPr>
          <p:spPr>
            <a:xfrm>
              <a:off x="827345" y="1660797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" name="Pravokutnik 5"/>
            <p:cNvSpPr/>
            <p:nvPr/>
          </p:nvSpPr>
          <p:spPr>
            <a:xfrm>
              <a:off x="827345" y="2637110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7" name="Pravokutnik 6"/>
            <p:cNvSpPr/>
            <p:nvPr/>
          </p:nvSpPr>
          <p:spPr>
            <a:xfrm>
              <a:off x="827345" y="3172097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8" name="Pravokutnik 7"/>
            <p:cNvSpPr/>
            <p:nvPr/>
          </p:nvSpPr>
          <p:spPr>
            <a:xfrm>
              <a:off x="827345" y="3676922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9" name="Pravokutnik 8"/>
            <p:cNvSpPr/>
            <p:nvPr/>
          </p:nvSpPr>
          <p:spPr>
            <a:xfrm>
              <a:off x="827345" y="4148410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827345" y="4613547"/>
              <a:ext cx="36050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2000" dirty="0">
                  <a:solidFill>
                    <a:schemeClr val="accent1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8218" name="Pravokutnik 10"/>
            <p:cNvSpPr>
              <a:spLocks noChangeArrowheads="1"/>
            </p:cNvSpPr>
            <p:nvPr/>
          </p:nvSpPr>
          <p:spPr bwMode="auto">
            <a:xfrm>
              <a:off x="1547813" y="1732235"/>
              <a:ext cx="360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19" name="Pravokutnik 12"/>
            <p:cNvSpPr>
              <a:spLocks noChangeArrowheads="1"/>
            </p:cNvSpPr>
            <p:nvPr/>
          </p:nvSpPr>
          <p:spPr bwMode="auto">
            <a:xfrm>
              <a:off x="1116013" y="1300435"/>
              <a:ext cx="360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20" name="Pravokutnik 13"/>
            <p:cNvSpPr>
              <a:spLocks noChangeArrowheads="1"/>
            </p:cNvSpPr>
            <p:nvPr/>
          </p:nvSpPr>
          <p:spPr bwMode="auto">
            <a:xfrm>
              <a:off x="899468" y="6269310"/>
              <a:ext cx="360362" cy="4000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r-HR" altLang="sr-Latn-RS" sz="2000">
                <a:solidFill>
                  <a:srgbClr val="FF0000"/>
                </a:solidFill>
              </a:endParaRPr>
            </a:p>
          </p:txBody>
        </p:sp>
        <p:sp>
          <p:nvSpPr>
            <p:cNvPr id="8221" name="Pravokutnik 14"/>
            <p:cNvSpPr>
              <a:spLocks noChangeArrowheads="1"/>
            </p:cNvSpPr>
            <p:nvPr/>
          </p:nvSpPr>
          <p:spPr bwMode="auto">
            <a:xfrm>
              <a:off x="1331268" y="6269310"/>
              <a:ext cx="1225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000" b="1">
                  <a:solidFill>
                    <a:srgbClr val="FF0000"/>
                  </a:solidFill>
                </a:rPr>
                <a:t>metali</a:t>
              </a:r>
            </a:p>
          </p:txBody>
        </p:sp>
      </p:grpSp>
      <p:sp>
        <p:nvSpPr>
          <p:cNvPr id="19" name="Zaobljeni pravokutnik 18"/>
          <p:cNvSpPr/>
          <p:nvPr/>
        </p:nvSpPr>
        <p:spPr>
          <a:xfrm>
            <a:off x="973138" y="2089150"/>
            <a:ext cx="1008062" cy="309721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grpSp>
        <p:nvGrpSpPr>
          <p:cNvPr id="11" name="Grupa 38"/>
          <p:cNvGrpSpPr>
            <a:grpSpLocks/>
          </p:cNvGrpSpPr>
          <p:nvPr/>
        </p:nvGrpSpPr>
        <p:grpSpPr bwMode="auto">
          <a:xfrm>
            <a:off x="6135688" y="1485900"/>
            <a:ext cx="2613025" cy="4135438"/>
            <a:chOff x="6135183" y="1486306"/>
            <a:chExt cx="2613281" cy="4134361"/>
          </a:xfrm>
        </p:grpSpPr>
        <p:pic>
          <p:nvPicPr>
            <p:cNvPr id="82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183" y="1486306"/>
              <a:ext cx="2613281" cy="351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Pravokutnik 22"/>
            <p:cNvSpPr/>
            <p:nvPr/>
          </p:nvSpPr>
          <p:spPr>
            <a:xfrm>
              <a:off x="7092539" y="5220721"/>
              <a:ext cx="360398" cy="39994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hr-HR" sz="2000" dirty="0">
                <a:solidFill>
                  <a:srgbClr val="FF0000"/>
                </a:solidFill>
              </a:endParaRPr>
            </a:p>
          </p:txBody>
        </p:sp>
        <p:sp>
          <p:nvSpPr>
            <p:cNvPr id="8208" name="Pravokutnik 23"/>
            <p:cNvSpPr>
              <a:spLocks noChangeArrowheads="1"/>
            </p:cNvSpPr>
            <p:nvPr/>
          </p:nvSpPr>
          <p:spPr bwMode="auto">
            <a:xfrm>
              <a:off x="7456674" y="5188867"/>
              <a:ext cx="1223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000" b="1">
                  <a:solidFill>
                    <a:srgbClr val="FF0000"/>
                  </a:solidFill>
                </a:rPr>
                <a:t>nemetali</a:t>
              </a:r>
            </a:p>
          </p:txBody>
        </p:sp>
      </p:grpSp>
      <p:grpSp>
        <p:nvGrpSpPr>
          <p:cNvPr id="12" name="Grupa 36"/>
          <p:cNvGrpSpPr>
            <a:grpSpLocks/>
          </p:cNvGrpSpPr>
          <p:nvPr/>
        </p:nvGrpSpPr>
        <p:grpSpPr bwMode="auto">
          <a:xfrm>
            <a:off x="2484438" y="769938"/>
            <a:ext cx="3311525" cy="1938337"/>
            <a:chOff x="2555776" y="769928"/>
            <a:chExt cx="3312368" cy="1938992"/>
          </a:xfrm>
        </p:grpSpPr>
        <p:sp>
          <p:nvSpPr>
            <p:cNvPr id="8204" name="Pravokutnik 25"/>
            <p:cNvSpPr>
              <a:spLocks noChangeArrowheads="1"/>
            </p:cNvSpPr>
            <p:nvPr/>
          </p:nvSpPr>
          <p:spPr bwMode="auto">
            <a:xfrm>
              <a:off x="2555776" y="769928"/>
              <a:ext cx="331236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>
                  <a:solidFill>
                    <a:srgbClr val="C00000"/>
                  </a:solidFill>
                </a:rPr>
                <a:t>atomi elemenata troše malo energije za izbijanje elektrona iz posljednje ljuske, mala </a:t>
              </a:r>
              <a:r>
                <a:rPr lang="hr-HR" altLang="sr-Latn-RS" sz="2400" b="1">
                  <a:solidFill>
                    <a:srgbClr val="C00000"/>
                  </a:solidFill>
                </a:rPr>
                <a:t>energija ionizacije</a:t>
              </a:r>
            </a:p>
          </p:txBody>
        </p:sp>
        <p:sp>
          <p:nvSpPr>
            <p:cNvPr id="33" name="Zaobljeni pravokutni oblačić 32"/>
            <p:cNvSpPr/>
            <p:nvPr/>
          </p:nvSpPr>
          <p:spPr>
            <a:xfrm>
              <a:off x="2555776" y="804865"/>
              <a:ext cx="3220270" cy="1904055"/>
            </a:xfrm>
            <a:prstGeom prst="wedgeRoundRectCallout">
              <a:avLst>
                <a:gd name="adj1" fmla="val -63867"/>
                <a:gd name="adj2" fmla="val 40679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  <p:grpSp>
        <p:nvGrpSpPr>
          <p:cNvPr id="13" name="Grupa 37"/>
          <p:cNvGrpSpPr>
            <a:grpSpLocks/>
          </p:cNvGrpSpPr>
          <p:nvPr/>
        </p:nvGrpSpPr>
        <p:grpSpPr bwMode="auto">
          <a:xfrm>
            <a:off x="2555875" y="3794125"/>
            <a:ext cx="3671888" cy="1582738"/>
            <a:chOff x="2987824" y="3794264"/>
            <a:chExt cx="3672408" cy="1582954"/>
          </a:xfrm>
        </p:grpSpPr>
        <p:sp>
          <p:nvSpPr>
            <p:cNvPr id="8202" name="Pravokutnik 16"/>
            <p:cNvSpPr>
              <a:spLocks noChangeArrowheads="1"/>
            </p:cNvSpPr>
            <p:nvPr/>
          </p:nvSpPr>
          <p:spPr bwMode="auto">
            <a:xfrm>
              <a:off x="3059832" y="3794264"/>
              <a:ext cx="36004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>
                  <a:solidFill>
                    <a:srgbClr val="0070C0"/>
                  </a:solidFill>
                </a:rPr>
                <a:t>atomi elemenata </a:t>
              </a:r>
              <a:r>
                <a:rPr lang="vi-VN" altLang="sr-Latn-RS" sz="2400">
                  <a:solidFill>
                    <a:srgbClr val="0070C0"/>
                  </a:solidFill>
                </a:rPr>
                <a:t>primaju</a:t>
              </a:r>
              <a:r>
                <a:rPr lang="hr-HR" altLang="sr-Latn-RS" sz="2400">
                  <a:solidFill>
                    <a:srgbClr val="0070C0"/>
                  </a:solidFill>
                </a:rPr>
                <a:t> </a:t>
              </a:r>
              <a:r>
                <a:rPr lang="vi-VN" altLang="sr-Latn-RS" sz="2400">
                  <a:solidFill>
                    <a:srgbClr val="0070C0"/>
                  </a:solidFill>
                </a:rPr>
                <a:t>elektrone pri čemu se oslobađa</a:t>
              </a:r>
              <a:r>
                <a:rPr lang="hr-HR" altLang="sr-Latn-RS" sz="2400">
                  <a:solidFill>
                    <a:srgbClr val="0070C0"/>
                  </a:solidFill>
                </a:rPr>
                <a:t> </a:t>
              </a:r>
              <a:r>
                <a:rPr lang="sv-SE" altLang="sr-Latn-RS" sz="2400">
                  <a:solidFill>
                    <a:srgbClr val="0070C0"/>
                  </a:solidFill>
                </a:rPr>
                <a:t>velika energija</a:t>
              </a:r>
              <a:r>
                <a:rPr lang="hr-HR" altLang="sr-Latn-RS" sz="2400">
                  <a:solidFill>
                    <a:srgbClr val="0070C0"/>
                  </a:solidFill>
                </a:rPr>
                <a:t>,</a:t>
              </a:r>
              <a:r>
                <a:rPr lang="sv-SE" altLang="sr-Latn-RS" sz="2400">
                  <a:solidFill>
                    <a:srgbClr val="0070C0"/>
                  </a:solidFill>
                </a:rPr>
                <a:t> </a:t>
              </a:r>
              <a:r>
                <a:rPr lang="sv-SE" altLang="sr-Latn-RS" sz="2400" b="1">
                  <a:solidFill>
                    <a:srgbClr val="0070C0"/>
                  </a:solidFill>
                </a:rPr>
                <a:t>afinitet za elektron</a:t>
              </a:r>
              <a:endParaRPr lang="hr-HR" altLang="sr-Latn-RS" sz="2400" b="1">
                <a:solidFill>
                  <a:srgbClr val="0070C0"/>
                </a:solidFill>
              </a:endParaRPr>
            </a:p>
          </p:txBody>
        </p:sp>
        <p:sp>
          <p:nvSpPr>
            <p:cNvPr id="34" name="Zaobljeni pravokutni oblačić 33"/>
            <p:cNvSpPr/>
            <p:nvPr/>
          </p:nvSpPr>
          <p:spPr>
            <a:xfrm>
              <a:off x="2987824" y="3835545"/>
              <a:ext cx="3545390" cy="1541673"/>
            </a:xfrm>
            <a:prstGeom prst="wedgeRoundRectCallout">
              <a:avLst>
                <a:gd name="adj1" fmla="val 75248"/>
                <a:gd name="adj2" fmla="val -668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  <p:sp>
        <p:nvSpPr>
          <p:cNvPr id="8199" name="Pravokutnik 1"/>
          <p:cNvSpPr>
            <a:spLocks noChangeArrowheads="1"/>
          </p:cNvSpPr>
          <p:nvPr/>
        </p:nvSpPr>
        <p:spPr bwMode="auto">
          <a:xfrm>
            <a:off x="755650" y="44450"/>
            <a:ext cx="8353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000">
                <a:solidFill>
                  <a:srgbClr val="7030A0"/>
                </a:solidFill>
              </a:rPr>
              <a:t>Što je relativni koeficijent elektronegativnosti, </a:t>
            </a:r>
            <a:r>
              <a:rPr lang="hr-HR" altLang="sr-Latn-RS" sz="3000" i="1">
                <a:solidFill>
                  <a:srgbClr val="7030A0"/>
                </a:solidFill>
                <a:sym typeface="Symbol" pitchFamily="18" charset="2"/>
              </a:rPr>
              <a:t></a:t>
            </a:r>
            <a:r>
              <a:rPr lang="hr-HR" altLang="sr-Latn-RS" sz="300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6" name="Jednakokračni trokut 35"/>
          <p:cNvSpPr/>
          <p:nvPr/>
        </p:nvSpPr>
        <p:spPr>
          <a:xfrm rot="16200000">
            <a:off x="5688013" y="2168525"/>
            <a:ext cx="3168650" cy="2952750"/>
          </a:xfrm>
          <a:prstGeom prst="triangle">
            <a:avLst>
              <a:gd name="adj" fmla="val 100000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0" name="Pravokutnik 39"/>
          <p:cNvSpPr>
            <a:spLocks noChangeArrowheads="1"/>
          </p:cNvSpPr>
          <p:nvPr/>
        </p:nvSpPr>
        <p:spPr bwMode="auto">
          <a:xfrm>
            <a:off x="1979613" y="5703888"/>
            <a:ext cx="71231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solidFill>
                  <a:srgbClr val="C00000"/>
                </a:solidFill>
              </a:rPr>
              <a:t>Energija </a:t>
            </a:r>
            <a:r>
              <a:rPr lang="pl-PL" altLang="sr-Latn-RS" sz="2400">
                <a:solidFill>
                  <a:srgbClr val="C00000"/>
                </a:solidFill>
              </a:rPr>
              <a:t>ionizacije </a:t>
            </a:r>
            <a:r>
              <a:rPr lang="pl-PL" altLang="sr-Latn-RS" sz="2400"/>
              <a:t>i </a:t>
            </a:r>
            <a:r>
              <a:rPr lang="pl-PL" altLang="sr-Latn-RS" sz="2400">
                <a:solidFill>
                  <a:srgbClr val="0070C0"/>
                </a:solidFill>
              </a:rPr>
              <a:t>afinitet za elektron</a:t>
            </a:r>
            <a:r>
              <a:rPr lang="hr-HR" altLang="sr-Latn-RS" sz="2400">
                <a:solidFill>
                  <a:srgbClr val="0070C0"/>
                </a:solidFill>
              </a:rPr>
              <a:t> </a:t>
            </a:r>
            <a:r>
              <a:rPr lang="hr-HR" altLang="sr-Latn-RS" sz="2400"/>
              <a:t>bitni su za </a:t>
            </a:r>
          </a:p>
          <a:p>
            <a:pPr algn="ctr" eaLnBrk="1" hangingPunct="1"/>
            <a:r>
              <a:rPr lang="hr-HR" altLang="sr-Latn-RS" sz="2600" b="1">
                <a:solidFill>
                  <a:srgbClr val="FF0000"/>
                </a:solidFill>
              </a:rPr>
              <a:t>kemijsku reaktivnost elemenata</a:t>
            </a:r>
            <a:r>
              <a:rPr lang="hr-HR" altLang="sr-Latn-RS" sz="26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1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11382" r="9344" b="10075"/>
          <a:stretch>
            <a:fillRect/>
          </a:stretch>
        </p:blipFill>
        <p:spPr bwMode="auto">
          <a:xfrm>
            <a:off x="900113" y="333375"/>
            <a:ext cx="7775575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ravokutnik 2"/>
          <p:cNvSpPr>
            <a:spLocks noChangeArrowheads="1"/>
          </p:cNvSpPr>
          <p:nvPr/>
        </p:nvSpPr>
        <p:spPr bwMode="auto">
          <a:xfrm>
            <a:off x="900113" y="6083300"/>
            <a:ext cx="770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Relativni koeficijenti elektronegativnosti atoma</a:t>
            </a:r>
          </a:p>
        </p:txBody>
      </p:sp>
      <p:sp>
        <p:nvSpPr>
          <p:cNvPr id="4" name="Elipsa 3"/>
          <p:cNvSpPr/>
          <p:nvPr/>
        </p:nvSpPr>
        <p:spPr>
          <a:xfrm>
            <a:off x="7740650" y="1052513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241550" y="4248150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4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4" t="20950" r="13724" b="45313"/>
          <a:stretch>
            <a:fillRect/>
          </a:stretch>
        </p:blipFill>
        <p:spPr bwMode="auto">
          <a:xfrm>
            <a:off x="6588125" y="784225"/>
            <a:ext cx="24479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6003" r="53848" b="26062"/>
          <a:stretch>
            <a:fillRect/>
          </a:stretch>
        </p:blipFill>
        <p:spPr bwMode="auto">
          <a:xfrm>
            <a:off x="179388" y="765175"/>
            <a:ext cx="1874837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2082800" y="2565400"/>
            <a:ext cx="44640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/>
              <a:t>Atomi </a:t>
            </a:r>
            <a:r>
              <a:rPr lang="hr-HR" altLang="sr-Latn-RS" sz="2400" b="1"/>
              <a:t>većeg</a:t>
            </a:r>
            <a:r>
              <a:rPr lang="hr-HR" altLang="sr-Latn-RS" sz="2400"/>
              <a:t> koeficijenta elektronegativnosti </a:t>
            </a:r>
            <a:r>
              <a:rPr lang="pl-PL" altLang="sr-Latn-RS" sz="2400"/>
              <a:t>u spojevima češće će biti anioni. </a:t>
            </a:r>
            <a:endParaRPr lang="hr-HR" altLang="sr-Latn-RS" sz="2400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2051050" y="3860800"/>
            <a:ext cx="4537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solidFill>
                  <a:srgbClr val="000000"/>
                </a:solidFill>
              </a:rPr>
              <a:t>I k</a:t>
            </a:r>
            <a:r>
              <a:rPr lang="vi-VN" altLang="sr-Latn-RS" sz="2400">
                <a:solidFill>
                  <a:srgbClr val="000000"/>
                </a:solidFill>
              </a:rPr>
              <a:t>oeficijent</a:t>
            </a:r>
            <a:r>
              <a:rPr lang="hr-HR" altLang="sr-Latn-RS" sz="2400">
                <a:solidFill>
                  <a:srgbClr val="000000"/>
                </a:solidFill>
              </a:rPr>
              <a:t>i</a:t>
            </a:r>
            <a:r>
              <a:rPr lang="vi-VN" altLang="sr-Latn-RS" sz="2400">
                <a:solidFill>
                  <a:srgbClr val="000000"/>
                </a:solidFill>
              </a:rPr>
              <a:t> elektronegativnosti periodički</a:t>
            </a:r>
            <a:r>
              <a:rPr lang="hr-HR" altLang="sr-Latn-RS" sz="2400">
                <a:solidFill>
                  <a:srgbClr val="000000"/>
                </a:solidFill>
              </a:rPr>
              <a:t> </a:t>
            </a:r>
            <a:r>
              <a:rPr lang="vi-VN" altLang="sr-Latn-RS" sz="2400">
                <a:solidFill>
                  <a:srgbClr val="000000"/>
                </a:solidFill>
              </a:rPr>
              <a:t>se</a:t>
            </a:r>
            <a:r>
              <a:rPr lang="hr-HR" altLang="sr-Latn-RS" sz="2400">
                <a:solidFill>
                  <a:srgbClr val="000000"/>
                </a:solidFill>
              </a:rPr>
              <a:t> mijenjaju.</a:t>
            </a:r>
          </a:p>
        </p:txBody>
      </p:sp>
      <p:sp>
        <p:nvSpPr>
          <p:cNvPr id="7" name="Pravokutnik 6"/>
          <p:cNvSpPr>
            <a:spLocks noChangeArrowheads="1"/>
          </p:cNvSpPr>
          <p:nvPr/>
        </p:nvSpPr>
        <p:spPr bwMode="auto">
          <a:xfrm>
            <a:off x="2092325" y="750888"/>
            <a:ext cx="44640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solidFill>
                  <a:srgbClr val="00B0F0"/>
                </a:solidFill>
              </a:rPr>
              <a:t>Za atome </a:t>
            </a:r>
            <a:r>
              <a:rPr lang="hr-HR" altLang="sr-Latn-RS" sz="2400" b="1">
                <a:solidFill>
                  <a:srgbClr val="00B0F0"/>
                </a:solidFill>
              </a:rPr>
              <a:t>manjeg</a:t>
            </a:r>
            <a:r>
              <a:rPr lang="hr-HR" altLang="sr-Latn-RS" sz="2400">
                <a:solidFill>
                  <a:srgbClr val="00B0F0"/>
                </a:solidFill>
              </a:rPr>
              <a:t> koeficjenta elektronegativnosti može se zaključiti da će u spojevima češće biti kationi.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18097" r="43469" b="18285"/>
          <a:stretch>
            <a:fillRect/>
          </a:stretch>
        </p:blipFill>
        <p:spPr bwMode="auto">
          <a:xfrm>
            <a:off x="2124075" y="4889500"/>
            <a:ext cx="13684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3419475" y="5373688"/>
            <a:ext cx="5724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/>
              <a:t>Linus Pauling </a:t>
            </a:r>
            <a:r>
              <a:rPr lang="hr-HR" altLang="sr-Latn-RS"/>
              <a:t>uveo je prvu skalu elektronegativnosti.</a:t>
            </a:r>
          </a:p>
          <a:p>
            <a:pPr algn="ctr" eaLnBrk="1" hangingPunct="1"/>
            <a:r>
              <a:rPr lang="hr-HR" altLang="sr-Latn-RS"/>
              <a:t>Dobitnik je dvije Nobelove nagrade: </a:t>
            </a:r>
          </a:p>
          <a:p>
            <a:pPr algn="ctr" eaLnBrk="1" hangingPunct="1"/>
            <a:r>
              <a:rPr lang="hr-HR" altLang="sr-Latn-RS"/>
              <a:t>1954. godine </a:t>
            </a:r>
            <a:r>
              <a:rPr lang="pl-PL" altLang="sr-Latn-RS"/>
              <a:t>za kemiju, a 1962. za mir.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39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  <p:bldP spid="7" grpId="0" build="allAtOnce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kemija_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420938"/>
            <a:ext cx="7200900" cy="1655762"/>
          </a:xfrm>
        </p:spPr>
        <p:txBody>
          <a:bodyPr/>
          <a:lstStyle/>
          <a:p>
            <a:pPr algn="ctr" eaLnBrk="1" hangingPunct="1"/>
            <a:r>
              <a:rPr lang="hr-HR" altLang="sr-Latn-RS" sz="4000">
                <a:solidFill>
                  <a:srgbClr val="000066"/>
                </a:solidFill>
              </a:rPr>
              <a:t>TALIŠTA I GUSTOĆA ELEMENTARNIH TVARI</a:t>
            </a:r>
            <a:endParaRPr lang="en-US" altLang="sr-Latn-RS" sz="4000">
              <a:solidFill>
                <a:srgbClr val="000066"/>
              </a:solidFill>
            </a:endParaRPr>
          </a:p>
        </p:txBody>
      </p:sp>
      <p:pic>
        <p:nvPicPr>
          <p:cNvPr id="7172" name="Picture 11" descr="samo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5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niOkvir 2"/>
          <p:cNvSpPr txBox="1">
            <a:spLocks noChangeArrowheads="1"/>
          </p:cNvSpPr>
          <p:nvPr/>
        </p:nvSpPr>
        <p:spPr bwMode="auto">
          <a:xfrm>
            <a:off x="755650" y="68263"/>
            <a:ext cx="838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dirty="0">
                <a:solidFill>
                  <a:schemeClr val="accent4"/>
                </a:solidFill>
              </a:rPr>
              <a:t>Kako se mijenjaju tališta tvari (</a:t>
            </a:r>
            <a:r>
              <a:rPr lang="hr-HR" sz="3600" i="1" dirty="0" err="1">
                <a:solidFill>
                  <a:schemeClr val="accent4"/>
                </a:solidFill>
              </a:rPr>
              <a:t>t</a:t>
            </a:r>
            <a:r>
              <a:rPr lang="hr-HR" sz="3600" baseline="-25000" dirty="0" err="1">
                <a:solidFill>
                  <a:schemeClr val="accent4"/>
                </a:solidFill>
              </a:rPr>
              <a:t>t</a:t>
            </a:r>
            <a:r>
              <a:rPr lang="hr-HR" sz="3600" dirty="0">
                <a:solidFill>
                  <a:schemeClr val="accent4"/>
                </a:solidFill>
              </a:rPr>
              <a:t>)?</a:t>
            </a:r>
            <a:endParaRPr lang="hr-HR" sz="3600" baseline="-25000" dirty="0">
              <a:solidFill>
                <a:schemeClr val="accent4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1438" r="15149" b="7275"/>
          <a:stretch>
            <a:fillRect/>
          </a:stretch>
        </p:blipFill>
        <p:spPr bwMode="auto">
          <a:xfrm>
            <a:off x="468313" y="1196975"/>
            <a:ext cx="81724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468313" y="663575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>
                <a:solidFill>
                  <a:srgbClr val="F707C4"/>
                </a:solidFill>
              </a:rPr>
              <a:t>Tališta metala periodički se ponavljaju.</a:t>
            </a:r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611188" y="6207125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sr-Latn-RS" sz="2400">
                <a:solidFill>
                  <a:srgbClr val="008000"/>
                </a:solidFill>
              </a:rPr>
              <a:t>Najniža tališta imaju alkalijski metali</a:t>
            </a:r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6605588" y="1412875"/>
            <a:ext cx="1998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sr-Latn-RS" sz="2000" i="1"/>
              <a:t>p</a:t>
            </a:r>
            <a:r>
              <a:rPr lang="pl-PL" altLang="sr-Latn-RS" sz="2000"/>
              <a:t> = 101 325 Pa</a:t>
            </a:r>
            <a:endParaRPr lang="hr-HR" altLang="sr-Latn-RS" sz="2000"/>
          </a:p>
        </p:txBody>
      </p:sp>
      <p:sp>
        <p:nvSpPr>
          <p:cNvPr id="8" name="Elipsa 7"/>
          <p:cNvSpPr/>
          <p:nvPr/>
        </p:nvSpPr>
        <p:spPr>
          <a:xfrm>
            <a:off x="1692275" y="5300663"/>
            <a:ext cx="503238" cy="720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956550" y="5300663"/>
            <a:ext cx="503238" cy="720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5580063" y="62071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solidFill>
                  <a:srgbClr val="B10F54"/>
                </a:solidFill>
              </a:rPr>
              <a:t>i metali 12. skupine.</a:t>
            </a:r>
          </a:p>
        </p:txBody>
      </p:sp>
    </p:spTree>
    <p:extLst>
      <p:ext uri="{BB962C8B-B14F-4D97-AF65-F5344CB8AC3E}">
        <p14:creationId xmlns:p14="http://schemas.microsoft.com/office/powerpoint/2010/main" val="33880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8" grpId="0" animBg="1"/>
      <p:bldP spid="9" grpId="0" animBg="1"/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19963" r="21530" b="19031"/>
          <a:stretch>
            <a:fillRect/>
          </a:stretch>
        </p:blipFill>
        <p:spPr bwMode="auto">
          <a:xfrm>
            <a:off x="250825" y="766763"/>
            <a:ext cx="86264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395288" y="3357563"/>
            <a:ext cx="8424862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00B050"/>
                </a:solidFill>
              </a:rPr>
              <a:t>metali u sredini periodnog sustava elemenata imaju najviša tališta</a:t>
            </a:r>
          </a:p>
        </p:txBody>
      </p:sp>
      <p:sp>
        <p:nvSpPr>
          <p:cNvPr id="4" name="TekstniOkvir 2"/>
          <p:cNvSpPr txBox="1">
            <a:spLocks noChangeArrowheads="1"/>
          </p:cNvSpPr>
          <p:nvPr/>
        </p:nvSpPr>
        <p:spPr bwMode="auto">
          <a:xfrm>
            <a:off x="755650" y="68263"/>
            <a:ext cx="838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dirty="0">
                <a:solidFill>
                  <a:schemeClr val="accent4"/>
                </a:solidFill>
              </a:rPr>
              <a:t>Koji metali imaju najviša tališta?</a:t>
            </a:r>
            <a:endParaRPr lang="hr-HR" sz="3600" baseline="-25000" dirty="0">
              <a:solidFill>
                <a:schemeClr val="accent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16911" r="8144" b="47081"/>
          <a:stretch>
            <a:fillRect/>
          </a:stretch>
        </p:blipFill>
        <p:spPr bwMode="auto">
          <a:xfrm>
            <a:off x="2463800" y="5300663"/>
            <a:ext cx="955675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70168" t="60445" r="8570" b="6087"/>
          <a:stretch>
            <a:fillRect/>
          </a:stretch>
        </p:blipFill>
        <p:spPr bwMode="auto">
          <a:xfrm>
            <a:off x="611188" y="5300663"/>
            <a:ext cx="1008062" cy="9525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Pravokutnik 6"/>
          <p:cNvSpPr>
            <a:spLocks noChangeArrowheads="1"/>
          </p:cNvSpPr>
          <p:nvPr/>
        </p:nvSpPr>
        <p:spPr bwMode="auto">
          <a:xfrm>
            <a:off x="3492500" y="5229225"/>
            <a:ext cx="3600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altLang="sr-Latn-RS" sz="2400"/>
              <a:t>Tališta nemetala ovise o građi njihovih molekula. </a:t>
            </a:r>
            <a:endParaRPr lang="hr-HR" altLang="sr-Latn-RS" sz="2400"/>
          </a:p>
        </p:txBody>
      </p:sp>
      <p:sp>
        <p:nvSpPr>
          <p:cNvPr id="8" name="Elipsa 7"/>
          <p:cNvSpPr/>
          <p:nvPr/>
        </p:nvSpPr>
        <p:spPr>
          <a:xfrm>
            <a:off x="5795963" y="2708275"/>
            <a:ext cx="360362" cy="288925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894638" y="2081213"/>
            <a:ext cx="360362" cy="288925"/>
          </a:xfrm>
          <a:prstGeom prst="ellipse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27538" y="5961063"/>
            <a:ext cx="45370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</a:rPr>
              <a:t>osfor 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</a:rPr>
              <a:t>ima puno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 više talište od njegova ”susjeda” dušika.</a:t>
            </a:r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042988" y="522922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000" b="1">
                <a:solidFill>
                  <a:srgbClr val="FF0000"/>
                </a:solidFill>
              </a:rPr>
              <a:t>živa</a:t>
            </a:r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2411413" y="5229225"/>
            <a:ext cx="865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000" b="1">
                <a:solidFill>
                  <a:srgbClr val="002060"/>
                </a:solidFill>
              </a:rPr>
              <a:t>brom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900113" y="6308725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000" b="1">
                <a:solidFill>
                  <a:srgbClr val="002060"/>
                </a:solidFill>
              </a:rPr>
              <a:t>tekućine pri 25 </a:t>
            </a:r>
            <a:r>
              <a:rPr lang="hr-HR" altLang="sr-Latn-RS" sz="2000" b="1">
                <a:solidFill>
                  <a:srgbClr val="002060"/>
                </a:solidFill>
                <a:sym typeface="Symbol" pitchFamily="18" charset="2"/>
              </a:rPr>
              <a:t>C</a:t>
            </a:r>
            <a:r>
              <a:rPr lang="hr-HR" altLang="sr-Latn-RS" sz="20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7059613" y="1476375"/>
            <a:ext cx="430212" cy="5857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2484438" y="2349500"/>
            <a:ext cx="2159000" cy="71913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  <p:bldP spid="8" grpId="0" animBg="1"/>
      <p:bldP spid="9" grpId="0" animBg="1"/>
      <p:bldP spid="10" grpId="0" build="allAtOnce"/>
      <p:bldP spid="11" grpId="0"/>
      <p:bldP spid="12" grpId="0"/>
      <p:bldP spid="13" grpId="0" build="allAtOnce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2" y="464127"/>
            <a:ext cx="9149622" cy="62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74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/>
          <p:cNvSpPr txBox="1">
            <a:spLocks noChangeArrowheads="1"/>
          </p:cNvSpPr>
          <p:nvPr/>
        </p:nvSpPr>
        <p:spPr bwMode="auto">
          <a:xfrm>
            <a:off x="755650" y="-26988"/>
            <a:ext cx="83883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accent4"/>
                </a:solidFill>
              </a:rPr>
              <a:t>Mijenja li se i gustoća (</a:t>
            </a:r>
            <a:r>
              <a:rPr lang="hr-HR" sz="3200" i="1" dirty="0">
                <a:solidFill>
                  <a:schemeClr val="accent4"/>
                </a:solidFill>
                <a:sym typeface="Symbol"/>
              </a:rPr>
              <a:t></a:t>
            </a:r>
            <a:r>
              <a:rPr lang="hr-HR" sz="3200" dirty="0">
                <a:solidFill>
                  <a:schemeClr val="accent4"/>
                </a:solidFill>
              </a:rPr>
              <a:t>) elementarnih tvari periodički?</a:t>
            </a:r>
            <a:endParaRPr lang="hr-HR" sz="3200" baseline="-25000" dirty="0">
              <a:solidFill>
                <a:schemeClr val="accent4"/>
              </a:solidFill>
            </a:endParaRPr>
          </a:p>
        </p:txBody>
      </p:sp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0" y="51577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/>
              <a:t>Gustoća je još jedno svojstvo elementarnih tvari koje se </a:t>
            </a:r>
          </a:p>
          <a:p>
            <a:pPr algn="ctr" eaLnBrk="1" hangingPunct="1"/>
            <a:r>
              <a:rPr lang="hr-HR" altLang="sr-Latn-RS" sz="2400"/>
              <a:t>periodički ponavlja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3406" r="9935" b="9813"/>
          <a:stretch>
            <a:fillRect/>
          </a:stretch>
        </p:blipFill>
        <p:spPr bwMode="auto">
          <a:xfrm>
            <a:off x="655638" y="1052513"/>
            <a:ext cx="78041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30313" r="27557" b="18500"/>
          <a:stretch>
            <a:fillRect/>
          </a:stretch>
        </p:blipFill>
        <p:spPr bwMode="auto">
          <a:xfrm>
            <a:off x="1258888" y="1422400"/>
            <a:ext cx="12747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5580063" y="4303713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sr-Latn-RS" sz="2000"/>
              <a:t>pri 25 </a:t>
            </a:r>
            <a:r>
              <a:rPr lang="it-IT" altLang="sr-Latn-RS" sz="2000">
                <a:sym typeface="Symbol" pitchFamily="18" charset="2"/>
              </a:rPr>
              <a:t></a:t>
            </a:r>
            <a:r>
              <a:rPr lang="it-IT" altLang="sr-Latn-RS" sz="2000"/>
              <a:t>C i 101 325 Pa</a:t>
            </a:r>
            <a:endParaRPr lang="hr-HR" altLang="sr-Latn-RS" sz="2000"/>
          </a:p>
        </p:txBody>
      </p:sp>
      <p:sp>
        <p:nvSpPr>
          <p:cNvPr id="7" name="Pravokutnik 6"/>
          <p:cNvSpPr>
            <a:spLocks noChangeArrowheads="1"/>
          </p:cNvSpPr>
          <p:nvPr/>
        </p:nvSpPr>
        <p:spPr bwMode="auto">
          <a:xfrm rot="-2299304">
            <a:off x="5441950" y="3081338"/>
            <a:ext cx="11731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lantanoidi</a:t>
            </a:r>
          </a:p>
        </p:txBody>
      </p:sp>
      <p:sp>
        <p:nvSpPr>
          <p:cNvPr id="10" name="Elipsa 9"/>
          <p:cNvSpPr/>
          <p:nvPr/>
        </p:nvSpPr>
        <p:spPr>
          <a:xfrm>
            <a:off x="1130300" y="4524375"/>
            <a:ext cx="215900" cy="215900"/>
          </a:xfrm>
          <a:prstGeom prst="ellipse">
            <a:avLst/>
          </a:prstGeom>
          <a:noFill/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1773238" y="4441825"/>
            <a:ext cx="215900" cy="215900"/>
          </a:xfrm>
          <a:prstGeom prst="ellipse">
            <a:avLst/>
          </a:prstGeom>
          <a:noFill/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2392363" y="4538663"/>
            <a:ext cx="217487" cy="215900"/>
          </a:xfrm>
          <a:prstGeom prst="ellipse">
            <a:avLst/>
          </a:prstGeom>
          <a:noFill/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3808413" y="4364038"/>
            <a:ext cx="215900" cy="215900"/>
          </a:xfrm>
          <a:prstGeom prst="ellipse">
            <a:avLst/>
          </a:prstGeom>
          <a:noFill/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5232400" y="4332288"/>
            <a:ext cx="215900" cy="215900"/>
          </a:xfrm>
          <a:prstGeom prst="ellipse">
            <a:avLst/>
          </a:prstGeom>
          <a:noFill/>
          <a:ln>
            <a:solidFill>
              <a:srgbClr val="F70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0" y="59499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>
                <a:solidFill>
                  <a:srgbClr val="F707C4"/>
                </a:solidFill>
              </a:rPr>
              <a:t>Alkalijski metali imaju najveći polumjer,</a:t>
            </a:r>
            <a:r>
              <a:rPr lang="pl-PL" altLang="sr-Latn-RS" sz="2400">
                <a:solidFill>
                  <a:srgbClr val="F707C4"/>
                </a:solidFill>
              </a:rPr>
              <a:t>a najmanju masu. </a:t>
            </a:r>
          </a:p>
          <a:p>
            <a:pPr algn="ctr" eaLnBrk="1" hangingPunct="1"/>
            <a:r>
              <a:rPr lang="pl-PL" altLang="sr-Latn-RS" sz="2400">
                <a:solidFill>
                  <a:srgbClr val="F707C4"/>
                </a:solidFill>
              </a:rPr>
              <a:t>Stoga im je gustoća najmanja.</a:t>
            </a:r>
            <a:endParaRPr lang="hr-HR" altLang="sr-Latn-RS" sz="2400">
              <a:solidFill>
                <a:srgbClr val="F70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Skola2\Documents\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" y="332656"/>
            <a:ext cx="905680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ola2\Documents\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0" y="0"/>
            <a:ext cx="91919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5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ELEKTRONEGATIVNOST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- sposobnost atoma elementa da privuče vezne elektrone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  atoma drugog elementa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- iskazuje se relativnim koeficijentom elektronegativnosti 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- koeficijenti elektronegativnosti za atome elemenata su u </a:t>
            </a:r>
          </a:p>
          <a:p>
            <a:pPr marL="0" indent="0">
              <a:buNone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  rasponu od 0,7 do 4,0 (od </a:t>
            </a:r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do F)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8" name="Picture 6" descr="C:\Users\Skola2\Documents\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3"/>
            <a:ext cx="6126762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8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niOkvir 2"/>
          <p:cNvSpPr txBox="1">
            <a:spLocks noChangeArrowheads="1"/>
          </p:cNvSpPr>
          <p:nvPr/>
        </p:nvSpPr>
        <p:spPr bwMode="auto">
          <a:xfrm>
            <a:off x="900113" y="6826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C00000"/>
                </a:solidFill>
              </a:rPr>
              <a:t>Imaju li atomi iz iste periode jednak polumjer atoma?</a:t>
            </a:r>
            <a:r>
              <a:rPr lang="hr-HR" altLang="sr-Latn-RS" sz="3600"/>
              <a:t> </a:t>
            </a:r>
            <a:endParaRPr lang="hr-HR" altLang="sr-Latn-RS" sz="3600" baseline="-25000">
              <a:solidFill>
                <a:srgbClr val="C00000"/>
              </a:solidFill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 l="19191" t="25219" r="49506" b="24578"/>
          <a:stretch>
            <a:fillRect/>
          </a:stretch>
        </p:blipFill>
        <p:spPr bwMode="auto">
          <a:xfrm>
            <a:off x="467544" y="1124744"/>
            <a:ext cx="3816424" cy="36724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 cstate="print"/>
          <a:srcRect l="60041" t="36219" r="22241" b="35234"/>
          <a:stretch>
            <a:fillRect/>
          </a:stretch>
        </p:blipFill>
        <p:spPr bwMode="auto">
          <a:xfrm>
            <a:off x="6228184" y="1916832"/>
            <a:ext cx="2160240" cy="20882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avokutnik 15"/>
          <p:cNvSpPr>
            <a:spLocks noChangeArrowheads="1"/>
          </p:cNvSpPr>
          <p:nvPr/>
        </p:nvSpPr>
        <p:spPr bwMode="auto">
          <a:xfrm>
            <a:off x="3708400" y="1412875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19 e</a:t>
            </a:r>
            <a:r>
              <a:rPr lang="hr-HR" altLang="sr-Latn-RS" sz="2400" baseline="30000">
                <a:sym typeface="Symbol" pitchFamily="18" charset="2"/>
              </a:rPr>
              <a:t></a:t>
            </a:r>
            <a:endParaRPr lang="hr-HR" altLang="sr-Latn-RS" sz="2400" baseline="30000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auto">
          <a:xfrm>
            <a:off x="3851275" y="3933825"/>
            <a:ext cx="90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19 p</a:t>
            </a:r>
            <a:r>
              <a:rPr lang="hr-HR" altLang="sr-Latn-RS" sz="2400" baseline="30000">
                <a:sym typeface="Symbol" pitchFamily="18" charset="2"/>
              </a:rPr>
              <a:t>+</a:t>
            </a:r>
            <a:endParaRPr lang="hr-HR" altLang="sr-Latn-RS" sz="2400" baseline="30000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7812088" y="1700213"/>
            <a:ext cx="89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35 e</a:t>
            </a:r>
            <a:r>
              <a:rPr lang="hr-HR" altLang="sr-Latn-RS" sz="2400" baseline="30000">
                <a:sym typeface="Symbol" pitchFamily="18" charset="2"/>
              </a:rPr>
              <a:t></a:t>
            </a:r>
            <a:endParaRPr lang="hr-HR" altLang="sr-Latn-RS" sz="2400" baseline="3000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7740650" y="37592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35 p</a:t>
            </a:r>
            <a:r>
              <a:rPr lang="hr-HR" altLang="sr-Latn-RS" sz="2400" baseline="30000">
                <a:sym typeface="Symbol" pitchFamily="18" charset="2"/>
              </a:rPr>
              <a:t>+</a:t>
            </a:r>
            <a:endParaRPr lang="hr-HR" altLang="sr-Latn-RS" sz="2400" baseline="30000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755650" y="4652963"/>
            <a:ext cx="89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70C0"/>
                </a:solidFill>
              </a:rPr>
              <a:t>kalij</a:t>
            </a:r>
            <a:endParaRPr lang="hr-HR" altLang="sr-Latn-RS" sz="3200" baseline="30000">
              <a:solidFill>
                <a:srgbClr val="0070C0"/>
              </a:solidFill>
            </a:endParaRP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5364163" y="3357563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B10F54"/>
                </a:solidFill>
              </a:rPr>
              <a:t>brom</a:t>
            </a:r>
            <a:endParaRPr lang="hr-HR" altLang="sr-Latn-RS" sz="3200" baseline="30000">
              <a:solidFill>
                <a:srgbClr val="B10F54"/>
              </a:solidFill>
            </a:endParaRPr>
          </a:p>
        </p:txBody>
      </p:sp>
      <p:sp>
        <p:nvSpPr>
          <p:cNvPr id="23" name="Pravokutnik 22"/>
          <p:cNvSpPr>
            <a:spLocks noChangeArrowheads="1"/>
          </p:cNvSpPr>
          <p:nvPr/>
        </p:nvSpPr>
        <p:spPr bwMode="auto">
          <a:xfrm>
            <a:off x="5867400" y="5157788"/>
            <a:ext cx="28082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/>
              <a:t>jače privlačenje</a:t>
            </a:r>
          </a:p>
        </p:txBody>
      </p:sp>
      <p:sp>
        <p:nvSpPr>
          <p:cNvPr id="24" name="Pravokutnik 23"/>
          <p:cNvSpPr>
            <a:spLocks noChangeArrowheads="1"/>
          </p:cNvSpPr>
          <p:nvPr/>
        </p:nvSpPr>
        <p:spPr bwMode="auto">
          <a:xfrm>
            <a:off x="5867400" y="4221163"/>
            <a:ext cx="280828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/>
              <a:t>više pozitivnog i negativnog naboja</a:t>
            </a:r>
          </a:p>
        </p:txBody>
      </p:sp>
      <p:sp>
        <p:nvSpPr>
          <p:cNvPr id="25" name="Pravokutnik 24"/>
          <p:cNvSpPr>
            <a:spLocks noChangeArrowheads="1"/>
          </p:cNvSpPr>
          <p:nvPr/>
        </p:nvSpPr>
        <p:spPr bwMode="auto">
          <a:xfrm>
            <a:off x="5867400" y="5765800"/>
            <a:ext cx="2808288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/>
              <a:t>smanjenje polumjera</a:t>
            </a:r>
          </a:p>
        </p:txBody>
      </p:sp>
      <p:sp>
        <p:nvSpPr>
          <p:cNvPr id="26" name="Pravokutnik 25"/>
          <p:cNvSpPr>
            <a:spLocks noChangeArrowheads="1"/>
          </p:cNvSpPr>
          <p:nvPr/>
        </p:nvSpPr>
        <p:spPr bwMode="auto">
          <a:xfrm>
            <a:off x="1835150" y="5210175"/>
            <a:ext cx="345757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C00000"/>
                </a:solidFill>
              </a:rPr>
              <a:t>veći protonski broj</a:t>
            </a:r>
          </a:p>
        </p:txBody>
      </p:sp>
      <p:sp>
        <p:nvSpPr>
          <p:cNvPr id="27" name="Pravokutnik 26"/>
          <p:cNvSpPr>
            <a:spLocks noChangeArrowheads="1"/>
          </p:cNvSpPr>
          <p:nvPr/>
        </p:nvSpPr>
        <p:spPr bwMode="auto">
          <a:xfrm>
            <a:off x="1692275" y="6135688"/>
            <a:ext cx="37433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C00000"/>
                </a:solidFill>
              </a:rPr>
              <a:t>manji polumjer atoma</a:t>
            </a:r>
          </a:p>
        </p:txBody>
      </p:sp>
      <p:sp>
        <p:nvSpPr>
          <p:cNvPr id="28" name="Strelica udesno 27"/>
          <p:cNvSpPr/>
          <p:nvPr/>
        </p:nvSpPr>
        <p:spPr>
          <a:xfrm rot="5400000">
            <a:off x="3365500" y="5643563"/>
            <a:ext cx="215900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6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niOkvir 2"/>
          <p:cNvSpPr txBox="1">
            <a:spLocks noChangeArrowheads="1"/>
          </p:cNvSpPr>
          <p:nvPr/>
        </p:nvSpPr>
        <p:spPr bwMode="auto">
          <a:xfrm>
            <a:off x="900113" y="6826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C00000"/>
                </a:solidFill>
              </a:rPr>
              <a:t>Kako se mijenja polumjer atoma unutar skupine?</a:t>
            </a:r>
            <a:r>
              <a:rPr lang="hr-HR" altLang="sr-Latn-RS" sz="3600"/>
              <a:t> </a:t>
            </a:r>
            <a:endParaRPr lang="hr-HR" altLang="sr-Latn-RS" sz="3600" baseline="-25000">
              <a:solidFill>
                <a:srgbClr val="C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36047" r="57775" b="31469"/>
          <a:stretch>
            <a:fillRect/>
          </a:stretch>
        </p:blipFill>
        <p:spPr bwMode="auto">
          <a:xfrm>
            <a:off x="899592" y="1628800"/>
            <a:ext cx="2448272" cy="2376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 l="51181" t="30313" r="22241" b="25391"/>
          <a:stretch>
            <a:fillRect/>
          </a:stretch>
        </p:blipFill>
        <p:spPr bwMode="auto">
          <a:xfrm>
            <a:off x="4860032" y="1340768"/>
            <a:ext cx="3240360" cy="32403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4284663" y="3933825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70C0"/>
                </a:solidFill>
              </a:rPr>
              <a:t>kalij</a:t>
            </a:r>
            <a:endParaRPr lang="hr-HR" altLang="sr-Latn-RS" sz="3200" baseline="30000">
              <a:solidFill>
                <a:srgbClr val="0070C0"/>
              </a:solidFill>
            </a:endParaRP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323850" y="3573463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70C0"/>
                </a:solidFill>
              </a:rPr>
              <a:t>natrij</a:t>
            </a:r>
            <a:endParaRPr lang="hr-HR" altLang="sr-Latn-RS" sz="3200" baseline="30000">
              <a:solidFill>
                <a:srgbClr val="0070C0"/>
              </a:solidFill>
            </a:endParaRPr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7524750" y="1412875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19 e</a:t>
            </a:r>
            <a:r>
              <a:rPr lang="hr-HR" altLang="sr-Latn-RS" sz="2400" baseline="30000">
                <a:sym typeface="Symbol" pitchFamily="18" charset="2"/>
              </a:rPr>
              <a:t></a:t>
            </a:r>
            <a:endParaRPr lang="hr-HR" altLang="sr-Latn-RS" sz="2400" baseline="30000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7483475" y="4005263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19 p</a:t>
            </a:r>
            <a:r>
              <a:rPr lang="hr-HR" altLang="sr-Latn-RS" sz="2400" baseline="30000">
                <a:sym typeface="Symbol" pitchFamily="18" charset="2"/>
              </a:rPr>
              <a:t>+</a:t>
            </a:r>
            <a:endParaRPr lang="hr-HR" altLang="sr-Latn-RS" sz="2400" baseline="30000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2700338" y="3789363"/>
            <a:ext cx="795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11p</a:t>
            </a:r>
            <a:r>
              <a:rPr lang="hr-HR" altLang="sr-Latn-RS" sz="2400" baseline="30000">
                <a:sym typeface="Symbol" pitchFamily="18" charset="2"/>
              </a:rPr>
              <a:t>+</a:t>
            </a:r>
            <a:endParaRPr lang="hr-HR" altLang="sr-Latn-RS" sz="2400" baseline="30000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2555875" y="1412875"/>
            <a:ext cx="87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11 e</a:t>
            </a:r>
            <a:r>
              <a:rPr lang="hr-HR" altLang="sr-Latn-RS" sz="2400" baseline="30000">
                <a:sym typeface="Symbol" pitchFamily="18" charset="2"/>
              </a:rPr>
              <a:t></a:t>
            </a:r>
            <a:endParaRPr lang="hr-HR" altLang="sr-Latn-RS" sz="2400" baseline="30000"/>
          </a:p>
        </p:txBody>
      </p:sp>
      <p:sp>
        <p:nvSpPr>
          <p:cNvPr id="13" name="Strelica dolje 12"/>
          <p:cNvSpPr/>
          <p:nvPr/>
        </p:nvSpPr>
        <p:spPr>
          <a:xfrm>
            <a:off x="2051050" y="4076700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Strelica dolje 13"/>
          <p:cNvSpPr/>
          <p:nvPr/>
        </p:nvSpPr>
        <p:spPr>
          <a:xfrm>
            <a:off x="6372225" y="4724400"/>
            <a:ext cx="287338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266825" y="4572000"/>
            <a:ext cx="157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7030A0"/>
                </a:solidFill>
              </a:rPr>
              <a:t>3 ljuske</a:t>
            </a:r>
            <a:endParaRPr lang="hr-HR" altLang="sr-Latn-RS" sz="3200" baseline="30000">
              <a:solidFill>
                <a:srgbClr val="7030A0"/>
              </a:solidFill>
            </a:endParaRPr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auto">
          <a:xfrm>
            <a:off x="5734050" y="5300663"/>
            <a:ext cx="1574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7030A0"/>
                </a:solidFill>
              </a:rPr>
              <a:t>4 ljuske</a:t>
            </a:r>
            <a:endParaRPr lang="hr-HR" altLang="sr-Latn-RS" sz="3200" baseline="30000">
              <a:solidFill>
                <a:srgbClr val="7030A0"/>
              </a:solidFill>
            </a:endParaRPr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79388" y="5876925"/>
            <a:ext cx="37449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C00000"/>
                </a:solidFill>
              </a:rPr>
              <a:t>veći protonski broj</a:t>
            </a:r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5076825" y="5876925"/>
            <a:ext cx="3887788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C00000"/>
                </a:solidFill>
              </a:rPr>
              <a:t>veći polumjer atoma</a:t>
            </a:r>
          </a:p>
        </p:txBody>
      </p:sp>
      <p:sp>
        <p:nvSpPr>
          <p:cNvPr id="22" name="Strelica udesno 21"/>
          <p:cNvSpPr/>
          <p:nvPr/>
        </p:nvSpPr>
        <p:spPr>
          <a:xfrm>
            <a:off x="4356100" y="6092825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5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20" grpId="0" build="allAtOnce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"/>
          <p:cNvGrpSpPr>
            <a:grpSpLocks/>
          </p:cNvGrpSpPr>
          <p:nvPr/>
        </p:nvGrpSpPr>
        <p:grpSpPr bwMode="auto">
          <a:xfrm>
            <a:off x="2411413" y="1322388"/>
            <a:ext cx="5400675" cy="4051300"/>
            <a:chOff x="1259632" y="1628800"/>
            <a:chExt cx="5400600" cy="4051612"/>
          </a:xfrm>
        </p:grpSpPr>
        <p:pic>
          <p:nvPicPr>
            <p:cNvPr id="1127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3" t="20297" r="14661" b="12766"/>
            <a:stretch>
              <a:fillRect/>
            </a:stretch>
          </p:blipFill>
          <p:spPr bwMode="auto">
            <a:xfrm>
              <a:off x="1763688" y="1628800"/>
              <a:ext cx="4896544" cy="361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Pravokutnik 2"/>
            <p:cNvSpPr>
              <a:spLocks noChangeArrowheads="1"/>
            </p:cNvSpPr>
            <p:nvPr/>
          </p:nvSpPr>
          <p:spPr bwMode="auto">
            <a:xfrm>
              <a:off x="2987824" y="5157192"/>
              <a:ext cx="2345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800">
                  <a:solidFill>
                    <a:srgbClr val="7030A0"/>
                  </a:solidFill>
                </a:rPr>
                <a:t>protonski broj</a:t>
              </a:r>
              <a:endParaRPr lang="hr-HR" altLang="sr-Latn-RS" sz="2800" baseline="30000">
                <a:solidFill>
                  <a:srgbClr val="7030A0"/>
                </a:solidFill>
              </a:endParaRPr>
            </a:p>
          </p:txBody>
        </p:sp>
        <p:sp>
          <p:nvSpPr>
            <p:cNvPr id="11274" name="Pravokutnik 3"/>
            <p:cNvSpPr>
              <a:spLocks noChangeArrowheads="1"/>
            </p:cNvSpPr>
            <p:nvPr/>
          </p:nvSpPr>
          <p:spPr bwMode="auto">
            <a:xfrm rot="-5400000">
              <a:off x="1002510" y="1885922"/>
              <a:ext cx="10374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800" i="1">
                  <a:solidFill>
                    <a:srgbClr val="7030A0"/>
                  </a:solidFill>
                </a:rPr>
                <a:t>r</a:t>
              </a:r>
              <a:r>
                <a:rPr lang="hr-HR" altLang="sr-Latn-RS" sz="2800" baseline="-25000">
                  <a:solidFill>
                    <a:srgbClr val="7030A0"/>
                  </a:solidFill>
                </a:rPr>
                <a:t>a</a:t>
              </a:r>
              <a:r>
                <a:rPr lang="hr-HR" altLang="sr-Latn-RS" sz="2800">
                  <a:solidFill>
                    <a:srgbClr val="7030A0"/>
                  </a:solidFill>
                </a:rPr>
                <a:t>/pm</a:t>
              </a:r>
              <a:endParaRPr lang="hr-HR" altLang="sr-Latn-RS" sz="2800" baseline="30000">
                <a:solidFill>
                  <a:srgbClr val="7030A0"/>
                </a:solidFill>
              </a:endParaRPr>
            </a:p>
          </p:txBody>
        </p:sp>
      </p:grpSp>
      <p:sp>
        <p:nvSpPr>
          <p:cNvPr id="11267" name="Pravokutnik 4"/>
          <p:cNvSpPr>
            <a:spLocks noChangeArrowheads="1"/>
          </p:cNvSpPr>
          <p:nvPr/>
        </p:nvSpPr>
        <p:spPr bwMode="auto">
          <a:xfrm>
            <a:off x="827088" y="47625"/>
            <a:ext cx="777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rgbClr val="C00000"/>
                </a:solidFill>
              </a:rPr>
              <a:t>Kako se mijenjaju polumjeri atoma u ovisnosti o protonskom broju?</a:t>
            </a:r>
          </a:p>
        </p:txBody>
      </p:sp>
      <p:sp>
        <p:nvSpPr>
          <p:cNvPr id="7" name="Pravokutnik 6"/>
          <p:cNvSpPr>
            <a:spLocks noChangeArrowheads="1"/>
          </p:cNvSpPr>
          <p:nvPr/>
        </p:nvSpPr>
        <p:spPr bwMode="auto">
          <a:xfrm>
            <a:off x="323850" y="2781300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00B050"/>
                </a:solidFill>
              </a:rPr>
              <a:t>periodičko mijenjanje</a:t>
            </a:r>
          </a:p>
        </p:txBody>
      </p:sp>
      <p:sp>
        <p:nvSpPr>
          <p:cNvPr id="8" name="Obični oblačić 7"/>
          <p:cNvSpPr/>
          <p:nvPr/>
        </p:nvSpPr>
        <p:spPr>
          <a:xfrm>
            <a:off x="107950" y="2636838"/>
            <a:ext cx="2808288" cy="1296987"/>
          </a:xfrm>
          <a:prstGeom prst="cloudCallout">
            <a:avLst>
              <a:gd name="adj1" fmla="val 80217"/>
              <a:gd name="adj2" fmla="val -75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 flipV="1">
            <a:off x="2411413" y="3357563"/>
            <a:ext cx="2376487" cy="2519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250825" y="5694363"/>
            <a:ext cx="8713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/>
              <a:t>kada se unutar periode počne popunjavati nova podljuska, polumjer atoma, umjesto da se smanji, može porasti</a:t>
            </a:r>
          </a:p>
        </p:txBody>
      </p:sp>
    </p:spTree>
    <p:extLst>
      <p:ext uri="{BB962C8B-B14F-4D97-AF65-F5344CB8AC3E}">
        <p14:creationId xmlns:p14="http://schemas.microsoft.com/office/powerpoint/2010/main" val="25768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niOkvir 2"/>
          <p:cNvSpPr txBox="1">
            <a:spLocks noChangeArrowheads="1"/>
          </p:cNvSpPr>
          <p:nvPr/>
        </p:nvSpPr>
        <p:spPr bwMode="auto">
          <a:xfrm>
            <a:off x="900113" y="6826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dirty="0">
                <a:solidFill>
                  <a:schemeClr val="accent4"/>
                </a:solidFill>
              </a:rPr>
              <a:t>Što je energija ionizacije? </a:t>
            </a:r>
            <a:endParaRPr lang="hr-HR" sz="3600" baseline="-25000" dirty="0">
              <a:solidFill>
                <a:schemeClr val="accent4"/>
              </a:solidFill>
            </a:endParaRPr>
          </a:p>
        </p:txBody>
      </p:sp>
      <p:grpSp>
        <p:nvGrpSpPr>
          <p:cNvPr id="2" name="Grupa 39"/>
          <p:cNvGrpSpPr>
            <a:grpSpLocks/>
          </p:cNvGrpSpPr>
          <p:nvPr/>
        </p:nvGrpSpPr>
        <p:grpSpPr bwMode="auto">
          <a:xfrm>
            <a:off x="539750" y="4262438"/>
            <a:ext cx="1728788" cy="1716087"/>
            <a:chOff x="539552" y="3687117"/>
            <a:chExt cx="1728192" cy="17160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144" t="36047" r="57775" b="31469"/>
            <a:stretch>
              <a:fillRect/>
            </a:stretch>
          </p:blipFill>
          <p:spPr bwMode="auto">
            <a:xfrm>
              <a:off x="539552" y="3933056"/>
              <a:ext cx="1368152" cy="127017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8" name="Pravokutnik 31"/>
            <p:cNvSpPr>
              <a:spLocks noChangeArrowheads="1"/>
            </p:cNvSpPr>
            <p:nvPr/>
          </p:nvSpPr>
          <p:spPr bwMode="auto">
            <a:xfrm>
              <a:off x="1331640" y="3687117"/>
              <a:ext cx="873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11 e</a:t>
              </a:r>
              <a:r>
                <a:rPr lang="hr-HR" altLang="sr-Latn-RS" sz="2400" baseline="30000">
                  <a:sym typeface="Symbol" pitchFamily="18" charset="2"/>
                </a:rPr>
                <a:t></a:t>
              </a:r>
              <a:endParaRPr lang="hr-HR" altLang="sr-Latn-RS" sz="2400" baseline="30000"/>
            </a:p>
          </p:txBody>
        </p:sp>
        <p:sp>
          <p:nvSpPr>
            <p:cNvPr id="8229" name="Pravokutnik 32"/>
            <p:cNvSpPr>
              <a:spLocks noChangeArrowheads="1"/>
            </p:cNvSpPr>
            <p:nvPr/>
          </p:nvSpPr>
          <p:spPr bwMode="auto">
            <a:xfrm>
              <a:off x="1472407" y="4941168"/>
              <a:ext cx="7953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11p</a:t>
              </a:r>
              <a:r>
                <a:rPr lang="hr-HR" altLang="sr-Latn-RS" sz="2400" baseline="30000">
                  <a:sym typeface="Symbol" pitchFamily="18" charset="2"/>
                </a:rPr>
                <a:t>+</a:t>
              </a:r>
              <a:endParaRPr lang="hr-HR" altLang="sr-Latn-RS" sz="2400" baseline="30000"/>
            </a:p>
          </p:txBody>
        </p:sp>
      </p:grpSp>
      <p:grpSp>
        <p:nvGrpSpPr>
          <p:cNvPr id="3" name="Grupa 38"/>
          <p:cNvGrpSpPr>
            <a:grpSpLocks/>
          </p:cNvGrpSpPr>
          <p:nvPr/>
        </p:nvGrpSpPr>
        <p:grpSpPr bwMode="auto">
          <a:xfrm>
            <a:off x="3581400" y="4406900"/>
            <a:ext cx="1455738" cy="1398588"/>
            <a:chOff x="3581400" y="3831134"/>
            <a:chExt cx="1454951" cy="139806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572" t="41426" r="61147" b="36163"/>
            <a:stretch>
              <a:fillRect/>
            </a:stretch>
          </p:blipFill>
          <p:spPr bwMode="auto">
            <a:xfrm>
              <a:off x="3581400" y="4143375"/>
              <a:ext cx="904875" cy="8763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5" name="Pravokutnik 33"/>
            <p:cNvSpPr>
              <a:spLocks noChangeArrowheads="1"/>
            </p:cNvSpPr>
            <p:nvPr/>
          </p:nvSpPr>
          <p:spPr bwMode="auto">
            <a:xfrm>
              <a:off x="4139952" y="4767238"/>
              <a:ext cx="7953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11p</a:t>
              </a:r>
              <a:r>
                <a:rPr lang="hr-HR" altLang="sr-Latn-RS" sz="2400" baseline="30000">
                  <a:sym typeface="Symbol" pitchFamily="18" charset="2"/>
                </a:rPr>
                <a:t>+</a:t>
              </a:r>
              <a:endParaRPr lang="hr-HR" altLang="sr-Latn-RS" sz="2400" baseline="30000"/>
            </a:p>
          </p:txBody>
        </p:sp>
        <p:sp>
          <p:nvSpPr>
            <p:cNvPr id="8226" name="Pravokutnik 34"/>
            <p:cNvSpPr>
              <a:spLocks noChangeArrowheads="1"/>
            </p:cNvSpPr>
            <p:nvPr/>
          </p:nvSpPr>
          <p:spPr bwMode="auto">
            <a:xfrm>
              <a:off x="4139952" y="3831134"/>
              <a:ext cx="896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>
                  <a:solidFill>
                    <a:srgbClr val="FF0000"/>
                  </a:solidFill>
                </a:rPr>
                <a:t>10 e</a:t>
              </a:r>
              <a:r>
                <a:rPr lang="hr-HR" altLang="sr-Latn-RS" sz="2400" baseline="30000">
                  <a:solidFill>
                    <a:srgbClr val="FF0000"/>
                  </a:solidFill>
                  <a:sym typeface="Symbol" pitchFamily="18" charset="2"/>
                </a:rPr>
                <a:t></a:t>
              </a:r>
              <a:endParaRPr lang="hr-HR" altLang="sr-Latn-RS" sz="2400" baseline="30000">
                <a:solidFill>
                  <a:srgbClr val="FF0000"/>
                </a:solidFill>
              </a:endParaRPr>
            </a:p>
          </p:txBody>
        </p:sp>
      </p:grpSp>
      <p:sp>
        <p:nvSpPr>
          <p:cNvPr id="38" name="Pravokutnik 37"/>
          <p:cNvSpPr>
            <a:spLocks noChangeArrowheads="1"/>
          </p:cNvSpPr>
          <p:nvPr/>
        </p:nvSpPr>
        <p:spPr bwMode="auto">
          <a:xfrm>
            <a:off x="876300" y="2565400"/>
            <a:ext cx="95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K(g)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grpSp>
        <p:nvGrpSpPr>
          <p:cNvPr id="4" name="Grupa 46"/>
          <p:cNvGrpSpPr>
            <a:grpSpLocks/>
          </p:cNvGrpSpPr>
          <p:nvPr/>
        </p:nvGrpSpPr>
        <p:grpSpPr bwMode="auto">
          <a:xfrm>
            <a:off x="395288" y="765175"/>
            <a:ext cx="2273300" cy="1830388"/>
            <a:chOff x="395536" y="1052736"/>
            <a:chExt cx="2273027" cy="183011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1181" t="30313" r="22241" b="25391"/>
            <a:stretch>
              <a:fillRect/>
            </a:stretch>
          </p:blipFill>
          <p:spPr bwMode="auto">
            <a:xfrm>
              <a:off x="395536" y="1100741"/>
              <a:ext cx="1800200" cy="168018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Pravokutnik 41"/>
            <p:cNvSpPr>
              <a:spLocks noChangeArrowheads="1"/>
            </p:cNvSpPr>
            <p:nvPr/>
          </p:nvSpPr>
          <p:spPr bwMode="auto">
            <a:xfrm>
              <a:off x="1763688" y="1052736"/>
              <a:ext cx="895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19 e</a:t>
              </a:r>
              <a:r>
                <a:rPr lang="hr-HR" altLang="sr-Latn-RS" sz="2400" baseline="30000">
                  <a:sym typeface="Symbol" pitchFamily="18" charset="2"/>
                </a:rPr>
                <a:t></a:t>
              </a:r>
              <a:endParaRPr lang="hr-HR" altLang="sr-Latn-RS" sz="2400" baseline="30000"/>
            </a:p>
          </p:txBody>
        </p:sp>
        <p:sp>
          <p:nvSpPr>
            <p:cNvPr id="8223" name="Pravokutnik 42"/>
            <p:cNvSpPr>
              <a:spLocks noChangeArrowheads="1"/>
            </p:cNvSpPr>
            <p:nvPr/>
          </p:nvSpPr>
          <p:spPr bwMode="auto">
            <a:xfrm>
              <a:off x="1763688" y="2420888"/>
              <a:ext cx="9048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19 p</a:t>
              </a:r>
              <a:r>
                <a:rPr lang="hr-HR" altLang="sr-Latn-RS" sz="2400" baseline="30000">
                  <a:sym typeface="Symbol" pitchFamily="18" charset="2"/>
                </a:rPr>
                <a:t>+</a:t>
              </a:r>
              <a:endParaRPr lang="hr-HR" altLang="sr-Latn-RS" sz="2400" baseline="30000"/>
            </a:p>
          </p:txBody>
        </p:sp>
      </p:grpSp>
      <p:grpSp>
        <p:nvGrpSpPr>
          <p:cNvPr id="5" name="Grupa 45"/>
          <p:cNvGrpSpPr>
            <a:grpSpLocks/>
          </p:cNvGrpSpPr>
          <p:nvPr/>
        </p:nvGrpSpPr>
        <p:grpSpPr bwMode="auto">
          <a:xfrm>
            <a:off x="4356100" y="879475"/>
            <a:ext cx="1836738" cy="1427163"/>
            <a:chOff x="3238751" y="1167135"/>
            <a:chExt cx="1837305" cy="1427683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4924" t="36574" r="26455" b="31838"/>
            <a:stretch>
              <a:fillRect/>
            </a:stretch>
          </p:blipFill>
          <p:spPr bwMode="auto">
            <a:xfrm>
              <a:off x="3238751" y="1294717"/>
              <a:ext cx="1261241" cy="119817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Pravokutnik 43"/>
            <p:cNvSpPr>
              <a:spLocks noChangeArrowheads="1"/>
            </p:cNvSpPr>
            <p:nvPr/>
          </p:nvSpPr>
          <p:spPr bwMode="auto">
            <a:xfrm>
              <a:off x="4179657" y="1167135"/>
              <a:ext cx="896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>
                  <a:solidFill>
                    <a:srgbClr val="FF0000"/>
                  </a:solidFill>
                </a:rPr>
                <a:t>18 e</a:t>
              </a:r>
              <a:r>
                <a:rPr lang="hr-HR" altLang="sr-Latn-RS" sz="2400" baseline="30000">
                  <a:solidFill>
                    <a:srgbClr val="FF0000"/>
                  </a:solidFill>
                  <a:sym typeface="Symbol" pitchFamily="18" charset="2"/>
                </a:rPr>
                <a:t></a:t>
              </a:r>
              <a:endParaRPr lang="hr-HR" altLang="sr-Latn-RS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8220" name="Pravokutnik 44"/>
            <p:cNvSpPr>
              <a:spLocks noChangeArrowheads="1"/>
            </p:cNvSpPr>
            <p:nvPr/>
          </p:nvSpPr>
          <p:spPr bwMode="auto">
            <a:xfrm>
              <a:off x="4139952" y="2132856"/>
              <a:ext cx="9048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r-HR" altLang="sr-Latn-RS" sz="2400"/>
                <a:t>19 p</a:t>
              </a:r>
              <a:r>
                <a:rPr lang="hr-HR" altLang="sr-Latn-RS" sz="2400" baseline="30000">
                  <a:sym typeface="Symbol" pitchFamily="18" charset="2"/>
                </a:rPr>
                <a:t>+</a:t>
              </a:r>
              <a:endParaRPr lang="hr-HR" altLang="sr-Latn-RS" sz="2400" baseline="30000"/>
            </a:p>
          </p:txBody>
        </p:sp>
      </p:grpSp>
      <p:sp>
        <p:nvSpPr>
          <p:cNvPr id="48" name="Pravokutnik 47"/>
          <p:cNvSpPr>
            <a:spLocks noChangeArrowheads="1"/>
          </p:cNvSpPr>
          <p:nvPr/>
        </p:nvSpPr>
        <p:spPr bwMode="auto">
          <a:xfrm>
            <a:off x="1908175" y="2565400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− 1 e</a:t>
            </a:r>
            <a:r>
              <a:rPr lang="hr-HR" altLang="sr-Latn-RS" sz="3200" baseline="30000">
                <a:solidFill>
                  <a:srgbClr val="000000"/>
                </a:solidFill>
                <a:sym typeface="Symbol" pitchFamily="18" charset="2"/>
              </a:rPr>
              <a:t> 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0" name="Pravokutnik 49"/>
          <p:cNvSpPr>
            <a:spLocks noChangeArrowheads="1"/>
          </p:cNvSpPr>
          <p:nvPr/>
        </p:nvSpPr>
        <p:spPr bwMode="auto">
          <a:xfrm>
            <a:off x="3059113" y="2565400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  <a:sym typeface="Symbol" pitchFamily="18" charset="2"/>
              </a:rPr>
              <a:t>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1" name="Pravokutnik 50"/>
          <p:cNvSpPr>
            <a:spLocks noChangeArrowheads="1"/>
          </p:cNvSpPr>
          <p:nvPr/>
        </p:nvSpPr>
        <p:spPr bwMode="auto">
          <a:xfrm>
            <a:off x="3635375" y="2565400"/>
            <a:ext cx="111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K</a:t>
            </a:r>
            <a:r>
              <a:rPr lang="hr-HR" altLang="sr-Latn-RS" sz="3200" baseline="30000">
                <a:solidFill>
                  <a:srgbClr val="000000"/>
                </a:solidFill>
              </a:rPr>
              <a:t>+</a:t>
            </a:r>
            <a:r>
              <a:rPr lang="hr-HR" altLang="sr-Latn-RS" sz="3200">
                <a:solidFill>
                  <a:srgbClr val="000000"/>
                </a:solidFill>
              </a:rPr>
              <a:t>(g)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2" name="Pravokutnik 51"/>
          <p:cNvSpPr>
            <a:spLocks noChangeArrowheads="1"/>
          </p:cNvSpPr>
          <p:nvPr/>
        </p:nvSpPr>
        <p:spPr bwMode="auto">
          <a:xfrm>
            <a:off x="2333625" y="1341438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− 1 e</a:t>
            </a:r>
            <a:r>
              <a:rPr lang="hr-HR" altLang="sr-Latn-RS" sz="3200" baseline="30000">
                <a:solidFill>
                  <a:srgbClr val="000000"/>
                </a:solidFill>
                <a:sym typeface="Symbol" pitchFamily="18" charset="2"/>
              </a:rPr>
              <a:t> 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4" name="Pravokutnik 53"/>
          <p:cNvSpPr>
            <a:spLocks noChangeArrowheads="1"/>
          </p:cNvSpPr>
          <p:nvPr/>
        </p:nvSpPr>
        <p:spPr bwMode="auto">
          <a:xfrm>
            <a:off x="3563938" y="1341438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  <a:sym typeface="Symbol" pitchFamily="18" charset="2"/>
              </a:rPr>
              <a:t>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5" name="Pravokutnik 54"/>
          <p:cNvSpPr>
            <a:spLocks noChangeArrowheads="1"/>
          </p:cNvSpPr>
          <p:nvPr/>
        </p:nvSpPr>
        <p:spPr bwMode="auto">
          <a:xfrm>
            <a:off x="827088" y="6011863"/>
            <a:ext cx="1209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Na(g)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6" name="Pravokutnik 55"/>
          <p:cNvSpPr>
            <a:spLocks noChangeArrowheads="1"/>
          </p:cNvSpPr>
          <p:nvPr/>
        </p:nvSpPr>
        <p:spPr bwMode="auto">
          <a:xfrm>
            <a:off x="2046288" y="6011863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− 1 e</a:t>
            </a:r>
            <a:r>
              <a:rPr lang="hr-HR" altLang="sr-Latn-RS" sz="3200" baseline="30000">
                <a:solidFill>
                  <a:srgbClr val="000000"/>
                </a:solidFill>
                <a:sym typeface="Symbol" pitchFamily="18" charset="2"/>
              </a:rPr>
              <a:t> 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7" name="Pravokutnik 56"/>
          <p:cNvSpPr>
            <a:spLocks noChangeArrowheads="1"/>
          </p:cNvSpPr>
          <p:nvPr/>
        </p:nvSpPr>
        <p:spPr bwMode="auto">
          <a:xfrm>
            <a:off x="3117850" y="6011863"/>
            <a:ext cx="590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  <a:sym typeface="Symbol" pitchFamily="18" charset="2"/>
              </a:rPr>
              <a:t>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8" name="Pravokutnik 57"/>
          <p:cNvSpPr>
            <a:spLocks noChangeArrowheads="1"/>
          </p:cNvSpPr>
          <p:nvPr/>
        </p:nvSpPr>
        <p:spPr bwMode="auto">
          <a:xfrm>
            <a:off x="3706813" y="6011863"/>
            <a:ext cx="1370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Na</a:t>
            </a:r>
            <a:r>
              <a:rPr lang="hr-HR" altLang="sr-Latn-RS" sz="3200" baseline="30000">
                <a:solidFill>
                  <a:srgbClr val="000000"/>
                </a:solidFill>
              </a:rPr>
              <a:t>+</a:t>
            </a:r>
            <a:r>
              <a:rPr lang="hr-HR" altLang="sr-Latn-RS" sz="3200">
                <a:solidFill>
                  <a:srgbClr val="000000"/>
                </a:solidFill>
              </a:rPr>
              <a:t>(g)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  <p:sp>
        <p:nvSpPr>
          <p:cNvPr id="59" name="Desna vitičasta zagrada 58"/>
          <p:cNvSpPr/>
          <p:nvPr/>
        </p:nvSpPr>
        <p:spPr>
          <a:xfrm>
            <a:off x="6011863" y="765175"/>
            <a:ext cx="504825" cy="251936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0" name="Pravokutnik 59"/>
          <p:cNvSpPr>
            <a:spLocks noChangeArrowheads="1"/>
          </p:cNvSpPr>
          <p:nvPr/>
        </p:nvSpPr>
        <p:spPr bwMode="auto">
          <a:xfrm>
            <a:off x="6627813" y="1773238"/>
            <a:ext cx="166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>
                <a:solidFill>
                  <a:srgbClr val="FF0000"/>
                </a:solidFill>
              </a:rPr>
              <a:t>ionizacija</a:t>
            </a:r>
            <a:endParaRPr lang="hr-HR" altLang="sr-Latn-RS" sz="2800" baseline="30000">
              <a:solidFill>
                <a:srgbClr val="FF0000"/>
              </a:solidFill>
            </a:endParaRPr>
          </a:p>
        </p:txBody>
      </p:sp>
      <p:sp>
        <p:nvSpPr>
          <p:cNvPr id="61" name="Pravokutnik 60"/>
          <p:cNvSpPr>
            <a:spLocks noChangeArrowheads="1"/>
          </p:cNvSpPr>
          <p:nvPr/>
        </p:nvSpPr>
        <p:spPr bwMode="auto">
          <a:xfrm>
            <a:off x="468313" y="3398838"/>
            <a:ext cx="62452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4"/>
                </a:solidFill>
              </a:rPr>
              <a:t>utrošena energija </a:t>
            </a:r>
            <a:r>
              <a:rPr lang="hr-HR" sz="2400" dirty="0">
                <a:solidFill>
                  <a:schemeClr val="accent4"/>
                </a:solidFill>
              </a:rPr>
              <a:t>pri odcjepljenju elektrona</a:t>
            </a:r>
            <a:endParaRPr lang="hr-HR" sz="2400" baseline="30000" dirty="0">
              <a:solidFill>
                <a:schemeClr val="accent4"/>
              </a:solidFill>
            </a:endParaRPr>
          </a:p>
        </p:txBody>
      </p:sp>
      <p:sp>
        <p:nvSpPr>
          <p:cNvPr id="62" name="Strelica udesno 61"/>
          <p:cNvSpPr/>
          <p:nvPr/>
        </p:nvSpPr>
        <p:spPr>
          <a:xfrm>
            <a:off x="6948488" y="3357563"/>
            <a:ext cx="14446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3" name="Pravokutnik 62"/>
          <p:cNvSpPr>
            <a:spLocks noChangeArrowheads="1"/>
          </p:cNvSpPr>
          <p:nvPr/>
        </p:nvSpPr>
        <p:spPr bwMode="auto">
          <a:xfrm>
            <a:off x="7308850" y="3021013"/>
            <a:ext cx="15843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dirty="0">
                <a:solidFill>
                  <a:schemeClr val="accent4"/>
                </a:solidFill>
              </a:rPr>
              <a:t>energija ionizacije </a:t>
            </a:r>
            <a:r>
              <a:rPr lang="hr-HR" sz="2400" dirty="0">
                <a:solidFill>
                  <a:schemeClr val="accent4"/>
                </a:solidFill>
              </a:rPr>
              <a:t>(</a:t>
            </a:r>
            <a:r>
              <a:rPr lang="hr-HR" sz="2400" i="1" dirty="0" err="1">
                <a:solidFill>
                  <a:schemeClr val="accent4"/>
                </a:solidFill>
              </a:rPr>
              <a:t>E</a:t>
            </a:r>
            <a:r>
              <a:rPr lang="hr-HR" sz="2400" baseline="-25000" dirty="0" err="1">
                <a:solidFill>
                  <a:schemeClr val="accent4"/>
                </a:solidFill>
              </a:rPr>
              <a:t>i</a:t>
            </a:r>
            <a:r>
              <a:rPr lang="hr-HR" sz="2400" dirty="0">
                <a:solidFill>
                  <a:schemeClr val="accent4"/>
                </a:solidFill>
              </a:rPr>
              <a:t>)</a:t>
            </a:r>
            <a:endParaRPr lang="hr-HR" sz="2400" baseline="30000" dirty="0">
              <a:solidFill>
                <a:schemeClr val="accent4"/>
              </a:solidFill>
            </a:endParaRPr>
          </a:p>
        </p:txBody>
      </p:sp>
      <p:sp>
        <p:nvSpPr>
          <p:cNvPr id="64" name="Pravokutnik 63"/>
          <p:cNvSpPr>
            <a:spLocks noChangeArrowheads="1"/>
          </p:cNvSpPr>
          <p:nvPr/>
        </p:nvSpPr>
        <p:spPr bwMode="auto">
          <a:xfrm>
            <a:off x="6156325" y="4437063"/>
            <a:ext cx="23034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i="1" dirty="0" err="1">
                <a:solidFill>
                  <a:schemeClr val="accent4"/>
                </a:solidFill>
              </a:rPr>
              <a:t>E</a:t>
            </a:r>
            <a:r>
              <a:rPr lang="hr-HR" sz="2400" baseline="-25000" dirty="0" err="1">
                <a:solidFill>
                  <a:schemeClr val="accent4"/>
                </a:solidFill>
              </a:rPr>
              <a:t>i</a:t>
            </a:r>
            <a:r>
              <a:rPr lang="hr-HR" sz="2400" dirty="0">
                <a:solidFill>
                  <a:schemeClr val="accent4"/>
                </a:solidFill>
              </a:rPr>
              <a:t>(Na) &gt; </a:t>
            </a:r>
            <a:r>
              <a:rPr lang="hr-HR" sz="2400" i="1" dirty="0" err="1">
                <a:solidFill>
                  <a:schemeClr val="accent4"/>
                </a:solidFill>
              </a:rPr>
              <a:t>E</a:t>
            </a:r>
            <a:r>
              <a:rPr lang="hr-HR" sz="2400" baseline="-25000" dirty="0" err="1">
                <a:solidFill>
                  <a:schemeClr val="accent4"/>
                </a:solidFill>
              </a:rPr>
              <a:t>i</a:t>
            </a:r>
            <a:r>
              <a:rPr lang="hr-HR" sz="2400" dirty="0">
                <a:solidFill>
                  <a:schemeClr val="accent4"/>
                </a:solidFill>
              </a:rPr>
              <a:t>(K) </a:t>
            </a:r>
            <a:endParaRPr lang="hr-HR" sz="2400" baseline="30000" dirty="0">
              <a:solidFill>
                <a:schemeClr val="accent4"/>
              </a:solidFill>
            </a:endParaRPr>
          </a:p>
        </p:txBody>
      </p:sp>
      <p:sp>
        <p:nvSpPr>
          <p:cNvPr id="65" name="Pravokutnik 64"/>
          <p:cNvSpPr>
            <a:spLocks noChangeArrowheads="1"/>
          </p:cNvSpPr>
          <p:nvPr/>
        </p:nvSpPr>
        <p:spPr bwMode="auto">
          <a:xfrm>
            <a:off x="5435600" y="5084763"/>
            <a:ext cx="3636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 i="1">
                <a:solidFill>
                  <a:srgbClr val="7030A0"/>
                </a:solidFill>
              </a:rPr>
              <a:t>elektron bliže jezgri teže se odvaja</a:t>
            </a:r>
            <a:endParaRPr lang="hr-HR" altLang="sr-Latn-RS" sz="2200" baseline="30000">
              <a:solidFill>
                <a:srgbClr val="7030A0"/>
              </a:solidFill>
            </a:endParaRPr>
          </a:p>
        </p:txBody>
      </p:sp>
      <p:sp>
        <p:nvSpPr>
          <p:cNvPr id="66" name="Pravokutnik 65"/>
          <p:cNvSpPr>
            <a:spLocks noChangeArrowheads="1"/>
          </p:cNvSpPr>
          <p:nvPr/>
        </p:nvSpPr>
        <p:spPr bwMode="auto">
          <a:xfrm>
            <a:off x="5435600" y="5972175"/>
            <a:ext cx="3636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200" i="1">
                <a:solidFill>
                  <a:srgbClr val="7030A0"/>
                </a:solidFill>
              </a:rPr>
              <a:t>jača privlačna sila jezgre i elektrona</a:t>
            </a:r>
            <a:endParaRPr lang="hr-HR" altLang="sr-Latn-RS" sz="2200" baseline="30000">
              <a:solidFill>
                <a:srgbClr val="7030A0"/>
              </a:solidFill>
            </a:endParaRPr>
          </a:p>
        </p:txBody>
      </p:sp>
      <p:sp>
        <p:nvSpPr>
          <p:cNvPr id="67" name="Pravokutnik 66"/>
          <p:cNvSpPr>
            <a:spLocks noChangeArrowheads="1"/>
          </p:cNvSpPr>
          <p:nvPr/>
        </p:nvSpPr>
        <p:spPr bwMode="auto">
          <a:xfrm>
            <a:off x="2117725" y="4860925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>
                <a:solidFill>
                  <a:srgbClr val="000000"/>
                </a:solidFill>
              </a:rPr>
              <a:t>− 1 e</a:t>
            </a:r>
            <a:r>
              <a:rPr lang="hr-HR" altLang="sr-Latn-RS" sz="3200" baseline="30000">
                <a:solidFill>
                  <a:srgbClr val="000000"/>
                </a:solidFill>
                <a:sym typeface="Symbol" pitchFamily="18" charset="2"/>
              </a:rPr>
              <a:t> </a:t>
            </a:r>
            <a:endParaRPr lang="hr-HR" altLang="sr-Latn-RS" sz="3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48" grpId="0" build="allAtOnce"/>
      <p:bldP spid="50" grpId="0" build="allAtOnce"/>
      <p:bldP spid="51" grpId="0" build="allAtOnce"/>
      <p:bldP spid="52" grpId="0" build="allAtOnce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build="allAtOnce" animBg="1"/>
      <p:bldP spid="62" grpId="0" animBg="1"/>
      <p:bldP spid="63" grpId="0" animBg="1"/>
      <p:bldP spid="64" grpId="0" build="allAtOnce" animBg="1"/>
      <p:bldP spid="65" grpId="0" build="allAtOnce"/>
      <p:bldP spid="66" grpId="0" build="allAtOnce"/>
      <p:bldP spid="6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619</Words>
  <Application>Microsoft Office PowerPoint</Application>
  <PresentationFormat>Prikaz na zaslonu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Tema sustava Office</vt:lpstr>
      <vt:lpstr>PERIODNI SUSTAV ELEMENATA</vt:lpstr>
      <vt:lpstr>PowerPoint prezentacija</vt:lpstr>
      <vt:lpstr>PowerPoint prezentacija</vt:lpstr>
      <vt:lpstr>PowerPoint prezentacija</vt:lpstr>
      <vt:lpstr>ELEKTRONEGATIVNOST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KOEFICIJENT ELEKTRONEGATIVNOSTI</vt:lpstr>
      <vt:lpstr>PowerPoint prezentacija</vt:lpstr>
      <vt:lpstr>PowerPoint prezentacija</vt:lpstr>
      <vt:lpstr>PowerPoint prezentacija</vt:lpstr>
      <vt:lpstr>TALIŠTA I GUSTOĆA ELEMENTARNIH TVARI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</dc:title>
  <dc:creator>Skola2</dc:creator>
  <cp:lastModifiedBy>Dušanka Matoš</cp:lastModifiedBy>
  <cp:revision>36</cp:revision>
  <dcterms:created xsi:type="dcterms:W3CDTF">2012-09-09T16:28:17Z</dcterms:created>
  <dcterms:modified xsi:type="dcterms:W3CDTF">2017-11-02T06:15:59Z</dcterms:modified>
</cp:coreProperties>
</file>