
<file path=[Content_Types].xml><?xml version="1.0" encoding="utf-8"?>
<Types xmlns="http://schemas.openxmlformats.org/package/2006/content-types">
  <Default Extension="JPG&amp;ehk=6sRQsRVpg5yuEUG2p0bJ9w&amp;r=0&amp;pid=OfficeInsert" ContentType="image/jpeg"/>
  <Default Extension="jpg&amp;ehk=9tFRB" ContentType="image/jpeg"/>
  <Default Extension="jpg&amp;ehk=dNA3QMuDhPl7IM2kHt8LOg&amp;r=0&amp;pid=OfficeInsert" ContentType="image/jpeg"/>
  <Default Extension="jpg&amp;ehk=" ContentType="image/jpeg"/>
  <Default Extension="jpg&amp;ehk=o" ContentType="image/jpeg"/>
  <Default Extension="jpg&amp;ehk=kEv9F6Pl9jBxpA3iaZqemw&amp;r=0&amp;pid=OfficeInsert" ContentType="image/jpeg"/>
  <Default Extension="jpg&amp;ehk=lm1AQHUe2tDd5iP" ContentType="image/jpeg"/>
  <Default Extension="jpg&amp;ehk=qV" ContentType="image/jpeg"/>
  <Default Extension="jpeg" ContentType="image/jpeg"/>
  <Default Extension="rels" ContentType="application/vnd.openxmlformats-package.relationships+xml"/>
  <Default Extension="xml" ContentType="application/xml"/>
  <Default Extension="jpg&amp;ehk=qQahFvQOPyoKCQ5SZ" ContentType="image/jpeg"/>
  <Default Extension="jpg&amp;ehk=UzBt0hcRE8yUB" ContentType="image/jpeg"/>
  <Default Extension="jpg&amp;ehk=2qgB8kYh1oHacruAPDt3xw&amp;r=0&amp;pid=OfficeInsert" ContentType="image/jpeg"/>
  <Default Extension="jpg&amp;ehk=zwaDQDRJOxryrLl2yxZJng&amp;r=0&amp;pid=OfficeInsert" ContentType="image/jpeg"/>
  <Default Extension="jpg&amp;ehk=kQpmtM4ClOdRhKLQajS6zg&amp;r=0&amp;pid=OfficeInsert" ContentType="image/jpeg"/>
  <Default Extension="jpg&amp;ehk=yLYUCaHyBC545o1tBoCMQQ&amp;r=0&amp;pid=OfficeInsert" ContentType="image/jpeg"/>
  <Default Extension="jpg&amp;ehk=KoW7JyKmBM79HtIpcjJimg&amp;r=0&amp;pid=OfficeInsert" ContentType="image/jpeg"/>
  <Default Extension="jpg&amp;ehk=i4oVHQDgFAJWsFnlqXkU5A&amp;r=0&amp;pid=OfficeInsert" ContentType="image/jpeg"/>
  <Default Extension="jpg&amp;ehk=MKqPd3wuovBwXq8rvbcCKw&amp;r=0&amp;pid=OfficeInsert" ContentType="image/jpeg"/>
  <Default Extension="jpg&amp;ehk=IzrDMmR" ContentType="image/jpeg"/>
  <Default Extension="jpg&amp;ehk=en0f" ContentType="image/jpeg"/>
  <Default Extension="jpg&amp;ehk=Oe" ContentType="image/jpeg"/>
  <Default Extension="jpg&amp;ehk=FFyl61zD4oeq67CfgtxLcQ&amp;r=0&amp;pid=OfficeInsert" ContentType="image/jpeg"/>
  <Default Extension="jpg&amp;ehk=EcM" ContentType="image/jpeg"/>
  <Default Extension="jpg&amp;ehk=4aUnYimo2wIQVZokMozPhw&amp;r=0&amp;pid=OfficeInsert" ContentType="image/jpeg"/>
  <Default Extension="jpg&amp;ehk=ck6svv" ContentType="image/jpeg"/>
  <Default Extension="jpg&amp;ehk=mqi323GI9HUBDhuSUxKsxQ&amp;r=0&amp;pid=OfficeInsert" ContentType="image/jpeg"/>
  <Default Extension="jpg&amp;ehk=enLOAESQkQRHpq4UlefMaA&amp;r=0&amp;pid=OfficeInsert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2" r:id="rId3"/>
    <p:sldId id="258" r:id="rId4"/>
    <p:sldId id="259" r:id="rId5"/>
    <p:sldId id="261" r:id="rId6"/>
    <p:sldId id="256" r:id="rId7"/>
    <p:sldId id="257" r:id="rId8"/>
    <p:sldId id="269" r:id="rId9"/>
    <p:sldId id="264" r:id="rId10"/>
    <p:sldId id="265" r:id="rId11"/>
    <p:sldId id="294" r:id="rId12"/>
    <p:sldId id="284" r:id="rId13"/>
    <p:sldId id="285" r:id="rId14"/>
    <p:sldId id="283" r:id="rId15"/>
    <p:sldId id="270" r:id="rId16"/>
    <p:sldId id="263" r:id="rId17"/>
    <p:sldId id="260" r:id="rId18"/>
    <p:sldId id="268" r:id="rId19"/>
    <p:sldId id="280" r:id="rId20"/>
    <p:sldId id="281" r:id="rId21"/>
    <p:sldId id="267" r:id="rId22"/>
    <p:sldId id="286" r:id="rId23"/>
    <p:sldId id="287" r:id="rId24"/>
    <p:sldId id="275" r:id="rId25"/>
    <p:sldId id="288" r:id="rId26"/>
    <p:sldId id="279" r:id="rId27"/>
    <p:sldId id="289" r:id="rId28"/>
    <p:sldId id="277" r:id="rId29"/>
    <p:sldId id="290" r:id="rId30"/>
    <p:sldId id="291" r:id="rId31"/>
    <p:sldId id="292" r:id="rId3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85EB38-29D4-413C-A974-86FEC6B91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FC29668-FA2E-4525-B207-3A9126816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5E4B08A-64B6-40D9-AC79-D8EC4D81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DF2C-0811-4FF6-BD83-C15BE61DCB83}" type="datetimeFigureOut">
              <a:rPr lang="hr-HR" smtClean="0"/>
              <a:t>26.9.2017.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6B5D4A0-017F-4710-9259-72FEED46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0C641DD-CB9B-497A-B61C-800B2A26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7FAA-978A-4C24-B3FD-2F966CAA16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825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82BB4B-2067-4D78-944D-A5A85922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38E5301-A66B-47C8-9500-36E77BD02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0B6FEEE-A903-4411-A37D-0894CD24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DF2C-0811-4FF6-BD83-C15BE61DCB83}" type="datetimeFigureOut">
              <a:rPr lang="hr-HR" smtClean="0"/>
              <a:t>26.9.2017.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C2D9209-3D2E-4CD7-AD42-0DE5C0F0D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A4DEDD0-915E-45B2-81D7-3CD0BA73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7FAA-978A-4C24-B3FD-2F966CAA16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331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5CE6EE6-3EF0-40E7-AD04-F53147BD0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8A5B1C2-BFC4-47EB-A96E-EF943EDEC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6D8CA37-C816-463B-B602-7E96BD0FD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DF2C-0811-4FF6-BD83-C15BE61DCB83}" type="datetimeFigureOut">
              <a:rPr lang="hr-HR" smtClean="0"/>
              <a:t>26.9.2017.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A4DCC6-67B2-4547-8B87-F65A17A9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7E7E862-13AB-496E-BF41-EA6A8AD0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7FAA-978A-4C24-B3FD-2F966CAA16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546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6D1851-8DB0-4976-8132-05F4D2636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1D3209-45F5-47C1-A84D-9C2714E6A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D9E2B16-0BF7-46DC-8815-0E92C1EA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DF2C-0811-4FF6-BD83-C15BE61DCB83}" type="datetimeFigureOut">
              <a:rPr lang="hr-HR" smtClean="0"/>
              <a:t>26.9.2017.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7802DEC-1CF5-42EE-819F-AF3C774C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593E614-9B0F-4172-9D38-CDD460C15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7FAA-978A-4C24-B3FD-2F966CAA16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666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5D9329-1555-48ED-AB53-DD5D68D80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2926686-36A3-455E-90B7-3D71B0193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700930D-6547-4908-8919-2F723B7E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DF2C-0811-4FF6-BD83-C15BE61DCB83}" type="datetimeFigureOut">
              <a:rPr lang="hr-HR" smtClean="0"/>
              <a:t>26.9.2017.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4348AE7-2D4E-4BDB-9B74-E701CA5F7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C8EF600-CE5F-494F-BF18-3039FCBC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7FAA-978A-4C24-B3FD-2F966CAA16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700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81D1D3-BAFC-42A4-BD7A-14F60360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2BDD3C-2A86-4D1A-ACD7-3519CDC19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6840509-8FF4-4905-8632-46E869DC2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5AD89D1-709C-4AB1-8E6E-524E77330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DF2C-0811-4FF6-BD83-C15BE61DCB83}" type="datetimeFigureOut">
              <a:rPr lang="hr-HR" smtClean="0"/>
              <a:t>26.9.2017.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3274F28-0528-433E-81ED-60C371874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CAD4E82-4B29-4D98-B8C6-A355B4DF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7FAA-978A-4C24-B3FD-2F966CAA16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934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AAC81D-56BA-4E44-9811-A9365D90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4FE2A72-7210-46A7-AE04-041AAB4E0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BAC0B06-C972-4BAB-8090-A02DC804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91BB7E8-9B2D-4C74-8898-C5906CA30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0CB0532-3C7A-4C2F-86AF-295979371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BC4CB2C-B945-42C2-A9CA-0BCDD7F38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DF2C-0811-4FF6-BD83-C15BE61DCB83}" type="datetimeFigureOut">
              <a:rPr lang="hr-HR" smtClean="0"/>
              <a:t>26.9.2017.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92325C4-6A39-4781-A8D2-D4E4C845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5BCDB2F-A2ED-4A85-A298-2DEA93AB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7FAA-978A-4C24-B3FD-2F966CAA16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444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204760-7D5D-4700-8453-2AADFF16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C7D1A9D-1151-43E4-8716-C6D3C206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DF2C-0811-4FF6-BD83-C15BE61DCB83}" type="datetimeFigureOut">
              <a:rPr lang="hr-HR" smtClean="0"/>
              <a:t>26.9.2017.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3CF99BE-4F4C-4EC3-A065-C123CB3C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7137830-710E-43C4-B4E4-45B17A2B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7FAA-978A-4C24-B3FD-2F966CAA16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168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7CC5927-C84A-4051-A18D-6AE98AFA2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DF2C-0811-4FF6-BD83-C15BE61DCB83}" type="datetimeFigureOut">
              <a:rPr lang="hr-HR" smtClean="0"/>
              <a:t>26.9.2017.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23164A5-339C-4075-8CAC-4AE7A768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DF82C0B-0CEF-4101-93DF-C89F1D76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7FAA-978A-4C24-B3FD-2F966CAA16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661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A7E560-F45E-4967-B2C2-837AE75C6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E9E500-34F5-4A24-81F8-17A68FBC1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F81C77E-6605-4CE4-902E-33FC89344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21380A1-9C85-4704-BED2-AF5B61D3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DF2C-0811-4FF6-BD83-C15BE61DCB83}" type="datetimeFigureOut">
              <a:rPr lang="hr-HR" smtClean="0"/>
              <a:t>26.9.2017.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00B56AB-EE1C-47B8-A770-26BEAB4A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4C3128B-3325-46BC-905A-79DBF1197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7FAA-978A-4C24-B3FD-2F966CAA16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049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67D96A-DD46-424F-B778-47A9D19BC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5E138DA-A689-4C2A-B707-05BE195283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324A2EA-806B-4A33-9355-724FCB8AA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BB70989-E43A-4112-815F-834C909BC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DF2C-0811-4FF6-BD83-C15BE61DCB83}" type="datetimeFigureOut">
              <a:rPr lang="hr-HR" smtClean="0"/>
              <a:t>26.9.2017.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C87823-C9BE-49DF-887F-CF2B29DC7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3C0044D-BC6F-4CCB-9A27-6C6D0F0D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7FAA-978A-4C24-B3FD-2F966CAA16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751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5DF985F-2C07-453A-9632-21FF5B8B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2459AB0-9880-454E-B7EA-F99D80C4E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B52A9A3-FFC7-49C0-B39F-51EA56414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5DF2C-0811-4FF6-BD83-C15BE61DCB83}" type="datetimeFigureOut">
              <a:rPr lang="hr-HR" smtClean="0"/>
              <a:t>26.9.2017.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278B66E-258A-4B32-BDCF-DC246BEA4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2174F6E-18C0-4EC8-ADDC-6F1382120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17FAA-978A-4C24-B3FD-2F966CAA16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118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metriefluide.com/pagina.asp?cat=bernini-gianlorenzo&amp;prod=colonnato-bernini" TargetMode="External"/><Relationship Id="rId2" Type="http://schemas.openxmlformats.org/officeDocument/2006/relationships/image" Target="../media/image9.jpg&amp;ehk=IzrDMmR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nd/2.5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&amp;ehk=4aUnYimo2wIQVZokMozPhw&amp;r=0&amp;pid=OfficeInsert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&amp;ehk=en0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&amp;ehk=kEv9F6Pl9jBxpA3iaZqemw&amp;r=0&amp;pid=OfficeInsert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&amp;ehk=KoW7JyKmBM79HtIpcjJimg&amp;r=0&amp;pid=OfficeInsert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maapiedi.com/itinerari-turistici-roma/angeli-e-demoni/quinta-tappa-fontana-dei-quattro-fiumi/" TargetMode="External"/><Relationship Id="rId2" Type="http://schemas.openxmlformats.org/officeDocument/2006/relationships/image" Target="../media/image15.jpg&amp;ehk=ck6svv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sa/4.0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&amp;ehk=Oe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sr-el/%D0%A1%D0%BA%D1%83%D0%BB%D0%BF%D1%82%D1%83%D1%80%D0%B0_%D0%B1%D0%B0%D1%80%D0%BE%D0%BA%D0%B0" TargetMode="External"/><Relationship Id="rId2" Type="http://schemas.openxmlformats.org/officeDocument/2006/relationships/image" Target="../media/image17.jpg&amp;ehk=mqi323GI9HUBDhuSUxKsxQ&amp;r=0&amp;pid=OfficeInsert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sa/3.0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&amp;ehk=9tFRB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iljanashabby.blogspot.com/2010/05/versailles-decoupage-kutijica.html" TargetMode="External"/><Relationship Id="rId2" Type="http://schemas.openxmlformats.org/officeDocument/2006/relationships/image" Target="../media/image1.JPG&amp;ehk=6sRQsRVpg5yuEUG2p0bJ9w&amp;r=0&amp;pid=OfficeInsert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://www.wondermondo.com/IleDeFrance.htm" TargetMode="External"/><Relationship Id="rId4" Type="http://schemas.openxmlformats.org/officeDocument/2006/relationships/hyperlink" Target="https://creativecommons.org/licenses/by-nd/3.0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&amp;ehk=lm1AQHUe2tDd5iP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&amp;ehk=FFyl61zD4oeq67CfgtxLcQ&amp;r=0&amp;pid=OfficeInsert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&amp;ehk=i4oVHQDgFAJWsFnlqXkU5A&amp;r=0&amp;pid=OfficeInsert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&amp;ehk=UzBt0hcRE8yUB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&amp;ehk=2qgB8kYh1oHacruAPDt3xw&amp;r=0&amp;pid=OfficeInsert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&amp;ehk=enLOAESQkQRHpq4UlefMaA&amp;r=0&amp;pid=OfficeInsert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&amp;ehk=zwaDQDRJOxryrLl2yxZJng&amp;r=0&amp;pid=OfficeInsert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&amp;ehk=qV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&amp;ehk=kQpmtM4ClOdRhKLQajS6zg&amp;r=0&amp;pid=OfficeInsert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&amp;ehk=MKqPd3wuovBwXq8rvbcCKw&amp;r=0&amp;pid=OfficeInsert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&amp;ehk=dNA3QMuDhPl7IM2kHt8LOg&amp;r=0&amp;pid=OfficeInsert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qQahFvQOPyoKCQ5SZ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&amp;ehk=o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&amp;ehk=yLYUCaHyBC545o1tBoCMQQ&amp;r=0&amp;pid=OfficeInsert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&amp;ehk=EcM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200" b="1" dirty="0"/>
              <a:t>Umjetnost baroka, Barok u Hrvatskoj</a:t>
            </a:r>
          </a:p>
        </p:txBody>
      </p:sp>
    </p:spTree>
    <p:extLst>
      <p:ext uri="{BB962C8B-B14F-4D97-AF65-F5344CB8AC3E}">
        <p14:creationId xmlns:p14="http://schemas.microsoft.com/office/powerpoint/2010/main" val="659420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id="{ADDB888B-5436-4746-BBED-22DC88D309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2228216" y="102924"/>
            <a:ext cx="9592296" cy="7574164"/>
          </a:xfr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30655329-E720-464F-8CE7-B9D8A7A8FF9E}"/>
              </a:ext>
            </a:extLst>
          </p:cNvPr>
          <p:cNvSpPr txBox="1"/>
          <p:nvPr/>
        </p:nvSpPr>
        <p:spPr>
          <a:xfrm>
            <a:off x="2336801" y="7446256"/>
            <a:ext cx="78139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://www.geometriefluide.com/pagina.asp?cat=bernini-gianlorenzo&amp;prod=colonnato-bernini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nc-nd/2.5/"/>
              </a:rPr>
              <a:t>CC BY-NC-ND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4063410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7" b="23627"/>
          <a:stretch>
            <a:fillRect/>
          </a:stretch>
        </p:blipFill>
        <p:spPr>
          <a:xfrm>
            <a:off x="2498045" y="1089025"/>
            <a:ext cx="6800621" cy="5369832"/>
          </a:xfrm>
        </p:spPr>
      </p:pic>
    </p:spTree>
    <p:extLst>
      <p:ext uri="{BB962C8B-B14F-4D97-AF65-F5344CB8AC3E}">
        <p14:creationId xmlns:p14="http://schemas.microsoft.com/office/powerpoint/2010/main" val="264925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 r="7827"/>
          <a:stretch>
            <a:fillRect/>
          </a:stretch>
        </p:blipFill>
        <p:spPr>
          <a:xfrm>
            <a:off x="1864573" y="595087"/>
            <a:ext cx="7671313" cy="6057338"/>
          </a:xfrm>
        </p:spPr>
      </p:pic>
    </p:spTree>
    <p:extLst>
      <p:ext uri="{BB962C8B-B14F-4D97-AF65-F5344CB8AC3E}">
        <p14:creationId xmlns:p14="http://schemas.microsoft.com/office/powerpoint/2010/main" val="723838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 r="7653"/>
          <a:stretch>
            <a:fillRect/>
          </a:stretch>
        </p:blipFill>
        <p:spPr>
          <a:xfrm>
            <a:off x="2467429" y="106722"/>
            <a:ext cx="7581673" cy="5986558"/>
          </a:xfrm>
        </p:spPr>
      </p:pic>
    </p:spTree>
    <p:extLst>
      <p:ext uri="{BB962C8B-B14F-4D97-AF65-F5344CB8AC3E}">
        <p14:creationId xmlns:p14="http://schemas.microsoft.com/office/powerpoint/2010/main" val="2136845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2046515" y="144942"/>
            <a:ext cx="7929336" cy="6261075"/>
          </a:xfrm>
        </p:spPr>
      </p:pic>
    </p:spTree>
    <p:extLst>
      <p:ext uri="{BB962C8B-B14F-4D97-AF65-F5344CB8AC3E}">
        <p14:creationId xmlns:p14="http://schemas.microsoft.com/office/powerpoint/2010/main" val="2395938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id="{32A03F2F-1F26-4348-A5FB-2BBBB055DB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7" b="23767"/>
          <a:stretch>
            <a:fillRect/>
          </a:stretch>
        </p:blipFill>
        <p:spPr>
          <a:xfrm>
            <a:off x="2225039" y="189860"/>
            <a:ext cx="8232555" cy="6500500"/>
          </a:xfrm>
        </p:spPr>
      </p:pic>
    </p:spTree>
    <p:extLst>
      <p:ext uri="{BB962C8B-B14F-4D97-AF65-F5344CB8AC3E}">
        <p14:creationId xmlns:p14="http://schemas.microsoft.com/office/powerpoint/2010/main" val="354538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A4731568-0322-4180-931B-281EA4C40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752" y="0"/>
            <a:ext cx="5061587" cy="6748783"/>
          </a:xfr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D4194F81-B40F-40A3-BD88-BDDB41AD99F0}"/>
              </a:ext>
            </a:extLst>
          </p:cNvPr>
          <p:cNvSpPr txBox="1"/>
          <p:nvPr/>
        </p:nvSpPr>
        <p:spPr>
          <a:xfrm>
            <a:off x="5094514" y="5617029"/>
            <a:ext cx="48321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://www.romaapiedi.com/itinerari-turistici-roma/angeli-e-demoni/quinta-tappa-fontana-dei-quattro-fiumi/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nc-sa/4.0/"/>
              </a:rPr>
              <a:t>CC BY-NC-SA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1951267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CEF6A7-A67F-4793-BB83-162FA21E8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" name="Rezervirano mjesto slike 9">
            <a:extLst>
              <a:ext uri="{FF2B5EF4-FFF2-40B4-BE49-F238E27FC236}">
                <a16:creationId xmlns:a16="http://schemas.microsoft.com/office/drawing/2014/main" id="{852A6532-1396-4A03-A353-3C1F3CCA21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r="5516"/>
          <a:stretch>
            <a:fillRect/>
          </a:stretch>
        </p:blipFill>
        <p:spPr>
          <a:xfrm>
            <a:off x="984738" y="264518"/>
            <a:ext cx="9775117" cy="7718521"/>
          </a:xfrm>
        </p:spPr>
      </p:pic>
    </p:spTree>
    <p:extLst>
      <p:ext uri="{BB962C8B-B14F-4D97-AF65-F5344CB8AC3E}">
        <p14:creationId xmlns:p14="http://schemas.microsoft.com/office/powerpoint/2010/main" val="1410112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id="{0CA1EFB5-748C-465D-AADC-8F69D4C2C9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5" b="20315"/>
          <a:stretch>
            <a:fillRect/>
          </a:stretch>
        </p:blipFill>
        <p:spPr>
          <a:xfrm>
            <a:off x="3189570" y="11663"/>
            <a:ext cx="8133217" cy="6422062"/>
          </a:xfr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B1B64AE9-A232-4104-805C-3548BF3A78F8}"/>
              </a:ext>
            </a:extLst>
          </p:cNvPr>
          <p:cNvSpPr txBox="1"/>
          <p:nvPr/>
        </p:nvSpPr>
        <p:spPr>
          <a:xfrm>
            <a:off x="1248228" y="6433725"/>
            <a:ext cx="81332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sr.wikipedia.org/sr-el/%D0%A1%D0%BA%D1%83%D0%BB%D0%BF%D1%82%D1%83%D1%80%D0%B0_%D0%B1%D0%B0%D1%80%D0%BE%D0%BA%D0%B0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sa/3.0/"/>
              </a:rPr>
              <a:t>CC BY-SA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3092428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id="{23ADBAA2-7295-44F3-85E9-A9C0062B57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r="2485"/>
          <a:stretch>
            <a:fillRect/>
          </a:stretch>
        </p:blipFill>
        <p:spPr>
          <a:xfrm>
            <a:off x="3310845" y="820057"/>
            <a:ext cx="7226525" cy="5706130"/>
          </a:xfrm>
        </p:spPr>
      </p:pic>
    </p:spTree>
    <p:extLst>
      <p:ext uri="{BB962C8B-B14F-4D97-AF65-F5344CB8AC3E}">
        <p14:creationId xmlns:p14="http://schemas.microsoft.com/office/powerpoint/2010/main" val="57844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9D4AED-F62D-4FF5-A045-022D430A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Versailles</a:t>
            </a:r>
            <a:endParaRPr lang="hr-HR" dirty="0"/>
          </a:p>
        </p:txBody>
      </p:sp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id="{2C5EB292-426F-45D3-AF42-99381DBAFE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3471897" y="-98012"/>
            <a:ext cx="7675073" cy="6607669"/>
          </a:xfr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B9070776-862F-4741-B8F0-48B54BA3CF22}"/>
              </a:ext>
            </a:extLst>
          </p:cNvPr>
          <p:cNvSpPr txBox="1"/>
          <p:nvPr/>
        </p:nvSpPr>
        <p:spPr>
          <a:xfrm>
            <a:off x="5183188" y="5861050"/>
            <a:ext cx="617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://biljanashabby.blogspot.com/2010/05/versailles-decoupage-kutijica.html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nd/3.0/"/>
              </a:rPr>
              <a:t>CC BY-ND</a:t>
            </a:r>
            <a:endParaRPr lang="hr-HR" sz="90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478A4ABF-2F78-43BA-B9D4-DEE84B39F878}"/>
              </a:ext>
            </a:extLst>
          </p:cNvPr>
          <p:cNvSpPr txBox="1"/>
          <p:nvPr/>
        </p:nvSpPr>
        <p:spPr>
          <a:xfrm>
            <a:off x="6381052" y="5094931"/>
            <a:ext cx="103257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5" tooltip="http://www.wondermondo.com/IleDeFrance.htm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6" tooltip="https://creativecommons.org/licenses/by/2.0/"/>
              </a:rPr>
              <a:t>CC BY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1987725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id="{D850E38C-FA0B-4000-9B63-52FBAF3765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r="2460"/>
          <a:stretch>
            <a:fillRect/>
          </a:stretch>
        </p:blipFill>
        <p:spPr>
          <a:xfrm>
            <a:off x="2152357" y="21371"/>
            <a:ext cx="7472863" cy="5900640"/>
          </a:xfrm>
        </p:spPr>
      </p:pic>
    </p:spTree>
    <p:extLst>
      <p:ext uri="{BB962C8B-B14F-4D97-AF65-F5344CB8AC3E}">
        <p14:creationId xmlns:p14="http://schemas.microsoft.com/office/powerpoint/2010/main" val="3277304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id="{4DFCF356-959A-495E-BD73-44EE66A51E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1448972" y="57211"/>
            <a:ext cx="8257736" cy="6520383"/>
          </a:xfrm>
        </p:spPr>
      </p:pic>
    </p:spTree>
    <p:extLst>
      <p:ext uri="{BB962C8B-B14F-4D97-AF65-F5344CB8AC3E}">
        <p14:creationId xmlns:p14="http://schemas.microsoft.com/office/powerpoint/2010/main" val="3178862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 r="11373"/>
          <a:stretch>
            <a:fillRect/>
          </a:stretch>
        </p:blipFill>
        <p:spPr>
          <a:xfrm>
            <a:off x="4152672" y="726170"/>
            <a:ext cx="7487785" cy="5912423"/>
          </a:xfrm>
        </p:spPr>
      </p:pic>
    </p:spTree>
    <p:extLst>
      <p:ext uri="{BB962C8B-B14F-4D97-AF65-F5344CB8AC3E}">
        <p14:creationId xmlns:p14="http://schemas.microsoft.com/office/powerpoint/2010/main" val="2376830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0" b="23680"/>
          <a:stretch>
            <a:fillRect/>
          </a:stretch>
        </p:blipFill>
        <p:spPr>
          <a:xfrm>
            <a:off x="3252787" y="282220"/>
            <a:ext cx="7879669" cy="6221858"/>
          </a:xfrm>
        </p:spPr>
      </p:pic>
    </p:spTree>
    <p:extLst>
      <p:ext uri="{BB962C8B-B14F-4D97-AF65-F5344CB8AC3E}">
        <p14:creationId xmlns:p14="http://schemas.microsoft.com/office/powerpoint/2010/main" val="636314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id="{7231FC21-DCEB-46C0-8A79-615DCCD38E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 r="7653"/>
          <a:stretch>
            <a:fillRect/>
          </a:stretch>
        </p:blipFill>
        <p:spPr>
          <a:xfrm>
            <a:off x="1153551" y="253176"/>
            <a:ext cx="7509548" cy="5929607"/>
          </a:xfrm>
        </p:spPr>
      </p:pic>
    </p:spTree>
    <p:extLst>
      <p:ext uri="{BB962C8B-B14F-4D97-AF65-F5344CB8AC3E}">
        <p14:creationId xmlns:p14="http://schemas.microsoft.com/office/powerpoint/2010/main" val="2766528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2" r="19922"/>
          <a:stretch>
            <a:fillRect/>
          </a:stretch>
        </p:blipFill>
        <p:spPr>
          <a:xfrm>
            <a:off x="2585130" y="763134"/>
            <a:ext cx="7763556" cy="6130174"/>
          </a:xfrm>
        </p:spPr>
      </p:pic>
    </p:spTree>
    <p:extLst>
      <p:ext uri="{BB962C8B-B14F-4D97-AF65-F5344CB8AC3E}">
        <p14:creationId xmlns:p14="http://schemas.microsoft.com/office/powerpoint/2010/main" val="121371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id="{BA4D0466-6C71-4A4A-8600-F51F1751B5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r="7811"/>
          <a:stretch>
            <a:fillRect/>
          </a:stretch>
        </p:blipFill>
        <p:spPr>
          <a:xfrm>
            <a:off x="2447778" y="217550"/>
            <a:ext cx="7877907" cy="6220467"/>
          </a:xfrm>
        </p:spPr>
      </p:pic>
    </p:spTree>
    <p:extLst>
      <p:ext uri="{BB962C8B-B14F-4D97-AF65-F5344CB8AC3E}">
        <p14:creationId xmlns:p14="http://schemas.microsoft.com/office/powerpoint/2010/main" val="1462964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zervirano mjesto slike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2947987" y="755196"/>
            <a:ext cx="6979783" cy="5511300"/>
          </a:xfrm>
        </p:spPr>
      </p:pic>
    </p:spTree>
    <p:extLst>
      <p:ext uri="{BB962C8B-B14F-4D97-AF65-F5344CB8AC3E}">
        <p14:creationId xmlns:p14="http://schemas.microsoft.com/office/powerpoint/2010/main" val="199229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id="{A3D2DBAE-6ADF-42FC-9870-8181730F58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r="10423"/>
          <a:stretch>
            <a:fillRect/>
          </a:stretch>
        </p:blipFill>
        <p:spPr>
          <a:xfrm>
            <a:off x="1685925" y="348250"/>
            <a:ext cx="8344340" cy="6588766"/>
          </a:xfrm>
        </p:spPr>
      </p:pic>
    </p:spTree>
    <p:extLst>
      <p:ext uri="{BB962C8B-B14F-4D97-AF65-F5344CB8AC3E}">
        <p14:creationId xmlns:p14="http://schemas.microsoft.com/office/powerpoint/2010/main" val="2125980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b="1" dirty="0"/>
              <a:t>Umjetnost baroka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825624"/>
            <a:ext cx="10837985" cy="4659581"/>
          </a:xfrm>
        </p:spPr>
        <p:txBody>
          <a:bodyPr/>
          <a:lstStyle/>
          <a:p>
            <a:pPr>
              <a:buFontTx/>
              <a:buChar char="-"/>
            </a:pPr>
            <a:r>
              <a:rPr lang="hr-HR" b="1" dirty="0"/>
              <a:t>barok</a:t>
            </a:r>
            <a:r>
              <a:rPr lang="hr-HR" dirty="0"/>
              <a:t> – od portugalske riječi </a:t>
            </a:r>
            <a:r>
              <a:rPr lang="hr-HR" dirty="0" err="1"/>
              <a:t>barocco</a:t>
            </a:r>
            <a:r>
              <a:rPr lang="hr-HR" dirty="0"/>
              <a:t> –veliki biser nepravilnog oblika</a:t>
            </a:r>
          </a:p>
          <a:p>
            <a:pPr>
              <a:buFontTx/>
              <a:buChar char="-"/>
            </a:pPr>
            <a:r>
              <a:rPr lang="hr-HR" b="1" dirty="0"/>
              <a:t>umjetničko razdoblje koje dolazi nakon renesanse,  javlja se u Italiji krajem XVI. i početkom XVII . stoljeća</a:t>
            </a:r>
          </a:p>
          <a:p>
            <a:pPr marL="0" indent="0">
              <a:buNone/>
            </a:pPr>
            <a:r>
              <a:rPr lang="hr-HR" b="1" dirty="0"/>
              <a:t>- šire  ga isusovci</a:t>
            </a:r>
          </a:p>
          <a:p>
            <a:pPr>
              <a:buFontTx/>
              <a:buChar char="-"/>
            </a:pPr>
            <a:r>
              <a:rPr lang="hr-HR" dirty="0"/>
              <a:t>obilježja: </a:t>
            </a:r>
            <a:r>
              <a:rPr lang="hr-HR" dirty="0" err="1"/>
              <a:t>raskoš,razigranost</a:t>
            </a:r>
            <a:r>
              <a:rPr lang="hr-HR" dirty="0"/>
              <a:t>, kićenost, skupocjeni materijali</a:t>
            </a:r>
          </a:p>
          <a:p>
            <a:pPr>
              <a:buFontTx/>
              <a:buChar char="-"/>
            </a:pPr>
            <a:r>
              <a:rPr lang="hr-HR" dirty="0"/>
              <a:t>dvorci ( </a:t>
            </a:r>
            <a:r>
              <a:rPr lang="hr-HR" dirty="0" err="1"/>
              <a:t>Versailles</a:t>
            </a:r>
            <a:r>
              <a:rPr lang="hr-HR" dirty="0"/>
              <a:t>) i perivoji ( francuski i engleski stil )</a:t>
            </a:r>
          </a:p>
          <a:p>
            <a:pPr>
              <a:buFontTx/>
              <a:buChar char="-"/>
            </a:pPr>
            <a:r>
              <a:rPr lang="hr-HR" dirty="0"/>
              <a:t>gradovi- široke i dugačke ulice, ovalni trgovi, palače, fontane, skulpture</a:t>
            </a:r>
          </a:p>
          <a:p>
            <a:pPr>
              <a:buFontTx/>
              <a:buChar char="-"/>
            </a:pPr>
            <a:r>
              <a:rPr lang="hr-HR" dirty="0"/>
              <a:t>crkve- mnoštvo ukrašenih oltara, kipovi, freske</a:t>
            </a:r>
          </a:p>
        </p:txBody>
      </p:sp>
    </p:spTree>
    <p:extLst>
      <p:ext uri="{BB962C8B-B14F-4D97-AF65-F5344CB8AC3E}">
        <p14:creationId xmlns:p14="http://schemas.microsoft.com/office/powerpoint/2010/main" val="268602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939BD84-DC26-46FB-8213-1441C617295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9181B47-B27E-4754-8EF8-D74B9A2A9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8062117" y="6858000"/>
            <a:ext cx="575446" cy="2570114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53BB128-6ED3-4B8D-91FD-35984CCB4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3" y="772477"/>
            <a:ext cx="11493302" cy="53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82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b="1" dirty="0"/>
              <a:t>Barok u Hrvatskoj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r-HR" b="1" dirty="0"/>
              <a:t>gradnja  utvrda </a:t>
            </a:r>
            <a:r>
              <a:rPr lang="hr-HR" dirty="0"/>
              <a:t>( zvjezdasti ili četverokutni oblik, nasipi, opkopi</a:t>
            </a:r>
          </a:p>
          <a:p>
            <a:pPr>
              <a:buFontTx/>
              <a:buChar char="-"/>
            </a:pPr>
            <a:r>
              <a:rPr lang="hr-HR" dirty="0"/>
              <a:t>tvrđava SLAVONSKI BROD</a:t>
            </a:r>
          </a:p>
          <a:p>
            <a:pPr>
              <a:buFontTx/>
              <a:buChar char="-"/>
            </a:pPr>
            <a:r>
              <a:rPr lang="hr-HR" dirty="0"/>
              <a:t>najpoznatiji barokni gradovi- Varaždin ( palača obitelji  </a:t>
            </a:r>
            <a:r>
              <a:rPr lang="hr-HR" dirty="0" err="1"/>
              <a:t>Patačić</a:t>
            </a:r>
            <a:r>
              <a:rPr lang="hr-HR" dirty="0"/>
              <a:t>), Zagreb( palača  obitelji </a:t>
            </a:r>
            <a:r>
              <a:rPr lang="hr-HR" dirty="0" err="1"/>
              <a:t>Oršić-Rauch</a:t>
            </a:r>
            <a:r>
              <a:rPr lang="hr-HR" dirty="0"/>
              <a:t> ), Vukovar ( dvorac </a:t>
            </a:r>
            <a:r>
              <a:rPr lang="hr-HR" dirty="0" err="1"/>
              <a:t>Eltz</a:t>
            </a:r>
            <a:r>
              <a:rPr lang="hr-HR" dirty="0"/>
              <a:t>), Dubrovnik</a:t>
            </a:r>
          </a:p>
          <a:p>
            <a:pPr>
              <a:buFontTx/>
              <a:buChar char="-"/>
            </a:pPr>
            <a:r>
              <a:rPr lang="hr-HR" dirty="0"/>
              <a:t>crkve : sv. Vlaho u Dubrovniku, sv. Marija Snježna u </a:t>
            </a:r>
            <a:r>
              <a:rPr lang="hr-HR" dirty="0" err="1"/>
              <a:t>Belcu</a:t>
            </a:r>
            <a:endParaRPr lang="hr-HR" dirty="0"/>
          </a:p>
          <a:p>
            <a:pPr>
              <a:buFontTx/>
              <a:buChar char="-"/>
            </a:pPr>
            <a:r>
              <a:rPr lang="hr-HR" dirty="0"/>
              <a:t>slikarstvo: Ivan </a:t>
            </a:r>
            <a:r>
              <a:rPr lang="hr-HR" dirty="0" err="1"/>
              <a:t>Ranger</a:t>
            </a:r>
            <a:r>
              <a:rPr lang="hr-HR" dirty="0"/>
              <a:t>- pavlinska crkva u Lepoglavi</a:t>
            </a:r>
          </a:p>
          <a:p>
            <a:pPr>
              <a:buFontTx/>
              <a:buChar char="-"/>
            </a:pPr>
            <a:r>
              <a:rPr lang="hr-HR" dirty="0"/>
              <a:t>kiparstvo- </a:t>
            </a:r>
            <a:r>
              <a:rPr lang="hr-HR" dirty="0" err="1"/>
              <a:t>Francesco</a:t>
            </a:r>
            <a:r>
              <a:rPr lang="hr-HR" dirty="0"/>
              <a:t>  </a:t>
            </a:r>
            <a:r>
              <a:rPr lang="hr-HR" dirty="0" err="1"/>
              <a:t>Robba</a:t>
            </a:r>
            <a:r>
              <a:rPr lang="hr-HR" dirty="0"/>
              <a:t>- oltar u crkvi sv. Križa u Križevcima</a:t>
            </a:r>
          </a:p>
          <a:p>
            <a:pPr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7348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2708" y="464234"/>
            <a:ext cx="10791092" cy="5712729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-književnost : BARTOL KAŠIĆ- prva gramatika hrvatskog jezika</a:t>
            </a:r>
          </a:p>
          <a:p>
            <a:pPr>
              <a:buFontTx/>
              <a:buChar char="-"/>
            </a:pPr>
            <a:r>
              <a:rPr lang="hr-HR" dirty="0"/>
              <a:t>IVAN GUNDULIĆ- „ Osman” i „ Dubravka” – slavljenje slobode</a:t>
            </a:r>
          </a:p>
          <a:p>
            <a:pPr>
              <a:buFontTx/>
              <a:buChar char="-"/>
            </a:pPr>
            <a:r>
              <a:rPr lang="hr-HR" dirty="0"/>
              <a:t>RUĐER BOŠKOVIĆ- matematičar, fizičar</a:t>
            </a:r>
          </a:p>
          <a:p>
            <a:pPr>
              <a:buFontTx/>
              <a:buChar char="-"/>
            </a:pPr>
            <a:r>
              <a:rPr lang="hr-HR" dirty="0"/>
              <a:t>IVAN LUČIĆ- „ otac hrvatske historiografije”</a:t>
            </a:r>
          </a:p>
        </p:txBody>
      </p:sp>
    </p:spTree>
    <p:extLst>
      <p:ext uri="{BB962C8B-B14F-4D97-AF65-F5344CB8AC3E}">
        <p14:creationId xmlns:p14="http://schemas.microsoft.com/office/powerpoint/2010/main" val="1592242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id="{2A673F79-CAFA-45C0-A2E7-6114DC0C5C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5" r="14455"/>
          <a:stretch>
            <a:fillRect/>
          </a:stretch>
        </p:blipFill>
        <p:spPr/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07E7D6F-9119-41C4-B8EF-B98982B6B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/>
              <a:t>Fontana -</a:t>
            </a:r>
            <a:r>
              <a:rPr lang="hr-HR" dirty="0" err="1"/>
              <a:t>Vesrailles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4640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8630C2B-9FA5-4B42-80AF-5E8838C65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978" y="886265"/>
            <a:ext cx="4153047" cy="4982723"/>
          </a:xfrm>
        </p:spPr>
        <p:txBody>
          <a:bodyPr/>
          <a:lstStyle/>
          <a:p>
            <a:r>
              <a:rPr lang="hr-HR" dirty="0"/>
              <a:t>Francuski perivoj -</a:t>
            </a:r>
            <a:r>
              <a:rPr lang="hr-HR" dirty="0" err="1"/>
              <a:t>Versailles</a:t>
            </a:r>
            <a:endParaRPr lang="hr-HR" dirty="0"/>
          </a:p>
        </p:txBody>
      </p:sp>
      <p:pic>
        <p:nvPicPr>
          <p:cNvPr id="5" name="Rezervirano mjesto slike 4">
            <a:extLst>
              <a:ext uri="{FF2B5EF4-FFF2-40B4-BE49-F238E27FC236}">
                <a16:creationId xmlns:a16="http://schemas.microsoft.com/office/drawing/2014/main" id="{E456DE60-2724-4A77-8A65-B477278E7A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" r="7943"/>
          <a:stretch>
            <a:fillRect/>
          </a:stretch>
        </p:blipFill>
        <p:spPr>
          <a:xfrm>
            <a:off x="3284049" y="536462"/>
            <a:ext cx="7702819" cy="608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10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9A5DF1-CD88-4F59-9637-85B52EE05A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Barok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402CE8B-3DC7-4E62-84D2-AA781238B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27EE459-70A4-48C3-9C75-186BEF693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61" y="173038"/>
            <a:ext cx="10328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4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id="{DC9C5BD0-53A3-4D59-B1D6-ECBB35F3EB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2928537" y="513396"/>
            <a:ext cx="8075159" cy="6376219"/>
          </a:xfrm>
        </p:spPr>
      </p:pic>
    </p:spTree>
    <p:extLst>
      <p:ext uri="{BB962C8B-B14F-4D97-AF65-F5344CB8AC3E}">
        <p14:creationId xmlns:p14="http://schemas.microsoft.com/office/powerpoint/2010/main" val="3283158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id="{50B5D354-6E94-4F6E-AF9A-38625DDAB0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1" r="14981"/>
          <a:stretch>
            <a:fillRect/>
          </a:stretch>
        </p:blipFill>
        <p:spPr>
          <a:xfrm>
            <a:off x="1744394" y="-824738"/>
            <a:ext cx="9861452" cy="7786693"/>
          </a:xfrm>
        </p:spPr>
      </p:pic>
    </p:spTree>
    <p:extLst>
      <p:ext uri="{BB962C8B-B14F-4D97-AF65-F5344CB8AC3E}">
        <p14:creationId xmlns:p14="http://schemas.microsoft.com/office/powerpoint/2010/main" val="2353936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id="{76111EB8-5870-41B5-AA8F-9DC2492813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 r="7899"/>
          <a:stretch>
            <a:fillRect/>
          </a:stretch>
        </p:blipFill>
        <p:spPr>
          <a:xfrm>
            <a:off x="2562065" y="404363"/>
            <a:ext cx="7777689" cy="6141334"/>
          </a:xfrm>
        </p:spPr>
      </p:pic>
    </p:spTree>
    <p:extLst>
      <p:ext uri="{BB962C8B-B14F-4D97-AF65-F5344CB8AC3E}">
        <p14:creationId xmlns:p14="http://schemas.microsoft.com/office/powerpoint/2010/main" val="16481814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244</Words>
  <Application>Microsoft Office PowerPoint</Application>
  <PresentationFormat>Široki zaslon</PresentationFormat>
  <Paragraphs>29</Paragraphs>
  <Slides>31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Tema sustava Office</vt:lpstr>
      <vt:lpstr>Umjetnost baroka, Barok u Hrvatskoj</vt:lpstr>
      <vt:lpstr>Versailles</vt:lpstr>
      <vt:lpstr>PowerPoint prezentacija</vt:lpstr>
      <vt:lpstr>PowerPoint prezentacija</vt:lpstr>
      <vt:lpstr>PowerPoint prezentacija</vt:lpstr>
      <vt:lpstr>Barok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Umjetnost baroka</vt:lpstr>
      <vt:lpstr>Barok u Hrvatskoj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Barok</dc:title>
  <dc:creator>Stjepan Petrinec</dc:creator>
  <cp:lastModifiedBy>Vesna Jutriša-Petrinec</cp:lastModifiedBy>
  <cp:revision>19</cp:revision>
  <dcterms:created xsi:type="dcterms:W3CDTF">2017-05-13T11:08:35Z</dcterms:created>
  <dcterms:modified xsi:type="dcterms:W3CDTF">2017-09-26T16:39:59Z</dcterms:modified>
</cp:coreProperties>
</file>