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47"/>
  </p:notesMasterIdLst>
  <p:handoutMasterIdLst>
    <p:handoutMasterId r:id="rId48"/>
  </p:handoutMasterIdLst>
  <p:sldIdLst>
    <p:sldId id="315" r:id="rId2"/>
    <p:sldId id="300" r:id="rId3"/>
    <p:sldId id="258" r:id="rId4"/>
    <p:sldId id="281" r:id="rId5"/>
    <p:sldId id="282" r:id="rId6"/>
    <p:sldId id="284" r:id="rId7"/>
    <p:sldId id="285" r:id="rId8"/>
    <p:sldId id="286" r:id="rId9"/>
    <p:sldId id="288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5" r:id="rId19"/>
    <p:sldId id="306" r:id="rId20"/>
    <p:sldId id="307" r:id="rId21"/>
    <p:sldId id="298" r:id="rId22"/>
    <p:sldId id="299" r:id="rId23"/>
    <p:sldId id="301" r:id="rId24"/>
    <p:sldId id="302" r:id="rId25"/>
    <p:sldId id="308" r:id="rId26"/>
    <p:sldId id="309" r:id="rId27"/>
    <p:sldId id="326" r:id="rId28"/>
    <p:sldId id="310" r:id="rId29"/>
    <p:sldId id="327" r:id="rId30"/>
    <p:sldId id="312" r:id="rId31"/>
    <p:sldId id="311" r:id="rId32"/>
    <p:sldId id="278" r:id="rId33"/>
    <p:sldId id="328" r:id="rId34"/>
    <p:sldId id="329" r:id="rId35"/>
    <p:sldId id="317" r:id="rId36"/>
    <p:sldId id="318" r:id="rId37"/>
    <p:sldId id="319" r:id="rId38"/>
    <p:sldId id="320" r:id="rId39"/>
    <p:sldId id="316" r:id="rId40"/>
    <p:sldId id="322" r:id="rId41"/>
    <p:sldId id="323" r:id="rId42"/>
    <p:sldId id="330" r:id="rId43"/>
    <p:sldId id="274" r:id="rId44"/>
    <p:sldId id="266" r:id="rId45"/>
    <p:sldId id="324" r:id="rId4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5305" autoAdjust="0"/>
  </p:normalViewPr>
  <p:slideViewPr>
    <p:cSldViewPr snapToGrid="0">
      <p:cViewPr>
        <p:scale>
          <a:sx n="77" d="100"/>
          <a:sy n="77" d="100"/>
        </p:scale>
        <p:origin x="-46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35CAC5-F7D7-4B89-8F3C-9E360B45606F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hr-HR"/>
        </a:p>
      </dgm:t>
    </dgm:pt>
    <dgm:pt modelId="{D5896905-C650-4F82-B4DA-D4AEA631F743}">
      <dgm:prSet phldrT="[Teks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sz="2000" dirty="0" smtClean="0">
              <a:solidFill>
                <a:schemeClr val="tx2"/>
              </a:solidFill>
            </a:rPr>
            <a:t>Poremećaji govorno-jezične komunikacije</a:t>
          </a:r>
          <a:endParaRPr lang="hr-HR" sz="2000" dirty="0">
            <a:solidFill>
              <a:schemeClr val="tx2"/>
            </a:solidFill>
          </a:endParaRPr>
        </a:p>
      </dgm:t>
    </dgm:pt>
    <dgm:pt modelId="{96D834C0-7B0A-46BC-BBD2-BB32C2B25982}" type="parTrans" cxnId="{F4301FB9-9970-490B-AEDA-5674C6F0B717}">
      <dgm:prSet/>
      <dgm:spPr/>
      <dgm:t>
        <a:bodyPr/>
        <a:lstStyle/>
        <a:p>
          <a:endParaRPr lang="hr-HR"/>
        </a:p>
      </dgm:t>
    </dgm:pt>
    <dgm:pt modelId="{70B32ED5-E4C7-4790-882D-EBBA7BF61895}" type="sibTrans" cxnId="{F4301FB9-9970-490B-AEDA-5674C6F0B717}">
      <dgm:prSet/>
      <dgm:spPr/>
      <dgm:t>
        <a:bodyPr/>
        <a:lstStyle/>
        <a:p>
          <a:endParaRPr lang="hr-HR"/>
        </a:p>
      </dgm:t>
    </dgm:pt>
    <dgm:pt modelId="{084D54E3-F2CD-4AEB-86CC-083B89549612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1600" dirty="0" smtClean="0"/>
            <a:t>Obuhvaća poremećaje:</a:t>
          </a:r>
        </a:p>
        <a:p>
          <a:r>
            <a:rPr lang="hr-HR" sz="1600" dirty="0" smtClean="0"/>
            <a:t>Govor</a:t>
          </a:r>
        </a:p>
        <a:p>
          <a:r>
            <a:rPr lang="hr-HR" sz="1600" dirty="0" smtClean="0"/>
            <a:t>Jezik</a:t>
          </a:r>
        </a:p>
        <a:p>
          <a:r>
            <a:rPr lang="hr-HR" sz="1600" dirty="0" smtClean="0"/>
            <a:t>Glas</a:t>
          </a:r>
        </a:p>
        <a:p>
          <a:r>
            <a:rPr lang="hr-HR" sz="1600" dirty="0" smtClean="0"/>
            <a:t>Ostali poremećaji (autizam, MR, CP, sluh)</a:t>
          </a:r>
          <a:endParaRPr lang="hr-HR" sz="1600" dirty="0"/>
        </a:p>
      </dgm:t>
    </dgm:pt>
    <dgm:pt modelId="{E4197142-193F-4529-A8C4-18BB5B79C49D}" type="parTrans" cxnId="{E7AE8A13-5FAC-4B88-9C99-5668DC6A0169}">
      <dgm:prSet/>
      <dgm:spPr/>
      <dgm:t>
        <a:bodyPr/>
        <a:lstStyle/>
        <a:p>
          <a:endParaRPr lang="hr-HR"/>
        </a:p>
      </dgm:t>
    </dgm:pt>
    <dgm:pt modelId="{0D2E8005-E0B5-4C37-8F72-FCE7C86BA1A2}" type="sibTrans" cxnId="{E7AE8A13-5FAC-4B88-9C99-5668DC6A0169}">
      <dgm:prSet/>
      <dgm:spPr/>
      <dgm:t>
        <a:bodyPr/>
        <a:lstStyle/>
        <a:p>
          <a:endParaRPr lang="hr-HR"/>
        </a:p>
      </dgm:t>
    </dgm:pt>
    <dgm:pt modelId="{529795A5-9063-44D8-AF4A-E67AC915F15B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r-HR" sz="1600" dirty="0" smtClean="0">
              <a:solidFill>
                <a:schemeClr val="tx2"/>
              </a:solidFill>
            </a:rPr>
            <a:t>Učestalost: </a:t>
          </a:r>
        </a:p>
        <a:p>
          <a:r>
            <a:rPr lang="hr-HR" sz="1600" dirty="0" smtClean="0">
              <a:solidFill>
                <a:schemeClr val="tx2"/>
              </a:solidFill>
            </a:rPr>
            <a:t>Do 35% u dobi do 5 godina</a:t>
          </a:r>
        </a:p>
        <a:p>
          <a:r>
            <a:rPr lang="hr-HR" sz="1600" dirty="0" smtClean="0">
              <a:solidFill>
                <a:schemeClr val="tx2"/>
              </a:solidFill>
            </a:rPr>
            <a:t>5% u dobi od 5. – 21. godine</a:t>
          </a:r>
          <a:endParaRPr lang="hr-HR" sz="1600" dirty="0">
            <a:solidFill>
              <a:schemeClr val="tx2"/>
            </a:solidFill>
          </a:endParaRPr>
        </a:p>
      </dgm:t>
    </dgm:pt>
    <dgm:pt modelId="{E4EF3D0F-0669-4843-B268-113BFC66C64F}" type="parTrans" cxnId="{0F57EA3A-CAA1-4D96-BB51-31813AE9BA82}">
      <dgm:prSet/>
      <dgm:spPr/>
      <dgm:t>
        <a:bodyPr/>
        <a:lstStyle/>
        <a:p>
          <a:endParaRPr lang="hr-HR"/>
        </a:p>
      </dgm:t>
    </dgm:pt>
    <dgm:pt modelId="{F476E99E-3276-4A09-A824-56EF6FF12611}" type="sibTrans" cxnId="{0F57EA3A-CAA1-4D96-BB51-31813AE9BA82}">
      <dgm:prSet/>
      <dgm:spPr/>
      <dgm:t>
        <a:bodyPr/>
        <a:lstStyle/>
        <a:p>
          <a:endParaRPr lang="hr-HR"/>
        </a:p>
      </dgm:t>
    </dgm:pt>
    <dgm:pt modelId="{7413C3BA-6D28-42D0-BFCD-25A6ACAD4F81}">
      <dgm:prSet phldrT="[Teks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sz="1600" dirty="0" smtClean="0">
              <a:solidFill>
                <a:schemeClr val="tx2"/>
              </a:solidFill>
            </a:rPr>
            <a:t>Vrste poremećaja:</a:t>
          </a:r>
        </a:p>
        <a:p>
          <a:r>
            <a:rPr lang="hr-HR" sz="1400" b="1" dirty="0" smtClean="0">
              <a:solidFill>
                <a:schemeClr val="tx2"/>
              </a:solidFill>
            </a:rPr>
            <a:t>Poremećaji artikulacije-dislalije</a:t>
          </a:r>
        </a:p>
        <a:p>
          <a:r>
            <a:rPr lang="hr-HR" sz="1400" b="1" dirty="0" smtClean="0">
              <a:solidFill>
                <a:schemeClr val="tx2"/>
              </a:solidFill>
            </a:rPr>
            <a:t>Poremećaji tečnosti govora (mucanje i brzopletost</a:t>
          </a:r>
        </a:p>
        <a:p>
          <a:r>
            <a:rPr lang="hr-HR" sz="1400" b="1" dirty="0" smtClean="0">
              <a:solidFill>
                <a:schemeClr val="tx2"/>
              </a:solidFill>
            </a:rPr>
            <a:t>Poremećaji glasa-disfonije</a:t>
          </a:r>
        </a:p>
        <a:p>
          <a:r>
            <a:rPr lang="hr-HR" sz="1400" b="1" dirty="0" smtClean="0">
              <a:solidFill>
                <a:schemeClr val="tx2"/>
              </a:solidFill>
            </a:rPr>
            <a:t>Oštećenja sluha</a:t>
          </a:r>
        </a:p>
        <a:p>
          <a:r>
            <a:rPr lang="hr-HR" sz="1400" b="1" dirty="0" smtClean="0">
              <a:solidFill>
                <a:schemeClr val="tx2"/>
              </a:solidFill>
            </a:rPr>
            <a:t>Poremećaji jezičnog izražavanja </a:t>
          </a:r>
        </a:p>
      </dgm:t>
    </dgm:pt>
    <dgm:pt modelId="{FCBF229A-5735-4140-819D-4B0857FBB1AE}" type="parTrans" cxnId="{4857211E-6F84-4C77-95BA-3DCB012757C7}">
      <dgm:prSet/>
      <dgm:spPr/>
      <dgm:t>
        <a:bodyPr/>
        <a:lstStyle/>
        <a:p>
          <a:endParaRPr lang="hr-HR"/>
        </a:p>
      </dgm:t>
    </dgm:pt>
    <dgm:pt modelId="{D1A52594-AE3A-4AAD-94D2-1829AE3C5DBF}" type="sibTrans" cxnId="{4857211E-6F84-4C77-95BA-3DCB012757C7}">
      <dgm:prSet/>
      <dgm:spPr/>
      <dgm:t>
        <a:bodyPr/>
        <a:lstStyle/>
        <a:p>
          <a:endParaRPr lang="hr-HR"/>
        </a:p>
      </dgm:t>
    </dgm:pt>
    <dgm:pt modelId="{385AEAAA-3740-4B9A-82B6-32AF310576E5}">
      <dgm:prSet phldrT="[Teks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1600" dirty="0" smtClean="0">
              <a:solidFill>
                <a:schemeClr val="bg1"/>
              </a:solidFill>
            </a:rPr>
            <a:t>Prepoznavanje:</a:t>
          </a:r>
        </a:p>
        <a:p>
          <a:r>
            <a:rPr lang="hr-HR" sz="1600" dirty="0" smtClean="0">
              <a:solidFill>
                <a:schemeClr val="bg1"/>
              </a:solidFill>
            </a:rPr>
            <a:t>Govor nije u skladu s dobi</a:t>
          </a:r>
        </a:p>
        <a:p>
          <a:r>
            <a:rPr lang="hr-HR" sz="1600" dirty="0" smtClean="0">
              <a:solidFill>
                <a:schemeClr val="bg1"/>
              </a:solidFill>
            </a:rPr>
            <a:t>Teže razumljiv</a:t>
          </a:r>
        </a:p>
        <a:p>
          <a:r>
            <a:rPr lang="hr-HR" sz="1600" dirty="0" smtClean="0">
              <a:solidFill>
                <a:schemeClr val="bg1"/>
              </a:solidFill>
            </a:rPr>
            <a:t>Teškoće komunikacije s drugima</a:t>
          </a:r>
        </a:p>
        <a:p>
          <a:r>
            <a:rPr lang="hr-HR" sz="1600" dirty="0" smtClean="0">
              <a:solidFill>
                <a:schemeClr val="bg1"/>
              </a:solidFill>
            </a:rPr>
            <a:t>Nedovoljno razumijevanje govora</a:t>
          </a:r>
        </a:p>
        <a:p>
          <a:r>
            <a:rPr lang="hr-HR" sz="1600" dirty="0" smtClean="0">
              <a:solidFill>
                <a:schemeClr val="bg1"/>
              </a:solidFill>
            </a:rPr>
            <a:t>Koristi gestu</a:t>
          </a:r>
          <a:endParaRPr lang="hr-HR" sz="1600" dirty="0">
            <a:solidFill>
              <a:schemeClr val="bg1"/>
            </a:solidFill>
          </a:endParaRPr>
        </a:p>
      </dgm:t>
    </dgm:pt>
    <dgm:pt modelId="{5BF0C5FB-0659-49DF-8933-71A406D132D7}" type="parTrans" cxnId="{448588F7-D262-4560-A861-AF174A1C24FA}">
      <dgm:prSet/>
      <dgm:spPr/>
      <dgm:t>
        <a:bodyPr/>
        <a:lstStyle/>
        <a:p>
          <a:endParaRPr lang="hr-HR"/>
        </a:p>
      </dgm:t>
    </dgm:pt>
    <dgm:pt modelId="{FFF259D3-CCB6-4228-AD8C-28B2F99C7773}" type="sibTrans" cxnId="{448588F7-D262-4560-A861-AF174A1C24FA}">
      <dgm:prSet/>
      <dgm:spPr/>
      <dgm:t>
        <a:bodyPr/>
        <a:lstStyle/>
        <a:p>
          <a:endParaRPr lang="hr-HR"/>
        </a:p>
      </dgm:t>
    </dgm:pt>
    <dgm:pt modelId="{632990BA-817E-4E32-9774-135038866335}" type="pres">
      <dgm:prSet presAssocID="{1C35CAC5-F7D7-4B89-8F3C-9E360B45606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4B76946-EC63-4E3E-8654-7E9586A6C700}" type="pres">
      <dgm:prSet presAssocID="{1C35CAC5-F7D7-4B89-8F3C-9E360B45606F}" presName="matrix" presStyleCnt="0"/>
      <dgm:spPr/>
    </dgm:pt>
    <dgm:pt modelId="{39FE3081-D295-40D6-B4C1-BDA45A08C72D}" type="pres">
      <dgm:prSet presAssocID="{1C35CAC5-F7D7-4B89-8F3C-9E360B45606F}" presName="tile1" presStyleLbl="node1" presStyleIdx="0" presStyleCnt="4"/>
      <dgm:spPr/>
      <dgm:t>
        <a:bodyPr/>
        <a:lstStyle/>
        <a:p>
          <a:endParaRPr lang="hr-HR"/>
        </a:p>
      </dgm:t>
    </dgm:pt>
    <dgm:pt modelId="{7B2593FA-721A-47F2-A998-E9191E1F84DC}" type="pres">
      <dgm:prSet presAssocID="{1C35CAC5-F7D7-4B89-8F3C-9E360B4560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8D4AA31-714B-463F-B41A-F80BFAE3E83B}" type="pres">
      <dgm:prSet presAssocID="{1C35CAC5-F7D7-4B89-8F3C-9E360B45606F}" presName="tile2" presStyleLbl="node1" presStyleIdx="1" presStyleCnt="4" custLinFactNeighborX="339"/>
      <dgm:spPr/>
      <dgm:t>
        <a:bodyPr/>
        <a:lstStyle/>
        <a:p>
          <a:endParaRPr lang="hr-HR"/>
        </a:p>
      </dgm:t>
    </dgm:pt>
    <dgm:pt modelId="{EDE18D36-D49D-4465-B73D-BA0E4E1C75CE}" type="pres">
      <dgm:prSet presAssocID="{1C35CAC5-F7D7-4B89-8F3C-9E360B4560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E30EDC-F36F-4AE1-BD87-46B3EBF3A31E}" type="pres">
      <dgm:prSet presAssocID="{1C35CAC5-F7D7-4B89-8F3C-9E360B45606F}" presName="tile3" presStyleLbl="node1" presStyleIdx="2" presStyleCnt="4" custLinFactNeighborY="-1685"/>
      <dgm:spPr/>
      <dgm:t>
        <a:bodyPr/>
        <a:lstStyle/>
        <a:p>
          <a:endParaRPr lang="hr-HR"/>
        </a:p>
      </dgm:t>
    </dgm:pt>
    <dgm:pt modelId="{716D2DEC-C460-44EB-BA36-D04557CEF873}" type="pres">
      <dgm:prSet presAssocID="{1C35CAC5-F7D7-4B89-8F3C-9E360B4560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C6034E-76BB-4478-9FB4-3E915119A1E4}" type="pres">
      <dgm:prSet presAssocID="{1C35CAC5-F7D7-4B89-8F3C-9E360B45606F}" presName="tile4" presStyleLbl="node1" presStyleIdx="3" presStyleCnt="4" custScaleX="102712" custLinFactNeighborX="-1695" custLinFactNeighborY="-1667"/>
      <dgm:spPr/>
      <dgm:t>
        <a:bodyPr/>
        <a:lstStyle/>
        <a:p>
          <a:endParaRPr lang="hr-HR"/>
        </a:p>
      </dgm:t>
    </dgm:pt>
    <dgm:pt modelId="{95289504-C292-4299-B93C-FA39E66E67FE}" type="pres">
      <dgm:prSet presAssocID="{1C35CAC5-F7D7-4B89-8F3C-9E360B4560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CCB325-CF01-4BED-9A36-EDD48D903F04}" type="pres">
      <dgm:prSet presAssocID="{1C35CAC5-F7D7-4B89-8F3C-9E360B45606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hr-HR"/>
        </a:p>
      </dgm:t>
    </dgm:pt>
  </dgm:ptLst>
  <dgm:cxnLst>
    <dgm:cxn modelId="{A31D53F1-C58A-48F4-8580-0B19C8102518}" type="presOf" srcId="{7413C3BA-6D28-42D0-BFCD-25A6ACAD4F81}" destId="{9EE30EDC-F36F-4AE1-BD87-46B3EBF3A31E}" srcOrd="0" destOrd="0" presId="urn:microsoft.com/office/officeart/2005/8/layout/matrix1"/>
    <dgm:cxn modelId="{58AFD88B-850A-4D99-8C85-0F2C1D13F90D}" type="presOf" srcId="{D5896905-C650-4F82-B4DA-D4AEA631F743}" destId="{85CCB325-CF01-4BED-9A36-EDD48D903F04}" srcOrd="0" destOrd="0" presId="urn:microsoft.com/office/officeart/2005/8/layout/matrix1"/>
    <dgm:cxn modelId="{E7AE8A13-5FAC-4B88-9C99-5668DC6A0169}" srcId="{D5896905-C650-4F82-B4DA-D4AEA631F743}" destId="{084D54E3-F2CD-4AEB-86CC-083B89549612}" srcOrd="0" destOrd="0" parTransId="{E4197142-193F-4529-A8C4-18BB5B79C49D}" sibTransId="{0D2E8005-E0B5-4C37-8F72-FCE7C86BA1A2}"/>
    <dgm:cxn modelId="{EB835CB7-2054-4468-A3B1-FD1EA4B35B39}" type="presOf" srcId="{529795A5-9063-44D8-AF4A-E67AC915F15B}" destId="{EDE18D36-D49D-4465-B73D-BA0E4E1C75CE}" srcOrd="1" destOrd="0" presId="urn:microsoft.com/office/officeart/2005/8/layout/matrix1"/>
    <dgm:cxn modelId="{4857211E-6F84-4C77-95BA-3DCB012757C7}" srcId="{D5896905-C650-4F82-B4DA-D4AEA631F743}" destId="{7413C3BA-6D28-42D0-BFCD-25A6ACAD4F81}" srcOrd="2" destOrd="0" parTransId="{FCBF229A-5735-4140-819D-4B0857FBB1AE}" sibTransId="{D1A52594-AE3A-4AAD-94D2-1829AE3C5DBF}"/>
    <dgm:cxn modelId="{F4301FB9-9970-490B-AEDA-5674C6F0B717}" srcId="{1C35CAC5-F7D7-4B89-8F3C-9E360B45606F}" destId="{D5896905-C650-4F82-B4DA-D4AEA631F743}" srcOrd="0" destOrd="0" parTransId="{96D834C0-7B0A-46BC-BBD2-BB32C2B25982}" sibTransId="{70B32ED5-E4C7-4790-882D-EBBA7BF61895}"/>
    <dgm:cxn modelId="{448588F7-D262-4560-A861-AF174A1C24FA}" srcId="{D5896905-C650-4F82-B4DA-D4AEA631F743}" destId="{385AEAAA-3740-4B9A-82B6-32AF310576E5}" srcOrd="3" destOrd="0" parTransId="{5BF0C5FB-0659-49DF-8933-71A406D132D7}" sibTransId="{FFF259D3-CCB6-4228-AD8C-28B2F99C7773}"/>
    <dgm:cxn modelId="{96AB931D-3BDB-4AA8-8194-53444A2B8747}" type="presOf" srcId="{084D54E3-F2CD-4AEB-86CC-083B89549612}" destId="{7B2593FA-721A-47F2-A998-E9191E1F84DC}" srcOrd="1" destOrd="0" presId="urn:microsoft.com/office/officeart/2005/8/layout/matrix1"/>
    <dgm:cxn modelId="{84F9AA14-8BED-4ECB-A6D9-615BCDB0880F}" type="presOf" srcId="{529795A5-9063-44D8-AF4A-E67AC915F15B}" destId="{88D4AA31-714B-463F-B41A-F80BFAE3E83B}" srcOrd="0" destOrd="0" presId="urn:microsoft.com/office/officeart/2005/8/layout/matrix1"/>
    <dgm:cxn modelId="{CC7FD77D-CD80-4D27-85AF-F82BF30C4B1C}" type="presOf" srcId="{084D54E3-F2CD-4AEB-86CC-083B89549612}" destId="{39FE3081-D295-40D6-B4C1-BDA45A08C72D}" srcOrd="0" destOrd="0" presId="urn:microsoft.com/office/officeart/2005/8/layout/matrix1"/>
    <dgm:cxn modelId="{39464A3E-6D33-4D36-9930-8771F12990D7}" type="presOf" srcId="{385AEAAA-3740-4B9A-82B6-32AF310576E5}" destId="{95289504-C292-4299-B93C-FA39E66E67FE}" srcOrd="1" destOrd="0" presId="urn:microsoft.com/office/officeart/2005/8/layout/matrix1"/>
    <dgm:cxn modelId="{0F57EA3A-CAA1-4D96-BB51-31813AE9BA82}" srcId="{D5896905-C650-4F82-B4DA-D4AEA631F743}" destId="{529795A5-9063-44D8-AF4A-E67AC915F15B}" srcOrd="1" destOrd="0" parTransId="{E4EF3D0F-0669-4843-B268-113BFC66C64F}" sibTransId="{F476E99E-3276-4A09-A824-56EF6FF12611}"/>
    <dgm:cxn modelId="{36B5D4A1-BD06-44E0-8350-5128ACA14A4A}" type="presOf" srcId="{1C35CAC5-F7D7-4B89-8F3C-9E360B45606F}" destId="{632990BA-817E-4E32-9774-135038866335}" srcOrd="0" destOrd="0" presId="urn:microsoft.com/office/officeart/2005/8/layout/matrix1"/>
    <dgm:cxn modelId="{CE018AF7-CEE8-483B-89DE-6714928E9AF5}" type="presOf" srcId="{7413C3BA-6D28-42D0-BFCD-25A6ACAD4F81}" destId="{716D2DEC-C460-44EB-BA36-D04557CEF873}" srcOrd="1" destOrd="0" presId="urn:microsoft.com/office/officeart/2005/8/layout/matrix1"/>
    <dgm:cxn modelId="{27664842-1DFB-421D-B86A-5C0F2095FE8E}" type="presOf" srcId="{385AEAAA-3740-4B9A-82B6-32AF310576E5}" destId="{45C6034E-76BB-4478-9FB4-3E915119A1E4}" srcOrd="0" destOrd="0" presId="urn:microsoft.com/office/officeart/2005/8/layout/matrix1"/>
    <dgm:cxn modelId="{52CF58BF-0C2A-42F2-B202-DE225EAC931E}" type="presParOf" srcId="{632990BA-817E-4E32-9774-135038866335}" destId="{24B76946-EC63-4E3E-8654-7E9586A6C700}" srcOrd="0" destOrd="0" presId="urn:microsoft.com/office/officeart/2005/8/layout/matrix1"/>
    <dgm:cxn modelId="{7A630CE1-FFAC-4FF2-9040-8678B24BC8C7}" type="presParOf" srcId="{24B76946-EC63-4E3E-8654-7E9586A6C700}" destId="{39FE3081-D295-40D6-B4C1-BDA45A08C72D}" srcOrd="0" destOrd="0" presId="urn:microsoft.com/office/officeart/2005/8/layout/matrix1"/>
    <dgm:cxn modelId="{34FC26A5-2353-4A53-A410-A764289775EA}" type="presParOf" srcId="{24B76946-EC63-4E3E-8654-7E9586A6C700}" destId="{7B2593FA-721A-47F2-A998-E9191E1F84DC}" srcOrd="1" destOrd="0" presId="urn:microsoft.com/office/officeart/2005/8/layout/matrix1"/>
    <dgm:cxn modelId="{4DCC1A1D-D593-4CB7-ADB7-C6428D9234ED}" type="presParOf" srcId="{24B76946-EC63-4E3E-8654-7E9586A6C700}" destId="{88D4AA31-714B-463F-B41A-F80BFAE3E83B}" srcOrd="2" destOrd="0" presId="urn:microsoft.com/office/officeart/2005/8/layout/matrix1"/>
    <dgm:cxn modelId="{BCDB912A-FADF-42EF-BC4E-86C83E637893}" type="presParOf" srcId="{24B76946-EC63-4E3E-8654-7E9586A6C700}" destId="{EDE18D36-D49D-4465-B73D-BA0E4E1C75CE}" srcOrd="3" destOrd="0" presId="urn:microsoft.com/office/officeart/2005/8/layout/matrix1"/>
    <dgm:cxn modelId="{E30A97BC-79F0-4ACF-AE6B-937CD9A01E9B}" type="presParOf" srcId="{24B76946-EC63-4E3E-8654-7E9586A6C700}" destId="{9EE30EDC-F36F-4AE1-BD87-46B3EBF3A31E}" srcOrd="4" destOrd="0" presId="urn:microsoft.com/office/officeart/2005/8/layout/matrix1"/>
    <dgm:cxn modelId="{55E3F191-49A4-475A-8EDB-ABFB16D4C968}" type="presParOf" srcId="{24B76946-EC63-4E3E-8654-7E9586A6C700}" destId="{716D2DEC-C460-44EB-BA36-D04557CEF873}" srcOrd="5" destOrd="0" presId="urn:microsoft.com/office/officeart/2005/8/layout/matrix1"/>
    <dgm:cxn modelId="{9B89E554-275D-490A-8259-7FC574365CE3}" type="presParOf" srcId="{24B76946-EC63-4E3E-8654-7E9586A6C700}" destId="{45C6034E-76BB-4478-9FB4-3E915119A1E4}" srcOrd="6" destOrd="0" presId="urn:microsoft.com/office/officeart/2005/8/layout/matrix1"/>
    <dgm:cxn modelId="{0AA618C7-E48C-4D1B-AD55-B4CAE5F6A147}" type="presParOf" srcId="{24B76946-EC63-4E3E-8654-7E9586A6C700}" destId="{95289504-C292-4299-B93C-FA39E66E67FE}" srcOrd="7" destOrd="0" presId="urn:microsoft.com/office/officeart/2005/8/layout/matrix1"/>
    <dgm:cxn modelId="{8436D20E-D6BC-4FE3-A878-36051CFBA24B}" type="presParOf" srcId="{632990BA-817E-4E32-9774-135038866335}" destId="{85CCB325-CF01-4BED-9A36-EDD48D903F04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FB4E4-2FA9-4C65-9664-D422105A51E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4E999C2-0998-469D-8ACC-8564987ECBFF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r-HR" sz="3600" dirty="0" smtClean="0"/>
            <a:t>JEZIČNE TEŠKOĆE</a:t>
          </a:r>
          <a:endParaRPr lang="hr-HR" sz="3600" dirty="0"/>
        </a:p>
      </dgm:t>
    </dgm:pt>
    <dgm:pt modelId="{1059A020-5512-4A0A-B1AA-7DBEA88CE762}" type="parTrans" cxnId="{834DFDE5-D0E4-4BBE-8FCF-7C7A625DB2FB}">
      <dgm:prSet/>
      <dgm:spPr/>
      <dgm:t>
        <a:bodyPr/>
        <a:lstStyle/>
        <a:p>
          <a:endParaRPr lang="hr-HR"/>
        </a:p>
      </dgm:t>
    </dgm:pt>
    <dgm:pt modelId="{CF67CECB-C959-4BBE-B3D2-446E028BE20D}" type="sibTrans" cxnId="{834DFDE5-D0E4-4BBE-8FCF-7C7A625DB2FB}">
      <dgm:prSet/>
      <dgm:spPr/>
      <dgm:t>
        <a:bodyPr/>
        <a:lstStyle/>
        <a:p>
          <a:endParaRPr lang="hr-HR"/>
        </a:p>
      </dgm:t>
    </dgm:pt>
    <dgm:pt modelId="{B05DDB6F-BE12-4811-91A3-886902CA600D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2000" dirty="0" smtClean="0">
              <a:solidFill>
                <a:schemeClr val="tx2"/>
              </a:solidFill>
            </a:rPr>
            <a:t>USPOREN JEZIČNO-GOVORNI RAZVOJ ILI </a:t>
          </a:r>
        </a:p>
        <a:p>
          <a:r>
            <a:rPr lang="hr-HR" sz="2000" dirty="0" smtClean="0">
              <a:solidFill>
                <a:schemeClr val="tx2"/>
              </a:solidFill>
            </a:rPr>
            <a:t>NEDOVOLJNO RAZVIJEN GOVOR</a:t>
          </a:r>
          <a:endParaRPr lang="hr-HR" sz="2000" dirty="0">
            <a:solidFill>
              <a:schemeClr val="tx2"/>
            </a:solidFill>
          </a:endParaRPr>
        </a:p>
      </dgm:t>
    </dgm:pt>
    <dgm:pt modelId="{C1FFA732-BD61-4B92-9DC4-1081BA3CAE80}" type="parTrans" cxnId="{3537D151-D6A6-403C-9D68-0B31929279E7}">
      <dgm:prSet/>
      <dgm:spPr/>
      <dgm:t>
        <a:bodyPr/>
        <a:lstStyle/>
        <a:p>
          <a:endParaRPr lang="hr-HR"/>
        </a:p>
      </dgm:t>
    </dgm:pt>
    <dgm:pt modelId="{5E33B33D-2886-4D47-B6A4-5523AA49D5D9}" type="sibTrans" cxnId="{3537D151-D6A6-403C-9D68-0B31929279E7}">
      <dgm:prSet/>
      <dgm:spPr/>
      <dgm:t>
        <a:bodyPr/>
        <a:lstStyle/>
        <a:p>
          <a:endParaRPr lang="hr-HR"/>
        </a:p>
      </dgm:t>
    </dgm:pt>
    <dgm:pt modelId="{AD02876A-19D6-4C3F-80A1-8C06648EC675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2000" dirty="0" smtClean="0">
              <a:solidFill>
                <a:schemeClr val="tx2"/>
              </a:solidFill>
            </a:rPr>
            <a:t>NERAZVIJEN GOVOR</a:t>
          </a:r>
          <a:endParaRPr lang="hr-HR" sz="2000" dirty="0">
            <a:solidFill>
              <a:schemeClr val="tx2"/>
            </a:solidFill>
          </a:endParaRPr>
        </a:p>
      </dgm:t>
    </dgm:pt>
    <dgm:pt modelId="{63948545-92CF-4B31-B3C8-47BFC9AC88DA}" type="parTrans" cxnId="{51548239-02E4-41DF-BD11-341CF830B236}">
      <dgm:prSet/>
      <dgm:spPr/>
      <dgm:t>
        <a:bodyPr/>
        <a:lstStyle/>
        <a:p>
          <a:endParaRPr lang="hr-HR"/>
        </a:p>
      </dgm:t>
    </dgm:pt>
    <dgm:pt modelId="{EA624D11-3363-4CF1-9A63-FEED5B9ABE94}" type="sibTrans" cxnId="{51548239-02E4-41DF-BD11-341CF830B236}">
      <dgm:prSet/>
      <dgm:spPr/>
      <dgm:t>
        <a:bodyPr/>
        <a:lstStyle/>
        <a:p>
          <a:endParaRPr lang="hr-HR"/>
        </a:p>
      </dgm:t>
    </dgm:pt>
    <dgm:pt modelId="{CF866D60-1B1F-4B9B-8F2C-A41525342FD8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r-HR" sz="2000" dirty="0" smtClean="0">
              <a:solidFill>
                <a:schemeClr val="tx2"/>
              </a:solidFill>
            </a:rPr>
            <a:t>POSEBNE JEZIČNE TEŠKOĆE</a:t>
          </a:r>
          <a:endParaRPr lang="hr-HR" sz="2000" dirty="0">
            <a:solidFill>
              <a:schemeClr val="tx2"/>
            </a:solidFill>
          </a:endParaRPr>
        </a:p>
      </dgm:t>
    </dgm:pt>
    <dgm:pt modelId="{CD36EBFA-AB2D-4F8B-9454-324BF0419280}" type="parTrans" cxnId="{C2CCE95D-6406-435C-BC0D-F77624D1AAF0}">
      <dgm:prSet/>
      <dgm:spPr/>
      <dgm:t>
        <a:bodyPr/>
        <a:lstStyle/>
        <a:p>
          <a:endParaRPr lang="hr-HR"/>
        </a:p>
      </dgm:t>
    </dgm:pt>
    <dgm:pt modelId="{AD8CB6FF-38F1-4EC7-A719-10F25A00FB19}" type="sibTrans" cxnId="{C2CCE95D-6406-435C-BC0D-F77624D1AAF0}">
      <dgm:prSet/>
      <dgm:spPr/>
      <dgm:t>
        <a:bodyPr/>
        <a:lstStyle/>
        <a:p>
          <a:endParaRPr lang="hr-HR"/>
        </a:p>
      </dgm:t>
    </dgm:pt>
    <dgm:pt modelId="{FD9E195E-D94A-4F83-81A0-AEB986C24183}" type="pres">
      <dgm:prSet presAssocID="{3E9FB4E4-2FA9-4C65-9664-D422105A51E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74DA4C3-DAC2-46CA-B749-9E5B48B994EE}" type="pres">
      <dgm:prSet presAssocID="{14E999C2-0998-469D-8ACC-8564987ECBFF}" presName="roof" presStyleLbl="dkBgShp" presStyleIdx="0" presStyleCnt="2"/>
      <dgm:spPr/>
      <dgm:t>
        <a:bodyPr/>
        <a:lstStyle/>
        <a:p>
          <a:endParaRPr lang="hr-HR"/>
        </a:p>
      </dgm:t>
    </dgm:pt>
    <dgm:pt modelId="{F092C076-F7B9-4B26-A5BE-73F7DA9CB3FB}" type="pres">
      <dgm:prSet presAssocID="{14E999C2-0998-469D-8ACC-8564987ECBFF}" presName="pillars" presStyleCnt="0"/>
      <dgm:spPr/>
    </dgm:pt>
    <dgm:pt modelId="{4229DEF7-C1F7-435E-87C4-CDA913F9FC78}" type="pres">
      <dgm:prSet presAssocID="{14E999C2-0998-469D-8ACC-8564987ECBF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62C3DEE-AA49-4A26-9FB7-91137F111707}" type="pres">
      <dgm:prSet presAssocID="{AD02876A-19D6-4C3F-80A1-8C06648EC67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EABCF0-4EED-483B-ABB0-800D7778F6E1}" type="pres">
      <dgm:prSet presAssocID="{CF866D60-1B1F-4B9B-8F2C-A41525342FD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F337FC-AA9A-4401-A968-BA6AC48991F4}" type="pres">
      <dgm:prSet presAssocID="{14E999C2-0998-469D-8ACC-8564987ECBFF}" presName="base" presStyleLbl="dkBgShp" presStyleIdx="1" presStyleCnt="2"/>
      <dgm:spPr>
        <a:solidFill>
          <a:schemeClr val="bg1"/>
        </a:solidFill>
      </dgm:spPr>
    </dgm:pt>
  </dgm:ptLst>
  <dgm:cxnLst>
    <dgm:cxn modelId="{C2CCE95D-6406-435C-BC0D-F77624D1AAF0}" srcId="{14E999C2-0998-469D-8ACC-8564987ECBFF}" destId="{CF866D60-1B1F-4B9B-8F2C-A41525342FD8}" srcOrd="2" destOrd="0" parTransId="{CD36EBFA-AB2D-4F8B-9454-324BF0419280}" sibTransId="{AD8CB6FF-38F1-4EC7-A719-10F25A00FB19}"/>
    <dgm:cxn modelId="{53EA296D-6C6A-4EF4-8994-6F59EBD1CCE8}" type="presOf" srcId="{14E999C2-0998-469D-8ACC-8564987ECBFF}" destId="{D74DA4C3-DAC2-46CA-B749-9E5B48B994EE}" srcOrd="0" destOrd="0" presId="urn:microsoft.com/office/officeart/2005/8/layout/hList3"/>
    <dgm:cxn modelId="{954622DA-7F36-4C6A-8056-1D47D1560005}" type="presOf" srcId="{3E9FB4E4-2FA9-4C65-9664-D422105A51EA}" destId="{FD9E195E-D94A-4F83-81A0-AEB986C24183}" srcOrd="0" destOrd="0" presId="urn:microsoft.com/office/officeart/2005/8/layout/hList3"/>
    <dgm:cxn modelId="{51548239-02E4-41DF-BD11-341CF830B236}" srcId="{14E999C2-0998-469D-8ACC-8564987ECBFF}" destId="{AD02876A-19D6-4C3F-80A1-8C06648EC675}" srcOrd="1" destOrd="0" parTransId="{63948545-92CF-4B31-B3C8-47BFC9AC88DA}" sibTransId="{EA624D11-3363-4CF1-9A63-FEED5B9ABE94}"/>
    <dgm:cxn modelId="{CD4B52F9-446D-4CD7-879F-1BE43B49910B}" type="presOf" srcId="{B05DDB6F-BE12-4811-91A3-886902CA600D}" destId="{4229DEF7-C1F7-435E-87C4-CDA913F9FC78}" srcOrd="0" destOrd="0" presId="urn:microsoft.com/office/officeart/2005/8/layout/hList3"/>
    <dgm:cxn modelId="{3537D151-D6A6-403C-9D68-0B31929279E7}" srcId="{14E999C2-0998-469D-8ACC-8564987ECBFF}" destId="{B05DDB6F-BE12-4811-91A3-886902CA600D}" srcOrd="0" destOrd="0" parTransId="{C1FFA732-BD61-4B92-9DC4-1081BA3CAE80}" sibTransId="{5E33B33D-2886-4D47-B6A4-5523AA49D5D9}"/>
    <dgm:cxn modelId="{D93497CA-89D0-4933-A369-382C0F1C8B64}" type="presOf" srcId="{CF866D60-1B1F-4B9B-8F2C-A41525342FD8}" destId="{E0EABCF0-4EED-483B-ABB0-800D7778F6E1}" srcOrd="0" destOrd="0" presId="urn:microsoft.com/office/officeart/2005/8/layout/hList3"/>
    <dgm:cxn modelId="{834DFDE5-D0E4-4BBE-8FCF-7C7A625DB2FB}" srcId="{3E9FB4E4-2FA9-4C65-9664-D422105A51EA}" destId="{14E999C2-0998-469D-8ACC-8564987ECBFF}" srcOrd="0" destOrd="0" parTransId="{1059A020-5512-4A0A-B1AA-7DBEA88CE762}" sibTransId="{CF67CECB-C959-4BBE-B3D2-446E028BE20D}"/>
    <dgm:cxn modelId="{C41B92BE-D954-4187-8592-AA2CA14C91CA}" type="presOf" srcId="{AD02876A-19D6-4C3F-80A1-8C06648EC675}" destId="{162C3DEE-AA49-4A26-9FB7-91137F111707}" srcOrd="0" destOrd="0" presId="urn:microsoft.com/office/officeart/2005/8/layout/hList3"/>
    <dgm:cxn modelId="{1820DD71-ADA6-4E9D-8CC4-5539FB0CBF04}" type="presParOf" srcId="{FD9E195E-D94A-4F83-81A0-AEB986C24183}" destId="{D74DA4C3-DAC2-46CA-B749-9E5B48B994EE}" srcOrd="0" destOrd="0" presId="urn:microsoft.com/office/officeart/2005/8/layout/hList3"/>
    <dgm:cxn modelId="{FE63477B-C3B0-4ABA-BE6B-3A255987087B}" type="presParOf" srcId="{FD9E195E-D94A-4F83-81A0-AEB986C24183}" destId="{F092C076-F7B9-4B26-A5BE-73F7DA9CB3FB}" srcOrd="1" destOrd="0" presId="urn:microsoft.com/office/officeart/2005/8/layout/hList3"/>
    <dgm:cxn modelId="{D1AAE796-EDA0-4B53-AF59-53FA383139A9}" type="presParOf" srcId="{F092C076-F7B9-4B26-A5BE-73F7DA9CB3FB}" destId="{4229DEF7-C1F7-435E-87C4-CDA913F9FC78}" srcOrd="0" destOrd="0" presId="urn:microsoft.com/office/officeart/2005/8/layout/hList3"/>
    <dgm:cxn modelId="{226AC343-6843-414B-AE37-21CC9294CB33}" type="presParOf" srcId="{F092C076-F7B9-4B26-A5BE-73F7DA9CB3FB}" destId="{162C3DEE-AA49-4A26-9FB7-91137F111707}" srcOrd="1" destOrd="0" presId="urn:microsoft.com/office/officeart/2005/8/layout/hList3"/>
    <dgm:cxn modelId="{5BA0D6E9-E2C9-43F1-9796-5B47E2EDE20B}" type="presParOf" srcId="{F092C076-F7B9-4B26-A5BE-73F7DA9CB3FB}" destId="{E0EABCF0-4EED-483B-ABB0-800D7778F6E1}" srcOrd="2" destOrd="0" presId="urn:microsoft.com/office/officeart/2005/8/layout/hList3"/>
    <dgm:cxn modelId="{6338FBAD-A932-47A3-B3A5-8855A5E6CCF0}" type="presParOf" srcId="{FD9E195E-D94A-4F83-81A0-AEB986C24183}" destId="{E0F337FC-AA9A-4401-A968-BA6AC48991F4}" srcOrd="2" destOrd="0" presId="urn:microsoft.com/office/officeart/2005/8/layout/h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82FFD3-D377-45B3-B4CC-134B70528C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8859FB7-3B00-40EB-A9E4-53AE58B8BA8E}">
      <dgm:prSet phldrT="[Tekst]" custT="1"/>
      <dgm:spPr>
        <a:solidFill>
          <a:schemeClr val="bg2">
            <a:lumMod val="25000"/>
          </a:schemeClr>
        </a:solidFill>
      </dgm:spPr>
      <dgm:t>
        <a:bodyPr/>
        <a:lstStyle/>
        <a:p>
          <a:endParaRPr lang="hr-HR" sz="2000" dirty="0" smtClean="0"/>
        </a:p>
        <a:p>
          <a:r>
            <a:rPr lang="hr-HR" sz="2000" dirty="0" smtClean="0"/>
            <a:t>USPOREN JEZIČNO-GOVORNI RAZVOJ-NEDOVOLJNO RAZVIJEN GOVOR (nakon 4.g)-progovara kasnije, govori manje, siromašan rječnik, jednostavna rečenica, agramatizmi, neobičan redoslijed riječi u rečenici, dislalija (i leksička), teškoće razumijevanja</a:t>
          </a:r>
        </a:p>
        <a:p>
          <a:r>
            <a:rPr lang="hr-HR" sz="2000" dirty="0" smtClean="0"/>
            <a:t>-teškoće usvajanja </a:t>
          </a:r>
          <a:r>
            <a:rPr lang="hr-HR" sz="2000" dirty="0" err="1" smtClean="0"/>
            <a:t>predvještina</a:t>
          </a:r>
          <a:r>
            <a:rPr lang="hr-HR" sz="2000" dirty="0" smtClean="0"/>
            <a:t> čitanja i pisanja</a:t>
          </a:r>
        </a:p>
        <a:p>
          <a:endParaRPr lang="hr-HR" sz="2000" dirty="0"/>
        </a:p>
      </dgm:t>
    </dgm:pt>
    <dgm:pt modelId="{837AA907-D208-40F9-B572-3FE365111B5D}" type="parTrans" cxnId="{E29D50A8-E8C5-4ED0-820F-F1D0A9306EFD}">
      <dgm:prSet/>
      <dgm:spPr/>
      <dgm:t>
        <a:bodyPr/>
        <a:lstStyle/>
        <a:p>
          <a:endParaRPr lang="hr-HR"/>
        </a:p>
      </dgm:t>
    </dgm:pt>
    <dgm:pt modelId="{33A494C8-234C-43EB-B678-0AF48B641820}" type="sibTrans" cxnId="{E29D50A8-E8C5-4ED0-820F-F1D0A9306EFD}">
      <dgm:prSet/>
      <dgm:spPr/>
      <dgm:t>
        <a:bodyPr/>
        <a:lstStyle/>
        <a:p>
          <a:endParaRPr lang="hr-HR"/>
        </a:p>
      </dgm:t>
    </dgm:pt>
    <dgm:pt modelId="{EBECFF51-140F-4A2A-8FF4-070E5FA97F9B}">
      <dgm:prSet phldrT="[Teks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hr-HR" sz="2000" dirty="0" smtClean="0"/>
            <a:t>NERAZVIJEN GOVOR-odsustvo govora, nerazumijevanje govora, može koristiti geste (rijetko), mogući simptom općeg odstupanja u razvoju</a:t>
          </a:r>
          <a:endParaRPr lang="hr-HR" sz="2000" dirty="0"/>
        </a:p>
      </dgm:t>
    </dgm:pt>
    <dgm:pt modelId="{B212B10D-89F2-41C6-B148-BAB98847A5A0}" type="parTrans" cxnId="{491C4EAE-80B8-41D9-8485-374D8673166A}">
      <dgm:prSet/>
      <dgm:spPr/>
      <dgm:t>
        <a:bodyPr/>
        <a:lstStyle/>
        <a:p>
          <a:endParaRPr lang="hr-HR"/>
        </a:p>
      </dgm:t>
    </dgm:pt>
    <dgm:pt modelId="{826ED634-0B03-49FB-A085-596885FD3929}" type="sibTrans" cxnId="{491C4EAE-80B8-41D9-8485-374D8673166A}">
      <dgm:prSet/>
      <dgm:spPr/>
      <dgm:t>
        <a:bodyPr/>
        <a:lstStyle/>
        <a:p>
          <a:endParaRPr lang="hr-HR"/>
        </a:p>
      </dgm:t>
    </dgm:pt>
    <dgm:pt modelId="{C34F0363-CC4E-4FCF-A5F5-87991D6EB4F6}">
      <dgm:prSet phldrT="[Tekst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hr-HR" sz="2000" dirty="0" smtClean="0"/>
            <a:t>POSEBNE JEZIČNE TEŠKOĆE-kasnije progovara, usporen jezični razvoj, ograničen rječnik, nepravilna sintaksa, </a:t>
          </a:r>
          <a:r>
            <a:rPr lang="hr-HR" sz="2000" dirty="0" err="1" smtClean="0"/>
            <a:t>agramatične</a:t>
          </a:r>
          <a:r>
            <a:rPr lang="hr-HR" sz="2000" dirty="0" smtClean="0"/>
            <a:t> rečenice, prosječne intel. sposobnosti, nema organskih oštećenja (sluh uredan, bez </a:t>
          </a:r>
          <a:r>
            <a:rPr lang="hr-HR" sz="2000" dirty="0" err="1" smtClean="0"/>
            <a:t>emoc</a:t>
          </a:r>
          <a:r>
            <a:rPr lang="hr-HR" sz="2000" dirty="0" smtClean="0"/>
            <a:t>. </a:t>
          </a:r>
          <a:r>
            <a:rPr lang="hr-HR" sz="2000" dirty="0" err="1" smtClean="0"/>
            <a:t>porem</a:t>
          </a:r>
          <a:r>
            <a:rPr lang="hr-HR" sz="2000" dirty="0" smtClean="0"/>
            <a:t>.)</a:t>
          </a:r>
        </a:p>
        <a:p>
          <a:r>
            <a:rPr lang="hr-HR" sz="2000" dirty="0" smtClean="0"/>
            <a:t>Poveznica s disleksijom</a:t>
          </a:r>
          <a:endParaRPr lang="hr-HR" sz="2000" dirty="0"/>
        </a:p>
      </dgm:t>
    </dgm:pt>
    <dgm:pt modelId="{63193BDB-EA91-4D70-B2E1-BF8DFA48AAB9}" type="parTrans" cxnId="{D824825C-B7BA-4C00-B65F-D377215FFF46}">
      <dgm:prSet/>
      <dgm:spPr/>
      <dgm:t>
        <a:bodyPr/>
        <a:lstStyle/>
        <a:p>
          <a:endParaRPr lang="hr-HR"/>
        </a:p>
      </dgm:t>
    </dgm:pt>
    <dgm:pt modelId="{5674109C-DB53-4FB5-ADC2-82211426EF56}" type="sibTrans" cxnId="{D824825C-B7BA-4C00-B65F-D377215FFF46}">
      <dgm:prSet/>
      <dgm:spPr/>
      <dgm:t>
        <a:bodyPr/>
        <a:lstStyle/>
        <a:p>
          <a:endParaRPr lang="hr-HR"/>
        </a:p>
      </dgm:t>
    </dgm:pt>
    <dgm:pt modelId="{AFD1C807-74F0-4A97-9C33-7444181C43EE}" type="pres">
      <dgm:prSet presAssocID="{5982FFD3-D377-45B3-B4CC-134B70528C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AAFB251-C1DE-4890-B4C1-ED228346B680}" type="pres">
      <dgm:prSet presAssocID="{78859FB7-3B00-40EB-A9E4-53AE58B8BA8E}" presName="parentLin" presStyleCnt="0"/>
      <dgm:spPr/>
    </dgm:pt>
    <dgm:pt modelId="{26DB470F-1871-4F07-8576-75138182E457}" type="pres">
      <dgm:prSet presAssocID="{78859FB7-3B00-40EB-A9E4-53AE58B8BA8E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23EFD9B2-6916-47A1-A475-CC9C8ECEFF6B}" type="pres">
      <dgm:prSet presAssocID="{78859FB7-3B00-40EB-A9E4-53AE58B8BA8E}" presName="parentText" presStyleLbl="node1" presStyleIdx="0" presStyleCnt="3" custScaleX="142857" custScaleY="24505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A29313D-F7CA-402C-A684-38C3C4CB1A91}" type="pres">
      <dgm:prSet presAssocID="{78859FB7-3B00-40EB-A9E4-53AE58B8BA8E}" presName="negativeSpace" presStyleCnt="0"/>
      <dgm:spPr/>
    </dgm:pt>
    <dgm:pt modelId="{D55863EE-3E81-4600-AE3D-CB08CD1E5D52}" type="pres">
      <dgm:prSet presAssocID="{78859FB7-3B00-40EB-A9E4-53AE58B8BA8E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</dgm:pt>
    <dgm:pt modelId="{F7B5CB25-7753-497C-95DF-63C3449E47EB}" type="pres">
      <dgm:prSet presAssocID="{33A494C8-234C-43EB-B678-0AF48B641820}" presName="spaceBetweenRectangles" presStyleCnt="0"/>
      <dgm:spPr/>
    </dgm:pt>
    <dgm:pt modelId="{8536FF47-FA63-4112-AEBF-5DC603127A94}" type="pres">
      <dgm:prSet presAssocID="{EBECFF51-140F-4A2A-8FF4-070E5FA97F9B}" presName="parentLin" presStyleCnt="0"/>
      <dgm:spPr/>
    </dgm:pt>
    <dgm:pt modelId="{ECB9A515-EE7B-4026-97C6-1D1CE12C9C07}" type="pres">
      <dgm:prSet presAssocID="{EBECFF51-140F-4A2A-8FF4-070E5FA97F9B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F954821B-07E1-4A42-B9B6-D67794D049F4}" type="pres">
      <dgm:prSet presAssocID="{EBECFF51-140F-4A2A-8FF4-070E5FA97F9B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D206FA-79CF-4233-8BB9-88C9F8ECBD9A}" type="pres">
      <dgm:prSet presAssocID="{EBECFF51-140F-4A2A-8FF4-070E5FA97F9B}" presName="negativeSpace" presStyleCnt="0"/>
      <dgm:spPr/>
    </dgm:pt>
    <dgm:pt modelId="{C1C1E7C2-49D4-43A4-8E3B-204D52DED396}" type="pres">
      <dgm:prSet presAssocID="{EBECFF51-140F-4A2A-8FF4-070E5FA97F9B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</dgm:pt>
    <dgm:pt modelId="{E86E9127-3732-46BF-9C51-BAAB3E13F65C}" type="pres">
      <dgm:prSet presAssocID="{826ED634-0B03-49FB-A085-596885FD3929}" presName="spaceBetweenRectangles" presStyleCnt="0"/>
      <dgm:spPr/>
    </dgm:pt>
    <dgm:pt modelId="{49262773-5F73-4FDF-A83F-B9CB7EE6A128}" type="pres">
      <dgm:prSet presAssocID="{C34F0363-CC4E-4FCF-A5F5-87991D6EB4F6}" presName="parentLin" presStyleCnt="0"/>
      <dgm:spPr/>
    </dgm:pt>
    <dgm:pt modelId="{A628CD3D-D698-4DC7-9CBF-21AE0E3BDE88}" type="pres">
      <dgm:prSet presAssocID="{C34F0363-CC4E-4FCF-A5F5-87991D6EB4F6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729DA384-61FF-4CF2-BA71-4A2F68D73874}" type="pres">
      <dgm:prSet presAssocID="{C34F0363-CC4E-4FCF-A5F5-87991D6EB4F6}" presName="parentText" presStyleLbl="node1" presStyleIdx="2" presStyleCnt="3" custScaleX="142857" custScaleY="23594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EDA1FD-A28C-49A3-AC64-E43C2739A34F}" type="pres">
      <dgm:prSet presAssocID="{C34F0363-CC4E-4FCF-A5F5-87991D6EB4F6}" presName="negativeSpace" presStyleCnt="0"/>
      <dgm:spPr/>
    </dgm:pt>
    <dgm:pt modelId="{B09D4074-5747-4FF9-AE40-3EA8CB6B8458}" type="pres">
      <dgm:prSet presAssocID="{C34F0363-CC4E-4FCF-A5F5-87991D6EB4F6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3">
              <a:lumMod val="50000"/>
            </a:schemeClr>
          </a:solidFill>
        </a:ln>
      </dgm:spPr>
    </dgm:pt>
  </dgm:ptLst>
  <dgm:cxnLst>
    <dgm:cxn modelId="{491C4EAE-80B8-41D9-8485-374D8673166A}" srcId="{5982FFD3-D377-45B3-B4CC-134B70528C6F}" destId="{EBECFF51-140F-4A2A-8FF4-070E5FA97F9B}" srcOrd="1" destOrd="0" parTransId="{B212B10D-89F2-41C6-B148-BAB98847A5A0}" sibTransId="{826ED634-0B03-49FB-A085-596885FD3929}"/>
    <dgm:cxn modelId="{D824825C-B7BA-4C00-B65F-D377215FFF46}" srcId="{5982FFD3-D377-45B3-B4CC-134B70528C6F}" destId="{C34F0363-CC4E-4FCF-A5F5-87991D6EB4F6}" srcOrd="2" destOrd="0" parTransId="{63193BDB-EA91-4D70-B2E1-BF8DFA48AAB9}" sibTransId="{5674109C-DB53-4FB5-ADC2-82211426EF56}"/>
    <dgm:cxn modelId="{3781F7EA-1981-4828-9077-D99D9A57C543}" type="presOf" srcId="{78859FB7-3B00-40EB-A9E4-53AE58B8BA8E}" destId="{23EFD9B2-6916-47A1-A475-CC9C8ECEFF6B}" srcOrd="1" destOrd="0" presId="urn:microsoft.com/office/officeart/2005/8/layout/list1"/>
    <dgm:cxn modelId="{F3DAC707-711B-45B0-B549-6BB8FF416EB3}" type="presOf" srcId="{C34F0363-CC4E-4FCF-A5F5-87991D6EB4F6}" destId="{A628CD3D-D698-4DC7-9CBF-21AE0E3BDE88}" srcOrd="0" destOrd="0" presId="urn:microsoft.com/office/officeart/2005/8/layout/list1"/>
    <dgm:cxn modelId="{0BD1DED6-2DE9-4E4A-9D28-68C1741553F9}" type="presOf" srcId="{5982FFD3-D377-45B3-B4CC-134B70528C6F}" destId="{AFD1C807-74F0-4A97-9C33-7444181C43EE}" srcOrd="0" destOrd="0" presId="urn:microsoft.com/office/officeart/2005/8/layout/list1"/>
    <dgm:cxn modelId="{2EB1F57E-D351-48A7-B62A-3717C256A996}" type="presOf" srcId="{78859FB7-3B00-40EB-A9E4-53AE58B8BA8E}" destId="{26DB470F-1871-4F07-8576-75138182E457}" srcOrd="0" destOrd="0" presId="urn:microsoft.com/office/officeart/2005/8/layout/list1"/>
    <dgm:cxn modelId="{39B0DEC7-4501-4C98-A834-2C6E5AEB3613}" type="presOf" srcId="{EBECFF51-140F-4A2A-8FF4-070E5FA97F9B}" destId="{F954821B-07E1-4A42-B9B6-D67794D049F4}" srcOrd="1" destOrd="0" presId="urn:microsoft.com/office/officeart/2005/8/layout/list1"/>
    <dgm:cxn modelId="{3304809A-C1A1-4415-8640-4F6C0C633093}" type="presOf" srcId="{C34F0363-CC4E-4FCF-A5F5-87991D6EB4F6}" destId="{729DA384-61FF-4CF2-BA71-4A2F68D73874}" srcOrd="1" destOrd="0" presId="urn:microsoft.com/office/officeart/2005/8/layout/list1"/>
    <dgm:cxn modelId="{E29D50A8-E8C5-4ED0-820F-F1D0A9306EFD}" srcId="{5982FFD3-D377-45B3-B4CC-134B70528C6F}" destId="{78859FB7-3B00-40EB-A9E4-53AE58B8BA8E}" srcOrd="0" destOrd="0" parTransId="{837AA907-D208-40F9-B572-3FE365111B5D}" sibTransId="{33A494C8-234C-43EB-B678-0AF48B641820}"/>
    <dgm:cxn modelId="{ADEC373A-D23A-4A2D-9D75-D1C93C9F3BF2}" type="presOf" srcId="{EBECFF51-140F-4A2A-8FF4-070E5FA97F9B}" destId="{ECB9A515-EE7B-4026-97C6-1D1CE12C9C07}" srcOrd="0" destOrd="0" presId="urn:microsoft.com/office/officeart/2005/8/layout/list1"/>
    <dgm:cxn modelId="{4FDFA056-9B9E-46EA-A26B-E322BB7036D1}" type="presParOf" srcId="{AFD1C807-74F0-4A97-9C33-7444181C43EE}" destId="{2AAFB251-C1DE-4890-B4C1-ED228346B680}" srcOrd="0" destOrd="0" presId="urn:microsoft.com/office/officeart/2005/8/layout/list1"/>
    <dgm:cxn modelId="{A6B5AC76-0875-4670-B9D3-2D3DF23B8C59}" type="presParOf" srcId="{2AAFB251-C1DE-4890-B4C1-ED228346B680}" destId="{26DB470F-1871-4F07-8576-75138182E457}" srcOrd="0" destOrd="0" presId="urn:microsoft.com/office/officeart/2005/8/layout/list1"/>
    <dgm:cxn modelId="{D1F1A889-C638-4DC8-A266-423491E2F5D8}" type="presParOf" srcId="{2AAFB251-C1DE-4890-B4C1-ED228346B680}" destId="{23EFD9B2-6916-47A1-A475-CC9C8ECEFF6B}" srcOrd="1" destOrd="0" presId="urn:microsoft.com/office/officeart/2005/8/layout/list1"/>
    <dgm:cxn modelId="{10BACD05-D841-4F18-8271-72D07419F2BC}" type="presParOf" srcId="{AFD1C807-74F0-4A97-9C33-7444181C43EE}" destId="{EA29313D-F7CA-402C-A684-38C3C4CB1A91}" srcOrd="1" destOrd="0" presId="urn:microsoft.com/office/officeart/2005/8/layout/list1"/>
    <dgm:cxn modelId="{2F55BB18-93A7-49BC-856A-08ACE7C297D7}" type="presParOf" srcId="{AFD1C807-74F0-4A97-9C33-7444181C43EE}" destId="{D55863EE-3E81-4600-AE3D-CB08CD1E5D52}" srcOrd="2" destOrd="0" presId="urn:microsoft.com/office/officeart/2005/8/layout/list1"/>
    <dgm:cxn modelId="{86B30977-DDD1-4997-946B-0801073AC8CB}" type="presParOf" srcId="{AFD1C807-74F0-4A97-9C33-7444181C43EE}" destId="{F7B5CB25-7753-497C-95DF-63C3449E47EB}" srcOrd="3" destOrd="0" presId="urn:microsoft.com/office/officeart/2005/8/layout/list1"/>
    <dgm:cxn modelId="{174289B9-B5E7-4CFC-959E-B89E94F29E98}" type="presParOf" srcId="{AFD1C807-74F0-4A97-9C33-7444181C43EE}" destId="{8536FF47-FA63-4112-AEBF-5DC603127A94}" srcOrd="4" destOrd="0" presId="urn:microsoft.com/office/officeart/2005/8/layout/list1"/>
    <dgm:cxn modelId="{926187D3-0D1C-4E55-9A19-7D412E084354}" type="presParOf" srcId="{8536FF47-FA63-4112-AEBF-5DC603127A94}" destId="{ECB9A515-EE7B-4026-97C6-1D1CE12C9C07}" srcOrd="0" destOrd="0" presId="urn:microsoft.com/office/officeart/2005/8/layout/list1"/>
    <dgm:cxn modelId="{E9C3B027-E506-42D1-8DCE-3362FEF5F75A}" type="presParOf" srcId="{8536FF47-FA63-4112-AEBF-5DC603127A94}" destId="{F954821B-07E1-4A42-B9B6-D67794D049F4}" srcOrd="1" destOrd="0" presId="urn:microsoft.com/office/officeart/2005/8/layout/list1"/>
    <dgm:cxn modelId="{C80A942B-6255-42DA-A515-EDAB754C7438}" type="presParOf" srcId="{AFD1C807-74F0-4A97-9C33-7444181C43EE}" destId="{4ED206FA-79CF-4233-8BB9-88C9F8ECBD9A}" srcOrd="5" destOrd="0" presId="urn:microsoft.com/office/officeart/2005/8/layout/list1"/>
    <dgm:cxn modelId="{D3A7DD11-BC90-420B-8C69-50D3AB52449B}" type="presParOf" srcId="{AFD1C807-74F0-4A97-9C33-7444181C43EE}" destId="{C1C1E7C2-49D4-43A4-8E3B-204D52DED396}" srcOrd="6" destOrd="0" presId="urn:microsoft.com/office/officeart/2005/8/layout/list1"/>
    <dgm:cxn modelId="{E7AB7A92-3CE0-405D-AA22-620F52E7000C}" type="presParOf" srcId="{AFD1C807-74F0-4A97-9C33-7444181C43EE}" destId="{E86E9127-3732-46BF-9C51-BAAB3E13F65C}" srcOrd="7" destOrd="0" presId="urn:microsoft.com/office/officeart/2005/8/layout/list1"/>
    <dgm:cxn modelId="{F1105819-5A75-42BA-B5D3-43585D0335B5}" type="presParOf" srcId="{AFD1C807-74F0-4A97-9C33-7444181C43EE}" destId="{49262773-5F73-4FDF-A83F-B9CB7EE6A128}" srcOrd="8" destOrd="0" presId="urn:microsoft.com/office/officeart/2005/8/layout/list1"/>
    <dgm:cxn modelId="{4EDDC73A-E3CD-4D7D-96F9-338193EC7325}" type="presParOf" srcId="{49262773-5F73-4FDF-A83F-B9CB7EE6A128}" destId="{A628CD3D-D698-4DC7-9CBF-21AE0E3BDE88}" srcOrd="0" destOrd="0" presId="urn:microsoft.com/office/officeart/2005/8/layout/list1"/>
    <dgm:cxn modelId="{6E3CFE22-1DB0-48D0-9E0B-647BE16BD329}" type="presParOf" srcId="{49262773-5F73-4FDF-A83F-B9CB7EE6A128}" destId="{729DA384-61FF-4CF2-BA71-4A2F68D73874}" srcOrd="1" destOrd="0" presId="urn:microsoft.com/office/officeart/2005/8/layout/list1"/>
    <dgm:cxn modelId="{844117B7-B8DB-4EB9-B87B-C781253D661B}" type="presParOf" srcId="{AFD1C807-74F0-4A97-9C33-7444181C43EE}" destId="{9BEDA1FD-A28C-49A3-AC64-E43C2739A34F}" srcOrd="9" destOrd="0" presId="urn:microsoft.com/office/officeart/2005/8/layout/list1"/>
    <dgm:cxn modelId="{C8362FCB-53D5-4849-A4CB-329483A10F8B}" type="presParOf" srcId="{AFD1C807-74F0-4A97-9C33-7444181C43EE}" destId="{B09D4074-5747-4FF9-AE40-3EA8CB6B8458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10.11.2017.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10.11.2017.</a:t>
            </a:fld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08589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Perinatalni – porod i prva</a:t>
            </a:r>
            <a:r>
              <a:rPr lang="hr-HR" baseline="0" dirty="0" smtClean="0"/>
              <a:t> dva tjedna života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POČETNOJ FAZI</a:t>
            </a:r>
            <a:r>
              <a:rPr lang="hr-HR" baseline="0" dirty="0" smtClean="0"/>
              <a:t> GLASANJA GLASA SE ISTO KAO I DRUGA DJECA</a:t>
            </a:r>
          </a:p>
          <a:p>
            <a:r>
              <a:rPr lang="hr-HR" baseline="0" dirty="0" smtClean="0"/>
              <a:t>NE ČUJE ODGOVOR-GLASANJE SE UMANJUJE I NESTAJE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Gluho</a:t>
            </a:r>
            <a:r>
              <a:rPr lang="hr-HR" baseline="0" dirty="0" smtClean="0"/>
              <a:t> dijete-nijemi roditelji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Mogu se odraziti</a:t>
            </a:r>
            <a:r>
              <a:rPr lang="hr-HR" baseline="0" dirty="0" smtClean="0"/>
              <a:t> na proces usvajanja čitanja – čitanje je primarno jezična vještina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Govor-prijenos</a:t>
            </a:r>
            <a:r>
              <a:rPr lang="hr-HR" baseline="0" dirty="0" smtClean="0"/>
              <a:t> jezične cjeline-sintaksa, morfologija, fonologija, semantika, pragmatika</a:t>
            </a:r>
            <a:endParaRPr lang="hr-HR" dirty="0" smtClean="0"/>
          </a:p>
          <a:p>
            <a:r>
              <a:rPr lang="hr-HR" dirty="0" smtClean="0"/>
              <a:t>Agramatizmi-teta ide vrtić  </a:t>
            </a:r>
            <a:r>
              <a:rPr lang="hr-HR" dirty="0" err="1" smtClean="0"/>
              <a:t>agramatične</a:t>
            </a:r>
            <a:r>
              <a:rPr lang="hr-HR" dirty="0" smtClean="0"/>
              <a:t> rečenice-nema veznika, prijedloga, zamjenica;</a:t>
            </a:r>
            <a:r>
              <a:rPr lang="hr-HR" baseline="0" dirty="0" smtClean="0"/>
              <a:t> čitanje je primarno jezična vještina</a:t>
            </a:r>
          </a:p>
          <a:p>
            <a:r>
              <a:rPr lang="hr-HR" baseline="0" dirty="0" smtClean="0"/>
              <a:t>7% u 1. r</a:t>
            </a:r>
          </a:p>
          <a:p>
            <a:r>
              <a:rPr lang="hr-HR" baseline="0" dirty="0" smtClean="0"/>
              <a:t>Slabiji rezultati u školi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000" dirty="0" smtClean="0"/>
              <a:t>Prijevremeni porod, traume pri porodu, nizak abgar; </a:t>
            </a:r>
            <a:r>
              <a:rPr lang="hr-HR" sz="1000" dirty="0" err="1" smtClean="0"/>
              <a:t>ošt</a:t>
            </a:r>
            <a:r>
              <a:rPr lang="hr-HR" sz="1000" dirty="0" smtClean="0"/>
              <a:t>. vida, sluha, MR, CP, PERVAZIVNI</a:t>
            </a:r>
            <a:r>
              <a:rPr lang="hr-HR" sz="1000" baseline="0" dirty="0" smtClean="0"/>
              <a:t> (autizam, </a:t>
            </a:r>
            <a:r>
              <a:rPr lang="hr-HR" sz="1000" baseline="0" dirty="0" err="1" smtClean="0"/>
              <a:t>asperger</a:t>
            </a:r>
            <a:r>
              <a:rPr lang="hr-HR" sz="1000" baseline="0" dirty="0" smtClean="0"/>
              <a:t>, </a:t>
            </a:r>
            <a:r>
              <a:rPr lang="hr-HR" sz="1000" baseline="0" dirty="0" err="1" smtClean="0"/>
              <a:t>rett</a:t>
            </a:r>
            <a:r>
              <a:rPr lang="hr-HR" sz="1000" baseline="0" dirty="0" smtClean="0"/>
              <a:t>)</a:t>
            </a:r>
            <a:r>
              <a:rPr lang="hr-HR" sz="1000" dirty="0" smtClean="0"/>
              <a:t>promjene ličnosti uzrokovane organskim faktorima ili psihozama</a:t>
            </a:r>
            <a:endParaRPr lang="hr-HR" sz="10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23</a:t>
            </a:fld>
            <a:endParaRPr lang="hr-H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Guljenje voća, </a:t>
            </a:r>
            <a:r>
              <a:rPr lang="hr-HR" dirty="0" err="1" smtClean="0"/>
              <a:t>glinamol</a:t>
            </a:r>
            <a:r>
              <a:rPr lang="hr-HR" dirty="0" smtClean="0"/>
              <a:t>,</a:t>
            </a:r>
            <a:r>
              <a:rPr lang="hr-HR" baseline="0" dirty="0" smtClean="0"/>
              <a:t> plastelin, škare, kidanje papira, lijepljenje, miješanje karata, vezanje vezica, nizanje perli (tjestenine)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29</a:t>
            </a:fld>
            <a:endParaRPr lang="hr-H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Praćenje slijeda radnje, upozoravanje na pogreške – pamćenje, pažnja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30</a:t>
            </a:fld>
            <a:endParaRPr lang="hr-H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Švrljanje, </a:t>
            </a:r>
            <a:r>
              <a:rPr lang="hr-HR" dirty="0" err="1" smtClean="0"/>
              <a:t>preshematski</a:t>
            </a:r>
            <a:r>
              <a:rPr lang="hr-HR" dirty="0" smtClean="0"/>
              <a:t>, shematski, rani realizam, </a:t>
            </a:r>
            <a:r>
              <a:rPr lang="hr-HR" dirty="0" err="1" smtClean="0"/>
              <a:t>realizam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32</a:t>
            </a:fld>
            <a:endParaRPr lang="hr-H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10-8mj/ 2</a:t>
            </a:r>
            <a:r>
              <a:rPr lang="hr-HR" baseline="0" dirty="0" smtClean="0"/>
              <a:t> g/ 3.5-5g/ 6 g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33</a:t>
            </a:fld>
            <a:endParaRPr lang="hr-H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Motorička,</a:t>
            </a:r>
          </a:p>
          <a:p>
            <a:r>
              <a:rPr lang="hr-HR" dirty="0" smtClean="0"/>
              <a:t>leksička – dobar izgovor glasova,</a:t>
            </a:r>
            <a:r>
              <a:rPr lang="hr-HR" baseline="0" dirty="0" smtClean="0"/>
              <a:t> nesigurna slika riječi</a:t>
            </a:r>
            <a:r>
              <a:rPr lang="hr-HR" dirty="0" smtClean="0"/>
              <a:t>,</a:t>
            </a:r>
            <a:r>
              <a:rPr lang="hr-HR" baseline="0" dirty="0" smtClean="0"/>
              <a:t> ali u riječima-izostavljanje – crvenkapica-kapica, </a:t>
            </a:r>
            <a:r>
              <a:rPr lang="hr-HR" baseline="0" dirty="0" err="1" smtClean="0"/>
              <a:t>premiještanje</a:t>
            </a:r>
            <a:r>
              <a:rPr lang="hr-HR" baseline="0" dirty="0" smtClean="0"/>
              <a:t>–lokomotiva-</a:t>
            </a:r>
            <a:r>
              <a:rPr lang="hr-HR" baseline="0" dirty="0" err="1" smtClean="0"/>
              <a:t>lomokotiva</a:t>
            </a:r>
            <a:r>
              <a:rPr lang="hr-HR" baseline="0" dirty="0" smtClean="0"/>
              <a:t>, poklopac </a:t>
            </a:r>
            <a:r>
              <a:rPr lang="hr-HR" baseline="0" dirty="0" err="1" smtClean="0"/>
              <a:t>klopopac</a:t>
            </a:r>
            <a:endParaRPr lang="hr-HR" baseline="0" dirty="0" smtClean="0"/>
          </a:p>
          <a:p>
            <a:r>
              <a:rPr lang="hr-HR" baseline="0" dirty="0" smtClean="0"/>
              <a:t>Do 4. godine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Semafor, trakica, boja        maramica, kvačica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34</a:t>
            </a:fld>
            <a:endParaRPr lang="hr-H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Vještine</a:t>
            </a:r>
            <a:r>
              <a:rPr lang="hr-HR" baseline="0" dirty="0" smtClean="0"/>
              <a:t> potrebne prije kretanja u školu – olakšavaju usvajanje gradiva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36</a:t>
            </a:fld>
            <a:endParaRPr lang="hr-H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Razlika poteškoća učenja čitanja</a:t>
            </a:r>
            <a:r>
              <a:rPr lang="hr-HR" baseline="0" dirty="0" smtClean="0"/>
              <a:t> i pisanja i disleksije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38</a:t>
            </a:fld>
            <a:endParaRPr lang="hr-H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Nisu rezultat općih</a:t>
            </a:r>
            <a:r>
              <a:rPr lang="hr-HR" baseline="0" dirty="0" smtClean="0"/>
              <a:t> razvojnih ili senzoričkih teškoća</a:t>
            </a:r>
          </a:p>
          <a:p>
            <a:r>
              <a:rPr lang="hr-HR" baseline="0" dirty="0" smtClean="0"/>
              <a:t>Fonološko – ne razlikuju glasove</a:t>
            </a:r>
          </a:p>
          <a:p>
            <a:r>
              <a:rPr lang="hr-HR" baseline="0" dirty="0" smtClean="0"/>
              <a:t>Vizualno-grafem-fonem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39</a:t>
            </a:fld>
            <a:endParaRPr lang="hr-H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Djeca uče na</a:t>
            </a:r>
            <a:r>
              <a:rPr lang="hr-HR" baseline="0" dirty="0" smtClean="0"/>
              <a:t> bazi primjera iz neposredne okoline</a:t>
            </a:r>
          </a:p>
          <a:p>
            <a:r>
              <a:rPr lang="hr-HR" baseline="0" dirty="0" smtClean="0"/>
              <a:t>Kopiraju što odrasli čine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41</a:t>
            </a:fld>
            <a:endParaRPr lang="hr-H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Naučimo</a:t>
            </a:r>
            <a:r>
              <a:rPr lang="hr-HR" baseline="0" dirty="0" smtClean="0"/>
              <a:t> 15% onoga što čujemo, 50% onoga što vidimo i 90% onoga što sami kažemo učinimo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43</a:t>
            </a:fld>
            <a:endParaRPr lang="hr-H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44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62804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Idemo</a:t>
            </a:r>
            <a:r>
              <a:rPr lang="hr-HR" baseline="0" dirty="0" smtClean="0"/>
              <a:t> kuhati kavu-idemo </a:t>
            </a:r>
            <a:r>
              <a:rPr lang="hr-HR" baseline="0" dirty="0" err="1" smtClean="0"/>
              <a:t>tutati</a:t>
            </a:r>
            <a:r>
              <a:rPr lang="hr-HR" baseline="0" dirty="0" smtClean="0"/>
              <a:t> tavu. Ovo je krava-trava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Krava-trava, kava-tava glava-</a:t>
            </a:r>
            <a:r>
              <a:rPr lang="hr-HR" dirty="0" err="1" smtClean="0"/>
              <a:t>dlava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STARIJE OD 5,</a:t>
            </a:r>
            <a:r>
              <a:rPr lang="hr-HR" dirty="0" err="1" smtClean="0"/>
              <a:t>5</a:t>
            </a:r>
            <a:r>
              <a:rPr lang="hr-HR" dirty="0" smtClean="0"/>
              <a:t> GODINA BI TREBALO DOBRO IZGOVARATI SVE GLASOVE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Jezik-govor-komunikacija-nerazumljiv-slabo</a:t>
            </a:r>
            <a:r>
              <a:rPr lang="hr-HR" baseline="0" dirty="0" smtClean="0"/>
              <a:t> razumije-komunikacijski neuspjeh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Ka-ka-kapa,</a:t>
            </a:r>
            <a:r>
              <a:rPr lang="hr-HR" baseline="0" dirty="0" smtClean="0"/>
              <a:t> daj-</a:t>
            </a:r>
            <a:r>
              <a:rPr lang="hr-HR" baseline="0" dirty="0" err="1" smtClean="0"/>
              <a:t>daj</a:t>
            </a:r>
            <a:r>
              <a:rPr lang="hr-HR" baseline="0" dirty="0" smtClean="0"/>
              <a:t>-daj mi kapu; </a:t>
            </a:r>
            <a:r>
              <a:rPr lang="hr-HR" baseline="0" dirty="0" err="1" smtClean="0"/>
              <a:t>aaaaa</a:t>
            </a:r>
            <a:r>
              <a:rPr lang="hr-HR" baseline="0" dirty="0" smtClean="0"/>
              <a:t>; poštapalice, oklijevanja –hm, a, pa, tako i slično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Nepravilna pokretljivost artikulatora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3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4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5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3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4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3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4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grpSp>
        <p:nvGrpSpPr>
          <p:cNvPr id="5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 smtClean="0"/>
              <a:t>Kliknite da biste uredili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3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4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Kliknite da biste uredili stil naslova matrice</a:t>
            </a:r>
            <a:endParaRPr lang="hr-HR" dirty="0"/>
          </a:p>
        </p:txBody>
      </p:sp>
      <p:grpSp>
        <p:nvGrpSpPr>
          <p:cNvPr id="3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4" name="Grupa 83"/>
          <p:cNvGrpSpPr>
            <a:grpSpLocks noChangeAspect="1"/>
          </p:cNvGrpSpPr>
          <p:nvPr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grpSp>
        <p:nvGrpSpPr>
          <p:cNvPr id="5" name="Grupa 96"/>
          <p:cNvGrpSpPr>
            <a:grpSpLocks noChangeAspect="1"/>
          </p:cNvGrpSpPr>
          <p:nvPr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 smtClean="0"/>
              <a:t>Pritisnite ikonu za dodavanje slike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 smtClean="0"/>
              <a:t>Kliknite da biste uredili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10.11.2017.</a:t>
            </a:fld>
            <a:endParaRPr lang="hr-HR" dirty="0"/>
          </a:p>
        </p:txBody>
      </p:sp>
      <p:grpSp>
        <p:nvGrpSpPr>
          <p:cNvPr id="51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2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5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6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7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8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9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0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1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2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3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4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75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grpSp>
        <p:nvGrpSpPr>
          <p:cNvPr id="76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77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1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2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3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 rtl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10.11.2017.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75" r:id="rId15"/>
    <p:sldLayoutId id="2147483677" r:id="rId16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246909"/>
            <a:ext cx="6858002" cy="2660073"/>
          </a:xfrm>
        </p:spPr>
        <p:txBody>
          <a:bodyPr>
            <a:normAutofit fontScale="90000"/>
          </a:bodyPr>
          <a:lstStyle/>
          <a:p>
            <a:r>
              <a:rPr lang="hr-HR" sz="4400" dirty="0" smtClean="0"/>
              <a:t>Govorno-jezične teškoće u djece predškolskog i školskog uzrasta</a:t>
            </a:r>
            <a:br>
              <a:rPr lang="hr-HR" sz="4400" dirty="0" smtClean="0"/>
            </a:br>
            <a:endParaRPr lang="hr-HR" sz="4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225338" y="4688379"/>
            <a:ext cx="7898274" cy="1679170"/>
          </a:xfrm>
        </p:spPr>
        <p:txBody>
          <a:bodyPr/>
          <a:lstStyle/>
          <a:p>
            <a:pPr algn="r"/>
            <a:r>
              <a:rPr lang="hr-HR" dirty="0" smtClean="0"/>
              <a:t>Mihaela Pavičić, </a:t>
            </a:r>
            <a:r>
              <a:rPr lang="hr-HR" dirty="0" err="1" smtClean="0"/>
              <a:t>mag</a:t>
            </a:r>
            <a:r>
              <a:rPr lang="hr-HR" dirty="0" smtClean="0"/>
              <a:t>. logopedije</a:t>
            </a:r>
          </a:p>
          <a:p>
            <a:pPr algn="r"/>
            <a:endParaRPr lang="hr-HR" dirty="0" smtClean="0"/>
          </a:p>
          <a:p>
            <a:pPr algn="r"/>
            <a:endParaRPr lang="hr-HR" dirty="0" smtClean="0"/>
          </a:p>
          <a:p>
            <a:r>
              <a:rPr lang="hr-HR" sz="1800" dirty="0" smtClean="0"/>
              <a:t>          Babina Greda, 10.svibnja 2017.</a:t>
            </a:r>
            <a:endParaRPr lang="hr-HR" sz="1800" dirty="0"/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295" y="548639"/>
            <a:ext cx="9293629" cy="1313411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POREMEĆAJI RITMA I TEMPA GOVORA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325090" y="1828800"/>
            <a:ext cx="5370023" cy="53201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 smtClean="0"/>
              <a:t>     MUCANJE (BALBUTIES)	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2909454" y="2505075"/>
            <a:ext cx="4172989" cy="3476625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Smetnja u normalnoj fluentnosti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Ponavljanje glasova ili slogova 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Odugovlačenje glasova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Govorna umetanja</a:t>
            </a:r>
          </a:p>
          <a:p>
            <a:r>
              <a:rPr lang="hr-HR" dirty="0" smtClean="0">
                <a:solidFill>
                  <a:schemeClr val="accent4">
                    <a:lumMod val="50000"/>
                  </a:schemeClr>
                </a:solidFill>
              </a:rPr>
              <a:t>Tikovi/popratni pokreti</a:t>
            </a:r>
            <a:endParaRPr lang="hr-H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294967295"/>
          </p:nvPr>
        </p:nvSpPr>
        <p:spPr>
          <a:xfrm>
            <a:off x="7235826" y="2505075"/>
            <a:ext cx="4501746" cy="3476625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hr-HR" sz="6000" dirty="0" smtClean="0">
                <a:solidFill>
                  <a:schemeClr val="accent4">
                    <a:lumMod val="50000"/>
                  </a:schemeClr>
                </a:solidFill>
              </a:rPr>
              <a:t>UZROCI</a:t>
            </a:r>
          </a:p>
          <a:p>
            <a:r>
              <a:rPr lang="hr-HR" sz="6000" dirty="0" smtClean="0">
                <a:solidFill>
                  <a:schemeClr val="accent4">
                    <a:lumMod val="50000"/>
                  </a:schemeClr>
                </a:solidFill>
              </a:rPr>
              <a:t>Emocionalni stresovi</a:t>
            </a:r>
          </a:p>
          <a:p>
            <a:r>
              <a:rPr lang="hr-HR" sz="6000" dirty="0" smtClean="0">
                <a:solidFill>
                  <a:schemeClr val="accent4">
                    <a:lumMod val="50000"/>
                  </a:schemeClr>
                </a:solidFill>
              </a:rPr>
              <a:t>Loša koordinacija govorne muskulature i vremenskog </a:t>
            </a:r>
            <a:r>
              <a:rPr lang="hr-HR" sz="6000" dirty="0" err="1" smtClean="0">
                <a:solidFill>
                  <a:schemeClr val="accent4">
                    <a:lumMod val="50000"/>
                  </a:schemeClr>
                </a:solidFill>
              </a:rPr>
              <a:t>sekvencioniranja</a:t>
            </a:r>
            <a:endParaRPr lang="hr-HR" sz="6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r-HR" sz="6000" dirty="0" smtClean="0">
                <a:solidFill>
                  <a:schemeClr val="accent4">
                    <a:lumMod val="50000"/>
                  </a:schemeClr>
                </a:solidFill>
              </a:rPr>
              <a:t>Nasljednost mucanja (20-40%)</a:t>
            </a:r>
          </a:p>
          <a:p>
            <a:endParaRPr lang="hr-HR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r-HR" sz="2600" dirty="0" smtClean="0">
                <a:solidFill>
                  <a:schemeClr val="accent4">
                    <a:lumMod val="50000"/>
                  </a:schemeClr>
                </a:solidFill>
              </a:rPr>
              <a:t>Omjer 1:3</a:t>
            </a:r>
            <a:endParaRPr lang="hr-HR" sz="2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662544"/>
            <a:ext cx="10058400" cy="431915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98% slučajeva počinje prije 10. godine (2.-7. god) </a:t>
            </a:r>
          </a:p>
          <a:p>
            <a:r>
              <a:rPr lang="hr-HR" dirty="0" smtClean="0"/>
              <a:t>Najkritičnija 5. godina </a:t>
            </a:r>
          </a:p>
          <a:p>
            <a:r>
              <a:rPr lang="hr-HR" dirty="0" smtClean="0"/>
              <a:t>Polazak u školu, pubertet</a:t>
            </a:r>
          </a:p>
          <a:p>
            <a:r>
              <a:rPr lang="hr-HR" dirty="0" smtClean="0"/>
              <a:t>U odrasloj dobi-zdravstveni poremećaji (CNS), stres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631766"/>
            <a:ext cx="10058402" cy="89223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VRSTE MUCANJA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4770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Fiziološko -2. i 3. godine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Primarno – ponavljanje glasova i slogova, svjesnost skretanjem pažnje na govor</a:t>
            </a:r>
          </a:p>
          <a:p>
            <a:r>
              <a:rPr lang="hr-HR" sz="2000" dirty="0" smtClean="0">
                <a:solidFill>
                  <a:schemeClr val="bg1"/>
                </a:solidFill>
              </a:rPr>
              <a:t>Sekundarno mucanje (pravo mucanje)-pojačava se u neugodnim situacijama, napetost tijela i govornih organa, strah od govora i govornih situacija, SVJESNOST POREMEĆAJA, SVIJEST O SEBI KAO OSOBI KOJA MUCA, tikovi, popratni pokreti, nesklad disanja, </a:t>
            </a:r>
            <a:r>
              <a:rPr lang="hr-HR" sz="2000" dirty="0" err="1" smtClean="0">
                <a:solidFill>
                  <a:schemeClr val="bg1"/>
                </a:solidFill>
              </a:rPr>
              <a:t>fonacije</a:t>
            </a:r>
            <a:r>
              <a:rPr lang="hr-HR" sz="2000" dirty="0" smtClean="0">
                <a:solidFill>
                  <a:schemeClr val="bg1"/>
                </a:solidFill>
              </a:rPr>
              <a:t>, artikulacije i govorno-misaonih tokova, izbjegavanje vizualnog kontakta, neadekvatne fiziološke reakcije (znojenje, crvenilo, ubrzan puls)</a:t>
            </a:r>
          </a:p>
          <a:p>
            <a:r>
              <a:rPr lang="hr-HR" sz="2000" dirty="0" err="1" smtClean="0">
                <a:solidFill>
                  <a:schemeClr val="bg1"/>
                </a:solidFill>
              </a:rPr>
              <a:t>Abruptno</a:t>
            </a:r>
            <a:r>
              <a:rPr lang="hr-HR" sz="2000" dirty="0" smtClean="0">
                <a:solidFill>
                  <a:schemeClr val="bg1"/>
                </a:solidFill>
              </a:rPr>
              <a:t> mucanje</a:t>
            </a:r>
          </a:p>
          <a:p>
            <a:endParaRPr lang="hr-HR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648392"/>
            <a:ext cx="10058402" cy="875607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BRZOPLETOST (BATARIZAM)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Ubrzan tempo govora; artikulacijske greške; siromašan rječnik; kratke, jednostavne rečenice, gramatičke greške u dužim rečenicama; prekidi u govoru (domišlja se); zastoji, zamuckivanje; koristi geste, poštapalice, pokazne zamjenice; glas promukao; lako otklonjiva, kratkotrajna pažnja; teškoće koncentracije; NESVJESNOST POREMEĆAJA; teško ili nikako ne prihvaća norme, slijedi svoje misli i potrebe; nemirno i neuredno dijete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Komunikativno i simpatično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Usporavanje aktivnosti, izmjene aktivnosti, pjevanje, recitiranje, prepričavanje, poticati motoriku cijelog tijela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881150" y="719666"/>
          <a:ext cx="10873047" cy="4851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24349"/>
                <a:gridCol w="3624349"/>
                <a:gridCol w="3624349"/>
              </a:tblGrid>
              <a:tr h="37084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BRZOPLETOST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MUCANJE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STRAH OD GOVORA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NEMA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IMA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USMJERAVANJE PAŽNJE NA GOVOR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BOLJE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LOŠIJE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 TEŠKIM SITUACIJAMA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BOLJE, ORIJENTIRAN NA GOVOR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LOŠIJE JER SE STRAH POVEĆAVA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</a:t>
                      </a:r>
                      <a:r>
                        <a:rPr lang="hr-HR" baseline="0" dirty="0" smtClean="0"/>
                        <a:t> OPUŠTENIM SITUACIJAMA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LOŠIJE, OPUŠTEN,</a:t>
                      </a:r>
                      <a:r>
                        <a:rPr lang="hr-HR" baseline="0" dirty="0" smtClean="0"/>
                        <a:t> PAŽNJA LOŠIJA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BOLJE JER NEMA NAPETOSTI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NAKON PAUZE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BOLJE, KONCENTRIRA SE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GOVORI LOŠIJE: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dirty="0" smtClean="0"/>
                        <a:t>NOVI</a:t>
                      </a:r>
                      <a:r>
                        <a:rPr lang="hr-HR" baseline="0" dirty="0" smtClean="0"/>
                        <a:t> POČETAK-NOVA NAPETOST</a:t>
                      </a:r>
                      <a:endParaRPr lang="hr-HR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KRATKI ISKAZI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BOLJE OSTVARENI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LOŠIJI,</a:t>
                      </a:r>
                      <a:r>
                        <a:rPr lang="hr-HR" baseline="0" dirty="0" smtClean="0"/>
                        <a:t> NEMA VREMENA ZA RELAKSACIJU</a:t>
                      </a:r>
                      <a:endParaRPr lang="hr-H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UČENJE STRANOG JEZIKA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POPRAVI GOVOR ZBOG SISTEMATIČNOSTI UČENJA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PODJEDNAKO</a:t>
                      </a:r>
                      <a:r>
                        <a:rPr lang="hr-HR" baseline="0" dirty="0" smtClean="0"/>
                        <a:t> ILI JAČE MUCA</a:t>
                      </a:r>
                      <a:endParaRPr lang="hr-HR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hr-HR" sz="2800" dirty="0" smtClean="0"/>
          </a:p>
          <a:p>
            <a:r>
              <a:rPr lang="hr-HR" sz="2800" dirty="0" smtClean="0"/>
              <a:t>USPOREN TEMPO GOVORA – oboljenja CNS, djeca s MR, psihičke bolesti</a:t>
            </a:r>
          </a:p>
          <a:p>
            <a:pPr>
              <a:buNone/>
            </a:pPr>
            <a:r>
              <a:rPr lang="hr-HR" sz="2800" dirty="0" smtClean="0"/>
              <a:t>troma, usporena (lijena)</a:t>
            </a:r>
          </a:p>
          <a:p>
            <a:pPr>
              <a:buNone/>
            </a:pPr>
            <a:endParaRPr lang="hr-HR" sz="2800" dirty="0" smtClean="0"/>
          </a:p>
          <a:p>
            <a:r>
              <a:rPr lang="hr-HR" sz="2800" dirty="0" smtClean="0"/>
              <a:t>SKANDIRAJUĆI GOVOR – CP, </a:t>
            </a:r>
            <a:r>
              <a:rPr lang="hr-HR" sz="2800" dirty="0" err="1" smtClean="0"/>
              <a:t>dizartija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59824" y="598516"/>
            <a:ext cx="9193877" cy="781398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</a:rPr>
              <a:t>POREMEĆAJI GLASA</a:t>
            </a:r>
            <a:endParaRPr lang="hr-HR" sz="3200" dirty="0">
              <a:solidFill>
                <a:schemeClr val="bg1"/>
              </a:solidFill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693324" y="1662546"/>
            <a:ext cx="4422371" cy="931026"/>
          </a:xfrm>
        </p:spPr>
        <p:txBody>
          <a:bodyPr>
            <a:normAutofit fontScale="92500"/>
          </a:bodyPr>
          <a:lstStyle/>
          <a:p>
            <a:endParaRPr lang="hr-HR" dirty="0" smtClean="0"/>
          </a:p>
          <a:p>
            <a:r>
              <a:rPr lang="hr-HR" b="1" dirty="0" smtClean="0"/>
              <a:t>DISFONIJA (promuklost)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2676698" y="2505075"/>
            <a:ext cx="4804756" cy="3476625"/>
          </a:xfrm>
        </p:spPr>
        <p:txBody>
          <a:bodyPr>
            <a:noAutofit/>
          </a:bodyPr>
          <a:lstStyle/>
          <a:p>
            <a:r>
              <a:rPr lang="hr-HR" dirty="0" smtClean="0"/>
              <a:t>Odstupanje od normalne visine, intenziteta i kvalitete glasa</a:t>
            </a:r>
          </a:p>
          <a:p>
            <a:r>
              <a:rPr lang="hr-HR" dirty="0" smtClean="0"/>
              <a:t>Akutna</a:t>
            </a:r>
          </a:p>
          <a:p>
            <a:r>
              <a:rPr lang="hr-HR" dirty="0" smtClean="0"/>
              <a:t>Kronična (</a:t>
            </a:r>
            <a:r>
              <a:rPr lang="hr-HR" dirty="0" err="1" smtClean="0"/>
              <a:t>hiperkinetička</a:t>
            </a:r>
            <a:r>
              <a:rPr lang="hr-HR" dirty="0" smtClean="0"/>
              <a:t>, vokalni </a:t>
            </a:r>
            <a:r>
              <a:rPr lang="hr-HR" dirty="0" err="1" smtClean="0"/>
              <a:t>noduli</a:t>
            </a:r>
            <a:r>
              <a:rPr lang="hr-HR" dirty="0" smtClean="0"/>
              <a:t>, </a:t>
            </a:r>
            <a:r>
              <a:rPr lang="hr-HR" dirty="0" err="1" smtClean="0"/>
              <a:t>papilomi</a:t>
            </a:r>
            <a:r>
              <a:rPr lang="hr-HR" dirty="0" smtClean="0"/>
              <a:t>, </a:t>
            </a:r>
            <a:r>
              <a:rPr lang="hr-HR" dirty="0" err="1" smtClean="0"/>
              <a:t>psihogena</a:t>
            </a:r>
            <a:r>
              <a:rPr lang="hr-HR" dirty="0" smtClean="0"/>
              <a:t>, poremećaj glasa u pubertetu, kronični laringitis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4294967295"/>
          </p:nvPr>
        </p:nvSpPr>
        <p:spPr>
          <a:xfrm>
            <a:off x="7797338" y="1681163"/>
            <a:ext cx="4394662" cy="823912"/>
          </a:xfrm>
        </p:spPr>
        <p:txBody>
          <a:bodyPr>
            <a:normAutofit fontScale="85000" lnSpcReduction="20000"/>
          </a:bodyPr>
          <a:lstStyle/>
          <a:p>
            <a:endParaRPr lang="hr-HR" dirty="0" smtClean="0"/>
          </a:p>
          <a:p>
            <a:pPr>
              <a:buNone/>
            </a:pPr>
            <a:r>
              <a:rPr lang="hr-HR" b="1" dirty="0" smtClean="0"/>
              <a:t>POREMEĆAJI REZONANCIJE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294967295"/>
          </p:nvPr>
        </p:nvSpPr>
        <p:spPr>
          <a:xfrm>
            <a:off x="7686675" y="2505075"/>
            <a:ext cx="4505325" cy="3978275"/>
          </a:xfrm>
        </p:spPr>
        <p:txBody>
          <a:bodyPr/>
          <a:lstStyle/>
          <a:p>
            <a:r>
              <a:rPr lang="hr-HR" dirty="0" smtClean="0"/>
              <a:t>NAZALNOST-</a:t>
            </a:r>
            <a:r>
              <a:rPr lang="hr-HR" dirty="0" err="1" smtClean="0"/>
              <a:t>hiperrinofonija</a:t>
            </a:r>
            <a:r>
              <a:rPr lang="hr-HR" dirty="0" smtClean="0"/>
              <a:t>, </a:t>
            </a:r>
            <a:r>
              <a:rPr lang="hr-HR" dirty="0" err="1" smtClean="0"/>
              <a:t>rinolalija</a:t>
            </a:r>
            <a:r>
              <a:rPr lang="hr-HR" dirty="0" smtClean="0"/>
              <a:t>, </a:t>
            </a:r>
            <a:r>
              <a:rPr lang="hr-HR" dirty="0" err="1" smtClean="0"/>
              <a:t>hiporinofonija</a:t>
            </a:r>
            <a:r>
              <a:rPr lang="hr-HR" dirty="0" smtClean="0"/>
              <a:t>, miješana </a:t>
            </a:r>
            <a:r>
              <a:rPr lang="hr-HR" dirty="0" err="1" smtClean="0"/>
              <a:t>nazalnost</a:t>
            </a:r>
            <a:endParaRPr lang="hr-HR" dirty="0" smtClean="0"/>
          </a:p>
          <a:p>
            <a:r>
              <a:rPr lang="hr-HR" dirty="0" smtClean="0"/>
              <a:t>Tonzile, adenoidne vegetacije, rascjepi</a:t>
            </a:r>
          </a:p>
          <a:p>
            <a:r>
              <a:rPr lang="hr-HR" dirty="0" smtClean="0"/>
              <a:t>Rascjepi (1/581, dječaci)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814646"/>
            <a:ext cx="10058402" cy="709353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KAKO POMOĆI U OČUVANJU GLASA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>
                <a:solidFill>
                  <a:schemeClr val="bg1"/>
                </a:solidFill>
              </a:rPr>
              <a:t>Izbjegavati vikanje, vrištanje, preglasno pjevanje; čišćenje grla ili kašljanje; dovikivanje; govor u buci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Naučiti odmarati glas, vlažiti larinks</a:t>
            </a:r>
          </a:p>
          <a:p>
            <a:r>
              <a:rPr lang="hr-HR" dirty="0" err="1" smtClean="0">
                <a:solidFill>
                  <a:schemeClr val="bg1"/>
                </a:solidFill>
              </a:rPr>
              <a:t>Logopedska</a:t>
            </a:r>
            <a:r>
              <a:rPr lang="hr-HR" dirty="0" smtClean="0">
                <a:solidFill>
                  <a:schemeClr val="bg1"/>
                </a:solidFill>
              </a:rPr>
              <a:t> terapija (vježbe relaksacije i </a:t>
            </a:r>
            <a:r>
              <a:rPr lang="hr-HR" dirty="0" err="1" smtClean="0">
                <a:solidFill>
                  <a:schemeClr val="bg1"/>
                </a:solidFill>
              </a:rPr>
              <a:t>fonacije</a:t>
            </a:r>
            <a:r>
              <a:rPr lang="hr-HR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2500"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Provođenje odmaranja glasa-ne šaptati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Izbjegavati prevruć, prehladan, suh, zadimljen i prašan zrak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Pripaziti na hranu koja iritira sluznicu larinksa (hladna, vruća, kisela, paprena, ljuta jela, gazirana pića, veće količine slatkiša)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09702" y="498764"/>
            <a:ext cx="9177251" cy="831272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OŠTEĆENJA SLUHA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type="body" idx="1"/>
          </p:nvPr>
        </p:nvSpPr>
        <p:spPr>
          <a:xfrm>
            <a:off x="2776452" y="1812175"/>
            <a:ext cx="4389120" cy="4222865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hr-HR" sz="2200" dirty="0" smtClean="0">
                <a:solidFill>
                  <a:schemeClr val="bg1"/>
                </a:solidFill>
              </a:rPr>
              <a:t>MJESTO OŠTEĆENJA</a:t>
            </a:r>
          </a:p>
          <a:p>
            <a:pPr lvl="0">
              <a:buFont typeface="Arial" pitchFamily="34" charset="0"/>
              <a:buChar char="•"/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Vanjsko/srednje uho- </a:t>
            </a:r>
            <a:r>
              <a:rPr lang="hr-HR" sz="2200" dirty="0" err="1" smtClean="0">
                <a:solidFill>
                  <a:schemeClr val="bg1"/>
                </a:solidFill>
              </a:rPr>
              <a:t>konduktivna</a:t>
            </a:r>
            <a:r>
              <a:rPr lang="hr-HR" sz="2200" dirty="0" smtClean="0">
                <a:solidFill>
                  <a:schemeClr val="bg1"/>
                </a:solidFill>
              </a:rPr>
              <a:t> (provodna) nagluhost</a:t>
            </a:r>
          </a:p>
          <a:p>
            <a:pPr lvl="0">
              <a:buFont typeface="Arial" pitchFamily="34" charset="0"/>
              <a:buChar char="•"/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Unutarnje uho-perceptivna (</a:t>
            </a:r>
            <a:r>
              <a:rPr lang="hr-HR" sz="2200" dirty="0" err="1" smtClean="0">
                <a:solidFill>
                  <a:schemeClr val="bg1"/>
                </a:solidFill>
              </a:rPr>
              <a:t>zamjedbena</a:t>
            </a:r>
            <a:r>
              <a:rPr lang="hr-HR" sz="2200" dirty="0" smtClean="0">
                <a:solidFill>
                  <a:schemeClr val="bg1"/>
                </a:solidFill>
              </a:rPr>
              <a:t>) nagluhost ili gluhoća</a:t>
            </a:r>
          </a:p>
          <a:p>
            <a:pPr lvl="0">
              <a:buFont typeface="Arial" pitchFamily="34" charset="0"/>
              <a:buChar char="•"/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Miješana nagluhost</a:t>
            </a:r>
          </a:p>
          <a:p>
            <a:pPr lvl="0">
              <a:buFont typeface="Arial" pitchFamily="34" charset="0"/>
              <a:buChar char="•"/>
            </a:pPr>
            <a:endParaRPr lang="hr-HR" sz="2200" dirty="0" smtClean="0">
              <a:solidFill>
                <a:schemeClr val="bg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hr-HR" sz="2200" dirty="0" smtClean="0">
                <a:solidFill>
                  <a:schemeClr val="bg1"/>
                </a:solidFill>
              </a:rPr>
              <a:t>Centralno oštećenje</a:t>
            </a:r>
          </a:p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4294967295"/>
          </p:nvPr>
        </p:nvSpPr>
        <p:spPr>
          <a:xfrm>
            <a:off x="7240588" y="1825625"/>
            <a:ext cx="4746365" cy="4187825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hr-HR" dirty="0" smtClean="0">
                <a:solidFill>
                  <a:schemeClr val="bg1"/>
                </a:solidFill>
              </a:rPr>
              <a:t>VRIJEME I UZROCI NASTANKA</a:t>
            </a:r>
          </a:p>
          <a:p>
            <a:pPr lvl="0"/>
            <a:r>
              <a:rPr lang="hr-HR" dirty="0" err="1" smtClean="0">
                <a:solidFill>
                  <a:schemeClr val="bg1"/>
                </a:solidFill>
              </a:rPr>
              <a:t>Natalni</a:t>
            </a:r>
            <a:r>
              <a:rPr lang="hr-HR" dirty="0" smtClean="0">
                <a:solidFill>
                  <a:schemeClr val="bg1"/>
                </a:solidFill>
              </a:rPr>
              <a:t> (genetski, bolesti majke u trudnoći)</a:t>
            </a:r>
          </a:p>
          <a:p>
            <a:pPr lvl="0"/>
            <a:r>
              <a:rPr lang="hr-HR" dirty="0" smtClean="0">
                <a:solidFill>
                  <a:schemeClr val="bg1"/>
                </a:solidFill>
              </a:rPr>
              <a:t>Perinatalni (traume, prijevremeni porod, asfiksija)</a:t>
            </a:r>
          </a:p>
          <a:p>
            <a:pPr lvl="0"/>
            <a:r>
              <a:rPr lang="hr-HR" dirty="0" smtClean="0">
                <a:solidFill>
                  <a:schemeClr val="bg1"/>
                </a:solidFill>
              </a:rPr>
              <a:t>Postnatalni (meningitis, encefalitis, česte upale uha)</a:t>
            </a:r>
          </a:p>
          <a:p>
            <a:pPr lvl="0"/>
            <a:r>
              <a:rPr lang="hr-HR" dirty="0" smtClean="0">
                <a:solidFill>
                  <a:schemeClr val="bg1"/>
                </a:solidFill>
              </a:rPr>
              <a:t>Nepoznata etiologija</a:t>
            </a:r>
          </a:p>
          <a:p>
            <a:pPr lvl="0"/>
            <a:r>
              <a:rPr lang="hr-HR" dirty="0" smtClean="0">
                <a:solidFill>
                  <a:schemeClr val="bg1"/>
                </a:solidFill>
              </a:rPr>
              <a:t>Prolazne smetnje (upale uha)</a:t>
            </a:r>
          </a:p>
          <a:p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/>
        </p:nvGraphicFramePr>
        <p:xfrm>
          <a:off x="980901" y="719666"/>
          <a:ext cx="10257905" cy="4617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26577"/>
                <a:gridCol w="7031328"/>
              </a:tblGrid>
              <a:tr h="478083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NAGLUHOST</a:t>
                      </a:r>
                      <a:endParaRPr lang="hr-H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82518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BLAGA (20-40 dB)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Teže se zamjećuje. Normalno čuje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na 1 m udaljenosti u tihoj prostoriji. Buka otežava slušanje. 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883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UMJERENA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(41-60 dB)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Ograničeno čuje neke frekvencije,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usporen razvoj govora, govor se uz rehabilitaciju i pomagalo može razviti na razinu normalne komunikacije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78835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TEŠKA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(61-90 dB)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Čuje određene zvukove, govor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ne, uz rehabilitaciju i pomagalo može donekle razviti govor, očitavanje s lica i usana poboljšava razumijevanje govora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78083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solidFill>
                            <a:schemeClr val="bg1"/>
                          </a:solidFill>
                        </a:rPr>
                        <a:t>GLUHOĆA</a:t>
                      </a:r>
                      <a:endParaRPr lang="hr-H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78083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IZNAD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90 dB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Ne</a:t>
                      </a:r>
                      <a:r>
                        <a:rPr lang="hr-HR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čuje zvukove ni govor. </a:t>
                      </a:r>
                      <a:endParaRPr lang="hr-HR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PREDUVJETI ZA USVAJANJE GOVORA I JEZIKA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66482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UREDAN SLUH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UREDNE MOTORIČKE SPOSOBNOSTI I VJEŠTINE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ODREĐENI STUPANJ INTELEKTUALNOG RAZVOJA (RAZUMIJEVANJE)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UREDAN RAZVOJ VIŠIH KOGNITIVNIH FUNKCIJA (PAŽNJA, PERCEPCIJA, PAMĆENJE)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UREDNE PSIHOSOCIJALNE SPOSOBNOSTI (TENDENCIJA ZA USPOSTAVLJANJEM KOMUNIKACIJE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POTICAJNA SOCIJALNA SREDINA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443345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512916"/>
            <a:ext cx="10058400" cy="4006734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POMAGALA: slušni aparat, amplifikator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			     umjetna pužnica (</a:t>
            </a:r>
            <a:r>
              <a:rPr lang="hr-HR" dirty="0" err="1" smtClean="0">
                <a:solidFill>
                  <a:schemeClr val="bg1"/>
                </a:solidFill>
              </a:rPr>
              <a:t>kohlearni</a:t>
            </a:r>
            <a:r>
              <a:rPr lang="hr-HR" dirty="0" smtClean="0">
                <a:solidFill>
                  <a:schemeClr val="bg1"/>
                </a:solidFill>
              </a:rPr>
              <a:t> implantat)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Razvoj slušno-govorne komunikacije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   Učenje znakovnog jezika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Poticanje komunikacije (verbalne i neverbalne), korištenje svih osjetila (vid, njuh, dodir, </a:t>
            </a:r>
            <a:r>
              <a:rPr lang="hr-HR" dirty="0" err="1" smtClean="0">
                <a:solidFill>
                  <a:schemeClr val="bg1"/>
                </a:solidFill>
              </a:rPr>
              <a:t>propriocepcija</a:t>
            </a:r>
            <a:r>
              <a:rPr lang="hr-HR" dirty="0" smtClean="0">
                <a:solidFill>
                  <a:schemeClr val="bg1"/>
                </a:solidFill>
              </a:rPr>
              <a:t>), pokazivanje, imenovanje, objašnjavanje, u vidnom polju, poticanje i ohrabrivanje na glasovno-govornu produkciju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2032000" y="719667"/>
          <a:ext cx="8128000" cy="539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153891" y="1828800"/>
            <a:ext cx="5969723" cy="182880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jagram 1"/>
          <p:cNvGraphicFramePr/>
          <p:nvPr/>
        </p:nvGraphicFramePr>
        <p:xfrm>
          <a:off x="814648" y="357447"/>
          <a:ext cx="10407534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2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09353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161309" y="1346662"/>
            <a:ext cx="8595359" cy="3690851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hr-HR" sz="3600" dirty="0" smtClean="0">
                <a:solidFill>
                  <a:schemeClr val="bg1"/>
                </a:solidFill>
              </a:rPr>
              <a:t>ČIMBENICI RIZIKA</a:t>
            </a:r>
          </a:p>
          <a:p>
            <a:r>
              <a:rPr lang="hr-HR" dirty="0" err="1" smtClean="0">
                <a:solidFill>
                  <a:schemeClr val="bg1"/>
                </a:solidFill>
              </a:rPr>
              <a:t>Neurorizična</a:t>
            </a:r>
            <a:r>
              <a:rPr lang="hr-HR" dirty="0" smtClean="0">
                <a:solidFill>
                  <a:schemeClr val="bg1"/>
                </a:solidFill>
              </a:rPr>
              <a:t> djeca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Postojanje drugih teškoća u razvoju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Obiteljska sklonost razvoju jezično-govornih poteškoća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 flipH="1">
            <a:off x="11123613" y="1825625"/>
            <a:ext cx="48691" cy="4187952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39346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631767"/>
            <a:ext cx="10058400" cy="5349933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600" dirty="0" smtClean="0">
                <a:solidFill>
                  <a:schemeClr val="bg1"/>
                </a:solidFill>
              </a:rPr>
              <a:t>NAJČEŠĆE (I OPASNE) ZABLUDE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“On je lijen, sve razumije, ali ne želi govoriti.”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“Progovorit će on već, samo je malo tvrdoglav.”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“Tako je i njegov tata kasnije počeo pričati, a gledajte, sad je sve u redu.”</a:t>
            </a:r>
          </a:p>
          <a:p>
            <a:pPr>
              <a:buNone/>
            </a:pPr>
            <a:endParaRPr lang="hr-HR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r-HR" sz="3600" dirty="0" smtClean="0">
                <a:solidFill>
                  <a:schemeClr val="bg1"/>
                </a:solidFill>
              </a:rPr>
              <a:t>OHRABRUJUĆI POKAZATELJI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Razumijevanje, praćenje, uspostavljanje komunikacije, upotreba geste, ima bar jednu glasovnu riječ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92335" y="548641"/>
            <a:ext cx="8811490" cy="146304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3600" dirty="0" smtClean="0">
                <a:solidFill>
                  <a:schemeClr val="bg1"/>
                </a:solidFill>
              </a:rPr>
              <a:t>RAZVOJ PREDVJEŠTINA ČITANJA I PISANJA</a:t>
            </a:r>
            <a:endParaRPr lang="hr-HR" sz="3600" dirty="0">
              <a:solidFill>
                <a:schemeClr val="bg1"/>
              </a:solidFill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</p:nvPr>
        </p:nvGraphicFramePr>
        <p:xfrm>
          <a:off x="3064626" y="2294316"/>
          <a:ext cx="8872450" cy="3782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4851"/>
                <a:gridCol w="7817599"/>
              </a:tblGrid>
              <a:tr h="488037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FONOLOŠKA SVJESNOST (GLASOVNA ANALIZA I SINTEZA)</a:t>
                      </a:r>
                      <a:endParaRPr lang="hr-HR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</a:tr>
              <a:tr h="488037">
                <a:tc>
                  <a:txBody>
                    <a:bodyPr/>
                    <a:lstStyle/>
                    <a:p>
                      <a:r>
                        <a:rPr lang="hr-HR" dirty="0" smtClean="0"/>
                        <a:t>3-4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Prepoznavanje i stvaranje rime</a:t>
                      </a:r>
                      <a:endParaRPr lang="hr-HR" dirty="0"/>
                    </a:p>
                  </a:txBody>
                  <a:tcPr/>
                </a:tc>
              </a:tr>
              <a:tr h="488037">
                <a:tc>
                  <a:txBody>
                    <a:bodyPr/>
                    <a:lstStyle/>
                    <a:p>
                      <a:r>
                        <a:rPr lang="hr-HR" dirty="0" smtClean="0"/>
                        <a:t>4-5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Prepoznavanje i </a:t>
                      </a:r>
                      <a:r>
                        <a:rPr lang="hr-HR" dirty="0" err="1" smtClean="0"/>
                        <a:t>segmetacija</a:t>
                      </a:r>
                      <a:r>
                        <a:rPr lang="hr-HR" baseline="0" dirty="0" smtClean="0"/>
                        <a:t> slogova</a:t>
                      </a:r>
                    </a:p>
                  </a:txBody>
                  <a:tcPr/>
                </a:tc>
              </a:tr>
              <a:tr h="488037">
                <a:tc>
                  <a:txBody>
                    <a:bodyPr/>
                    <a:lstStyle/>
                    <a:p>
                      <a:r>
                        <a:rPr lang="hr-HR" dirty="0" smtClean="0"/>
                        <a:t>5.5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Prepoznavanje prvog</a:t>
                      </a:r>
                      <a:r>
                        <a:rPr lang="hr-HR" baseline="0" dirty="0" smtClean="0"/>
                        <a:t> glasa u riječi</a:t>
                      </a:r>
                      <a:endParaRPr lang="hr-HR" dirty="0"/>
                    </a:p>
                  </a:txBody>
                  <a:tcPr/>
                </a:tc>
              </a:tr>
              <a:tr h="488037">
                <a:tc>
                  <a:txBody>
                    <a:bodyPr/>
                    <a:lstStyle/>
                    <a:p>
                      <a:r>
                        <a:rPr lang="hr-HR" dirty="0" smtClean="0"/>
                        <a:t>6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Rastavljanje riječi na glasove i sastavljanje u smislene cjeline</a:t>
                      </a:r>
                      <a:endParaRPr lang="hr-HR" dirty="0"/>
                    </a:p>
                  </a:txBody>
                  <a:tcPr/>
                </a:tc>
              </a:tr>
              <a:tr h="488037">
                <a:tc>
                  <a:txBody>
                    <a:bodyPr/>
                    <a:lstStyle/>
                    <a:p>
                      <a:r>
                        <a:rPr lang="hr-HR" dirty="0" smtClean="0"/>
                        <a:t>6.5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Stvaranje veze glas-slovo</a:t>
                      </a:r>
                      <a:endParaRPr lang="hr-HR" dirty="0"/>
                    </a:p>
                  </a:txBody>
                  <a:tcPr/>
                </a:tc>
              </a:tr>
              <a:tr h="854065">
                <a:tc>
                  <a:txBody>
                    <a:bodyPr/>
                    <a:lstStyle/>
                    <a:p>
                      <a:r>
                        <a:rPr lang="hr-HR" dirty="0" smtClean="0"/>
                        <a:t>7 g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Sposobnost stvaranja novih riječi dodavanjem, oduzimanjem ili premještanjem glasova u riječima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991985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PREDUVJETI ZA NESMETAN RAZVOJ VJEŠTINA ČITANJA I PISANJA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479665"/>
            <a:ext cx="10058400" cy="4502035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dirty="0" smtClean="0">
                <a:solidFill>
                  <a:schemeClr val="bg1"/>
                </a:solidFill>
              </a:rPr>
              <a:t>Uredan jezično-govorni razvoj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Sposobnost razumijevanja onoga što se govori, govora drugih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Uredan izgovor glasova do 6. godine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Rečenica uredne gramatičke strukture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Lako uči pjesmice, stvara i uočava rime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Dobro pamćenje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Uredna pažnja i koncentracija</a:t>
            </a:r>
          </a:p>
          <a:p>
            <a:pPr>
              <a:buNone/>
            </a:pPr>
            <a:endParaRPr lang="hr-H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25484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Motorička spretnost-gruba motorika</a:t>
            </a:r>
            <a:endParaRPr lang="hr-HR" sz="2400" dirty="0"/>
          </a:p>
        </p:txBody>
      </p:sp>
      <p:pic>
        <p:nvPicPr>
          <p:cNvPr id="4" name="Picture 2" descr="crawling gir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337" b="5337"/>
          <a:stretch>
            <a:fillRect/>
          </a:stretch>
        </p:blipFill>
        <p:spPr bwMode="auto">
          <a:xfrm>
            <a:off x="1488884" y="1978429"/>
            <a:ext cx="2650853" cy="2859578"/>
          </a:xfrm>
          <a:prstGeom prst="rect">
            <a:avLst/>
          </a:prstGeom>
          <a:noFill/>
        </p:spPr>
      </p:pic>
      <p:pic>
        <p:nvPicPr>
          <p:cNvPr id="5" name="Picture 4" descr="climbing wall"/>
          <p:cNvPicPr>
            <a:picLocks noChangeAspect="1" noChangeArrowheads="1"/>
          </p:cNvPicPr>
          <p:nvPr/>
        </p:nvPicPr>
        <p:blipFill>
          <a:blip r:embed="rId3"/>
          <a:srcRect t="15736" b="15736"/>
          <a:stretch>
            <a:fillRect/>
          </a:stretch>
        </p:blipFill>
        <p:spPr bwMode="auto">
          <a:xfrm>
            <a:off x="4675274" y="1961804"/>
            <a:ext cx="2714625" cy="2893493"/>
          </a:xfrm>
          <a:prstGeom prst="rect">
            <a:avLst/>
          </a:prstGeom>
          <a:noFill/>
        </p:spPr>
      </p:pic>
      <p:pic>
        <p:nvPicPr>
          <p:cNvPr id="6" name="Picture 6" descr="hanging from bar"/>
          <p:cNvPicPr>
            <a:picLocks noChangeAspect="1" noChangeArrowheads="1"/>
          </p:cNvPicPr>
          <p:nvPr/>
        </p:nvPicPr>
        <p:blipFill>
          <a:blip r:embed="rId4"/>
          <a:srcRect l="17410" r="17410"/>
          <a:stretch>
            <a:fillRect/>
          </a:stretch>
        </p:blipFill>
        <p:spPr bwMode="auto">
          <a:xfrm>
            <a:off x="8006667" y="1945178"/>
            <a:ext cx="2715768" cy="285492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26473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sz="2400" dirty="0" smtClean="0"/>
              <a:t>Razvijena fina motorika</a:t>
            </a:r>
            <a:endParaRPr lang="hr-HR" sz="2400" dirty="0"/>
          </a:p>
        </p:txBody>
      </p:sp>
      <p:pic>
        <p:nvPicPr>
          <p:cNvPr id="4" name="Rezervirano mjesto slike 8" descr="0341685_PE547789_S5"/>
          <p:cNvPicPr>
            <a:picLocks noGrp="1"/>
          </p:cNvPicPr>
          <p:nvPr>
            <p:ph idx="1"/>
          </p:nvPr>
        </p:nvPicPr>
        <p:blipFill>
          <a:blip r:embed="rId2" cstate="print"/>
          <a:srcRect l="1115" r="1115"/>
          <a:stretch>
            <a:fillRect/>
          </a:stretch>
        </p:blipFill>
        <p:spPr bwMode="auto">
          <a:xfrm>
            <a:off x="580781" y="954607"/>
            <a:ext cx="2714536" cy="277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pexels-photo-29882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351" y="1969358"/>
            <a:ext cx="25622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zervirano mjesto slike 10" descr="Slikovni rezultat za икеа молоточки"/>
          <p:cNvPicPr>
            <a:picLocks/>
          </p:cNvPicPr>
          <p:nvPr/>
        </p:nvPicPr>
        <p:blipFill>
          <a:blip r:embed="rId4"/>
          <a:srcRect l="1115" r="1115"/>
          <a:stretch>
            <a:fillRect/>
          </a:stretch>
        </p:blipFill>
        <p:spPr bwMode="auto">
          <a:xfrm>
            <a:off x="8660321" y="1212511"/>
            <a:ext cx="2715768" cy="27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Slikovni rezultat za икеа молоточки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3020" y="3937879"/>
            <a:ext cx="2579527" cy="267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https://i0.wp.com/mamamultipraktik.com/wp-content/uploads/2017/04/f5ba5fd9e7438f958017886d68110fda.jpg?w=64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01414" y="4232185"/>
            <a:ext cx="30575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26225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/>
              <a:t>Fina motorika prstiju</a:t>
            </a:r>
            <a:endParaRPr lang="hr-HR" sz="2400" dirty="0"/>
          </a:p>
        </p:txBody>
      </p:sp>
      <p:pic>
        <p:nvPicPr>
          <p:cNvPr id="4" name="Picture 2" descr="DSC_282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8576" b="8576"/>
          <a:stretch>
            <a:fillRect/>
          </a:stretch>
        </p:blipFill>
        <p:spPr bwMode="auto">
          <a:xfrm>
            <a:off x="611131" y="1263535"/>
            <a:ext cx="2713960" cy="2914598"/>
          </a:xfrm>
          <a:prstGeom prst="rect">
            <a:avLst/>
          </a:prstGeom>
          <a:noFill/>
        </p:spPr>
      </p:pic>
      <p:pic>
        <p:nvPicPr>
          <p:cNvPr id="5" name="Picture 4" descr="DSC_2818"/>
          <p:cNvPicPr>
            <a:picLocks noChangeAspect="1" noChangeArrowheads="1"/>
          </p:cNvPicPr>
          <p:nvPr/>
        </p:nvPicPr>
        <p:blipFill>
          <a:blip r:embed="rId4"/>
          <a:srcRect t="5023" b="5023"/>
          <a:stretch>
            <a:fillRect/>
          </a:stretch>
        </p:blipFill>
        <p:spPr bwMode="auto">
          <a:xfrm>
            <a:off x="3507265" y="2771936"/>
            <a:ext cx="2715768" cy="2776308"/>
          </a:xfrm>
          <a:prstGeom prst="rect">
            <a:avLst/>
          </a:prstGeom>
          <a:noFill/>
        </p:spPr>
      </p:pic>
      <p:pic>
        <p:nvPicPr>
          <p:cNvPr id="6" name="Picture 6" descr="DSC_2822"/>
          <p:cNvPicPr>
            <a:picLocks noChangeAspect="1" noChangeArrowheads="1"/>
          </p:cNvPicPr>
          <p:nvPr/>
        </p:nvPicPr>
        <p:blipFill>
          <a:blip r:embed="rId5"/>
          <a:srcRect l="1278" r="1278"/>
          <a:stretch>
            <a:fillRect/>
          </a:stretch>
        </p:blipFill>
        <p:spPr bwMode="auto">
          <a:xfrm>
            <a:off x="6527001" y="1525027"/>
            <a:ext cx="2715768" cy="2776308"/>
          </a:xfrm>
          <a:prstGeom prst="rect">
            <a:avLst/>
          </a:prstGeom>
          <a:noFill/>
        </p:spPr>
      </p:pic>
      <p:pic>
        <p:nvPicPr>
          <p:cNvPr id="7" name="Picture 2" descr="DSC_28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99328" y="2834640"/>
            <a:ext cx="2466975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jagram 6"/>
          <p:cNvGraphicFramePr/>
          <p:nvPr/>
        </p:nvGraphicFramePr>
        <p:xfrm>
          <a:off x="1030778" y="232756"/>
          <a:ext cx="9942021" cy="6625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2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92727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sz="2400" dirty="0" smtClean="0"/>
              <a:t>Zainteresiranost za priče, slikovnice. Pričanje i prepričavanje.</a:t>
            </a:r>
            <a:endParaRPr lang="hr-HR" sz="2400" dirty="0"/>
          </a:p>
        </p:txBody>
      </p:sp>
      <p:pic>
        <p:nvPicPr>
          <p:cNvPr id="4" name="Rezervirano mjesto sadržaja 3" descr="Slikovni rezultat za dijete, roditelj  i slikovnica slik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472" y="1214438"/>
            <a:ext cx="3320064" cy="24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Povezana slik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7194" y="3986817"/>
            <a:ext cx="3358342" cy="24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 descr="Slikovni rezultat za dijete, roditelj  i slikovnica slik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812" y="4105621"/>
            <a:ext cx="3059084" cy="232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 descr="beba knjiga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6436" y="1308887"/>
            <a:ext cx="3092335" cy="243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781396"/>
            <a:ext cx="10058402" cy="631768"/>
          </a:xfrm>
        </p:spPr>
        <p:txBody>
          <a:bodyPr>
            <a:normAutofit/>
          </a:bodyPr>
          <a:lstStyle/>
          <a:p>
            <a:pPr algn="ctr">
              <a:buFont typeface="Arial" pitchFamily="34" charset="0"/>
              <a:buChar char="•"/>
            </a:pPr>
            <a:r>
              <a:rPr lang="hr-HR" sz="2400" dirty="0" smtClean="0"/>
              <a:t>Zainteresiranost za crtanje i pisanje</a:t>
            </a:r>
            <a:endParaRPr lang="hr-HR" sz="2400" dirty="0"/>
          </a:p>
        </p:txBody>
      </p:sp>
      <p:pic>
        <p:nvPicPr>
          <p:cNvPr id="4" name="Rezervirano mjesto sadržaja 3" descr="http://novi.ba/storage/2015/03/02/thumbs/54f4a3c2-098c-4108-a844-5ff90a0a0a76-dijete-crta-690x4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8333" y="2151610"/>
            <a:ext cx="4509833" cy="296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http://images3.kurir.rs/slika-900x608/dete-foto-shutterstock-1445355953-76613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21" y="1862051"/>
            <a:ext cx="3397741" cy="31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drawing-development-in-stud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260" y="1361169"/>
            <a:ext cx="8861105" cy="3303427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7392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Razvoj dječjeg crteža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>Razvoj hvata olovke</a:t>
            </a:r>
            <a:endParaRPr lang="hr-HR" sz="2400" dirty="0"/>
          </a:p>
        </p:txBody>
      </p:sp>
      <p:pic>
        <p:nvPicPr>
          <p:cNvPr id="4" name="Picture 4" descr="Fist gras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769" y="1986482"/>
            <a:ext cx="2498695" cy="2136631"/>
          </a:xfrm>
          <a:prstGeom prst="rect">
            <a:avLst/>
          </a:prstGeom>
          <a:noFill/>
        </p:spPr>
      </p:pic>
      <p:pic>
        <p:nvPicPr>
          <p:cNvPr id="5" name="Picture 6" descr="5 finger grasp"/>
          <p:cNvPicPr>
            <a:picLocks noChangeAspect="1" noChangeArrowheads="1"/>
          </p:cNvPicPr>
          <p:nvPr/>
        </p:nvPicPr>
        <p:blipFill>
          <a:blip r:embed="rId4"/>
          <a:srcRect t="11789" b="11789"/>
          <a:stretch>
            <a:fillRect/>
          </a:stretch>
        </p:blipFill>
        <p:spPr bwMode="auto">
          <a:xfrm>
            <a:off x="3656895" y="2011679"/>
            <a:ext cx="2361520" cy="2161309"/>
          </a:xfrm>
          <a:prstGeom prst="rect">
            <a:avLst/>
          </a:prstGeom>
          <a:noFill/>
        </p:spPr>
      </p:pic>
      <p:pic>
        <p:nvPicPr>
          <p:cNvPr id="6" name="Picture 2" descr="static tripod"/>
          <p:cNvPicPr>
            <a:picLocks noChangeAspect="1" noChangeArrowheads="1"/>
          </p:cNvPicPr>
          <p:nvPr/>
        </p:nvPicPr>
        <p:blipFill>
          <a:blip r:embed="rId5"/>
          <a:srcRect t="11645" b="11645"/>
          <a:stretch>
            <a:fillRect/>
          </a:stretch>
        </p:blipFill>
        <p:spPr bwMode="auto">
          <a:xfrm>
            <a:off x="6317673" y="2044931"/>
            <a:ext cx="2360814" cy="2094807"/>
          </a:xfrm>
          <a:prstGeom prst="rect">
            <a:avLst/>
          </a:prstGeom>
          <a:noFill/>
        </p:spPr>
      </p:pic>
      <p:pic>
        <p:nvPicPr>
          <p:cNvPr id="7" name="Slika 6" descr="Povezana slika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10995" y="2061556"/>
            <a:ext cx="2327563" cy="206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>Učimo držati olovku</a:t>
            </a:r>
            <a:endParaRPr lang="hr-HR" sz="2400" dirty="0"/>
          </a:p>
        </p:txBody>
      </p:sp>
      <p:pic>
        <p:nvPicPr>
          <p:cNvPr id="4" name="Picture 2" descr="Teaching Kids Pencil Gras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003" r="6003"/>
          <a:stretch>
            <a:fillRect/>
          </a:stretch>
        </p:blipFill>
        <p:spPr bwMode="auto">
          <a:xfrm>
            <a:off x="1336235" y="2011680"/>
            <a:ext cx="2770252" cy="2942705"/>
          </a:xfrm>
          <a:prstGeom prst="rect">
            <a:avLst/>
          </a:prstGeom>
          <a:noFill/>
        </p:spPr>
      </p:pic>
      <p:pic>
        <p:nvPicPr>
          <p:cNvPr id="5" name="Picture 8" descr="Teaching Kids Pencil Gra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0009" y="2028305"/>
            <a:ext cx="2857500" cy="2942706"/>
          </a:xfrm>
          <a:prstGeom prst="rect">
            <a:avLst/>
          </a:prstGeom>
          <a:noFill/>
        </p:spPr>
      </p:pic>
      <p:pic>
        <p:nvPicPr>
          <p:cNvPr id="6" name="Picture 4" descr="Teaching Kids Pencil Grasp "/>
          <p:cNvPicPr>
            <a:picLocks noChangeAspect="1" noChangeArrowheads="1"/>
          </p:cNvPicPr>
          <p:nvPr/>
        </p:nvPicPr>
        <p:blipFill>
          <a:blip r:embed="rId5"/>
          <a:srcRect l="19365" r="19365"/>
          <a:stretch>
            <a:fillRect/>
          </a:stretch>
        </p:blipFill>
        <p:spPr bwMode="auto">
          <a:xfrm>
            <a:off x="8222797" y="2011679"/>
            <a:ext cx="2949507" cy="29427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7527" y="321426"/>
            <a:ext cx="10159338" cy="676102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POTICANJE PREDČITAČKIH VJEŠTINA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163781"/>
            <a:ext cx="10058400" cy="5303521"/>
          </a:xfrm>
          <a:solidFill>
            <a:schemeClr val="accent3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Prepoznavanje i imenovanje poznatih zvukova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Igre brojalicama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Opisivanje slika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Prepričavanje doživljaja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Pričanje i prepričavanje priča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Traženje riječi koje se rimuju (kos-bos, krava-trava, rak-mak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Igre s kojim glasom počinje riječ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Raščlanjujte riječi na glasove, slogove (fonemska analiza)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Sastavljanje glasova u riječi (fonemska sinteza)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42604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PREDMATEMATIČKE VJEŠTINE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147156"/>
            <a:ext cx="10058400" cy="4834544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Odnosi u prostoru (unutra/van, gore/dolje, ispred/iza…)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Odnosima predmeta (veće/manje, lako/teško)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Svojstvima predmeta (boja, oblik, tekstura)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Količina (jednako, više, manje, za koliko)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Vrijeme (prije/poslije)</a:t>
            </a:r>
          </a:p>
          <a:p>
            <a:pPr>
              <a:buNone/>
            </a:pPr>
            <a:r>
              <a:rPr lang="hr-HR" dirty="0" smtClean="0">
                <a:solidFill>
                  <a:schemeClr val="bg1"/>
                </a:solidFill>
              </a:rPr>
              <a:t>POJAM BROJA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Količina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Brojevna riječ (broji do 10)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Grafički zapis broja, simbol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6007"/>
            <a:ext cx="10058402" cy="1396538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FFFF00"/>
                </a:solidFill>
              </a:rPr>
              <a:t>DJECA U RIZIKU ZA RAZVOJ TEŠKOĆA ČITANJA I PISANJA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828800"/>
            <a:ext cx="10058400" cy="4152900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hr-HR" dirty="0" smtClean="0">
              <a:solidFill>
                <a:schemeClr val="bg1"/>
              </a:solidFill>
            </a:endParaRPr>
          </a:p>
          <a:p>
            <a:r>
              <a:rPr lang="hr-HR" sz="2600" dirty="0" smtClean="0">
                <a:solidFill>
                  <a:schemeClr val="bg1"/>
                </a:solidFill>
              </a:rPr>
              <a:t>Kasno progovaranje, usporen jezično-govorni razvoj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Siromašan rječnik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Dugo zadržavanje grešaka u izgovoru glasova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Agramatizmi u govoru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Teškoća pamćenja općenito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Teškoće učenja pjesmica i brojalica</a:t>
            </a:r>
          </a:p>
          <a:p>
            <a:r>
              <a:rPr lang="hr-HR" sz="2600" dirty="0" smtClean="0">
                <a:solidFill>
                  <a:schemeClr val="bg1"/>
                </a:solidFill>
              </a:rPr>
              <a:t>Nerazvijena fonološka svjesnost (nakon 6. godine)</a:t>
            </a:r>
            <a:endParaRPr lang="hr-HR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3534295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Nemogućnost zadržavanja pažnje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Nespretnost u krupnoj i finoj motorici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Nesigurnost u prostornim i vremenskim odnosima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Hiperaktivnost, impulzivnost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Nezainteresiranost za crtanje i pisanje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Nemotiviranost i nedostatak interesa za čitanje i slikovnice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881148" y="714375"/>
            <a:ext cx="10457412" cy="831850"/>
          </a:xfrm>
          <a:solidFill>
            <a:schemeClr val="accent3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3600" dirty="0" smtClean="0">
                <a:solidFill>
                  <a:schemeClr val="bg1"/>
                </a:solidFill>
              </a:rPr>
              <a:t> DISLEKSIJA     DISGRAFIJA     DISKALKULIJA</a:t>
            </a:r>
            <a:endParaRPr lang="hr-HR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847897" y="1645920"/>
          <a:ext cx="10507287" cy="405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41718"/>
                <a:gridCol w="3408218"/>
                <a:gridCol w="3757351"/>
              </a:tblGrid>
              <a:tr h="390698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POREMEĆAJ ČITANJA I PISANJA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NIJE BOLEST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NIJE VEZANO UZ DOB, OBRAZOVANJE NITI INTELIGENCIJU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VEZANO UZ TEŠKOĆE USVAJANJA GRADIVA (ČITANJE, PISANJE, RAČUNANJE)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SPECIFIČNE TEŠKOĆE UČENJA</a:t>
                      </a:r>
                    </a:p>
                    <a:p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SMANJENA</a:t>
                      </a:r>
                      <a:r>
                        <a:rPr lang="hr-HR" sz="2000" baseline="0" dirty="0" smtClean="0"/>
                        <a:t> SPOSOBNOST OVLADAVANJA PISANJEM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TRAJNE POGREŠKE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NISU VEZANE UZ DOB, OBRAZOVANJE NITI INTELIGENCIJU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DISLEKSIJA I DISGRAFIJA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DISGRAFIJA</a:t>
                      </a:r>
                      <a:endParaRPr lang="hr-H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dirty="0" smtClean="0"/>
                        <a:t>TEŠKOĆE</a:t>
                      </a:r>
                      <a:r>
                        <a:rPr lang="hr-HR" sz="2000" baseline="0" dirty="0" smtClean="0"/>
                        <a:t> MATEMATIČKIH SPOSOBNOSTI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TEŠKOĆE RAZUMIJEVANJA MATEMATIČKIH POJMOVA, OPERACIJA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SLAB MATEMATIČKI RJEČNIK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hr-HR" sz="2000" baseline="0" dirty="0" smtClean="0"/>
                        <a:t>ROTACIJE, ZAMJENE, DODAVANJA, PREMJEŠTANJA ZNAMENAKA U BROJEVIMA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>
          <a:xfrm>
            <a:off x="2427316" y="665018"/>
            <a:ext cx="9243753" cy="1463040"/>
          </a:xfrm>
          <a:solidFill>
            <a:schemeClr val="accent3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 smtClean="0"/>
              <a:t>ARTIKULACIJSKI POREMEĆAJI</a:t>
            </a:r>
            <a:br>
              <a:rPr lang="hr-HR" sz="3600" dirty="0" smtClean="0"/>
            </a:br>
            <a:r>
              <a:rPr lang="hr-HR" sz="3600" dirty="0" smtClean="0"/>
              <a:t>(FONOLOŠKI POREMEĆAJI)</a:t>
            </a:r>
            <a:endParaRPr lang="hr-HR" sz="360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type="body" idx="1"/>
          </p:nvPr>
        </p:nvSpPr>
        <p:spPr>
          <a:xfrm>
            <a:off x="2477193" y="2294313"/>
            <a:ext cx="9193875" cy="2909454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95000"/>
                  </a:schemeClr>
                </a:solidFill>
              </a:rPr>
              <a:t>Dislalija je poremećaj izgovora glasova u obliku </a:t>
            </a:r>
            <a:r>
              <a:rPr lang="hr-HR" b="1" dirty="0" err="1" smtClean="0">
                <a:solidFill>
                  <a:schemeClr val="bg1">
                    <a:lumMod val="95000"/>
                  </a:schemeClr>
                </a:solidFill>
              </a:rPr>
              <a:t>omisija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</a:rPr>
              <a:t>, supstitucija i distorzija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95000"/>
                  </a:schemeClr>
                </a:solidFill>
              </a:rPr>
              <a:t>Dislalija leksička je poremećaj izgovora riječi u obliku </a:t>
            </a:r>
            <a:r>
              <a:rPr lang="hr-HR" b="1" dirty="0" err="1" smtClean="0">
                <a:solidFill>
                  <a:schemeClr val="bg1">
                    <a:lumMod val="95000"/>
                  </a:schemeClr>
                </a:solidFill>
              </a:rPr>
              <a:t>omisija</a:t>
            </a:r>
            <a:r>
              <a:rPr lang="hr-HR" b="1" dirty="0" smtClean="0">
                <a:solidFill>
                  <a:schemeClr val="bg1">
                    <a:lumMod val="95000"/>
                  </a:schemeClr>
                </a:solidFill>
              </a:rPr>
              <a:t>, supstitucija, adicija i metateza glasova i slogova, neovisno o izgovornim mogućnostima.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95000"/>
                  </a:schemeClr>
                </a:solidFill>
              </a:rPr>
              <a:t>Struktura rečenice i slijed rečenica (sintaksa i morfologija) u skladu su s dobi sugovornika</a:t>
            </a:r>
          </a:p>
          <a:p>
            <a:pPr>
              <a:buNone/>
            </a:pPr>
            <a:endParaRPr lang="hr-HR" sz="1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99011"/>
            <a:ext cx="10058402" cy="1047403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sz="2400" b="1" dirty="0" smtClean="0">
                <a:solidFill>
                  <a:srgbClr val="FFFF00"/>
                </a:solidFill>
              </a:rPr>
              <a:t>ZAŠTO JE DJECA NESTRPLJIVA, NERVOZNA I TEŠKO SKLAPAJU PRIJATELJSTVA?</a:t>
            </a:r>
            <a:endParaRPr lang="hr-HR" sz="2400" b="1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15196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Tehnologija – virtualni svijet je dinamičniji, vizualno stimulativniji, emocionalna (ne)dostupnost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Djeca dobivaju sve što požele, doslovno istog momenta-odgoda zadovoljstva ključaj je faktor uspjeha i osjećaja sreće, odlaganje zadovoljstva znači mogućnost funkcioniranja pod stresom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Djeca vladaju svijetom-znaju što žele ali ne znaju kako to postići (učenjem do uspjeha)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Zabava, </a:t>
            </a:r>
            <a:r>
              <a:rPr lang="hr-HR" dirty="0" err="1" smtClean="0">
                <a:solidFill>
                  <a:schemeClr val="bg1"/>
                </a:solidFill>
              </a:rPr>
              <a:t>zabava</a:t>
            </a:r>
            <a:r>
              <a:rPr lang="hr-HR" dirty="0" smtClean="0">
                <a:solidFill>
                  <a:schemeClr val="bg1"/>
                </a:solidFill>
              </a:rPr>
              <a:t>, </a:t>
            </a:r>
            <a:r>
              <a:rPr lang="hr-HR" dirty="0" err="1" smtClean="0">
                <a:solidFill>
                  <a:schemeClr val="bg1"/>
                </a:solidFill>
              </a:rPr>
              <a:t>zabava</a:t>
            </a:r>
            <a:r>
              <a:rPr lang="hr-HR" dirty="0" smtClean="0">
                <a:solidFill>
                  <a:schemeClr val="bg1"/>
                </a:solidFill>
              </a:rPr>
              <a:t>-zabavan/naporan svijet, monotone aktivnosti treniraju moždanu funkcionalnost, dosada potiče maštu i inovativnost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Ograničene socijalne interakcije-igranje razvija socijalne vještine, učenje pravila, </a:t>
            </a:r>
            <a:r>
              <a:rPr lang="hr-HR" dirty="0" err="1" smtClean="0">
                <a:solidFill>
                  <a:schemeClr val="bg1"/>
                </a:solidFill>
              </a:rPr>
              <a:t>gadgeti</a:t>
            </a:r>
            <a:r>
              <a:rPr lang="hr-HR" dirty="0" smtClean="0">
                <a:solidFill>
                  <a:schemeClr val="bg1"/>
                </a:solidFill>
              </a:rPr>
              <a:t> ne </a:t>
            </a:r>
            <a:r>
              <a:rPr lang="hr-HR" dirty="0" err="1" smtClean="0">
                <a:solidFill>
                  <a:schemeClr val="bg1"/>
                </a:solidFill>
              </a:rPr>
              <a:t>razavijaju</a:t>
            </a:r>
            <a:r>
              <a:rPr lang="hr-HR" dirty="0" smtClean="0">
                <a:solidFill>
                  <a:schemeClr val="bg1"/>
                </a:solidFill>
              </a:rPr>
              <a:t> socijalizaciju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847898"/>
            <a:ext cx="10058402" cy="698268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hr-HR" sz="2800" dirty="0" smtClean="0">
                <a:solidFill>
                  <a:srgbClr val="FFFF00"/>
                </a:solidFill>
              </a:rPr>
              <a:t>KAKO SE PRILAGODITI?</a:t>
            </a:r>
            <a:endParaRPr lang="hr-HR" sz="2800" dirty="0">
              <a:solidFill>
                <a:srgbClr val="FFFF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Ograničiti upotrebu tehnologije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Emocionalno se povežite s djetetom (zajedničke aktivnosti)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Trenirajte odlaganje zadovoljstva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 bojte se postaviti granice-rasporedi, rutine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Naučite dijete da obavlja monotone poslove-temelj radnih navika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Učenje socijalnih vještina-pozdravljanje, izvoli-hvala-molim, prihvaćanje kompromisa, dijeljenje s drugima</a:t>
            </a:r>
          </a:p>
          <a:p>
            <a:endParaRPr lang="hr-HR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Prikaz slikovne datoteke .facebook_149417389375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27" name="Picture 3" descr="C:\Users\Korisnik\Downloads\facebook_1494173893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776" y="232756"/>
            <a:ext cx="9958646" cy="62844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trixworldhr.files.wordpress.com/2015/03/evolu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5705" y="2261936"/>
            <a:ext cx="6557430" cy="3706601"/>
          </a:xfrm>
          <a:prstGeom prst="rect">
            <a:avLst/>
          </a:prstGeom>
          <a:noFill/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Evolucijom tehnologije evoluiramo li i mi?</a:t>
            </a:r>
            <a:endParaRPr lang="hr-HR" dirty="0"/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047404" y="2552700"/>
            <a:ext cx="10274531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r-HR" sz="5400" dirty="0" smtClean="0">
                <a:solidFill>
                  <a:schemeClr val="tx2"/>
                </a:solidFill>
              </a:rPr>
              <a:t>Svako je učenje</a:t>
            </a:r>
          </a:p>
          <a:p>
            <a:pPr algn="ctr"/>
            <a:r>
              <a:rPr lang="hr-HR" sz="5400" dirty="0" smtClean="0">
                <a:solidFill>
                  <a:schemeClr val="tx2"/>
                </a:solidFill>
              </a:rPr>
              <a:t> lakše kroz igru. </a:t>
            </a:r>
            <a:endParaRPr lang="hr-HR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749129"/>
      </p:ext>
    </p:extLst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31961" y="321425"/>
            <a:ext cx="10058402" cy="1219200"/>
          </a:xfrm>
          <a:solidFill>
            <a:schemeClr val="accent3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UZROCI POREMEĆAJA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ORGANSKI</a:t>
            </a: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Odstupanja u građi artikulatora jezik, </a:t>
            </a:r>
            <a:r>
              <a:rPr lang="hr-HR" sz="2000" dirty="0" err="1" smtClean="0">
                <a:solidFill>
                  <a:schemeClr val="bg1"/>
                </a:solidFill>
              </a:rPr>
              <a:t>frenulum</a:t>
            </a:r>
            <a:r>
              <a:rPr lang="hr-HR" sz="2000" dirty="0" smtClean="0">
                <a:solidFill>
                  <a:schemeClr val="bg1"/>
                </a:solidFill>
              </a:rPr>
              <a:t>, čeljusti, zubi, </a:t>
            </a:r>
            <a:r>
              <a:rPr lang="hr-HR" sz="2000" dirty="0" err="1" smtClean="0">
                <a:solidFill>
                  <a:schemeClr val="bg1"/>
                </a:solidFill>
              </a:rPr>
              <a:t>protruzija</a:t>
            </a:r>
            <a:r>
              <a:rPr lang="hr-HR" sz="2000" dirty="0" smtClean="0">
                <a:solidFill>
                  <a:schemeClr val="bg1"/>
                </a:solidFill>
              </a:rPr>
              <a:t>, </a:t>
            </a:r>
            <a:r>
              <a:rPr lang="hr-HR" sz="2000" dirty="0" err="1" smtClean="0">
                <a:solidFill>
                  <a:schemeClr val="bg1"/>
                </a:solidFill>
              </a:rPr>
              <a:t>progenija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Rascjepi usne i/ili nepca</a:t>
            </a:r>
          </a:p>
          <a:p>
            <a:pPr>
              <a:buNone/>
            </a:pPr>
            <a:r>
              <a:rPr lang="hr-HR" sz="2000" dirty="0" err="1" smtClean="0">
                <a:solidFill>
                  <a:schemeClr val="bg1"/>
                </a:solidFill>
              </a:rPr>
              <a:t>Nazalnost</a:t>
            </a:r>
            <a:endParaRPr lang="hr-HR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bg1"/>
                </a:solidFill>
              </a:rPr>
              <a:t>Gubici sluha</a:t>
            </a:r>
          </a:p>
          <a:p>
            <a:pPr>
              <a:buNone/>
            </a:pPr>
            <a:endParaRPr lang="hr-HR" sz="2000" dirty="0" smtClean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951414" cy="4641677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OSTALI 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Nespretnosti artikulatora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Loš fonemski sluh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Loš govorni uzor</a:t>
            </a:r>
          </a:p>
          <a:p>
            <a:pPr>
              <a:buNone/>
            </a:pPr>
            <a:r>
              <a:rPr lang="hr-HR" sz="1800" dirty="0" err="1" smtClean="0">
                <a:solidFill>
                  <a:schemeClr val="bg1"/>
                </a:solidFill>
              </a:rPr>
              <a:t>Infalntilni</a:t>
            </a:r>
            <a:r>
              <a:rPr lang="hr-HR" sz="1800" dirty="0" smtClean="0">
                <a:solidFill>
                  <a:schemeClr val="bg1"/>
                </a:solidFill>
              </a:rPr>
              <a:t> govor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Zapuštenost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Roditeljski </a:t>
            </a:r>
            <a:r>
              <a:rPr lang="hr-HR" sz="1800" dirty="0" err="1" smtClean="0">
                <a:solidFill>
                  <a:schemeClr val="bg1"/>
                </a:solidFill>
              </a:rPr>
              <a:t>perfekcionizam</a:t>
            </a:r>
            <a:endParaRPr lang="hr-HR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Bilingvizam</a:t>
            </a:r>
          </a:p>
          <a:p>
            <a:pPr>
              <a:buNone/>
            </a:pPr>
            <a:r>
              <a:rPr lang="hr-HR" sz="1800" dirty="0" smtClean="0">
                <a:solidFill>
                  <a:schemeClr val="bg1"/>
                </a:solidFill>
              </a:rPr>
              <a:t>Zaostajanje u intelektualnom razvoju</a:t>
            </a:r>
          </a:p>
          <a:p>
            <a:pPr>
              <a:buNone/>
            </a:pPr>
            <a:endParaRPr lang="hr-HR" sz="1800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4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382385" y="3258589"/>
            <a:ext cx="3707477" cy="275982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OMISIJA (izostavljanje ili nečujna realizacija glasova)</a:t>
            </a:r>
          </a:p>
          <a:p>
            <a:pPr lvl="0" algn="ctr"/>
            <a:r>
              <a:rPr lang="hr-HR" dirty="0" smtClean="0"/>
              <a:t>riba/</a:t>
            </a:r>
            <a:r>
              <a:rPr lang="hr-HR" dirty="0" err="1" smtClean="0"/>
              <a:t>iba</a:t>
            </a:r>
            <a:endParaRPr lang="hr-HR" dirty="0" smtClean="0"/>
          </a:p>
          <a:p>
            <a:pPr lvl="0" algn="ctr"/>
            <a:r>
              <a:rPr lang="hr-HR" dirty="0" smtClean="0"/>
              <a:t>krava/</a:t>
            </a:r>
            <a:r>
              <a:rPr lang="hr-HR" dirty="0" err="1" smtClean="0"/>
              <a:t>kaava</a:t>
            </a:r>
            <a:endParaRPr lang="hr-HR" dirty="0"/>
          </a:p>
        </p:txBody>
      </p:sp>
      <p:sp>
        <p:nvSpPr>
          <p:cNvPr id="6" name="Elipsa 5"/>
          <p:cNvSpPr/>
          <p:nvPr/>
        </p:nvSpPr>
        <p:spPr>
          <a:xfrm>
            <a:off x="4305992" y="3327863"/>
            <a:ext cx="3707477" cy="2740428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SUPSTITUCIJA (zamjena glasova)</a:t>
            </a:r>
          </a:p>
          <a:p>
            <a:pPr lvl="0" algn="ctr"/>
            <a:r>
              <a:rPr lang="hr-HR" dirty="0" smtClean="0"/>
              <a:t>Glas ili skupinu glasova dijete ne može izgovoriti</a:t>
            </a:r>
          </a:p>
          <a:p>
            <a:pPr lvl="0" algn="ctr"/>
            <a:r>
              <a:rPr lang="hr-HR" dirty="0" smtClean="0"/>
              <a:t>šuma/suma</a:t>
            </a:r>
          </a:p>
          <a:p>
            <a:pPr lvl="0" algn="ctr"/>
            <a:r>
              <a:rPr lang="hr-HR" dirty="0" smtClean="0"/>
              <a:t>ruka/luka/juka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845425" y="864524"/>
            <a:ext cx="8761615" cy="13300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sz="3600" dirty="0" smtClean="0"/>
              <a:t>OBLICI  POREMEĆAJA</a:t>
            </a:r>
            <a:endParaRPr lang="hr-HR" sz="3600" dirty="0"/>
          </a:p>
        </p:txBody>
      </p:sp>
      <p:sp>
        <p:nvSpPr>
          <p:cNvPr id="9" name="Elipsa 8"/>
          <p:cNvSpPr/>
          <p:nvPr/>
        </p:nvSpPr>
        <p:spPr>
          <a:xfrm>
            <a:off x="8279476" y="3413761"/>
            <a:ext cx="3557847" cy="265453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r-HR" dirty="0" smtClean="0"/>
              <a:t>  DISTORZIJA (nepravilno izgovaranje glasa ili skupine glasova</a:t>
            </a:r>
          </a:p>
          <a:p>
            <a:pPr lvl="0" algn="ctr"/>
            <a:r>
              <a:rPr lang="hr-HR" dirty="0" smtClean="0"/>
              <a:t>umekšan izgovor frikativa</a:t>
            </a:r>
          </a:p>
          <a:p>
            <a:pPr lvl="0" algn="ctr"/>
            <a:r>
              <a:rPr lang="hr-HR" dirty="0" smtClean="0"/>
              <a:t>francuski izgovor glasa R</a:t>
            </a:r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VRSTE POREMEĆAJA ARTIKULACIJE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864331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Sigmatizam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err="1" smtClean="0">
                <a:solidFill>
                  <a:schemeClr val="bg1"/>
                </a:solidFill>
              </a:rPr>
              <a:t>Rotacizam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</a:p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Lambdacizam</a:t>
            </a:r>
            <a:endParaRPr lang="hr-HR" dirty="0" smtClean="0">
              <a:solidFill>
                <a:schemeClr val="bg1"/>
              </a:solidFill>
            </a:endParaRPr>
          </a:p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Kapacizam</a:t>
            </a:r>
            <a:r>
              <a:rPr lang="hr-HR" dirty="0" smtClean="0">
                <a:solidFill>
                  <a:schemeClr val="bg1"/>
                </a:solidFill>
              </a:rPr>
              <a:t> i </a:t>
            </a:r>
            <a:r>
              <a:rPr lang="hr-HR" dirty="0" err="1" smtClean="0">
                <a:solidFill>
                  <a:schemeClr val="bg1"/>
                </a:solidFill>
              </a:rPr>
              <a:t>gamacizam</a:t>
            </a:r>
            <a:r>
              <a:rPr lang="hr-HR" dirty="0" smtClean="0">
                <a:solidFill>
                  <a:schemeClr val="bg1"/>
                </a:solidFill>
              </a:rPr>
              <a:t> (k,g=t,d)</a:t>
            </a:r>
          </a:p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Tetacizam</a:t>
            </a:r>
            <a:r>
              <a:rPr lang="hr-HR" dirty="0" smtClean="0">
                <a:solidFill>
                  <a:schemeClr val="bg1"/>
                </a:solidFill>
              </a:rPr>
              <a:t> i </a:t>
            </a:r>
            <a:r>
              <a:rPr lang="hr-HR" dirty="0" err="1" smtClean="0">
                <a:solidFill>
                  <a:schemeClr val="bg1"/>
                </a:solidFill>
              </a:rPr>
              <a:t>deltacizam</a:t>
            </a:r>
            <a:r>
              <a:rPr lang="hr-HR" dirty="0" smtClean="0">
                <a:solidFill>
                  <a:schemeClr val="bg1"/>
                </a:solidFill>
              </a:rPr>
              <a:t> (t, d)</a:t>
            </a:r>
          </a:p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Tetizam</a:t>
            </a:r>
            <a:r>
              <a:rPr lang="hr-HR" dirty="0" smtClean="0">
                <a:solidFill>
                  <a:schemeClr val="bg1"/>
                </a:solidFill>
              </a:rPr>
              <a:t>  </a:t>
            </a:r>
          </a:p>
          <a:p>
            <a:pPr lvl="0" algn="ctr"/>
            <a:r>
              <a:rPr lang="hr-HR" dirty="0" err="1" smtClean="0">
                <a:solidFill>
                  <a:schemeClr val="bg1"/>
                </a:solidFill>
              </a:rPr>
              <a:t>Etacizam</a:t>
            </a:r>
            <a:r>
              <a:rPr lang="hr-HR" dirty="0" smtClean="0">
                <a:solidFill>
                  <a:schemeClr val="bg1"/>
                </a:solidFill>
              </a:rPr>
              <a:t> (e=a)</a:t>
            </a:r>
          </a:p>
          <a:p>
            <a:pPr lvl="0" algn="ctr">
              <a:buNone/>
            </a:pPr>
            <a:r>
              <a:rPr lang="hr-HR" dirty="0" smtClean="0">
                <a:solidFill>
                  <a:schemeClr val="bg1"/>
                </a:solidFill>
              </a:rPr>
              <a:t>Sustavni/nesustavni</a:t>
            </a:r>
          </a:p>
          <a:p>
            <a:endParaRPr lang="hr-H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698268"/>
            <a:ext cx="10058402" cy="825731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hr-HR" dirty="0" smtClean="0"/>
              <a:t>IZGOVORNE NORME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065213" y="2227810"/>
          <a:ext cx="10058400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9200"/>
                <a:gridCol w="5029200"/>
              </a:tblGrid>
              <a:tr h="252037">
                <a:tc>
                  <a:txBody>
                    <a:bodyPr/>
                    <a:lstStyle/>
                    <a:p>
                      <a:r>
                        <a:rPr lang="hr-HR" dirty="0" smtClean="0"/>
                        <a:t>PRAVILAN IZGOVOR GLASOVA: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OČEKUJEMO U DOBI</a:t>
                      </a:r>
                      <a:r>
                        <a:rPr lang="hr-HR" baseline="0" dirty="0" smtClean="0"/>
                        <a:t> OD:</a:t>
                      </a:r>
                      <a:endParaRPr lang="hr-HR" dirty="0"/>
                    </a:p>
                  </a:txBody>
                  <a:tcPr/>
                </a:tc>
              </a:tr>
              <a:tr h="25203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r>
                        <a:rPr lang="hr-HR" baseline="0" dirty="0" smtClean="0">
                          <a:solidFill>
                            <a:schemeClr val="tx2"/>
                          </a:solidFill>
                        </a:rPr>
                        <a:t> E I O U P B T D K G M N V L F H J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3-</a:t>
                      </a:r>
                      <a:r>
                        <a:rPr lang="hr-HR" dirty="0" err="1" smtClean="0">
                          <a:solidFill>
                            <a:schemeClr val="tx2"/>
                          </a:solidFill>
                        </a:rPr>
                        <a:t>3</a:t>
                      </a:r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,5 GODINA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5203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S Z C LJ NJ</a:t>
                      </a:r>
                      <a:r>
                        <a:rPr lang="hr-HR" baseline="0" dirty="0" smtClean="0">
                          <a:solidFill>
                            <a:schemeClr val="tx2"/>
                          </a:solidFill>
                        </a:rPr>
                        <a:t> R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4-</a:t>
                      </a:r>
                      <a:r>
                        <a:rPr lang="hr-HR" dirty="0" err="1" smtClean="0">
                          <a:solidFill>
                            <a:schemeClr val="tx2"/>
                          </a:solidFill>
                        </a:rPr>
                        <a:t>4</a:t>
                      </a:r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,5</a:t>
                      </a:r>
                      <a:r>
                        <a:rPr lang="hr-HR" baseline="0" dirty="0" smtClean="0">
                          <a:solidFill>
                            <a:schemeClr val="tx2"/>
                          </a:solidFill>
                        </a:rPr>
                        <a:t> GODINA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252037"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Š Ž Č ĐŽ Đ Ć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5-</a:t>
                      </a:r>
                      <a:r>
                        <a:rPr lang="hr-HR" dirty="0" err="1" smtClean="0">
                          <a:solidFill>
                            <a:schemeClr val="tx2"/>
                          </a:solidFill>
                        </a:rPr>
                        <a:t>5</a:t>
                      </a:r>
                      <a:r>
                        <a:rPr lang="hr-HR" dirty="0" smtClean="0">
                          <a:solidFill>
                            <a:schemeClr val="tx2"/>
                          </a:solidFill>
                        </a:rPr>
                        <a:t>,5 GODINA</a:t>
                      </a:r>
                      <a:endParaRPr lang="hr-H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748144"/>
            <a:ext cx="10058402" cy="775855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RODITELJSKA POMOĆ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Dobar model-govorite pravilno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Budite podrška 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 ispravljajte dijete-da može pravilno bi izgovaralo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Ne se rugati i ne dozvolite drugima da se rugaju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Potražite pomoć logopeda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Motivirajte dijete na vježbanje</a:t>
            </a:r>
          </a:p>
          <a:p>
            <a:r>
              <a:rPr lang="hr-HR" dirty="0" smtClean="0">
                <a:solidFill>
                  <a:schemeClr val="bg1"/>
                </a:solidFill>
              </a:rPr>
              <a:t>Aktivno sudjelujte u terapiji (hrabrenje, vježbanje)</a:t>
            </a:r>
            <a:endParaRPr lang="hr-H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Tema1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1514</TotalTime>
  <Words>2147</Words>
  <Application>Microsoft Office PowerPoint</Application>
  <PresentationFormat>Prilagođeno</PresentationFormat>
  <Paragraphs>373</Paragraphs>
  <Slides>45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6" baseType="lpstr">
      <vt:lpstr>Tema1</vt:lpstr>
      <vt:lpstr>Govorno-jezične teškoće u djece predškolskog i školskog uzrasta </vt:lpstr>
      <vt:lpstr>PREDUVJETI ZA USVAJANJE GOVORA I JEZIKA</vt:lpstr>
      <vt:lpstr>Slajd 3</vt:lpstr>
      <vt:lpstr>ARTIKULACIJSKI POREMEĆAJI (FONOLOŠKI POREMEĆAJI)</vt:lpstr>
      <vt:lpstr>UZROCI POREMEĆAJA</vt:lpstr>
      <vt:lpstr>Slajd 6</vt:lpstr>
      <vt:lpstr>VRSTE POREMEĆAJA ARTIKULACIJE</vt:lpstr>
      <vt:lpstr>IZGOVORNE NORME</vt:lpstr>
      <vt:lpstr>RODITELJSKA POMOĆ</vt:lpstr>
      <vt:lpstr>POREMEĆAJI RITMA I TEMPA GOVORA</vt:lpstr>
      <vt:lpstr>Slajd 11</vt:lpstr>
      <vt:lpstr>VRSTE MUCANJA</vt:lpstr>
      <vt:lpstr>BRZOPLETOST (BATARIZAM)</vt:lpstr>
      <vt:lpstr>Slajd 14</vt:lpstr>
      <vt:lpstr>Slajd 15</vt:lpstr>
      <vt:lpstr>POREMEĆAJI GLASA</vt:lpstr>
      <vt:lpstr>KAKO POMOĆI U OČUVANJU GLASA</vt:lpstr>
      <vt:lpstr>OŠTEĆENJA SLUHA</vt:lpstr>
      <vt:lpstr>Slajd 19</vt:lpstr>
      <vt:lpstr>Slajd 20</vt:lpstr>
      <vt:lpstr>Slajd 21</vt:lpstr>
      <vt:lpstr>Slajd 22</vt:lpstr>
      <vt:lpstr>Slajd 23</vt:lpstr>
      <vt:lpstr>Slajd 24</vt:lpstr>
      <vt:lpstr>RAZVOJ PREDVJEŠTINA ČITANJA I PISANJA</vt:lpstr>
      <vt:lpstr>PREDUVJETI ZA NESMETAN RAZVOJ VJEŠTINA ČITANJA I PISANJA</vt:lpstr>
      <vt:lpstr>Motorička spretnost-gruba motorika</vt:lpstr>
      <vt:lpstr>Razvijena fina motorika</vt:lpstr>
      <vt:lpstr>Fina motorika prstiju</vt:lpstr>
      <vt:lpstr>Zainteresiranost za priče, slikovnice. Pričanje i prepričavanje.</vt:lpstr>
      <vt:lpstr>Zainteresiranost za crtanje i pisanje</vt:lpstr>
      <vt:lpstr>Razvoj dječjeg crteža</vt:lpstr>
      <vt:lpstr>Razvoj hvata olovke</vt:lpstr>
      <vt:lpstr>Učimo držati olovku</vt:lpstr>
      <vt:lpstr>POTICANJE PREDČITAČKIH VJEŠTINA</vt:lpstr>
      <vt:lpstr>PREDMATEMATIČKE VJEŠTINE</vt:lpstr>
      <vt:lpstr>DJECA U RIZIKU ZA RAZVOJ TEŠKOĆA ČITANJA I PISANJA</vt:lpstr>
      <vt:lpstr>Slajd 38</vt:lpstr>
      <vt:lpstr> DISLEKSIJA     DISGRAFIJA     DISKALKULIJA</vt:lpstr>
      <vt:lpstr>ZAŠTO JE DJECA NESTRPLJIVA, NERVOZNA I TEŠKO SKLAPAJU PRIJATELJSTVA?</vt:lpstr>
      <vt:lpstr>KAKO SE PRILAGODITI?</vt:lpstr>
      <vt:lpstr>Slajd 42</vt:lpstr>
      <vt:lpstr>Evolucijom tehnologije evoluiramo li i mi?</vt:lpstr>
      <vt:lpstr>Slajd 44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Izgled naslova</dc:title>
  <dc:creator>Korisnik</dc:creator>
  <cp:lastModifiedBy>Korisnik</cp:lastModifiedBy>
  <cp:revision>132</cp:revision>
  <dcterms:created xsi:type="dcterms:W3CDTF">2017-05-04T18:12:36Z</dcterms:created>
  <dcterms:modified xsi:type="dcterms:W3CDTF">2017-11-10T14:52:35Z</dcterms:modified>
</cp:coreProperties>
</file>