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0" r:id="rId3"/>
    <p:sldId id="257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59" r:id="rId12"/>
    <p:sldId id="269" r:id="rId13"/>
    <p:sldId id="268" r:id="rId14"/>
    <p:sldId id="270" r:id="rId15"/>
    <p:sldId id="271" r:id="rId16"/>
    <p:sldId id="275" r:id="rId17"/>
    <p:sldId id="272" r:id="rId18"/>
    <p:sldId id="273" r:id="rId19"/>
    <p:sldId id="274" r:id="rId20"/>
    <p:sldId id="276" r:id="rId21"/>
    <p:sldId id="278" r:id="rId22"/>
    <p:sldId id="294" r:id="rId23"/>
    <p:sldId id="295" r:id="rId24"/>
    <p:sldId id="296" r:id="rId25"/>
    <p:sldId id="297" r:id="rId26"/>
    <p:sldId id="299" r:id="rId27"/>
    <p:sldId id="277" r:id="rId28"/>
    <p:sldId id="302" r:id="rId29"/>
    <p:sldId id="301" r:id="rId30"/>
    <p:sldId id="260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74F"/>
    <a:srgbClr val="3D91CF"/>
    <a:srgbClr val="3B5FAD"/>
    <a:srgbClr val="32923B"/>
    <a:srgbClr val="2D8335"/>
    <a:srgbClr val="37A041"/>
    <a:srgbClr val="4FB94A"/>
    <a:srgbClr val="F5791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73" d="100"/>
          <a:sy n="73" d="100"/>
        </p:scale>
        <p:origin x="36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0FC8D-C03B-F345-9069-DE8B3F13583F}" type="datetimeFigureOut">
              <a:rPr lang="sr-Latn-RS" smtClean="0"/>
              <a:t>10.4.18.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48791-79C3-F443-AEBC-36C58B8FC7F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449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dostupno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stranice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odmah</a:t>
            </a:r>
            <a:r>
              <a:rPr lang="en-US" baseline="0" dirty="0"/>
              <a:t> se </a:t>
            </a:r>
            <a:r>
              <a:rPr lang="en-US" baseline="0" dirty="0" err="1"/>
              <a:t>prikazuje</a:t>
            </a:r>
            <a:r>
              <a:rPr lang="en-US" baseline="0" dirty="0"/>
              <a:t> </a:t>
            </a:r>
            <a:r>
              <a:rPr lang="en-US" baseline="0" dirty="0" err="1"/>
              <a:t>dio</a:t>
            </a:r>
            <a:r>
              <a:rPr lang="en-US" baseline="0" dirty="0"/>
              <a:t> </a:t>
            </a:r>
            <a:r>
              <a:rPr lang="en-US" baseline="0" dirty="0" err="1"/>
              <a:t>rezultata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</a:t>
            </a:r>
            <a:r>
              <a:rPr lang="en-US" baseline="0" dirty="0" err="1"/>
              <a:t>materijali</a:t>
            </a:r>
            <a:r>
              <a:rPr lang="en-US" baseline="0" dirty="0"/>
              <a:t>, </a:t>
            </a:r>
            <a:r>
              <a:rPr lang="en-US" baseline="0" dirty="0" err="1"/>
              <a:t>korisnici</a:t>
            </a:r>
            <a:r>
              <a:rPr lang="en-US" baseline="0" dirty="0"/>
              <a:t>, </a:t>
            </a:r>
            <a:r>
              <a:rPr lang="en-US" baseline="0" dirty="0" err="1"/>
              <a:t>grupe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klikom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enter </a:t>
            </a:r>
            <a:r>
              <a:rPr lang="en-US" baseline="0" dirty="0" err="1"/>
              <a:t>dobiva</a:t>
            </a:r>
            <a:r>
              <a:rPr lang="en-US" baseline="0" dirty="0"/>
              <a:t> se </a:t>
            </a:r>
            <a:r>
              <a:rPr lang="en-US" baseline="0" dirty="0" err="1"/>
              <a:t>popis</a:t>
            </a:r>
            <a:r>
              <a:rPr lang="en-US" baseline="0" dirty="0"/>
              <a:t> </a:t>
            </a:r>
            <a:r>
              <a:rPr lang="en-US" baseline="0" dirty="0" err="1"/>
              <a:t>svim</a:t>
            </a:r>
            <a:r>
              <a:rPr lang="en-US" baseline="0" dirty="0"/>
              <a:t> (</a:t>
            </a:r>
            <a:r>
              <a:rPr lang="en-US" baseline="0" dirty="0" err="1"/>
              <a:t>samo</a:t>
            </a:r>
            <a:r>
              <a:rPr lang="en-US" baseline="0" dirty="0"/>
              <a:t>) </a:t>
            </a:r>
            <a:r>
              <a:rPr lang="en-US" baseline="0" dirty="0" err="1"/>
              <a:t>materijala</a:t>
            </a:r>
            <a:r>
              <a:rPr lang="en-US" baseline="0" dirty="0"/>
              <a:t> </a:t>
            </a:r>
            <a:r>
              <a:rPr lang="en-US" baseline="0" dirty="0" err="1"/>
              <a:t>vezanih</a:t>
            </a:r>
            <a:r>
              <a:rPr lang="en-US" baseline="0" dirty="0"/>
              <a:t> </a:t>
            </a:r>
            <a:r>
              <a:rPr lang="en-US" baseline="0" dirty="0" err="1"/>
              <a:t>uz</a:t>
            </a:r>
            <a:r>
              <a:rPr lang="en-US" baseline="0" dirty="0"/>
              <a:t> </a:t>
            </a:r>
            <a:r>
              <a:rPr lang="en-US" baseline="0" dirty="0" err="1"/>
              <a:t>traženi</a:t>
            </a:r>
            <a:r>
              <a:rPr lang="en-US" baseline="0" dirty="0"/>
              <a:t> </a:t>
            </a:r>
            <a:r>
              <a:rPr lang="en-US" baseline="0" dirty="0" err="1"/>
              <a:t>pojam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734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dirty="0"/>
              <a:t>pretraga po nizu</a:t>
            </a:r>
            <a:r>
              <a:rPr lang="hr-HR" baseline="0" dirty="0"/>
              <a:t> kriterija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49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dirty="0"/>
              <a:t>pretraga po važećem NPIP</a:t>
            </a:r>
          </a:p>
          <a:p>
            <a:pPr marL="171450" indent="-171450">
              <a:buFontTx/>
              <a:buChar char="-"/>
            </a:pPr>
            <a:r>
              <a:rPr lang="hr-HR" dirty="0"/>
              <a:t>pokazati</a:t>
            </a:r>
            <a:r>
              <a:rPr lang="hr-HR" baseline="0" dirty="0"/>
              <a:t> primjer </a:t>
            </a:r>
            <a:r>
              <a:rPr lang="mr-IN" baseline="0" dirty="0"/>
              <a:t>–</a:t>
            </a:r>
            <a:r>
              <a:rPr lang="hr-HR" baseline="0" dirty="0"/>
              <a:t> OŠ </a:t>
            </a:r>
            <a:r>
              <a:rPr lang="mr-IN" baseline="0" dirty="0"/>
              <a:t>–</a:t>
            </a:r>
            <a:r>
              <a:rPr lang="hr-HR" baseline="0" dirty="0"/>
              <a:t> 4. razred - vjeronauk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485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dirty="0"/>
              <a:t>OŠ </a:t>
            </a:r>
            <a:r>
              <a:rPr lang="mr-IN" dirty="0"/>
              <a:t>–</a:t>
            </a:r>
            <a:r>
              <a:rPr lang="hr-HR" dirty="0"/>
              <a:t> 8. razred </a:t>
            </a:r>
            <a:r>
              <a:rPr lang="mr-IN" dirty="0"/>
              <a:t>–</a:t>
            </a:r>
            <a:r>
              <a:rPr lang="hr-HR" dirty="0"/>
              <a:t> vjeronauk</a:t>
            </a:r>
            <a:r>
              <a:rPr lang="hr-HR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hr-HR" baseline="0" dirty="0"/>
              <a:t>pokazati filtriranje (i poništavanje filtera) i sortiranje </a:t>
            </a:r>
          </a:p>
          <a:p>
            <a:pPr marL="171450" indent="-171450">
              <a:buFontTx/>
              <a:buChar char="-"/>
            </a:pPr>
            <a:r>
              <a:rPr lang="hr-HR" baseline="0" dirty="0"/>
              <a:t>pokazati navedene podatke o svakom materijalu</a:t>
            </a:r>
          </a:p>
          <a:p>
            <a:pPr marL="171450" indent="-171450">
              <a:buFontTx/>
              <a:buChar char="-"/>
            </a:pPr>
            <a:r>
              <a:rPr lang="hr-HR" baseline="0" dirty="0"/>
              <a:t>odlazak na stranicu detalja materijala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5046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424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820-3806-403E-9AD4-0C774DB358F8}" type="datetimeFigureOut">
              <a:rPr lang="hr-HR" smtClean="0"/>
              <a:t>10.04.2018.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A50-622A-426F-ADF3-571C64D286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526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820-3806-403E-9AD4-0C774DB358F8}" type="datetimeFigureOut">
              <a:rPr lang="hr-HR" smtClean="0"/>
              <a:t>10.04.2018.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A50-622A-426F-ADF3-571C64D286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759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820-3806-403E-9AD4-0C774DB358F8}" type="datetimeFigureOut">
              <a:rPr lang="hr-HR" smtClean="0"/>
              <a:t>10.04.2018.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A50-622A-426F-ADF3-571C64D286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820-3806-403E-9AD4-0C774DB358F8}" type="datetimeFigureOut">
              <a:rPr lang="hr-HR" smtClean="0"/>
              <a:t>10.04.2018.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A50-622A-426F-ADF3-571C64D286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565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820-3806-403E-9AD4-0C774DB358F8}" type="datetimeFigureOut">
              <a:rPr lang="hr-HR" smtClean="0"/>
              <a:t>10.04.2018.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A50-622A-426F-ADF3-571C64D286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96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820-3806-403E-9AD4-0C774DB358F8}" type="datetimeFigureOut">
              <a:rPr lang="hr-HR" smtClean="0"/>
              <a:t>10.04.2018.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A50-622A-426F-ADF3-571C64D286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283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820-3806-403E-9AD4-0C774DB358F8}" type="datetimeFigureOut">
              <a:rPr lang="hr-HR" smtClean="0"/>
              <a:t>10.04.2018.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A50-622A-426F-ADF3-571C64D286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134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820-3806-403E-9AD4-0C774DB358F8}" type="datetimeFigureOut">
              <a:rPr lang="hr-HR" smtClean="0"/>
              <a:t>10.04.2018.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A50-622A-426F-ADF3-571C64D286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42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820-3806-403E-9AD4-0C774DB358F8}" type="datetimeFigureOut">
              <a:rPr lang="hr-HR" smtClean="0"/>
              <a:t>10.04.2018.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A50-622A-426F-ADF3-571C64D286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177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820-3806-403E-9AD4-0C774DB358F8}" type="datetimeFigureOut">
              <a:rPr lang="hr-HR" smtClean="0"/>
              <a:t>10.04.2018.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A50-622A-426F-ADF3-571C64D286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69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820-3806-403E-9AD4-0C774DB358F8}" type="datetimeFigureOut">
              <a:rPr lang="hr-HR" smtClean="0"/>
              <a:t>10.04.2018.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A50-622A-426F-ADF3-571C64D286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771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2820-3806-403E-9AD4-0C774DB358F8}" type="datetimeFigureOut">
              <a:rPr lang="hr-HR" smtClean="0"/>
              <a:t>10.04.2018.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2BA50-622A-426F-ADF3-571C64D286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153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6528122" cy="5220182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6519075" y="35230"/>
            <a:ext cx="5663877" cy="2864731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528123" y="2864732"/>
            <a:ext cx="5663877" cy="2610091"/>
          </a:xfrm>
          <a:prstGeom prst="rect">
            <a:avLst/>
          </a:prstGeom>
          <a:solidFill>
            <a:srgbClr val="32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5474824"/>
            <a:ext cx="12192000" cy="1383175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-1" y="5474824"/>
            <a:ext cx="4687748" cy="1383176"/>
          </a:xfrm>
          <a:prstGeom prst="rect">
            <a:avLst/>
          </a:prstGeom>
          <a:solidFill>
            <a:srgbClr val="3D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2" y="436887"/>
            <a:ext cx="4345761" cy="2841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01" y="334689"/>
            <a:ext cx="2646652" cy="1591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34" y="1718327"/>
            <a:ext cx="3445228" cy="542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93" y="2260516"/>
            <a:ext cx="2623147" cy="2137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33640" y="6523915"/>
            <a:ext cx="5359079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8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Sadržaj ovog materijala isključiva je odgovornost Hrvatske akademske i istraživačke mreže - CARNet.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71" y="5598802"/>
            <a:ext cx="5515637" cy="8852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3987479"/>
            <a:ext cx="6528122" cy="1487343"/>
          </a:xfrm>
          <a:prstGeom prst="rect">
            <a:avLst/>
          </a:prstGeom>
          <a:solidFill>
            <a:srgbClr val="F7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31" y="2132109"/>
            <a:ext cx="5366288" cy="3663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95" y="6071685"/>
            <a:ext cx="2005480" cy="361767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790334" y="3119373"/>
            <a:ext cx="5160694" cy="2203709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3800" dirty="0">
                <a:solidFill>
                  <a:schemeClr val="bg1"/>
                </a:solidFill>
              </a:rPr>
              <a:t>Objava sadržaja i suradnja putem Edutorija</a:t>
            </a:r>
          </a:p>
          <a:p>
            <a:endParaRPr lang="hr-BA" sz="1000" dirty="0">
              <a:solidFill>
                <a:schemeClr val="bg1"/>
              </a:solidFill>
            </a:endParaRPr>
          </a:p>
          <a:p>
            <a:r>
              <a:rPr lang="hr-BA" sz="2800" dirty="0">
                <a:solidFill>
                  <a:schemeClr val="bg1"/>
                </a:solidFill>
              </a:rPr>
              <a:t>Renata Šimunko, CARNET</a:t>
            </a:r>
          </a:p>
        </p:txBody>
      </p:sp>
    </p:spTree>
    <p:extLst>
      <p:ext uri="{BB962C8B-B14F-4D97-AF65-F5344CB8AC3E}">
        <p14:creationId xmlns:p14="http://schemas.microsoft.com/office/powerpoint/2010/main" val="216858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358DF-18B9-394E-BB6D-5C30741BD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2" y="156371"/>
            <a:ext cx="11654443" cy="65353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826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282065"/>
            <a:ext cx="12192000" cy="4151387"/>
          </a:xfrm>
          <a:prstGeom prst="rect">
            <a:avLst/>
          </a:prstGeom>
          <a:solidFill>
            <a:srgbClr val="3D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Rectangle 21"/>
          <p:cNvSpPr/>
          <p:nvPr/>
        </p:nvSpPr>
        <p:spPr>
          <a:xfrm>
            <a:off x="0" y="792866"/>
            <a:ext cx="12192000" cy="1487343"/>
          </a:xfrm>
          <a:prstGeom prst="rect">
            <a:avLst/>
          </a:prstGeom>
          <a:solidFill>
            <a:srgbClr val="F7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430946" cy="792866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430947" y="1"/>
            <a:ext cx="4761053" cy="792866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72937" y="1"/>
            <a:ext cx="3019063" cy="792866"/>
          </a:xfrm>
          <a:prstGeom prst="rect">
            <a:avLst/>
          </a:prstGeom>
          <a:solidFill>
            <a:srgbClr val="32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6433452"/>
            <a:ext cx="12192000" cy="424547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9" y="112308"/>
            <a:ext cx="1059983" cy="63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97" y="164417"/>
            <a:ext cx="2537942" cy="399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90605"/>
            <a:ext cx="2094583" cy="170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4" y="6566629"/>
            <a:ext cx="876947" cy="15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" y="62063"/>
            <a:ext cx="591106" cy="668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8" y="185488"/>
            <a:ext cx="1278583" cy="396238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/>
        </p:nvSpPr>
        <p:spPr>
          <a:xfrm>
            <a:off x="317507" y="2661916"/>
            <a:ext cx="7011981" cy="162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000" dirty="0">
                <a:solidFill>
                  <a:schemeClr val="bg1"/>
                </a:solidFill>
              </a:rPr>
              <a:t>sadržaji hrvatskih nastavnika</a:t>
            </a:r>
          </a:p>
          <a:p>
            <a:pPr algn="just"/>
            <a:r>
              <a:rPr lang="hr-HR" sz="2000" dirty="0">
                <a:solidFill>
                  <a:schemeClr val="bg1"/>
                </a:solidFill>
              </a:rPr>
              <a:t>sadržaji izdavača</a:t>
            </a:r>
          </a:p>
          <a:p>
            <a:pPr algn="just"/>
            <a:r>
              <a:rPr lang="hr-HR" sz="2000" dirty="0">
                <a:solidFill>
                  <a:schemeClr val="bg1"/>
                </a:solidFill>
              </a:rPr>
              <a:t>učenički sadržaji</a:t>
            </a:r>
          </a:p>
          <a:p>
            <a:pPr algn="just"/>
            <a:r>
              <a:rPr lang="hr-HR" sz="2000" dirty="0">
                <a:solidFill>
                  <a:schemeClr val="bg1"/>
                </a:solidFill>
              </a:rPr>
              <a:t>... sadržaji bilo kojeg korisnika </a:t>
            </a:r>
            <a:r>
              <a:rPr lang="hr-HR" sz="2000" dirty="0" err="1">
                <a:solidFill>
                  <a:schemeClr val="bg1"/>
                </a:solidFill>
              </a:rPr>
              <a:t>Edutorija</a:t>
            </a:r>
            <a:endParaRPr lang="hr-HR" sz="2000" dirty="0">
              <a:solidFill>
                <a:schemeClr val="bg1"/>
              </a:solidFill>
            </a:endParaRPr>
          </a:p>
          <a:p>
            <a:endParaRPr lang="hr-BA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5990" y="1471792"/>
            <a:ext cx="11500021" cy="779463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3600" dirty="0">
                <a:solidFill>
                  <a:schemeClr val="bg1"/>
                </a:solidFill>
              </a:rPr>
              <a:t>SADRŽAJI EDUTORIJA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38E05930-9F53-9D4C-82F3-F71BA7BEC434}"/>
              </a:ext>
            </a:extLst>
          </p:cNvPr>
          <p:cNvSpPr>
            <a:spLocks noGrp="1"/>
          </p:cNvSpPr>
          <p:nvPr/>
        </p:nvSpPr>
        <p:spPr>
          <a:xfrm>
            <a:off x="412034" y="4689706"/>
            <a:ext cx="6917454" cy="162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000" dirty="0">
                <a:solidFill>
                  <a:schemeClr val="bg1"/>
                </a:solidFill>
              </a:rPr>
              <a:t>u budućnosti: </a:t>
            </a:r>
          </a:p>
          <a:p>
            <a:pPr lvl="1" algn="just"/>
            <a:r>
              <a:rPr lang="hr-HR" sz="1600" dirty="0">
                <a:solidFill>
                  <a:schemeClr val="bg1"/>
                </a:solidFill>
              </a:rPr>
              <a:t>CARNET-ovi sadržaji s različitih portala, e-Škole sadržaji</a:t>
            </a:r>
          </a:p>
          <a:p>
            <a:pPr lvl="1" algn="just"/>
            <a:r>
              <a:rPr lang="hr-HR" sz="1600" dirty="0">
                <a:solidFill>
                  <a:schemeClr val="bg1"/>
                </a:solidFill>
              </a:rPr>
              <a:t>sadržaji zainteresiranih ustanova</a:t>
            </a:r>
          </a:p>
          <a:p>
            <a:endParaRPr lang="hr-BA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64C38-8E9C-E446-A5D4-6A9BB302C14E}"/>
              </a:ext>
            </a:extLst>
          </p:cNvPr>
          <p:cNvSpPr txBox="1"/>
          <p:nvPr/>
        </p:nvSpPr>
        <p:spPr>
          <a:xfrm>
            <a:off x="8243889" y="2834265"/>
            <a:ext cx="3126142" cy="31393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priručnici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udžbenici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knjige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lektire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radne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bilježnice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zbirke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zadataka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atlasi</a:t>
            </a:r>
            <a:r>
              <a:rPr lang="en-US" dirty="0">
                <a:solidFill>
                  <a:schemeClr val="bg1"/>
                </a:solidFill>
              </a:rPr>
              <a:t>, online </a:t>
            </a:r>
            <a:r>
              <a:rPr lang="en-US" dirty="0" err="1">
                <a:solidFill>
                  <a:schemeClr val="bg1"/>
                </a:solidFill>
              </a:rPr>
              <a:t>tečajevi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obrazovne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igre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scenariji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učenja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pripreme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nastavni</a:t>
            </a:r>
            <a:r>
              <a:rPr lang="en-US" dirty="0">
                <a:solidFill>
                  <a:schemeClr val="bg1"/>
                </a:solidFill>
              </a:rPr>
              <a:t> sat, </a:t>
            </a:r>
            <a:r>
              <a:rPr lang="en-US" dirty="0" err="1">
                <a:solidFill>
                  <a:schemeClr val="bg1"/>
                </a:solidFill>
              </a:rPr>
              <a:t>predavanja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skripte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završni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seminarski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radovi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obrazovni</a:t>
            </a:r>
            <a:r>
              <a:rPr lang="en-US" dirty="0">
                <a:solidFill>
                  <a:schemeClr val="bg1"/>
                </a:solidFill>
              </a:rPr>
              <a:t> moduli, </a:t>
            </a:r>
            <a:r>
              <a:rPr lang="en-US" dirty="0" err="1">
                <a:solidFill>
                  <a:schemeClr val="bg1"/>
                </a:solidFill>
              </a:rPr>
              <a:t>zbornici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radova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časopisi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ostali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sadržaji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povezani</a:t>
            </a:r>
            <a:r>
              <a:rPr lang="en-US" dirty="0">
                <a:solidFill>
                  <a:schemeClr val="bg1"/>
                </a:solidFill>
              </a:rPr>
              <a:t> s </a:t>
            </a:r>
            <a:r>
              <a:rPr lang="en-US" dirty="0" err="1">
                <a:solidFill>
                  <a:schemeClr val="bg1"/>
                </a:solidFill>
              </a:rPr>
              <a:t>obrazovanjem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nastavnim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programima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3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59E3B1-53C8-6743-A883-3F274EF87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37" y="157162"/>
            <a:ext cx="9374654" cy="66008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780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792866"/>
            <a:ext cx="12192000" cy="1487343"/>
          </a:xfrm>
          <a:prstGeom prst="rect">
            <a:avLst/>
          </a:prstGeom>
          <a:solidFill>
            <a:srgbClr val="F7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430946" cy="792866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430947" y="1"/>
            <a:ext cx="4761053" cy="792866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72937" y="1"/>
            <a:ext cx="3019063" cy="792866"/>
          </a:xfrm>
          <a:prstGeom prst="rect">
            <a:avLst/>
          </a:prstGeom>
          <a:solidFill>
            <a:srgbClr val="32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6433452"/>
            <a:ext cx="12192000" cy="424547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9" y="112308"/>
            <a:ext cx="1059983" cy="63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97" y="164417"/>
            <a:ext cx="2537942" cy="399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90605"/>
            <a:ext cx="2094583" cy="170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4" y="6566629"/>
            <a:ext cx="876947" cy="15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" y="62063"/>
            <a:ext cx="591106" cy="668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8" y="185488"/>
            <a:ext cx="1278583" cy="396238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/>
        </p:nvSpPr>
        <p:spPr>
          <a:xfrm>
            <a:off x="317507" y="2661915"/>
            <a:ext cx="8824828" cy="3647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>
                <a:solidFill>
                  <a:schemeClr val="tx1"/>
                </a:solidFill>
              </a:rPr>
              <a:t>digitalni obrazovni sadržaji za 7. i 8. razred osnovne škole te 1. i 2. razred opće gimnazije za matematiku, kemiju, biologiju i fiziku</a:t>
            </a:r>
          </a:p>
          <a:p>
            <a:r>
              <a:rPr lang="hr-HR" sz="2000" dirty="0">
                <a:solidFill>
                  <a:schemeClr val="tx1"/>
                </a:solidFill>
              </a:rPr>
              <a:t>online pregled i preuzimanje</a:t>
            </a:r>
          </a:p>
          <a:p>
            <a:r>
              <a:rPr lang="hr-HR" sz="2000" dirty="0">
                <a:solidFill>
                  <a:schemeClr val="tx1"/>
                </a:solidFill>
              </a:rPr>
              <a:t>moduli i kompleti</a:t>
            </a:r>
          </a:p>
          <a:p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5990" y="1471792"/>
            <a:ext cx="11500021" cy="779463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3600" dirty="0">
                <a:solidFill>
                  <a:schemeClr val="bg1"/>
                </a:solidFill>
              </a:rPr>
              <a:t>E-ŠKOLE DIGITALNI OBRAZOVNI SADRŽAJI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B6E3C4-56B6-B44C-92B3-1998DACF1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50" y="4101008"/>
            <a:ext cx="9819189" cy="23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4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792866"/>
            <a:ext cx="12192000" cy="1487343"/>
          </a:xfrm>
          <a:prstGeom prst="rect">
            <a:avLst/>
          </a:prstGeom>
          <a:solidFill>
            <a:srgbClr val="F7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430946" cy="792866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430947" y="1"/>
            <a:ext cx="4761053" cy="792866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72937" y="1"/>
            <a:ext cx="3019063" cy="792866"/>
          </a:xfrm>
          <a:prstGeom prst="rect">
            <a:avLst/>
          </a:prstGeom>
          <a:solidFill>
            <a:srgbClr val="32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6433452"/>
            <a:ext cx="12192000" cy="424547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9" y="112308"/>
            <a:ext cx="1059983" cy="63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97" y="164417"/>
            <a:ext cx="2537942" cy="399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90605"/>
            <a:ext cx="2094583" cy="170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4" y="6566629"/>
            <a:ext cx="876947" cy="15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" y="62063"/>
            <a:ext cx="591106" cy="668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8" y="185488"/>
            <a:ext cx="1278583" cy="396238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/>
        </p:nvSpPr>
        <p:spPr>
          <a:xfrm>
            <a:off x="317507" y="2661915"/>
            <a:ext cx="8824828" cy="3647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>
                <a:solidFill>
                  <a:schemeClr val="tx1"/>
                </a:solidFill>
              </a:rPr>
              <a:t>unos datoteke (primarna i dodatne) ili poveznice na materijal</a:t>
            </a:r>
          </a:p>
          <a:p>
            <a:r>
              <a:rPr lang="hr-HR" sz="2000" dirty="0">
                <a:solidFill>
                  <a:schemeClr val="tx1"/>
                </a:solidFill>
              </a:rPr>
              <a:t>unos podataka o materijalu (</a:t>
            </a:r>
            <a:r>
              <a:rPr lang="hr-HR" sz="2000" dirty="0" err="1">
                <a:solidFill>
                  <a:schemeClr val="tx1"/>
                </a:solidFill>
              </a:rPr>
              <a:t>metapodataka</a:t>
            </a:r>
            <a:r>
              <a:rPr lang="hr-HR" sz="2000" dirty="0">
                <a:solidFill>
                  <a:schemeClr val="tx1"/>
                </a:solidFill>
              </a:rPr>
              <a:t>)</a:t>
            </a:r>
          </a:p>
          <a:p>
            <a:endParaRPr lang="hr-HR" sz="2000" dirty="0">
              <a:solidFill>
                <a:schemeClr val="tx1"/>
              </a:solidFill>
            </a:endParaRPr>
          </a:p>
          <a:p>
            <a:r>
              <a:rPr lang="hr-HR" sz="2000" dirty="0">
                <a:solidFill>
                  <a:schemeClr val="tx1"/>
                </a:solidFill>
              </a:rPr>
              <a:t>unos podijeljen u 3 koraka</a:t>
            </a:r>
          </a:p>
          <a:p>
            <a:pPr lvl="1"/>
            <a:r>
              <a:rPr lang="hr-HR" sz="1600" dirty="0">
                <a:solidFill>
                  <a:schemeClr val="tx1"/>
                </a:solidFill>
              </a:rPr>
              <a:t>osnovni i obvezni podaci o materijalu</a:t>
            </a:r>
          </a:p>
          <a:p>
            <a:pPr lvl="1"/>
            <a:r>
              <a:rPr lang="hr-HR" sz="1600" dirty="0">
                <a:solidFill>
                  <a:schemeClr val="tx1"/>
                </a:solidFill>
              </a:rPr>
              <a:t>kategorizacija materijala</a:t>
            </a:r>
          </a:p>
          <a:p>
            <a:pPr lvl="1"/>
            <a:r>
              <a:rPr lang="hr-HR" sz="1600" dirty="0">
                <a:solidFill>
                  <a:schemeClr val="tx1"/>
                </a:solidFill>
              </a:rPr>
              <a:t>ostali podaci o materijalu</a:t>
            </a:r>
          </a:p>
          <a:p>
            <a:endParaRPr lang="hr-HR" sz="2000" dirty="0">
              <a:solidFill>
                <a:schemeClr val="tx1"/>
              </a:solidFill>
            </a:endParaRPr>
          </a:p>
          <a:p>
            <a:r>
              <a:rPr lang="hr-HR" sz="2000" dirty="0">
                <a:solidFill>
                  <a:schemeClr val="tx1"/>
                </a:solidFill>
              </a:rPr>
              <a:t>omogućen unos nove verzije materijala te ažuriranje </a:t>
            </a:r>
            <a:r>
              <a:rPr lang="hr-HR" sz="2000" dirty="0" err="1">
                <a:solidFill>
                  <a:schemeClr val="tx1"/>
                </a:solidFill>
              </a:rPr>
              <a:t>metapodataka</a:t>
            </a:r>
            <a:r>
              <a:rPr lang="hr-HR" sz="2000" dirty="0">
                <a:solidFill>
                  <a:schemeClr val="tx1"/>
                </a:solidFill>
              </a:rPr>
              <a:t> i brisanje materijala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5990" y="1471792"/>
            <a:ext cx="11500021" cy="779463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3600" dirty="0">
                <a:solidFill>
                  <a:schemeClr val="bg1"/>
                </a:solidFill>
              </a:rPr>
              <a:t>UNOS MATERIJALA</a:t>
            </a:r>
          </a:p>
        </p:txBody>
      </p:sp>
    </p:spTree>
    <p:extLst>
      <p:ext uri="{BB962C8B-B14F-4D97-AF65-F5344CB8AC3E}">
        <p14:creationId xmlns:p14="http://schemas.microsoft.com/office/powerpoint/2010/main" val="748248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792866"/>
            <a:ext cx="12192000" cy="1487343"/>
          </a:xfrm>
          <a:prstGeom prst="rect">
            <a:avLst/>
          </a:prstGeom>
          <a:solidFill>
            <a:srgbClr val="F7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430946" cy="792866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430947" y="1"/>
            <a:ext cx="4761053" cy="792866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72937" y="1"/>
            <a:ext cx="3019063" cy="792866"/>
          </a:xfrm>
          <a:prstGeom prst="rect">
            <a:avLst/>
          </a:prstGeom>
          <a:solidFill>
            <a:srgbClr val="32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6433452"/>
            <a:ext cx="12192000" cy="424547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9" y="112308"/>
            <a:ext cx="1059983" cy="63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97" y="164417"/>
            <a:ext cx="2537942" cy="399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90605"/>
            <a:ext cx="2094583" cy="170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4" y="6566629"/>
            <a:ext cx="876947" cy="15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" y="62063"/>
            <a:ext cx="591106" cy="668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8" y="185488"/>
            <a:ext cx="1278583" cy="396238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/>
        </p:nvSpPr>
        <p:spPr>
          <a:xfrm>
            <a:off x="317507" y="2661915"/>
            <a:ext cx="8824828" cy="36474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r-HR" sz="2000" i="1" dirty="0">
                <a:solidFill>
                  <a:schemeClr val="tx1"/>
                </a:solidFill>
              </a:rPr>
              <a:t>def. </a:t>
            </a:r>
            <a:r>
              <a:rPr lang="hr-HR" sz="2000" i="1" dirty="0" err="1">
                <a:solidFill>
                  <a:schemeClr val="tx1"/>
                </a:solidFill>
              </a:rPr>
              <a:t>metapodataka</a:t>
            </a:r>
            <a:r>
              <a:rPr lang="hr-HR" sz="2000" i="1" dirty="0">
                <a:solidFill>
                  <a:schemeClr val="tx1"/>
                </a:solidFill>
              </a:rPr>
              <a:t> = podaci koji opisuju materijal te pružaju informacije o njemu (engl. </a:t>
            </a:r>
            <a:r>
              <a:rPr lang="hr-HR" sz="2000" i="1" dirty="0" err="1">
                <a:solidFill>
                  <a:schemeClr val="tx1"/>
                </a:solidFill>
              </a:rPr>
              <a:t>metadata</a:t>
            </a:r>
            <a:r>
              <a:rPr lang="hr-HR" sz="2000" i="1" dirty="0">
                <a:solidFill>
                  <a:schemeClr val="tx1"/>
                </a:solidFill>
              </a:rPr>
              <a:t> = data </a:t>
            </a:r>
            <a:r>
              <a:rPr lang="hr-HR" sz="2000" i="1" dirty="0" err="1">
                <a:solidFill>
                  <a:schemeClr val="tx1"/>
                </a:solidFill>
              </a:rPr>
              <a:t>about</a:t>
            </a:r>
            <a:r>
              <a:rPr lang="hr-HR" sz="2000" i="1" dirty="0">
                <a:solidFill>
                  <a:schemeClr val="tx1"/>
                </a:solidFill>
              </a:rPr>
              <a:t> data)</a:t>
            </a:r>
          </a:p>
          <a:p>
            <a:endParaRPr lang="hr-HR" sz="2000" dirty="0">
              <a:solidFill>
                <a:schemeClr val="tx1"/>
              </a:solidFill>
            </a:endParaRPr>
          </a:p>
          <a:p>
            <a:r>
              <a:rPr lang="hr-HR" sz="2000" dirty="0">
                <a:solidFill>
                  <a:schemeClr val="tx1"/>
                </a:solidFill>
              </a:rPr>
              <a:t>svi materijali u </a:t>
            </a:r>
            <a:r>
              <a:rPr lang="hr-HR" sz="2000" dirty="0" err="1">
                <a:solidFill>
                  <a:schemeClr val="tx1"/>
                </a:solidFill>
              </a:rPr>
              <a:t>Edutoriju</a:t>
            </a:r>
            <a:r>
              <a:rPr lang="hr-HR" sz="2000" dirty="0">
                <a:solidFill>
                  <a:schemeClr val="tx1"/>
                </a:solidFill>
              </a:rPr>
              <a:t> opisuju se jednakim nizom </a:t>
            </a:r>
            <a:r>
              <a:rPr lang="hr-HR" sz="2000" dirty="0" err="1">
                <a:solidFill>
                  <a:schemeClr val="tx1"/>
                </a:solidFill>
              </a:rPr>
              <a:t>metapodataka</a:t>
            </a:r>
            <a:endParaRPr lang="hr-HR" sz="2000" dirty="0">
              <a:solidFill>
                <a:schemeClr val="tx1"/>
              </a:solidFill>
            </a:endParaRPr>
          </a:p>
          <a:p>
            <a:r>
              <a:rPr lang="hr-HR" sz="2000" dirty="0">
                <a:solidFill>
                  <a:schemeClr val="tx1"/>
                </a:solidFill>
              </a:rPr>
              <a:t>kako bi njihovo prikupljanje, obrada i prikaz bili što kvalitetnije strukturirani za njihovu organizaciju koristi se međunarodni standard pod nazivom LOM standard (</a:t>
            </a:r>
            <a:r>
              <a:rPr lang="hr-HR" sz="2000" i="1" dirty="0">
                <a:solidFill>
                  <a:schemeClr val="tx1"/>
                </a:solidFill>
              </a:rPr>
              <a:t>Standard for </a:t>
            </a:r>
            <a:r>
              <a:rPr lang="hr-HR" sz="2000" i="1" dirty="0" err="1">
                <a:solidFill>
                  <a:schemeClr val="tx1"/>
                </a:solidFill>
              </a:rPr>
              <a:t>Learning</a:t>
            </a:r>
            <a:r>
              <a:rPr lang="hr-HR" sz="2000" i="1" dirty="0">
                <a:solidFill>
                  <a:schemeClr val="tx1"/>
                </a:solidFill>
              </a:rPr>
              <a:t> </a:t>
            </a:r>
            <a:r>
              <a:rPr lang="hr-HR" sz="2000" i="1" dirty="0" err="1">
                <a:solidFill>
                  <a:schemeClr val="tx1"/>
                </a:solidFill>
              </a:rPr>
              <a:t>Object</a:t>
            </a:r>
            <a:r>
              <a:rPr lang="hr-HR" sz="2000" i="1" dirty="0">
                <a:solidFill>
                  <a:schemeClr val="tx1"/>
                </a:solidFill>
              </a:rPr>
              <a:t> </a:t>
            </a:r>
            <a:r>
              <a:rPr lang="hr-HR" sz="2000" i="1" dirty="0" err="1">
                <a:solidFill>
                  <a:schemeClr val="tx1"/>
                </a:solidFill>
              </a:rPr>
              <a:t>Metadata</a:t>
            </a:r>
            <a:r>
              <a:rPr lang="hr-HR" sz="2000" dirty="0">
                <a:solidFill>
                  <a:schemeClr val="tx1"/>
                </a:solidFill>
              </a:rPr>
              <a:t>)</a:t>
            </a:r>
          </a:p>
          <a:p>
            <a:r>
              <a:rPr lang="hr-HR" sz="2000" dirty="0">
                <a:solidFill>
                  <a:schemeClr val="tx1"/>
                </a:solidFill>
              </a:rPr>
              <a:t>nije obavezan unos svih </a:t>
            </a:r>
            <a:r>
              <a:rPr lang="hr-HR" sz="2000" dirty="0" err="1">
                <a:solidFill>
                  <a:schemeClr val="tx1"/>
                </a:solidFill>
              </a:rPr>
              <a:t>metapodataka</a:t>
            </a:r>
            <a:endParaRPr lang="hr-HR" sz="2000" dirty="0">
              <a:solidFill>
                <a:schemeClr val="tx1"/>
              </a:solidFill>
            </a:endParaRPr>
          </a:p>
          <a:p>
            <a:r>
              <a:rPr lang="hr-HR" sz="2000" dirty="0" err="1">
                <a:solidFill>
                  <a:schemeClr val="tx1"/>
                </a:solidFill>
              </a:rPr>
              <a:t>metapodaci</a:t>
            </a:r>
            <a:r>
              <a:rPr lang="hr-HR" sz="2000" dirty="0">
                <a:solidFill>
                  <a:schemeClr val="tx1"/>
                </a:solidFill>
              </a:rPr>
              <a:t> nam omogućuju lakši pronalazak materijala unutar repozitorija</a:t>
            </a:r>
          </a:p>
          <a:p>
            <a:r>
              <a:rPr lang="hr-HR" sz="2000" dirty="0">
                <a:solidFill>
                  <a:schemeClr val="tx1"/>
                </a:solidFill>
              </a:rPr>
              <a:t>materijali s većim brojem upisanih </a:t>
            </a:r>
            <a:r>
              <a:rPr lang="hr-HR" sz="2000" dirty="0" err="1">
                <a:solidFill>
                  <a:schemeClr val="tx1"/>
                </a:solidFill>
              </a:rPr>
              <a:t>metapodataka</a:t>
            </a:r>
            <a:r>
              <a:rPr lang="hr-HR" sz="2000" dirty="0">
                <a:solidFill>
                  <a:schemeClr val="tx1"/>
                </a:solidFill>
              </a:rPr>
              <a:t> bolje su rangirani u rezultatima pretrage i dostupniji korisnicima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5990" y="1471792"/>
            <a:ext cx="11500021" cy="779463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3600" dirty="0">
                <a:solidFill>
                  <a:schemeClr val="bg1"/>
                </a:solidFill>
              </a:rPr>
              <a:t>METAPODACI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F0DA23-8BB8-5C4D-8096-FE19BBED9A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35" y="4007751"/>
            <a:ext cx="3048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3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DBB2DB-6780-C749-9C04-CEC9D0A24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0" y="0"/>
            <a:ext cx="8811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8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519B7-2C6D-9942-B133-1E3D40CE0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128587"/>
            <a:ext cx="7810721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B8A32-D96E-B84C-8323-C92EDB20F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07" y="273537"/>
            <a:ext cx="10177585" cy="644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30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28A358-863F-4B47-8DF3-4E4E7F00D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9025454" cy="68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6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" y="2282065"/>
            <a:ext cx="12192001" cy="4151385"/>
          </a:xfrm>
          <a:prstGeom prst="rect">
            <a:avLst/>
          </a:prstGeom>
          <a:solidFill>
            <a:srgbClr val="3D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ectangle 21"/>
          <p:cNvSpPr/>
          <p:nvPr/>
        </p:nvSpPr>
        <p:spPr>
          <a:xfrm>
            <a:off x="0" y="792866"/>
            <a:ext cx="12192000" cy="1487343"/>
          </a:xfrm>
          <a:prstGeom prst="rect">
            <a:avLst/>
          </a:prstGeom>
          <a:solidFill>
            <a:srgbClr val="F7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430946" cy="792866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430947" y="1"/>
            <a:ext cx="4761053" cy="792866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72937" y="1"/>
            <a:ext cx="3019063" cy="792866"/>
          </a:xfrm>
          <a:prstGeom prst="rect">
            <a:avLst/>
          </a:prstGeom>
          <a:solidFill>
            <a:srgbClr val="32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6433452"/>
            <a:ext cx="12192000" cy="424547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9" y="112308"/>
            <a:ext cx="1059983" cy="63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97" y="164417"/>
            <a:ext cx="2537942" cy="399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90605"/>
            <a:ext cx="2094583" cy="170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4" y="6566629"/>
            <a:ext cx="876947" cy="15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" y="62063"/>
            <a:ext cx="591106" cy="668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8" y="185488"/>
            <a:ext cx="1278583" cy="396238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/>
        </p:nvSpPr>
        <p:spPr>
          <a:xfrm>
            <a:off x="317507" y="2661915"/>
            <a:ext cx="7411902" cy="347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200" b="1" dirty="0">
                <a:solidFill>
                  <a:schemeClr val="bg1"/>
                </a:solidFill>
              </a:rPr>
              <a:t>Što je </a:t>
            </a:r>
            <a:r>
              <a:rPr lang="hr-HR" sz="2200" b="1" dirty="0" err="1">
                <a:solidFill>
                  <a:schemeClr val="bg1"/>
                </a:solidFill>
              </a:rPr>
              <a:t>Edutorij</a:t>
            </a:r>
            <a:r>
              <a:rPr lang="hr-HR" sz="2200" b="1" dirty="0">
                <a:solidFill>
                  <a:schemeClr val="bg1"/>
                </a:solidFill>
              </a:rPr>
              <a:t> i zašto postoji? </a:t>
            </a:r>
          </a:p>
          <a:p>
            <a:pPr algn="just"/>
            <a:r>
              <a:rPr lang="hr-HR" sz="2200" b="1" dirty="0">
                <a:solidFill>
                  <a:schemeClr val="bg1"/>
                </a:solidFill>
              </a:rPr>
              <a:t>Kako se prijaviti i urediti profil? </a:t>
            </a:r>
          </a:p>
          <a:p>
            <a:pPr algn="just"/>
            <a:r>
              <a:rPr lang="hr-HR" sz="2200" b="1" dirty="0">
                <a:solidFill>
                  <a:schemeClr val="bg1"/>
                </a:solidFill>
              </a:rPr>
              <a:t>Koji su sadržaji u </a:t>
            </a:r>
            <a:r>
              <a:rPr lang="hr-HR" sz="2200" b="1" dirty="0" err="1">
                <a:solidFill>
                  <a:schemeClr val="bg1"/>
                </a:solidFill>
              </a:rPr>
              <a:t>Edutoriju</a:t>
            </a:r>
            <a:r>
              <a:rPr lang="hr-HR" sz="2200" b="1" dirty="0">
                <a:solidFill>
                  <a:schemeClr val="bg1"/>
                </a:solidFill>
              </a:rPr>
              <a:t> i tko ih može unositi?</a:t>
            </a:r>
          </a:p>
          <a:p>
            <a:pPr algn="just"/>
            <a:r>
              <a:rPr lang="hr-HR" sz="2200" b="1" dirty="0">
                <a:solidFill>
                  <a:schemeClr val="bg1"/>
                </a:solidFill>
              </a:rPr>
              <a:t>Kako se unose sadržaji u </a:t>
            </a:r>
            <a:r>
              <a:rPr lang="hr-HR" sz="2200" b="1" dirty="0" err="1">
                <a:solidFill>
                  <a:schemeClr val="bg1"/>
                </a:solidFill>
              </a:rPr>
              <a:t>Edutorij</a:t>
            </a:r>
            <a:r>
              <a:rPr lang="hr-HR" sz="2200" b="1" dirty="0">
                <a:solidFill>
                  <a:schemeClr val="bg1"/>
                </a:solidFill>
              </a:rPr>
              <a:t>? </a:t>
            </a:r>
          </a:p>
          <a:p>
            <a:pPr algn="just"/>
            <a:r>
              <a:rPr lang="hr-HR" sz="2200" b="1" dirty="0">
                <a:solidFill>
                  <a:schemeClr val="bg1"/>
                </a:solidFill>
              </a:rPr>
              <a:t>Kako pretraživati </a:t>
            </a:r>
            <a:r>
              <a:rPr lang="hr-HR" sz="2200" b="1" dirty="0" err="1">
                <a:solidFill>
                  <a:schemeClr val="bg1"/>
                </a:solidFill>
              </a:rPr>
              <a:t>Edutorij</a:t>
            </a:r>
            <a:r>
              <a:rPr lang="hr-HR" sz="2200" b="1" dirty="0">
                <a:solidFill>
                  <a:schemeClr val="bg1"/>
                </a:solidFill>
              </a:rPr>
              <a:t>? </a:t>
            </a:r>
          </a:p>
          <a:p>
            <a:pPr algn="just"/>
            <a:r>
              <a:rPr lang="hr-HR" sz="2200" b="1" dirty="0">
                <a:solidFill>
                  <a:schemeClr val="bg1"/>
                </a:solidFill>
              </a:rPr>
              <a:t>Što su kolekcije i zajednice? </a:t>
            </a:r>
          </a:p>
          <a:p>
            <a:pPr algn="just"/>
            <a:r>
              <a:rPr lang="hr-HR" sz="2200" b="1" dirty="0">
                <a:solidFill>
                  <a:schemeClr val="bg1"/>
                </a:solidFill>
              </a:rPr>
              <a:t>Kako komunicirati putem </a:t>
            </a:r>
            <a:r>
              <a:rPr lang="hr-HR" sz="2200" b="1" dirty="0" err="1">
                <a:solidFill>
                  <a:schemeClr val="bg1"/>
                </a:solidFill>
              </a:rPr>
              <a:t>Edutorija</a:t>
            </a:r>
            <a:r>
              <a:rPr lang="hr-HR" sz="2200" b="1" dirty="0">
                <a:solidFill>
                  <a:schemeClr val="bg1"/>
                </a:solidFill>
              </a:rPr>
              <a:t>? </a:t>
            </a:r>
          </a:p>
          <a:p>
            <a:pPr algn="just"/>
            <a:endParaRPr lang="hr-HR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hr-HR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hr-HR" sz="2000" dirty="0">
              <a:solidFill>
                <a:schemeClr val="bg1"/>
              </a:solidFill>
            </a:endParaRPr>
          </a:p>
          <a:p>
            <a:endParaRPr lang="hr-BA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5990" y="1471792"/>
            <a:ext cx="11500021" cy="779463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3600" dirty="0">
                <a:solidFill>
                  <a:schemeClr val="bg1"/>
                </a:solidFill>
              </a:rPr>
              <a:t>ŠTO ĆEMO NAUČITI? </a:t>
            </a:r>
          </a:p>
        </p:txBody>
      </p:sp>
    </p:spTree>
    <p:extLst>
      <p:ext uri="{BB962C8B-B14F-4D97-AF65-F5344CB8AC3E}">
        <p14:creationId xmlns:p14="http://schemas.microsoft.com/office/powerpoint/2010/main" val="3291188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" y="2282065"/>
            <a:ext cx="12192001" cy="4151385"/>
          </a:xfrm>
          <a:prstGeom prst="rect">
            <a:avLst/>
          </a:prstGeom>
          <a:solidFill>
            <a:srgbClr val="3D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ectangle 21"/>
          <p:cNvSpPr/>
          <p:nvPr/>
        </p:nvSpPr>
        <p:spPr>
          <a:xfrm>
            <a:off x="0" y="792866"/>
            <a:ext cx="12192000" cy="1487343"/>
          </a:xfrm>
          <a:prstGeom prst="rect">
            <a:avLst/>
          </a:prstGeom>
          <a:solidFill>
            <a:srgbClr val="F7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430946" cy="792866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430947" y="1"/>
            <a:ext cx="4761053" cy="792866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72937" y="1"/>
            <a:ext cx="3019063" cy="792866"/>
          </a:xfrm>
          <a:prstGeom prst="rect">
            <a:avLst/>
          </a:prstGeom>
          <a:solidFill>
            <a:srgbClr val="32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6433452"/>
            <a:ext cx="12192000" cy="424547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9" y="112308"/>
            <a:ext cx="1059983" cy="63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97" y="164417"/>
            <a:ext cx="2537942" cy="399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90605"/>
            <a:ext cx="2094583" cy="170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4" y="6566629"/>
            <a:ext cx="876947" cy="15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" y="62063"/>
            <a:ext cx="591106" cy="668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8" y="185488"/>
            <a:ext cx="1278583" cy="396238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/>
        </p:nvSpPr>
        <p:spPr>
          <a:xfrm>
            <a:off x="317507" y="2661915"/>
            <a:ext cx="7411902" cy="347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200" dirty="0">
                <a:solidFill>
                  <a:schemeClr val="bg1"/>
                </a:solidFill>
              </a:rPr>
              <a:t>jedna od najvažnijih funkcionalnosti </a:t>
            </a:r>
            <a:r>
              <a:rPr lang="hr-HR" sz="2200" dirty="0" err="1">
                <a:solidFill>
                  <a:schemeClr val="bg1"/>
                </a:solidFill>
              </a:rPr>
              <a:t>Edutorija</a:t>
            </a:r>
            <a:endParaRPr lang="hr-HR" sz="2200" dirty="0">
              <a:solidFill>
                <a:schemeClr val="bg1"/>
              </a:solidFill>
            </a:endParaRPr>
          </a:p>
          <a:p>
            <a:pPr algn="just"/>
            <a:r>
              <a:rPr lang="hr-HR" sz="2000" dirty="0">
                <a:solidFill>
                  <a:schemeClr val="bg1"/>
                </a:solidFill>
              </a:rPr>
              <a:t>pretraživanje na nekoliko načina:</a:t>
            </a:r>
          </a:p>
          <a:p>
            <a:pPr lvl="1" algn="just"/>
            <a:r>
              <a:rPr lang="hr-HR" sz="1600" dirty="0">
                <a:solidFill>
                  <a:schemeClr val="bg1"/>
                </a:solidFill>
              </a:rPr>
              <a:t>s naslovnice</a:t>
            </a:r>
          </a:p>
          <a:p>
            <a:pPr lvl="1" algn="just"/>
            <a:r>
              <a:rPr lang="hr-HR" sz="1600" dirty="0">
                <a:solidFill>
                  <a:schemeClr val="bg1"/>
                </a:solidFill>
              </a:rPr>
              <a:t>jednostavno pretraživanje</a:t>
            </a:r>
          </a:p>
          <a:p>
            <a:pPr lvl="1" algn="just"/>
            <a:r>
              <a:rPr lang="hr-HR" sz="1600" dirty="0">
                <a:solidFill>
                  <a:schemeClr val="bg1"/>
                </a:solidFill>
              </a:rPr>
              <a:t>napredno pretraživanje</a:t>
            </a:r>
          </a:p>
          <a:p>
            <a:pPr lvl="1" algn="just"/>
            <a:r>
              <a:rPr lang="hr-HR" sz="1600" dirty="0">
                <a:solidFill>
                  <a:schemeClr val="bg1"/>
                </a:solidFill>
              </a:rPr>
              <a:t>pretraživanje po nastavnom planu i programu</a:t>
            </a:r>
          </a:p>
          <a:p>
            <a:pPr algn="just"/>
            <a:r>
              <a:rPr lang="hr-HR" sz="2000" dirty="0">
                <a:solidFill>
                  <a:schemeClr val="bg1"/>
                </a:solidFill>
              </a:rPr>
              <a:t>rezultati pretraživanja</a:t>
            </a:r>
          </a:p>
          <a:p>
            <a:pPr lvl="1" algn="just"/>
            <a:r>
              <a:rPr lang="hr-HR" sz="1600" dirty="0">
                <a:solidFill>
                  <a:schemeClr val="bg1"/>
                </a:solidFill>
              </a:rPr>
              <a:t>filtriranje</a:t>
            </a:r>
          </a:p>
          <a:p>
            <a:pPr lvl="1" algn="just"/>
            <a:r>
              <a:rPr lang="hr-HR" sz="1600" dirty="0">
                <a:solidFill>
                  <a:schemeClr val="bg1"/>
                </a:solidFill>
              </a:rPr>
              <a:t>sortiranje</a:t>
            </a:r>
          </a:p>
          <a:p>
            <a:pPr lvl="1" algn="just"/>
            <a:r>
              <a:rPr lang="hr-HR" sz="1600" dirty="0">
                <a:solidFill>
                  <a:schemeClr val="bg1"/>
                </a:solidFill>
              </a:rPr>
              <a:t>d</a:t>
            </a:r>
            <a:r>
              <a:rPr lang="hr-HR" sz="1600">
                <a:solidFill>
                  <a:schemeClr val="bg1"/>
                </a:solidFill>
              </a:rPr>
              <a:t>olazak </a:t>
            </a:r>
            <a:r>
              <a:rPr lang="hr-HR" sz="1600" dirty="0">
                <a:solidFill>
                  <a:schemeClr val="bg1"/>
                </a:solidFill>
              </a:rPr>
              <a:t>na stranicu detalja materijala</a:t>
            </a:r>
          </a:p>
          <a:p>
            <a:pPr marL="0" indent="0" algn="just">
              <a:buNone/>
            </a:pPr>
            <a:endParaRPr lang="hr-HR" sz="2000" dirty="0">
              <a:solidFill>
                <a:schemeClr val="bg1"/>
              </a:solidFill>
            </a:endParaRPr>
          </a:p>
          <a:p>
            <a:endParaRPr lang="hr-BA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5990" y="1471792"/>
            <a:ext cx="11500021" cy="779463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3600" dirty="0">
                <a:solidFill>
                  <a:schemeClr val="bg1"/>
                </a:solidFill>
              </a:rPr>
              <a:t>PRETRAŽIVANJE EDUTORIJA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389AE6-7F0A-3D42-9C79-4E11773EA9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58" y="2280209"/>
            <a:ext cx="4153241" cy="415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17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1160DA78-CD8A-DE49-85D6-ABA074512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4" y="887506"/>
            <a:ext cx="11608991" cy="57668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C37E654-689D-1F46-BB98-9CBC64277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47" y="69290"/>
            <a:ext cx="10515600" cy="818216"/>
          </a:xfrm>
        </p:spPr>
        <p:txBody>
          <a:bodyPr>
            <a:normAutofit/>
          </a:bodyPr>
          <a:lstStyle/>
          <a:p>
            <a:r>
              <a:rPr lang="sr-Latn-RS" sz="3600" dirty="0"/>
              <a:t>Pretraživanje s </a:t>
            </a:r>
            <a:r>
              <a:rPr lang="sr-Latn-RS" sz="3600" dirty="0" err="1"/>
              <a:t>naslovnice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584460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66" y="6379"/>
            <a:ext cx="10967245" cy="706374"/>
          </a:xfrm>
        </p:spPr>
        <p:txBody>
          <a:bodyPr>
            <a:normAutofit/>
          </a:bodyPr>
          <a:lstStyle/>
          <a:p>
            <a:r>
              <a:rPr lang="en-US" sz="3600" dirty="0" err="1"/>
              <a:t>Jednostavno</a:t>
            </a:r>
            <a:r>
              <a:rPr lang="en-US" sz="3600" dirty="0"/>
              <a:t> </a:t>
            </a:r>
            <a:r>
              <a:rPr lang="en-US" sz="3600" dirty="0" err="1"/>
              <a:t>pretraživanje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7" y="980191"/>
            <a:ext cx="11755618" cy="5877809"/>
          </a:xfrm>
        </p:spPr>
      </p:pic>
    </p:spTree>
    <p:extLst>
      <p:ext uri="{BB962C8B-B14F-4D97-AF65-F5344CB8AC3E}">
        <p14:creationId xmlns:p14="http://schemas.microsoft.com/office/powerpoint/2010/main" val="606303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66" y="6379"/>
            <a:ext cx="10967245" cy="706374"/>
          </a:xfrm>
        </p:spPr>
        <p:txBody>
          <a:bodyPr>
            <a:normAutofit/>
          </a:bodyPr>
          <a:lstStyle/>
          <a:p>
            <a:r>
              <a:rPr lang="en-US" sz="3600" dirty="0" err="1"/>
              <a:t>Napredno</a:t>
            </a:r>
            <a:r>
              <a:rPr lang="en-US" sz="3600" dirty="0"/>
              <a:t> </a:t>
            </a:r>
            <a:r>
              <a:rPr lang="en-US" sz="3600" dirty="0" err="1"/>
              <a:t>pretraživanje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" y="712753"/>
            <a:ext cx="3785559" cy="609439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12" y="866136"/>
            <a:ext cx="3383984" cy="59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21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66" y="6379"/>
            <a:ext cx="10967245" cy="706374"/>
          </a:xfrm>
        </p:spPr>
        <p:txBody>
          <a:bodyPr>
            <a:normAutofit/>
          </a:bodyPr>
          <a:lstStyle/>
          <a:p>
            <a:r>
              <a:rPr lang="en-US" sz="3600" dirty="0" err="1"/>
              <a:t>Pretraživanje</a:t>
            </a:r>
            <a:r>
              <a:rPr lang="en-US" sz="3600" dirty="0"/>
              <a:t> </a:t>
            </a:r>
            <a:r>
              <a:rPr lang="en-US" sz="3600" dirty="0" err="1"/>
              <a:t>po</a:t>
            </a:r>
            <a:r>
              <a:rPr lang="en-US" sz="3600" dirty="0"/>
              <a:t> </a:t>
            </a:r>
            <a:r>
              <a:rPr lang="en-US" sz="3600" dirty="0" err="1"/>
              <a:t>nastavnom</a:t>
            </a:r>
            <a:r>
              <a:rPr lang="en-US" sz="3600" dirty="0"/>
              <a:t> </a:t>
            </a:r>
            <a:r>
              <a:rPr lang="en-US" sz="3600" dirty="0" err="1"/>
              <a:t>planu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programu</a:t>
            </a:r>
            <a:endParaRPr lang="en-US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334549-2AA2-F64A-9AF9-D1621219F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9" y="858471"/>
            <a:ext cx="11869039" cy="5524744"/>
          </a:xfrm>
        </p:spPr>
      </p:pic>
    </p:spTree>
    <p:extLst>
      <p:ext uri="{BB962C8B-B14F-4D97-AF65-F5344CB8AC3E}">
        <p14:creationId xmlns:p14="http://schemas.microsoft.com/office/powerpoint/2010/main" val="2877111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66" y="6379"/>
            <a:ext cx="10967245" cy="706374"/>
          </a:xfrm>
        </p:spPr>
        <p:txBody>
          <a:bodyPr>
            <a:normAutofit/>
          </a:bodyPr>
          <a:lstStyle/>
          <a:p>
            <a:r>
              <a:rPr lang="en-US" sz="3600" dirty="0" err="1"/>
              <a:t>Rezultati</a:t>
            </a:r>
            <a:r>
              <a:rPr lang="en-US" sz="3600" dirty="0"/>
              <a:t> </a:t>
            </a:r>
            <a:r>
              <a:rPr lang="en-US" sz="3600" dirty="0" err="1"/>
              <a:t>pretraživanja</a:t>
            </a:r>
            <a:endParaRPr lang="en-US" sz="36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1336585-0697-234F-B519-009FD2AEF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5" y="928810"/>
            <a:ext cx="11694826" cy="5384068"/>
          </a:xfrm>
        </p:spPr>
      </p:pic>
    </p:spTree>
    <p:extLst>
      <p:ext uri="{BB962C8B-B14F-4D97-AF65-F5344CB8AC3E}">
        <p14:creationId xmlns:p14="http://schemas.microsoft.com/office/powerpoint/2010/main" val="2731827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66" y="6379"/>
            <a:ext cx="10967245" cy="706374"/>
          </a:xfrm>
        </p:spPr>
        <p:txBody>
          <a:bodyPr>
            <a:normAutofit/>
          </a:bodyPr>
          <a:lstStyle/>
          <a:p>
            <a:r>
              <a:rPr lang="en-US" sz="3600" dirty="0" err="1"/>
              <a:t>Stranica</a:t>
            </a:r>
            <a:r>
              <a:rPr lang="en-US" sz="3600" dirty="0"/>
              <a:t> </a:t>
            </a:r>
            <a:r>
              <a:rPr lang="en-US" sz="3600" dirty="0" err="1"/>
              <a:t>detalja</a:t>
            </a:r>
            <a:r>
              <a:rPr lang="en-US" sz="3600" dirty="0"/>
              <a:t> </a:t>
            </a:r>
            <a:r>
              <a:rPr lang="en-US" sz="3600" dirty="0" err="1"/>
              <a:t>materijala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C18DF7-B310-194A-A54B-A95BD669A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7" y="1122240"/>
            <a:ext cx="11830442" cy="5366482"/>
          </a:xfrm>
        </p:spPr>
      </p:pic>
    </p:spTree>
    <p:extLst>
      <p:ext uri="{BB962C8B-B14F-4D97-AF65-F5344CB8AC3E}">
        <p14:creationId xmlns:p14="http://schemas.microsoft.com/office/powerpoint/2010/main" val="3577860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792866"/>
            <a:ext cx="12192000" cy="1487343"/>
          </a:xfrm>
          <a:prstGeom prst="rect">
            <a:avLst/>
          </a:prstGeom>
          <a:solidFill>
            <a:srgbClr val="F7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430946" cy="792866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430947" y="1"/>
            <a:ext cx="4761053" cy="792866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72937" y="1"/>
            <a:ext cx="3019063" cy="792866"/>
          </a:xfrm>
          <a:prstGeom prst="rect">
            <a:avLst/>
          </a:prstGeom>
          <a:solidFill>
            <a:srgbClr val="32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6433452"/>
            <a:ext cx="12192000" cy="424547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9" y="112308"/>
            <a:ext cx="1059983" cy="63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97" y="164417"/>
            <a:ext cx="2537942" cy="399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90605"/>
            <a:ext cx="2094583" cy="170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4" y="6566629"/>
            <a:ext cx="876947" cy="15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" y="62063"/>
            <a:ext cx="591106" cy="668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8" y="185488"/>
            <a:ext cx="1278583" cy="396238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/>
        </p:nvSpPr>
        <p:spPr>
          <a:xfrm>
            <a:off x="317507" y="2661915"/>
            <a:ext cx="8824828" cy="3647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>
                <a:solidFill>
                  <a:schemeClr val="tx1"/>
                </a:solidFill>
              </a:rPr>
              <a:t>grupe korisnika u </a:t>
            </a:r>
            <a:r>
              <a:rPr lang="hr-HR" sz="2000" dirty="0" err="1">
                <a:solidFill>
                  <a:schemeClr val="tx1"/>
                </a:solidFill>
              </a:rPr>
              <a:t>Edutoriju</a:t>
            </a:r>
            <a:r>
              <a:rPr lang="hr-HR" sz="2000" dirty="0">
                <a:solidFill>
                  <a:schemeClr val="tx1"/>
                </a:solidFill>
              </a:rPr>
              <a:t> koje mogu kreirati svi prijavljeni korisnici</a:t>
            </a:r>
          </a:p>
          <a:p>
            <a:r>
              <a:rPr lang="hr-HR" sz="2000" b="1" dirty="0">
                <a:solidFill>
                  <a:schemeClr val="tx1"/>
                </a:solidFill>
              </a:rPr>
              <a:t>kolekcije</a:t>
            </a:r>
            <a:r>
              <a:rPr lang="hr-HR" sz="2000" dirty="0">
                <a:solidFill>
                  <a:schemeClr val="tx1"/>
                </a:solidFill>
              </a:rPr>
              <a:t> omogućuju grupiranje sadržaja prema osobnim </a:t>
            </a:r>
            <a:r>
              <a:rPr lang="hr-HR" sz="2000" dirty="0" err="1">
                <a:solidFill>
                  <a:schemeClr val="tx1"/>
                </a:solidFill>
              </a:rPr>
              <a:t>preferencama</a:t>
            </a:r>
            <a:endParaRPr lang="hr-HR" sz="2000" dirty="0">
              <a:solidFill>
                <a:schemeClr val="tx1"/>
              </a:solidFill>
            </a:endParaRPr>
          </a:p>
          <a:p>
            <a:pPr lvl="1"/>
            <a:r>
              <a:rPr lang="hr-HR" sz="1600" dirty="0">
                <a:solidFill>
                  <a:schemeClr val="tx1"/>
                </a:solidFill>
              </a:rPr>
              <a:t>materijale je moguće stavljati u svoje kolekcije ili tuđe u kojima je osoba član</a:t>
            </a:r>
          </a:p>
          <a:p>
            <a:r>
              <a:rPr lang="hr-HR" sz="2000" b="1" dirty="0">
                <a:solidFill>
                  <a:schemeClr val="tx1"/>
                </a:solidFill>
              </a:rPr>
              <a:t>zajednice</a:t>
            </a:r>
            <a:r>
              <a:rPr lang="hr-HR" sz="2000" dirty="0">
                <a:solidFill>
                  <a:schemeClr val="tx1"/>
                </a:solidFill>
              </a:rPr>
              <a:t> su grupe korisnika koji se okupljaju oko nekih tema, a omogućuju diskusije</a:t>
            </a:r>
          </a:p>
          <a:p>
            <a:r>
              <a:rPr lang="hr-HR" sz="2000" dirty="0">
                <a:solidFill>
                  <a:schemeClr val="tx1"/>
                </a:solidFill>
              </a:rPr>
              <a:t>različite razine otvorenosti: </a:t>
            </a:r>
          </a:p>
          <a:p>
            <a:pPr lvl="1"/>
            <a:r>
              <a:rPr lang="hr-HR" sz="1600" dirty="0">
                <a:solidFill>
                  <a:schemeClr val="tx1"/>
                </a:solidFill>
              </a:rPr>
              <a:t>javne – svi se mogu pridružiti</a:t>
            </a:r>
          </a:p>
          <a:p>
            <a:pPr lvl="1"/>
            <a:r>
              <a:rPr lang="hr-HR" sz="1600" dirty="0">
                <a:solidFill>
                  <a:schemeClr val="tx1"/>
                </a:solidFill>
              </a:rPr>
              <a:t>uređene – svi mogu zatražiti pristup, no mora biti odobren</a:t>
            </a:r>
          </a:p>
          <a:p>
            <a:pPr lvl="1"/>
            <a:r>
              <a:rPr lang="hr-HR" sz="1600" dirty="0">
                <a:solidFill>
                  <a:schemeClr val="tx1"/>
                </a:solidFill>
              </a:rPr>
              <a:t>privatne – pridruživanje samo na poziv upravitelja kolekcije/zajednice</a:t>
            </a:r>
          </a:p>
          <a:p>
            <a:endParaRPr lang="hr-HR" sz="1000" b="1" dirty="0">
              <a:solidFill>
                <a:schemeClr val="tx1"/>
              </a:solidFill>
            </a:endParaRPr>
          </a:p>
          <a:p>
            <a:r>
              <a:rPr lang="hr-HR" sz="2000" b="1" dirty="0">
                <a:solidFill>
                  <a:schemeClr val="tx1"/>
                </a:solidFill>
              </a:rPr>
              <a:t>poruke </a:t>
            </a:r>
            <a:r>
              <a:rPr lang="hr-HR" sz="2000" dirty="0">
                <a:solidFill>
                  <a:schemeClr val="tx1"/>
                </a:solidFill>
              </a:rPr>
              <a:t>– razmjena poruka između dva korisnika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5990" y="1471792"/>
            <a:ext cx="11500021" cy="779463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3600" dirty="0">
                <a:solidFill>
                  <a:schemeClr val="bg1"/>
                </a:solidFill>
              </a:rPr>
              <a:t>SURADNJA – KOLEKCIJE, ZAJEDNICE, PORUKE</a:t>
            </a:r>
          </a:p>
        </p:txBody>
      </p:sp>
    </p:spTree>
    <p:extLst>
      <p:ext uri="{BB962C8B-B14F-4D97-AF65-F5344CB8AC3E}">
        <p14:creationId xmlns:p14="http://schemas.microsoft.com/office/powerpoint/2010/main" val="1339254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792866"/>
            <a:ext cx="12192000" cy="1487343"/>
          </a:xfrm>
          <a:prstGeom prst="rect">
            <a:avLst/>
          </a:prstGeom>
          <a:solidFill>
            <a:srgbClr val="F7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430946" cy="792866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430947" y="1"/>
            <a:ext cx="4761053" cy="792866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72937" y="1"/>
            <a:ext cx="3019063" cy="792866"/>
          </a:xfrm>
          <a:prstGeom prst="rect">
            <a:avLst/>
          </a:prstGeom>
          <a:solidFill>
            <a:srgbClr val="32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6433452"/>
            <a:ext cx="12192000" cy="424547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9" y="112308"/>
            <a:ext cx="1059983" cy="63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97" y="164417"/>
            <a:ext cx="2537942" cy="399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90605"/>
            <a:ext cx="2094583" cy="170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4" y="6566629"/>
            <a:ext cx="876947" cy="15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" y="62063"/>
            <a:ext cx="591106" cy="668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8" y="185488"/>
            <a:ext cx="1278583" cy="396238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/>
        </p:nvSpPr>
        <p:spPr>
          <a:xfrm>
            <a:off x="317507" y="2661915"/>
            <a:ext cx="10162924" cy="3647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>
                <a:solidFill>
                  <a:schemeClr val="tx1"/>
                </a:solidFill>
              </a:rPr>
              <a:t>objavite svoje digitalne materijale (i zatražite stručnu ocjenu)</a:t>
            </a:r>
          </a:p>
          <a:p>
            <a:r>
              <a:rPr lang="hr-HR" sz="2000" dirty="0">
                <a:solidFill>
                  <a:schemeClr val="tx1"/>
                </a:solidFill>
              </a:rPr>
              <a:t>potražite materijale na teme koje vas zanimaju</a:t>
            </a:r>
          </a:p>
          <a:p>
            <a:r>
              <a:rPr lang="hr-HR" sz="2000" dirty="0">
                <a:solidFill>
                  <a:schemeClr val="tx1"/>
                </a:solidFill>
              </a:rPr>
              <a:t>izradite nastavničku pripremu</a:t>
            </a:r>
          </a:p>
          <a:p>
            <a:r>
              <a:rPr lang="hr-HR" sz="2000" dirty="0">
                <a:solidFill>
                  <a:schemeClr val="tx1"/>
                </a:solidFill>
              </a:rPr>
              <a:t>kreirajte kolekciju i stavite materijale u nju</a:t>
            </a:r>
          </a:p>
          <a:p>
            <a:r>
              <a:rPr lang="hr-HR" sz="2000" dirty="0">
                <a:solidFill>
                  <a:schemeClr val="tx1"/>
                </a:solidFill>
              </a:rPr>
              <a:t>pridružite se zajednici STO2018 i odgovorite na pitanja, te pokrenite nove zajednice i teme</a:t>
            </a:r>
          </a:p>
          <a:p>
            <a:r>
              <a:rPr lang="hr-HR" sz="2000" dirty="0">
                <a:solidFill>
                  <a:schemeClr val="tx1"/>
                </a:solidFill>
              </a:rPr>
              <a:t>pošaljite poruku kolegi</a:t>
            </a:r>
          </a:p>
          <a:p>
            <a:r>
              <a:rPr lang="hr-HR" sz="2000" dirty="0">
                <a:solidFill>
                  <a:schemeClr val="tx1"/>
                </a:solidFill>
              </a:rPr>
              <a:t>komentirajte i ocijenite tuđe materijale koje koristite te ih preporučite kolegama</a:t>
            </a:r>
          </a:p>
          <a:p>
            <a:r>
              <a:rPr lang="hr-HR" sz="2000" dirty="0">
                <a:solidFill>
                  <a:schemeClr val="tx1"/>
                </a:solidFill>
              </a:rPr>
              <a:t>javite nam svoje komentare i ideje </a:t>
            </a:r>
            <a:r>
              <a:rPr lang="hr-HR" sz="2000" dirty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hr-H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chemeClr val="tx1"/>
                </a:solidFill>
              </a:rPr>
              <a:t>... </a:t>
            </a:r>
          </a:p>
          <a:p>
            <a:endParaRPr lang="hr-HR" sz="2000" dirty="0">
              <a:solidFill>
                <a:schemeClr val="tx1"/>
              </a:solidFill>
            </a:endParaRPr>
          </a:p>
          <a:p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5990" y="1471792"/>
            <a:ext cx="11500021" cy="779463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3600" dirty="0">
                <a:solidFill>
                  <a:schemeClr val="bg1"/>
                </a:solidFill>
              </a:rPr>
              <a:t>UKLJUČITE SE! </a:t>
            </a:r>
          </a:p>
        </p:txBody>
      </p:sp>
    </p:spTree>
    <p:extLst>
      <p:ext uri="{BB962C8B-B14F-4D97-AF65-F5344CB8AC3E}">
        <p14:creationId xmlns:p14="http://schemas.microsoft.com/office/powerpoint/2010/main" val="1302337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" y="2282065"/>
            <a:ext cx="12192001" cy="4151385"/>
          </a:xfrm>
          <a:prstGeom prst="rect">
            <a:avLst/>
          </a:prstGeom>
          <a:solidFill>
            <a:srgbClr val="3D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ectangle 21"/>
          <p:cNvSpPr/>
          <p:nvPr/>
        </p:nvSpPr>
        <p:spPr>
          <a:xfrm>
            <a:off x="0" y="792866"/>
            <a:ext cx="12192000" cy="1487343"/>
          </a:xfrm>
          <a:prstGeom prst="rect">
            <a:avLst/>
          </a:prstGeom>
          <a:solidFill>
            <a:srgbClr val="F7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430946" cy="792866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430947" y="1"/>
            <a:ext cx="4761053" cy="792866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72937" y="1"/>
            <a:ext cx="3019063" cy="792866"/>
          </a:xfrm>
          <a:prstGeom prst="rect">
            <a:avLst/>
          </a:prstGeom>
          <a:solidFill>
            <a:srgbClr val="32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6433452"/>
            <a:ext cx="12192000" cy="424547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9" y="112308"/>
            <a:ext cx="1059983" cy="63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97" y="164417"/>
            <a:ext cx="2537942" cy="399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90605"/>
            <a:ext cx="2094583" cy="170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4" y="6566629"/>
            <a:ext cx="876947" cy="15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" y="62063"/>
            <a:ext cx="591106" cy="668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8" y="185488"/>
            <a:ext cx="1278583" cy="396238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/>
        </p:nvSpPr>
        <p:spPr>
          <a:xfrm>
            <a:off x="317507" y="2661915"/>
            <a:ext cx="7411902" cy="347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200" b="1" dirty="0">
                <a:solidFill>
                  <a:schemeClr val="bg1"/>
                </a:solidFill>
              </a:rPr>
              <a:t>video </a:t>
            </a:r>
            <a:r>
              <a:rPr lang="hr-HR" sz="2200" b="1" dirty="0" err="1">
                <a:solidFill>
                  <a:schemeClr val="bg1"/>
                </a:solidFill>
              </a:rPr>
              <a:t>tutorijali</a:t>
            </a:r>
            <a:endParaRPr lang="hr-HR" sz="2200" b="1" dirty="0">
              <a:solidFill>
                <a:schemeClr val="bg1"/>
              </a:solidFill>
            </a:endParaRPr>
          </a:p>
          <a:p>
            <a:pPr algn="just"/>
            <a:r>
              <a:rPr lang="hr-HR" sz="2200" b="1" dirty="0">
                <a:solidFill>
                  <a:schemeClr val="bg1"/>
                </a:solidFill>
              </a:rPr>
              <a:t>upute na </a:t>
            </a:r>
            <a:r>
              <a:rPr lang="hr-HR" sz="2200" b="1" dirty="0" err="1">
                <a:solidFill>
                  <a:schemeClr val="bg1"/>
                </a:solidFill>
              </a:rPr>
              <a:t>Edutoriju</a:t>
            </a:r>
            <a:endParaRPr lang="hr-HR" sz="2200" b="1" dirty="0">
              <a:solidFill>
                <a:schemeClr val="bg1"/>
              </a:solidFill>
            </a:endParaRPr>
          </a:p>
          <a:p>
            <a:pPr algn="just"/>
            <a:r>
              <a:rPr lang="hr-HR" sz="2200" b="1" dirty="0">
                <a:solidFill>
                  <a:schemeClr val="bg1"/>
                </a:solidFill>
              </a:rPr>
              <a:t>brošura</a:t>
            </a:r>
          </a:p>
          <a:p>
            <a:pPr algn="just"/>
            <a:r>
              <a:rPr lang="hr-HR" sz="2200" b="1" dirty="0" err="1">
                <a:solidFill>
                  <a:schemeClr val="bg1"/>
                </a:solidFill>
              </a:rPr>
              <a:t>helpdesk@carnet.hr</a:t>
            </a:r>
            <a:endParaRPr lang="hr-HR" sz="2200" b="1" dirty="0">
              <a:solidFill>
                <a:schemeClr val="bg1"/>
              </a:solidFill>
            </a:endParaRPr>
          </a:p>
          <a:p>
            <a:pPr algn="just"/>
            <a:endParaRPr lang="hr-HR" sz="2000" dirty="0">
              <a:solidFill>
                <a:schemeClr val="bg1"/>
              </a:solidFill>
            </a:endParaRPr>
          </a:p>
          <a:p>
            <a:pPr algn="just"/>
            <a:endParaRPr lang="hr-HR" sz="20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hr-HR" sz="3000" b="1" dirty="0">
                <a:solidFill>
                  <a:schemeClr val="bg1"/>
                </a:solidFill>
              </a:rPr>
              <a:t>PITANJA? </a:t>
            </a:r>
          </a:p>
          <a:p>
            <a:pPr marL="0" indent="0" algn="just">
              <a:buNone/>
            </a:pPr>
            <a:endParaRPr lang="hr-HR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hr-HR" sz="2000" dirty="0">
              <a:solidFill>
                <a:schemeClr val="bg1"/>
              </a:solidFill>
            </a:endParaRPr>
          </a:p>
          <a:p>
            <a:endParaRPr lang="hr-BA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5990" y="1471792"/>
            <a:ext cx="11500021" cy="779463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3600" dirty="0">
                <a:solidFill>
                  <a:schemeClr val="bg1"/>
                </a:solidFill>
              </a:rPr>
              <a:t>TKO ŽELI ZNATI VIŠE</a:t>
            </a:r>
          </a:p>
        </p:txBody>
      </p:sp>
    </p:spTree>
    <p:extLst>
      <p:ext uri="{BB962C8B-B14F-4D97-AF65-F5344CB8AC3E}">
        <p14:creationId xmlns:p14="http://schemas.microsoft.com/office/powerpoint/2010/main" val="388000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792866"/>
            <a:ext cx="12192000" cy="1487343"/>
          </a:xfrm>
          <a:prstGeom prst="rect">
            <a:avLst/>
          </a:prstGeom>
          <a:solidFill>
            <a:srgbClr val="F7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430946" cy="792866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430947" y="1"/>
            <a:ext cx="4761053" cy="792866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72937" y="1"/>
            <a:ext cx="3019063" cy="792866"/>
          </a:xfrm>
          <a:prstGeom prst="rect">
            <a:avLst/>
          </a:prstGeom>
          <a:solidFill>
            <a:srgbClr val="32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6433452"/>
            <a:ext cx="12192000" cy="424547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9" y="112308"/>
            <a:ext cx="1059983" cy="63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97" y="164417"/>
            <a:ext cx="2537942" cy="399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90605"/>
            <a:ext cx="2094583" cy="170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4" y="6566629"/>
            <a:ext cx="876947" cy="15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" y="62063"/>
            <a:ext cx="591106" cy="668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8" y="185488"/>
            <a:ext cx="1278583" cy="396238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/>
        </p:nvSpPr>
        <p:spPr>
          <a:xfrm>
            <a:off x="317507" y="2661915"/>
            <a:ext cx="8824828" cy="2073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000" dirty="0">
                <a:solidFill>
                  <a:schemeClr val="tx1"/>
                </a:solidFill>
              </a:rPr>
              <a:t>nastao u sklopu CARNET-ovog pilot projekta e-Škole (“</a:t>
            </a:r>
            <a:r>
              <a:rPr lang="en-US" sz="2000" dirty="0" err="1">
                <a:solidFill>
                  <a:schemeClr val="tx1"/>
                </a:solidFill>
              </a:rPr>
              <a:t>Uspostava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sustava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razvoja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digitalno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zrelih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škola</a:t>
            </a:r>
            <a:r>
              <a:rPr lang="en-US" sz="2000" dirty="0">
                <a:solidFill>
                  <a:schemeClr val="tx1"/>
                </a:solidFill>
              </a:rPr>
              <a:t> (pilot </a:t>
            </a:r>
            <a:r>
              <a:rPr lang="en-US" sz="2000" dirty="0" err="1">
                <a:solidFill>
                  <a:schemeClr val="tx1"/>
                </a:solidFill>
              </a:rPr>
              <a:t>projekt</a:t>
            </a:r>
            <a:r>
              <a:rPr lang="en-US" sz="2000" dirty="0">
                <a:solidFill>
                  <a:schemeClr val="tx1"/>
                </a:solidFill>
              </a:rPr>
              <a:t>)“)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jedan</a:t>
            </a:r>
            <a:r>
              <a:rPr lang="en-US" sz="2000" dirty="0">
                <a:solidFill>
                  <a:schemeClr val="tx1"/>
                </a:solidFill>
              </a:rPr>
              <a:t> od </a:t>
            </a:r>
            <a:r>
              <a:rPr lang="en-US" sz="2000" dirty="0" err="1">
                <a:solidFill>
                  <a:schemeClr val="tx1"/>
                </a:solidFill>
              </a:rPr>
              <a:t>rezultata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aktivnosti</a:t>
            </a:r>
            <a:r>
              <a:rPr lang="en-US" sz="2000" dirty="0">
                <a:solidFill>
                  <a:schemeClr val="tx1"/>
                </a:solidFill>
              </a:rPr>
              <a:t> e-</a:t>
            </a:r>
            <a:r>
              <a:rPr lang="en-US" sz="2000" dirty="0" err="1">
                <a:solidFill>
                  <a:schemeClr val="tx1"/>
                </a:solidFill>
              </a:rPr>
              <a:t>Usluge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nastavne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poslovne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procese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razvijen</a:t>
            </a:r>
            <a:r>
              <a:rPr lang="en-US" sz="2000" dirty="0">
                <a:solidFill>
                  <a:schemeClr val="tx1"/>
                </a:solidFill>
              </a:rPr>
              <a:t> je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objavljen</a:t>
            </a:r>
            <a:r>
              <a:rPr lang="en-US" sz="2000" dirty="0">
                <a:solidFill>
                  <a:schemeClr val="tx1"/>
                </a:solidFill>
              </a:rPr>
              <a:t> u 2017. </a:t>
            </a:r>
            <a:r>
              <a:rPr lang="en-US" sz="2000" dirty="0" err="1">
                <a:solidFill>
                  <a:schemeClr val="tx1"/>
                </a:solidFill>
              </a:rPr>
              <a:t>godini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hr-H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BA" dirty="0">
              <a:solidFill>
                <a:schemeClr val="tx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5990" y="1471792"/>
            <a:ext cx="11500021" cy="779463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3600" dirty="0">
                <a:solidFill>
                  <a:schemeClr val="bg1"/>
                </a:solidFill>
              </a:rPr>
              <a:t>POZADINA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2DB82B-7E5E-3142-B0E0-B6A5484159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76" y="4081151"/>
            <a:ext cx="1790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97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1"/>
            <a:ext cx="6528122" cy="5474823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6528123" y="0"/>
            <a:ext cx="5663877" cy="5474822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5474824"/>
            <a:ext cx="12192000" cy="1383175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-1" y="5474824"/>
            <a:ext cx="4687748" cy="1383176"/>
          </a:xfrm>
          <a:prstGeom prst="rect">
            <a:avLst/>
          </a:prstGeom>
          <a:solidFill>
            <a:srgbClr val="3D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4" y="1652229"/>
            <a:ext cx="4345761" cy="28415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33640" y="6523915"/>
            <a:ext cx="5359079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8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Sadržaj ovog materijala isključiva je odgovornost Hrvatske akademske i istraživačke mreže - CARNet.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71" y="5598802"/>
            <a:ext cx="5515637" cy="8852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95" y="6071685"/>
            <a:ext cx="2005480" cy="361767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8312406" y="2259952"/>
            <a:ext cx="5160694" cy="954916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6000" dirty="0">
                <a:solidFill>
                  <a:schemeClr val="bg1"/>
                </a:solidFill>
              </a:rPr>
              <a:t>HVALA</a:t>
            </a:r>
          </a:p>
        </p:txBody>
      </p:sp>
    </p:spTree>
    <p:extLst>
      <p:ext uri="{BB962C8B-B14F-4D97-AF65-F5344CB8AC3E}">
        <p14:creationId xmlns:p14="http://schemas.microsoft.com/office/powerpoint/2010/main" val="190552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" y="2282065"/>
            <a:ext cx="12192001" cy="4151385"/>
          </a:xfrm>
          <a:prstGeom prst="rect">
            <a:avLst/>
          </a:prstGeom>
          <a:solidFill>
            <a:srgbClr val="3D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ectangle 21"/>
          <p:cNvSpPr/>
          <p:nvPr/>
        </p:nvSpPr>
        <p:spPr>
          <a:xfrm>
            <a:off x="0" y="792866"/>
            <a:ext cx="12192000" cy="1487343"/>
          </a:xfrm>
          <a:prstGeom prst="rect">
            <a:avLst/>
          </a:prstGeom>
          <a:solidFill>
            <a:srgbClr val="F7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430946" cy="792866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430947" y="1"/>
            <a:ext cx="4761053" cy="792866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72937" y="1"/>
            <a:ext cx="3019063" cy="792866"/>
          </a:xfrm>
          <a:prstGeom prst="rect">
            <a:avLst/>
          </a:prstGeom>
          <a:solidFill>
            <a:srgbClr val="32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6433452"/>
            <a:ext cx="12192000" cy="424547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9" y="112308"/>
            <a:ext cx="1059983" cy="63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97" y="164417"/>
            <a:ext cx="2537942" cy="399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90605"/>
            <a:ext cx="2094583" cy="170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4" y="6566629"/>
            <a:ext cx="876947" cy="15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" y="62063"/>
            <a:ext cx="591106" cy="668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8" y="185488"/>
            <a:ext cx="1278583" cy="396238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/>
        </p:nvSpPr>
        <p:spPr>
          <a:xfrm>
            <a:off x="317507" y="2661915"/>
            <a:ext cx="7411902" cy="347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2200" b="1" dirty="0">
                <a:solidFill>
                  <a:schemeClr val="bg1"/>
                </a:solidFill>
              </a:rPr>
              <a:t>http://</a:t>
            </a:r>
            <a:r>
              <a:rPr lang="hr-HR" sz="2200" b="1" dirty="0" err="1">
                <a:solidFill>
                  <a:schemeClr val="bg1"/>
                </a:solidFill>
              </a:rPr>
              <a:t>edutorij.e-skole.hr</a:t>
            </a:r>
            <a:r>
              <a:rPr lang="hr-HR" sz="2200" b="1" dirty="0">
                <a:solidFill>
                  <a:schemeClr val="bg1"/>
                </a:solidFill>
              </a:rPr>
              <a:t>  </a:t>
            </a:r>
          </a:p>
          <a:p>
            <a:pPr algn="just"/>
            <a:r>
              <a:rPr lang="hr-HR" sz="2000" dirty="0">
                <a:solidFill>
                  <a:schemeClr val="bg1"/>
                </a:solidFill>
              </a:rPr>
              <a:t>repozitorij digitalnih obrazovnih materijala</a:t>
            </a:r>
          </a:p>
          <a:p>
            <a:pPr marL="457200" lvl="1" indent="0" algn="r">
              <a:buNone/>
            </a:pPr>
            <a:r>
              <a:rPr lang="hr-HR" sz="1600" i="1" dirty="0">
                <a:solidFill>
                  <a:schemeClr val="bg1"/>
                </a:solidFill>
              </a:rPr>
              <a:t>def. repozitorija = sustavi čija je namjena prikupljanje, pohranjivanje i dohvaćanje različitih materijala u raznim digitalnim formatima, koji omogućuju strukturiran i organiziran pristup podacima zasnovan na ciljanom pronalaženju i korištenju građe</a:t>
            </a:r>
          </a:p>
          <a:p>
            <a:pPr algn="just"/>
            <a:r>
              <a:rPr lang="hr-HR" sz="2000" dirty="0">
                <a:solidFill>
                  <a:schemeClr val="bg1"/>
                </a:solidFill>
              </a:rPr>
              <a:t>sadržaji hrvatskih nastavnika, škola, učenika, izdavača, ustanova</a:t>
            </a:r>
          </a:p>
          <a:p>
            <a:pPr algn="just"/>
            <a:r>
              <a:rPr lang="hr-HR" sz="2000" dirty="0">
                <a:solidFill>
                  <a:schemeClr val="bg1"/>
                </a:solidFill>
              </a:rPr>
              <a:t>namijenjen: nastavnicima, učenicima, studentima, zaposlenicima obrazovnih ustanova i svima drugima zainteresiranima</a:t>
            </a:r>
          </a:p>
          <a:p>
            <a:pPr algn="just"/>
            <a:r>
              <a:rPr lang="hr-HR" sz="2000" dirty="0">
                <a:solidFill>
                  <a:schemeClr val="bg1"/>
                </a:solidFill>
              </a:rPr>
              <a:t>pristup omogućen CARNET-ovim korisnicima ali i svim drugim građanima RH</a:t>
            </a:r>
          </a:p>
          <a:p>
            <a:pPr marL="0" indent="0" algn="just">
              <a:buNone/>
            </a:pPr>
            <a:endParaRPr lang="hr-HR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hr-HR" sz="2000" dirty="0">
              <a:solidFill>
                <a:schemeClr val="bg1"/>
              </a:solidFill>
            </a:endParaRPr>
          </a:p>
          <a:p>
            <a:endParaRPr lang="hr-BA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5990" y="1471792"/>
            <a:ext cx="11500021" cy="779463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3600" dirty="0">
                <a:solidFill>
                  <a:schemeClr val="bg1"/>
                </a:solidFill>
              </a:rPr>
              <a:t>ŠTO JE EDUTORIJ?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389AE6-7F0A-3D42-9C79-4E11773EA9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58" y="2280209"/>
            <a:ext cx="4153241" cy="415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9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70A85F-F6B2-B14C-B26B-39A3EE0C1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9" y="0"/>
            <a:ext cx="10190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792866"/>
            <a:ext cx="12192000" cy="1487343"/>
          </a:xfrm>
          <a:prstGeom prst="rect">
            <a:avLst/>
          </a:prstGeom>
          <a:solidFill>
            <a:srgbClr val="F7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430946" cy="792866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430947" y="1"/>
            <a:ext cx="4761053" cy="792866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72937" y="1"/>
            <a:ext cx="3019063" cy="792866"/>
          </a:xfrm>
          <a:prstGeom prst="rect">
            <a:avLst/>
          </a:prstGeom>
          <a:solidFill>
            <a:srgbClr val="32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6433452"/>
            <a:ext cx="12192000" cy="424547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9" y="112308"/>
            <a:ext cx="1059983" cy="63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97" y="164417"/>
            <a:ext cx="2537942" cy="399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90605"/>
            <a:ext cx="2094583" cy="170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4" y="6566629"/>
            <a:ext cx="876947" cy="15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" y="62063"/>
            <a:ext cx="591106" cy="668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8" y="185488"/>
            <a:ext cx="1278583" cy="396238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/>
        </p:nvSpPr>
        <p:spPr>
          <a:xfrm>
            <a:off x="317507" y="2661915"/>
            <a:ext cx="8824828" cy="2811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>
                <a:solidFill>
                  <a:schemeClr val="tx1"/>
                </a:solidFill>
              </a:rPr>
              <a:t>na jedinstvenom središnjem mjestu omogućiti pretraživanje, pristup i preuzimanje različitih materijala relevantnih za obrazovnu zajednicu i njezine dionike</a:t>
            </a:r>
          </a:p>
          <a:p>
            <a:r>
              <a:rPr lang="hr-HR" sz="2000" dirty="0">
                <a:solidFill>
                  <a:schemeClr val="tx1"/>
                </a:solidFill>
              </a:rPr>
              <a:t>nastavnicima koji izrađuju svoje digitalne obrazovne sadržaje pružiti platformu za njihovu objavu i razmjenu</a:t>
            </a:r>
          </a:p>
          <a:p>
            <a:r>
              <a:rPr lang="hr-HR" sz="2000" dirty="0">
                <a:solidFill>
                  <a:schemeClr val="tx1"/>
                </a:solidFill>
              </a:rPr>
              <a:t>kvalitetno organizirati materijale i omogućiti njihov lak pronalazak i korištenje</a:t>
            </a:r>
          </a:p>
          <a:p>
            <a:r>
              <a:rPr lang="hr-HR" sz="2000" dirty="0">
                <a:solidFill>
                  <a:schemeClr val="tx1"/>
                </a:solidFill>
              </a:rPr>
              <a:t>ustanovama i sustavima dati mogućnost povezivanja s </a:t>
            </a:r>
            <a:r>
              <a:rPr lang="hr-HR" sz="2000" dirty="0" err="1">
                <a:solidFill>
                  <a:schemeClr val="tx1"/>
                </a:solidFill>
              </a:rPr>
              <a:t>Edutorijem</a:t>
            </a:r>
            <a:r>
              <a:rPr lang="hr-HR" sz="2000" dirty="0">
                <a:solidFill>
                  <a:schemeClr val="tx1"/>
                </a:solidFill>
              </a:rPr>
              <a:t> i dostupnost njihovih materijala kroz tražilicu </a:t>
            </a:r>
            <a:r>
              <a:rPr lang="hr-HR" sz="2000" dirty="0" err="1">
                <a:solidFill>
                  <a:schemeClr val="tx1"/>
                </a:solidFill>
              </a:rPr>
              <a:t>Edutorija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hr-H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BA" dirty="0">
              <a:solidFill>
                <a:schemeClr val="tx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5990" y="1471792"/>
            <a:ext cx="11500021" cy="779463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3600" dirty="0">
                <a:solidFill>
                  <a:schemeClr val="bg1"/>
                </a:solidFill>
              </a:rPr>
              <a:t>CILJEVI EDUTORIJA</a:t>
            </a:r>
          </a:p>
        </p:txBody>
      </p:sp>
    </p:spTree>
    <p:extLst>
      <p:ext uri="{BB962C8B-B14F-4D97-AF65-F5344CB8AC3E}">
        <p14:creationId xmlns:p14="http://schemas.microsoft.com/office/powerpoint/2010/main" val="8299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792866"/>
            <a:ext cx="12192000" cy="1487343"/>
          </a:xfrm>
          <a:prstGeom prst="rect">
            <a:avLst/>
          </a:prstGeom>
          <a:solidFill>
            <a:srgbClr val="F7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430946" cy="792866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430947" y="1"/>
            <a:ext cx="4761053" cy="792866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72937" y="1"/>
            <a:ext cx="3019063" cy="792866"/>
          </a:xfrm>
          <a:prstGeom prst="rect">
            <a:avLst/>
          </a:prstGeom>
          <a:solidFill>
            <a:srgbClr val="32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6433452"/>
            <a:ext cx="12192000" cy="424547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9" y="112308"/>
            <a:ext cx="1059983" cy="63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97" y="164417"/>
            <a:ext cx="2537942" cy="399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90605"/>
            <a:ext cx="2094583" cy="170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4" y="6566629"/>
            <a:ext cx="876947" cy="15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" y="62063"/>
            <a:ext cx="591106" cy="668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8" y="185488"/>
            <a:ext cx="1278583" cy="396238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/>
        </p:nvSpPr>
        <p:spPr>
          <a:xfrm>
            <a:off x="317507" y="2661915"/>
            <a:ext cx="8824828" cy="364744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8000" b="1" dirty="0">
                <a:solidFill>
                  <a:schemeClr val="tx1"/>
                </a:solidFill>
              </a:rPr>
              <a:t>objavljivanje i dijeljenje vlastitih obrazovnih sadržaja</a:t>
            </a:r>
            <a:endParaRPr lang="hr-HR" sz="2000" b="1" dirty="0">
              <a:solidFill>
                <a:schemeClr val="tx1"/>
              </a:solidFill>
            </a:endParaRPr>
          </a:p>
          <a:p>
            <a:r>
              <a:rPr lang="hr-HR" sz="8000" b="1" dirty="0">
                <a:solidFill>
                  <a:schemeClr val="tx1"/>
                </a:solidFill>
              </a:rPr>
              <a:t>pretraživanje i preuzimanje sadržaja</a:t>
            </a:r>
          </a:p>
          <a:p>
            <a:r>
              <a:rPr lang="hr-HR" sz="8000" dirty="0">
                <a:solidFill>
                  <a:schemeClr val="tx1"/>
                </a:solidFill>
              </a:rPr>
              <a:t>izrada vlastitih kolekcija materijala te uključivanje u tuđe kolekcije</a:t>
            </a:r>
          </a:p>
          <a:p>
            <a:r>
              <a:rPr lang="hr-HR" sz="8000" dirty="0">
                <a:solidFill>
                  <a:schemeClr val="tx1"/>
                </a:solidFill>
              </a:rPr>
              <a:t>pretplata na sadržaje i kolekcije te praćenje korisnika</a:t>
            </a:r>
          </a:p>
          <a:p>
            <a:r>
              <a:rPr lang="hr-HR" sz="8000" dirty="0">
                <a:solidFill>
                  <a:schemeClr val="tx1"/>
                </a:solidFill>
              </a:rPr>
              <a:t>kreiranje interesnih zajednica i sudjelovanje u raspravama</a:t>
            </a:r>
          </a:p>
          <a:p>
            <a:r>
              <a:rPr lang="hr-HR" sz="8000" dirty="0">
                <a:solidFill>
                  <a:schemeClr val="tx1"/>
                </a:solidFill>
              </a:rPr>
              <a:t>komunikacija putem poruka</a:t>
            </a:r>
          </a:p>
          <a:p>
            <a:r>
              <a:rPr lang="hr-HR" sz="8000" dirty="0">
                <a:solidFill>
                  <a:schemeClr val="tx1"/>
                </a:solidFill>
              </a:rPr>
              <a:t>ocjenjivanje, komentiranje i preporučivanje sadržaja</a:t>
            </a:r>
          </a:p>
          <a:p>
            <a:pPr marL="0" indent="0" algn="ctr">
              <a:buNone/>
            </a:pPr>
            <a:r>
              <a:rPr lang="hr-HR" sz="8000" dirty="0">
                <a:solidFill>
                  <a:schemeClr val="tx1"/>
                </a:solidFill>
              </a:rPr>
              <a:t>… svim </a:t>
            </a:r>
            <a:r>
              <a:rPr lang="hr-HR" sz="8000" dirty="0" err="1">
                <a:solidFill>
                  <a:schemeClr val="tx1"/>
                </a:solidFill>
              </a:rPr>
              <a:t>ulogiranim</a:t>
            </a:r>
            <a:r>
              <a:rPr lang="hr-HR" sz="8000" dirty="0">
                <a:solidFill>
                  <a:schemeClr val="tx1"/>
                </a:solidFill>
              </a:rPr>
              <a:t> korisnicima</a:t>
            </a:r>
            <a:endParaRPr lang="en-US" sz="8000" dirty="0">
              <a:solidFill>
                <a:schemeClr val="tx1"/>
              </a:solidFill>
            </a:endParaRPr>
          </a:p>
          <a:p>
            <a:pPr algn="just"/>
            <a:endParaRPr lang="hr-HR" sz="2000" dirty="0">
              <a:solidFill>
                <a:schemeClr val="tx1"/>
              </a:solidFill>
            </a:endParaRPr>
          </a:p>
          <a:p>
            <a:r>
              <a:rPr lang="hr-HR" sz="8000" dirty="0">
                <a:solidFill>
                  <a:schemeClr val="tx1"/>
                </a:solidFill>
              </a:rPr>
              <a:t>samo za nastavnike: </a:t>
            </a:r>
            <a:r>
              <a:rPr lang="hr-HR" sz="7600" dirty="0">
                <a:solidFill>
                  <a:schemeClr val="tx1"/>
                </a:solidFill>
              </a:rPr>
              <a:t>izrada nastavničkih priprema, stručna ocjena</a:t>
            </a:r>
          </a:p>
          <a:p>
            <a:pPr marL="0" indent="0">
              <a:buNone/>
            </a:pPr>
            <a:endParaRPr lang="hr-BA" dirty="0">
              <a:solidFill>
                <a:schemeClr val="tx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5990" y="1471792"/>
            <a:ext cx="11500021" cy="779463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3600" dirty="0">
                <a:solidFill>
                  <a:schemeClr val="bg1"/>
                </a:solidFill>
              </a:rPr>
              <a:t>ŠTO EDUTORIJ OMOGUĆUJE?</a:t>
            </a:r>
          </a:p>
        </p:txBody>
      </p:sp>
    </p:spTree>
    <p:extLst>
      <p:ext uri="{BB962C8B-B14F-4D97-AF65-F5344CB8AC3E}">
        <p14:creationId xmlns:p14="http://schemas.microsoft.com/office/powerpoint/2010/main" val="214917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792866"/>
            <a:ext cx="12192000" cy="1487343"/>
          </a:xfrm>
          <a:prstGeom prst="rect">
            <a:avLst/>
          </a:prstGeom>
          <a:solidFill>
            <a:srgbClr val="F7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430946" cy="792866"/>
          </a:xfrm>
          <a:prstGeom prst="rect">
            <a:avLst/>
          </a:prstGeom>
          <a:solidFill>
            <a:srgbClr val="F57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430947" y="1"/>
            <a:ext cx="4761053" cy="792866"/>
          </a:xfrm>
          <a:prstGeom prst="rect">
            <a:avLst/>
          </a:prstGeom>
          <a:solidFill>
            <a:srgbClr val="4FB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72937" y="1"/>
            <a:ext cx="3019063" cy="792866"/>
          </a:xfrm>
          <a:prstGeom prst="rect">
            <a:avLst/>
          </a:prstGeom>
          <a:solidFill>
            <a:srgbClr val="32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6433452"/>
            <a:ext cx="12192000" cy="424547"/>
          </a:xfrm>
          <a:prstGeom prst="rect">
            <a:avLst/>
          </a:prstGeom>
          <a:solidFill>
            <a:srgbClr val="3B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9" y="112308"/>
            <a:ext cx="1059983" cy="63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97" y="164417"/>
            <a:ext cx="2537942" cy="399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90605"/>
            <a:ext cx="2094583" cy="170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4" y="6566629"/>
            <a:ext cx="876947" cy="15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" y="62063"/>
            <a:ext cx="591106" cy="668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8" y="185488"/>
            <a:ext cx="1278583" cy="396238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/>
        </p:nvSpPr>
        <p:spPr>
          <a:xfrm>
            <a:off x="317507" y="2661915"/>
            <a:ext cx="8824828" cy="3647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>
                <a:solidFill>
                  <a:schemeClr val="tx1"/>
                </a:solidFill>
              </a:rPr>
              <a:t>prijava putem </a:t>
            </a:r>
            <a:r>
              <a:rPr lang="hr-HR" sz="2000" dirty="0" err="1">
                <a:solidFill>
                  <a:schemeClr val="tx1"/>
                </a:solidFill>
              </a:rPr>
              <a:t>AAI@EduHr</a:t>
            </a:r>
            <a:r>
              <a:rPr lang="hr-HR" sz="2000" dirty="0">
                <a:solidFill>
                  <a:schemeClr val="tx1"/>
                </a:solidFill>
              </a:rPr>
              <a:t> ili OIB-a</a:t>
            </a:r>
          </a:p>
          <a:p>
            <a:r>
              <a:rPr lang="hr-HR" sz="2000" dirty="0">
                <a:solidFill>
                  <a:schemeClr val="tx1"/>
                </a:solidFill>
              </a:rPr>
              <a:t>uređivanje profila – kontakt podaci, profesionalni podaci, predmeti koje nastavnik predaje, fotografija... </a:t>
            </a:r>
          </a:p>
          <a:p>
            <a:r>
              <a:rPr lang="hr-HR" sz="2000" dirty="0">
                <a:solidFill>
                  <a:schemeClr val="tx1"/>
                </a:solidFill>
              </a:rPr>
              <a:t>praćenje korisnika i podaci o tome tko me prati</a:t>
            </a:r>
          </a:p>
          <a:p>
            <a:r>
              <a:rPr lang="hr-HR" sz="2000" dirty="0">
                <a:solidFill>
                  <a:schemeClr val="tx1"/>
                </a:solidFill>
              </a:rPr>
              <a:t>pristup mojim materijalima, kolekcijama, zajednicama, zadacima, porukama</a:t>
            </a:r>
          </a:p>
          <a:p>
            <a:r>
              <a:rPr lang="hr-HR" sz="2000" dirty="0">
                <a:solidFill>
                  <a:schemeClr val="tx1"/>
                </a:solidFill>
              </a:rPr>
              <a:t>moj </a:t>
            </a:r>
            <a:r>
              <a:rPr lang="hr-HR" sz="2000" dirty="0" err="1">
                <a:solidFill>
                  <a:schemeClr val="tx1"/>
                </a:solidFill>
              </a:rPr>
              <a:t>Edutorij</a:t>
            </a:r>
            <a:endParaRPr lang="hr-HR" sz="2000" dirty="0">
              <a:solidFill>
                <a:schemeClr val="tx1"/>
              </a:solidFill>
            </a:endParaRPr>
          </a:p>
          <a:p>
            <a:endParaRPr lang="hr-HR" sz="2000" dirty="0">
              <a:solidFill>
                <a:schemeClr val="tx1"/>
              </a:solidFill>
            </a:endParaRPr>
          </a:p>
          <a:p>
            <a:r>
              <a:rPr lang="hr-HR" sz="2000" dirty="0">
                <a:solidFill>
                  <a:schemeClr val="tx1"/>
                </a:solidFill>
              </a:rPr>
              <a:t>neke funkcionalnosti dostupne i bez prijave: pretraživanje, rezultati pretraživanja, stranice o svakom materijalu, preuzimanje otvorenih materijala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5990" y="1471792"/>
            <a:ext cx="11500021" cy="779463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3600" dirty="0">
                <a:solidFill>
                  <a:schemeClr val="bg1"/>
                </a:solidFill>
              </a:rPr>
              <a:t>PRIJAVA I KORIŠTENJE EDUTORIJA</a:t>
            </a:r>
          </a:p>
        </p:txBody>
      </p:sp>
    </p:spTree>
    <p:extLst>
      <p:ext uri="{BB962C8B-B14F-4D97-AF65-F5344CB8AC3E}">
        <p14:creationId xmlns:p14="http://schemas.microsoft.com/office/powerpoint/2010/main" val="1131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D74581-B38C-FC49-AE42-778B5A6B6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" y="598954"/>
            <a:ext cx="11903825" cy="58005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92003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970</Words>
  <Application>Microsoft Macintosh PowerPoint</Application>
  <PresentationFormat>Widescreen</PresentationFormat>
  <Paragraphs>148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Mangal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Pretraživanje s naslovnice</vt:lpstr>
      <vt:lpstr>Jednostavno pretraživanje</vt:lpstr>
      <vt:lpstr>Napredno pretraživanje</vt:lpstr>
      <vt:lpstr>Pretraživanje po nastavnom planu i programu</vt:lpstr>
      <vt:lpstr>Rezultati pretraživanja</vt:lpstr>
      <vt:lpstr>Stranica detalja materijala</vt:lpstr>
      <vt:lpstr>PowerPoint Presentation</vt:lpstr>
      <vt:lpstr>PowerPoint Presentation</vt:lpstr>
      <vt:lpstr>PowerPoint Presentation</vt:lpstr>
      <vt:lpstr>PowerPoint Presentation</vt:lpstr>
    </vt:vector>
  </TitlesOfParts>
  <Company>Demode d.o.o.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 Rajčić</dc:creator>
  <cp:lastModifiedBy>Renata Šimunko</cp:lastModifiedBy>
  <cp:revision>33</cp:revision>
  <dcterms:created xsi:type="dcterms:W3CDTF">2018-04-03T11:28:13Z</dcterms:created>
  <dcterms:modified xsi:type="dcterms:W3CDTF">2018-04-10T12:07:53Z</dcterms:modified>
</cp:coreProperties>
</file>