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82" r:id="rId9"/>
    <p:sldId id="272" r:id="rId10"/>
    <p:sldId id="281" r:id="rId11"/>
    <p:sldId id="273" r:id="rId12"/>
    <p:sldId id="274" r:id="rId13"/>
    <p:sldId id="279" r:id="rId14"/>
    <p:sldId id="288" r:id="rId15"/>
    <p:sldId id="262" r:id="rId16"/>
    <p:sldId id="268" r:id="rId17"/>
    <p:sldId id="269" r:id="rId18"/>
    <p:sldId id="263" r:id="rId19"/>
    <p:sldId id="264" r:id="rId20"/>
    <p:sldId id="265" r:id="rId21"/>
    <p:sldId id="283" r:id="rId22"/>
    <p:sldId id="285" r:id="rId23"/>
    <p:sldId id="284" r:id="rId24"/>
    <p:sldId id="286" r:id="rId25"/>
    <p:sldId id="266" r:id="rId26"/>
    <p:sldId id="287" r:id="rId2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-9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C3D3AEF-0826-466C-9626-0EE3ABCD4A23}" type="datetimeFigureOut">
              <a:rPr lang="hr-HR" smtClean="0"/>
              <a:pPr/>
              <a:t>29.3.2016.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811B371-F189-4754-A72E-8E2011339F8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Arial" pitchFamily="34" charset="0"/>
                <a:cs typeface="Arial" pitchFamily="34" charset="0"/>
              </a:rPr>
              <a:t>Rasvjeta tunela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8062912" cy="1752600"/>
          </a:xfrm>
        </p:spPr>
        <p:txBody>
          <a:bodyPr>
            <a:normAutofit/>
          </a:bodyPr>
          <a:lstStyle/>
          <a:p>
            <a:r>
              <a:rPr lang="hr-HR" sz="1800" dirty="0" smtClean="0">
                <a:latin typeface="Arial" pitchFamily="34" charset="0"/>
                <a:cs typeface="Arial" pitchFamily="34" charset="0"/>
              </a:rPr>
              <a:t>Josip </a:t>
            </a:r>
            <a:r>
              <a:rPr lang="hr-HR" sz="1800" dirty="0" err="1" smtClean="0">
                <a:latin typeface="Arial" pitchFamily="34" charset="0"/>
                <a:cs typeface="Arial" pitchFamily="34" charset="0"/>
              </a:rPr>
              <a:t>Kamenečki</a:t>
            </a:r>
            <a:endParaRPr lang="hr-HR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hr-HR" sz="1800" dirty="0" smtClean="0">
                <a:latin typeface="Arial" pitchFamily="34" charset="0"/>
                <a:cs typeface="Arial" pitchFamily="34" charset="0"/>
              </a:rPr>
              <a:t>Mentor: Blaž Filipović, </a:t>
            </a:r>
            <a:r>
              <a:rPr lang="hr-HR" sz="1800" dirty="0" err="1" smtClean="0">
                <a:latin typeface="Arial" pitchFamily="34" charset="0"/>
                <a:cs typeface="Arial" pitchFamily="34" charset="0"/>
              </a:rPr>
              <a:t>dipl</a:t>
            </a:r>
            <a:r>
              <a:rPr lang="hr-HR" sz="1800" dirty="0" smtClean="0">
                <a:latin typeface="Arial" pitchFamily="34" charset="0"/>
                <a:cs typeface="Arial" pitchFamily="34" charset="0"/>
              </a:rPr>
              <a:t>. ing.</a:t>
            </a:r>
          </a:p>
          <a:p>
            <a:r>
              <a:rPr lang="hr-HR" sz="1800" dirty="0" smtClean="0">
                <a:latin typeface="Arial" pitchFamily="34" charset="0"/>
                <a:cs typeface="Arial" pitchFamily="34" charset="0"/>
              </a:rPr>
              <a:t>Srednja škola Čazma</a:t>
            </a:r>
          </a:p>
          <a:p>
            <a:r>
              <a:rPr lang="hr-HR" sz="1800" dirty="0" smtClean="0">
                <a:latin typeface="Arial" pitchFamily="34" charset="0"/>
                <a:cs typeface="Arial" pitchFamily="34" charset="0"/>
              </a:rPr>
              <a:t>13.-15. travnja 2016.</a:t>
            </a:r>
            <a:endParaRPr lang="hr-H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132856"/>
            <a:ext cx="4824536" cy="3618402"/>
          </a:xfrm>
          <a:prstGeom prst="rect">
            <a:avLst/>
          </a:prstGeom>
        </p:spPr>
      </p:pic>
      <p:pic>
        <p:nvPicPr>
          <p:cNvPr id="5" name="Slika 4" descr="LOGO SŠČazma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237312"/>
            <a:ext cx="990967" cy="543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0707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Zone tunelske rasvjete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Unutarnja zona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Najduža zona tunela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Duljina ovisi o duljini tunela</a:t>
            </a: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3933056"/>
            <a:ext cx="705312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990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 smtClean="0">
                <a:latin typeface="Arial" pitchFamily="34" charset="0"/>
                <a:cs typeface="Arial" pitchFamily="34" charset="0"/>
              </a:rPr>
              <a:t>Unutarnja zona</a:t>
            </a:r>
            <a:endParaRPr lang="hr-H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335590"/>
            <a:ext cx="7632848" cy="5333770"/>
          </a:xfrm>
        </p:spPr>
      </p:pic>
    </p:spTree>
    <p:extLst>
      <p:ext uri="{BB962C8B-B14F-4D97-AF65-F5344CB8AC3E}">
        <p14:creationId xmlns:p14="http://schemas.microsoft.com/office/powerpoint/2010/main" xmlns="" val="40396878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 smtClean="0">
                <a:latin typeface="Arial" pitchFamily="34" charset="0"/>
                <a:cs typeface="Arial" pitchFamily="34" charset="0"/>
              </a:rPr>
              <a:t>Izlazna zona</a:t>
            </a:r>
            <a:endParaRPr lang="hr-H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556792"/>
            <a:ext cx="7344816" cy="5040559"/>
          </a:xfrm>
        </p:spPr>
      </p:pic>
    </p:spTree>
    <p:extLst>
      <p:ext uri="{BB962C8B-B14F-4D97-AF65-F5344CB8AC3E}">
        <p14:creationId xmlns:p14="http://schemas.microsoft.com/office/powerpoint/2010/main" xmlns="" val="15128146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6165304"/>
            <a:ext cx="8229600" cy="538080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Zone tunelske rasvjete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836712"/>
            <a:ext cx="8208912" cy="51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5524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tunnel lighting dialux project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8208912" cy="6194127"/>
          </a:xfrm>
        </p:spPr>
      </p:pic>
    </p:spTree>
    <p:extLst>
      <p:ext uri="{BB962C8B-B14F-4D97-AF65-F5344CB8AC3E}">
        <p14:creationId xmlns:p14="http://schemas.microsoft.com/office/powerpoint/2010/main" xmlns="" val="458387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4. Mjerila kvalitete rasvjete tunela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Razina sjajnosti površine kolnika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Razina sjajnosti površine zidova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Ograničenje blještenja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Ograničenje treperenja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Ostala mjerila</a:t>
            </a:r>
            <a:endParaRPr lang="hr-H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651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Razina sjajnosti površine kolnika</a:t>
            </a:r>
            <a:endParaRPr lang="hr-H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864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300" dirty="0" smtClean="0">
                <a:latin typeface="Arial" pitchFamily="34" charset="0"/>
                <a:cs typeface="Arial" pitchFamily="34" charset="0"/>
              </a:rPr>
              <a:t>Kontrast i vrijeme zapažanja zapreke u odnosu na brzinu</a:t>
            </a:r>
            <a:endParaRPr lang="hr-HR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068960"/>
            <a:ext cx="7632848" cy="22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589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Razina sjajnosti površine zidova</a:t>
            </a:r>
            <a:endParaRPr lang="hr-H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73172"/>
            <a:ext cx="4253912" cy="38164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973172"/>
            <a:ext cx="424847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376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898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5. Vrste tunelske rasvjete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Simetrična rasvjeta 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Upotreba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Asimetrična rasvjeta 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Upotreba</a:t>
            </a: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236" y="3933056"/>
            <a:ext cx="4037740" cy="2756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5795" y="3933056"/>
            <a:ext cx="4188693" cy="27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9578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6. Rasvjetna tijela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/>
              <a:t>Tunelski reflektori</a:t>
            </a:r>
          </a:p>
          <a:p>
            <a:pPr>
              <a:lnSpc>
                <a:spcPct val="150000"/>
              </a:lnSpc>
            </a:pPr>
            <a:r>
              <a:rPr lang="hr-HR" sz="2800" dirty="0" smtClean="0"/>
              <a:t>Višestruke provjere</a:t>
            </a:r>
            <a:endParaRPr lang="hr-H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9281" y="390422"/>
            <a:ext cx="4096455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356992"/>
            <a:ext cx="4285834" cy="33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37308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Sadržaj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40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Uvod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Ciljevi i zadaci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Zone rasvjete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Mjerila rasvjete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Vrste rasvjete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Rasvjetna tijela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Hrvatski tuneli</a:t>
            </a:r>
            <a:endParaRPr lang="hr-H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100599"/>
            <a:ext cx="4272390" cy="34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490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7. Tuneli na hrvatskim cestama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Duljina autocesta u RH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466109"/>
            <a:ext cx="5400600" cy="43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818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Tuneli na hrvatskim cestama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Tunel Mala Kapela</a:t>
            </a:r>
            <a:endParaRPr lang="hr-H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333989"/>
            <a:ext cx="6768752" cy="45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1522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42405"/>
            <a:ext cx="7848872" cy="6615595"/>
          </a:xfrm>
        </p:spPr>
      </p:pic>
    </p:spTree>
    <p:extLst>
      <p:ext uri="{BB962C8B-B14F-4D97-AF65-F5344CB8AC3E}">
        <p14:creationId xmlns:p14="http://schemas.microsoft.com/office/powerpoint/2010/main" xmlns="" val="2955297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Tuneli na hrvatskim cestama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Tunel Učka</a:t>
            </a:r>
            <a:endParaRPr lang="hr-H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0518" y="2060848"/>
            <a:ext cx="6503850" cy="477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031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88640"/>
            <a:ext cx="7920000" cy="6517735"/>
          </a:xfrm>
        </p:spPr>
      </p:pic>
    </p:spTree>
    <p:extLst>
      <p:ext uri="{BB962C8B-B14F-4D97-AF65-F5344CB8AC3E}">
        <p14:creationId xmlns:p14="http://schemas.microsoft.com/office/powerpoint/2010/main" xmlns="" val="3846632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8. Zaključak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3922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Postignutost osnovnog cilja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Nepodudarnost teorije i prakse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Ugradnji rasvjete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Održavanju rasvjete</a:t>
            </a:r>
          </a:p>
          <a:p>
            <a:pPr lvl="1">
              <a:lnSpc>
                <a:spcPct val="150000"/>
              </a:lnSpc>
            </a:pP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7636" y="404664"/>
            <a:ext cx="5143500" cy="20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6928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			     KRAJ!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212976"/>
            <a:ext cx="8229600" cy="1762216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hr-HR" sz="4800" dirty="0" smtClean="0"/>
              <a:t>HVALA NA PAŽNJI!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xmlns="" val="38664765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1. Uvod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Obrada osnovnih aspekata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Udovoljavanje svim zahtjevima</a:t>
            </a:r>
          </a:p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Specifična građevina</a:t>
            </a:r>
            <a:endParaRPr lang="hr-H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996953"/>
            <a:ext cx="4464496" cy="36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14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2. Ciljevi i zadaci tunelske rasvjete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/>
              <a:t>Primarni cilj</a:t>
            </a:r>
          </a:p>
          <a:p>
            <a:pPr>
              <a:lnSpc>
                <a:spcPct val="150000"/>
              </a:lnSpc>
            </a:pPr>
            <a:r>
              <a:rPr lang="hr-HR" sz="2800" dirty="0" smtClean="0"/>
              <a:t>Sekundarni cilj</a:t>
            </a:r>
          </a:p>
          <a:p>
            <a:pPr>
              <a:lnSpc>
                <a:spcPct val="150000"/>
              </a:lnSpc>
            </a:pPr>
            <a:r>
              <a:rPr lang="hr-HR" sz="2800" dirty="0" smtClean="0"/>
              <a:t>Odabir odgovarajuće rasvjete</a:t>
            </a:r>
            <a:endParaRPr lang="hr-H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3573016"/>
            <a:ext cx="434011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9902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3. Zone tunelske rasvjete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latin typeface="Arial" pitchFamily="34" charset="0"/>
                <a:cs typeface="Arial" pitchFamily="34" charset="0"/>
              </a:rPr>
              <a:t>Pristupna zona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Prostorna prilagodba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Vremenska prilagodba</a:t>
            </a:r>
          </a:p>
          <a:p>
            <a:pPr lvl="2">
              <a:lnSpc>
                <a:spcPct val="150000"/>
              </a:lnSpc>
            </a:pPr>
            <a:r>
              <a:rPr lang="hr-HR" sz="2200" dirty="0" smtClean="0">
                <a:latin typeface="Arial" pitchFamily="34" charset="0"/>
                <a:cs typeface="Arial" pitchFamily="34" charset="0"/>
              </a:rPr>
              <a:t>Adaptacija oka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881295"/>
            <a:ext cx="4572000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158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 smtClean="0">
                <a:latin typeface="Arial" pitchFamily="34" charset="0"/>
                <a:cs typeface="Arial" pitchFamily="34" charset="0"/>
              </a:rPr>
              <a:t>Pristupna zona</a:t>
            </a:r>
            <a:endParaRPr lang="hr-H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412776"/>
            <a:ext cx="7056784" cy="5138192"/>
          </a:xfrm>
        </p:spPr>
      </p:pic>
    </p:spTree>
    <p:extLst>
      <p:ext uri="{BB962C8B-B14F-4D97-AF65-F5344CB8AC3E}">
        <p14:creationId xmlns:p14="http://schemas.microsoft.com/office/powerpoint/2010/main" xmlns="" val="12527987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 smtClean="0">
                <a:latin typeface="Arial" pitchFamily="34" charset="0"/>
                <a:cs typeface="Arial" pitchFamily="34" charset="0"/>
              </a:rPr>
              <a:t>Ulazna zona</a:t>
            </a:r>
            <a:endParaRPr lang="hr-H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40768"/>
            <a:ext cx="8136904" cy="5184576"/>
          </a:xfrm>
        </p:spPr>
      </p:pic>
    </p:spTree>
    <p:extLst>
      <p:ext uri="{BB962C8B-B14F-4D97-AF65-F5344CB8AC3E}">
        <p14:creationId xmlns:p14="http://schemas.microsoft.com/office/powerpoint/2010/main" xmlns="" val="338776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dirty="0" smtClean="0">
                <a:latin typeface="Arial" pitchFamily="34" charset="0"/>
                <a:cs typeface="Arial" pitchFamily="34" charset="0"/>
              </a:rPr>
              <a:t>Zone tunelske rasvjete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 smtClean="0">
                <a:latin typeface="Arial" pitchFamily="34" charset="0"/>
                <a:cs typeface="Arial" pitchFamily="34" charset="0"/>
              </a:rPr>
              <a:t>Prijelazna zona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Postupno smanjivanje luminacije</a:t>
            </a:r>
          </a:p>
          <a:p>
            <a:pPr lvl="1">
              <a:lnSpc>
                <a:spcPct val="150000"/>
              </a:lnSpc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Kraj prijelazne zone</a:t>
            </a: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501008"/>
            <a:ext cx="464400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14000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 smtClean="0">
                <a:latin typeface="Arial" pitchFamily="34" charset="0"/>
                <a:cs typeface="Arial" pitchFamily="34" charset="0"/>
              </a:rPr>
              <a:t>Prijelazna zona</a:t>
            </a:r>
            <a:endParaRPr lang="hr-H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590" y="1628800"/>
            <a:ext cx="7556143" cy="4825975"/>
          </a:xfrm>
        </p:spPr>
      </p:pic>
    </p:spTree>
    <p:extLst>
      <p:ext uri="{BB962C8B-B14F-4D97-AF65-F5344CB8AC3E}">
        <p14:creationId xmlns:p14="http://schemas.microsoft.com/office/powerpoint/2010/main" xmlns="" val="3513648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578</TotalTime>
  <Words>210</Words>
  <Application>Microsoft Office PowerPoint</Application>
  <PresentationFormat>Prikaz na zaslonu (4:3)</PresentationFormat>
  <Paragraphs>70</Paragraphs>
  <Slides>26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27" baseType="lpstr">
      <vt:lpstr>Verve</vt:lpstr>
      <vt:lpstr>Rasvjeta tunela</vt:lpstr>
      <vt:lpstr>Sadržaj</vt:lpstr>
      <vt:lpstr>1. Uvod</vt:lpstr>
      <vt:lpstr>2. Ciljevi i zadaci tunelske rasvjete</vt:lpstr>
      <vt:lpstr>3. Zone tunelske rasvjete</vt:lpstr>
      <vt:lpstr>Pristupna zona</vt:lpstr>
      <vt:lpstr>Ulazna zona</vt:lpstr>
      <vt:lpstr>Zone tunelske rasvjete</vt:lpstr>
      <vt:lpstr>Prijelazna zona</vt:lpstr>
      <vt:lpstr>Zone tunelske rasvjete</vt:lpstr>
      <vt:lpstr>Unutarnja zona</vt:lpstr>
      <vt:lpstr>Izlazna zona</vt:lpstr>
      <vt:lpstr>Slajd 13</vt:lpstr>
      <vt:lpstr>Slajd 14</vt:lpstr>
      <vt:lpstr>4. Mjerila kvalitete rasvjete tunela</vt:lpstr>
      <vt:lpstr>Razina sjajnosti površine kolnika</vt:lpstr>
      <vt:lpstr>Razina sjajnosti površine zidova</vt:lpstr>
      <vt:lpstr>5. Vrste tunelske rasvjete</vt:lpstr>
      <vt:lpstr>6. Rasvjetna tijela</vt:lpstr>
      <vt:lpstr>7. Tuneli na hrvatskim cestama</vt:lpstr>
      <vt:lpstr>Tuneli na hrvatskim cestama</vt:lpstr>
      <vt:lpstr>Slajd 22</vt:lpstr>
      <vt:lpstr>Tuneli na hrvatskim cestama</vt:lpstr>
      <vt:lpstr>Slajd 24</vt:lpstr>
      <vt:lpstr>8. Zaključak</vt:lpstr>
      <vt:lpstr>        KRAJ!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Rasvjeta tunela</dc:title>
  <dc:creator>pc</dc:creator>
  <cp:lastModifiedBy>Računovodstvo</cp:lastModifiedBy>
  <cp:revision>47</cp:revision>
  <dcterms:created xsi:type="dcterms:W3CDTF">2016-03-18T19:46:02Z</dcterms:created>
  <dcterms:modified xsi:type="dcterms:W3CDTF">2016-03-29T10:23:58Z</dcterms:modified>
</cp:coreProperties>
</file>