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394" r:id="rId4"/>
    <p:sldId id="395" r:id="rId5"/>
    <p:sldId id="396" r:id="rId6"/>
    <p:sldId id="397" r:id="rId7"/>
    <p:sldId id="398" r:id="rId8"/>
    <p:sldId id="399" r:id="rId9"/>
    <p:sldId id="400" r:id="rId10"/>
    <p:sldId id="401" r:id="rId11"/>
    <p:sldId id="402" r:id="rId12"/>
    <p:sldId id="403" r:id="rId13"/>
    <p:sldId id="404" r:id="rId14"/>
    <p:sldId id="405" r:id="rId15"/>
    <p:sldId id="406" r:id="rId16"/>
    <p:sldId id="407" r:id="rId17"/>
    <p:sldId id="408" r:id="rId18"/>
    <p:sldId id="409" r:id="rId19"/>
    <p:sldId id="410" r:id="rId20"/>
    <p:sldId id="411" r:id="rId21"/>
    <p:sldId id="412" r:id="rId22"/>
    <p:sldId id="413" r:id="rId23"/>
    <p:sldId id="414" r:id="rId24"/>
    <p:sldId id="415" r:id="rId25"/>
    <p:sldId id="416" r:id="rId26"/>
    <p:sldId id="417" r:id="rId27"/>
    <p:sldId id="418" r:id="rId28"/>
    <p:sldId id="419" r:id="rId29"/>
    <p:sldId id="420" r:id="rId30"/>
    <p:sldId id="421" r:id="rId31"/>
    <p:sldId id="422" r:id="rId32"/>
    <p:sldId id="423" r:id="rId33"/>
    <p:sldId id="424" r:id="rId34"/>
    <p:sldId id="425" r:id="rId35"/>
    <p:sldId id="426" r:id="rId36"/>
    <p:sldId id="427" r:id="rId37"/>
    <p:sldId id="428" r:id="rId38"/>
    <p:sldId id="393" r:id="rId39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40" autoAdjust="0"/>
    <p:restoredTop sz="94660"/>
  </p:normalViewPr>
  <p:slideViewPr>
    <p:cSldViewPr>
      <p:cViewPr varScale="1">
        <p:scale>
          <a:sx n="85" d="100"/>
          <a:sy n="85" d="100"/>
        </p:scale>
        <p:origin x="103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C85CD-9A30-45C3-AD5D-3A82AA53D773}" type="datetimeFigureOut">
              <a:rPr lang="en-US"/>
              <a:pPr>
                <a:defRPr/>
              </a:pPr>
              <a:t>6/8/2022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98FFF-1F7D-4802-BFBE-7079B5A8F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920B3-C027-476D-BD0C-6CE73BA6BE0F}" type="datetimeFigureOut">
              <a:rPr lang="en-US"/>
              <a:pPr>
                <a:defRPr/>
              </a:pPr>
              <a:t>6/8/2022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83E52-968A-4F04-B313-861E92893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5A87A-F954-4766-8522-C38CF89929A8}" type="datetimeFigureOut">
              <a:rPr lang="en-US"/>
              <a:pPr>
                <a:defRPr/>
              </a:pPr>
              <a:t>6/8/2022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9AC91-B359-48A4-975C-1EFF99E774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6B7FF-7A97-4171-842A-41E64A74BD97}" type="datetimeFigureOut">
              <a:rPr lang="en-US"/>
              <a:pPr>
                <a:defRPr/>
              </a:pPr>
              <a:t>6/8/2022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8F3E1-00E6-4A75-B7ED-60198FB23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E485C-0B8D-47D8-AB59-42A1EDF9658C}" type="datetimeFigureOut">
              <a:rPr lang="en-US"/>
              <a:pPr>
                <a:defRPr/>
              </a:pPr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E680F-8F1A-4D7B-9204-6D28E9C3D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D6823-3EAA-4C29-A133-A52BACE4C976}" type="datetimeFigureOut">
              <a:rPr lang="en-US"/>
              <a:pPr>
                <a:defRPr/>
              </a:pPr>
              <a:t>6/8/2022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821E6-7CB7-47C6-8633-B9EEBC0599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2F22E-EED8-4125-BFFB-4845F711E1F8}" type="datetimeFigureOut">
              <a:rPr lang="en-US"/>
              <a:pPr>
                <a:defRPr/>
              </a:pPr>
              <a:t>6/8/2022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55C7A-96AF-47D3-8D26-8E065FFAC1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054ED-5F12-41C1-A72E-8EF02AC595C2}" type="datetimeFigureOut">
              <a:rPr lang="en-US"/>
              <a:pPr>
                <a:defRPr/>
              </a:pPr>
              <a:t>6/8/2022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DB587-2D6F-4C04-A942-5885A4FE7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8C315-EA2F-4E6C-AFDA-CB16A3F31889}" type="datetimeFigureOut">
              <a:rPr lang="en-US"/>
              <a:pPr>
                <a:defRPr/>
              </a:pPr>
              <a:t>6/8/2022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5AEA3-7A3A-4438-AD26-68BE9A4384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3F385-E104-4844-A7D1-CE44FACDBEF8}" type="datetimeFigureOut">
              <a:rPr lang="en-US"/>
              <a:pPr>
                <a:defRPr/>
              </a:pPr>
              <a:t>6/8/2022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C2C4C-A052-4F8C-B388-FC966BAA0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74330-5880-4DC3-ADDA-C17284823DE8}" type="datetimeFigureOut">
              <a:rPr lang="en-US"/>
              <a:pPr>
                <a:defRPr/>
              </a:pPr>
              <a:t>6/8/2022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4F475-832C-4F2C-ACE0-728152496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Kliknite da biste uredili stil naslova matrice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Kliknite da biste uredili stilove teksta matrice</a:t>
            </a:r>
          </a:p>
          <a:p>
            <a:pPr lvl="1"/>
            <a:r>
              <a:rPr lang="en-US"/>
              <a:t>Druga razina</a:t>
            </a:r>
          </a:p>
          <a:p>
            <a:pPr lvl="2"/>
            <a:r>
              <a:rPr lang="en-US"/>
              <a:t>Treća razina</a:t>
            </a:r>
          </a:p>
          <a:p>
            <a:pPr lvl="3"/>
            <a:r>
              <a:rPr lang="en-US"/>
              <a:t>Četvrta razina</a:t>
            </a:r>
          </a:p>
          <a:p>
            <a:pPr lvl="4"/>
            <a:r>
              <a:rPr lang="en-US"/>
              <a:t>Peta razina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6B3603-F99A-4B46-B08E-B11F788C7709}" type="datetimeFigureOut">
              <a:rPr lang="en-US"/>
              <a:pPr>
                <a:defRPr/>
              </a:pPr>
              <a:t>6/8/2022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85BA81-84FF-4B9F-A2A4-E23DD3DDF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2" r:id="rId2"/>
    <p:sldLayoutId id="2147483744" r:id="rId3"/>
    <p:sldLayoutId id="2147483741" r:id="rId4"/>
    <p:sldLayoutId id="2147483740" r:id="rId5"/>
    <p:sldLayoutId id="2147483739" r:id="rId6"/>
    <p:sldLayoutId id="2147483738" r:id="rId7"/>
    <p:sldLayoutId id="2147483737" r:id="rId8"/>
    <p:sldLayoutId id="2147483745" r:id="rId9"/>
    <p:sldLayoutId id="2147483736" r:id="rId10"/>
    <p:sldLayoutId id="214748373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68560" y="404664"/>
            <a:ext cx="9289032" cy="1296144"/>
          </a:xfrm>
        </p:spPr>
        <p:txBody>
          <a:bodyPr>
            <a:normAutofit fontScale="90000"/>
          </a:bodyPr>
          <a:lstStyle/>
          <a:p>
            <a:pPr algn="ctr"/>
            <a:br>
              <a:rPr lang="hr-HR" sz="44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br>
              <a:rPr lang="hr-HR" sz="44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hr-HR" sz="44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</a:t>
            </a:r>
            <a:br>
              <a:rPr lang="hr-HR" sz="44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br>
              <a:rPr lang="hr-HR" sz="44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br>
              <a:rPr lang="hr-HR" sz="44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hr-HR" sz="44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</a:t>
            </a:r>
            <a:r>
              <a:rPr lang="hr-HR" sz="4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BRUNO KUMAN: </a:t>
            </a:r>
            <a:br>
              <a:rPr lang="hr-HR" sz="4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hr-HR" sz="4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KAKO JE SNIJEG PAO</a:t>
            </a:r>
            <a:endParaRPr lang="hr-HR" sz="4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611188" y="5805264"/>
            <a:ext cx="7854950" cy="144686"/>
          </a:xfrm>
        </p:spPr>
        <p:txBody>
          <a:bodyPr/>
          <a:lstStyle/>
          <a:p>
            <a:pPr marR="0" algn="ctr">
              <a:lnSpc>
                <a:spcPct val="90000"/>
              </a:lnSpc>
            </a:pPr>
            <a:endParaRPr lang="hr-HR" sz="3200" b="1" dirty="0">
              <a:solidFill>
                <a:srgbClr val="000099"/>
              </a:solidFill>
              <a:latin typeface="Comic Sans MS" pitchFamily="66" charset="0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943922"/>
            <a:ext cx="4680520" cy="4925690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4380334"/>
          </a:xfrm>
        </p:spPr>
        <p:txBody>
          <a:bodyPr/>
          <a:lstStyle/>
          <a:p>
            <a:pPr algn="ctr"/>
            <a:r>
              <a:rPr lang="hr-HR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5.ŠTO SNJEGOVIĆIMA SMETA?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6309320"/>
            <a:ext cx="8229600" cy="144016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5748486"/>
          </a:xfrm>
        </p:spPr>
        <p:txBody>
          <a:bodyPr/>
          <a:lstStyle/>
          <a:p>
            <a:pPr algn="ctr"/>
            <a:r>
              <a:rPr lang="hr-HR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SMETA IM KAD NEMAJU MRKVU NA NOSU, KAD NEMAJU METLU, KAD SU IM LONCI NA GLAVI IZBUŠENI, KAD IM GUMBI NISU U MODI, KAD IM JE VRUĆE I KAD IM JE HLADNO.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6309320"/>
            <a:ext cx="8229600" cy="144016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4092302"/>
          </a:xfrm>
        </p:spPr>
        <p:txBody>
          <a:bodyPr/>
          <a:lstStyle/>
          <a:p>
            <a:pPr algn="ctr"/>
            <a:r>
              <a:rPr lang="hr-HR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6.ŠTO JE SNIJEGU OD SVEGA NAJGORE?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6309320"/>
            <a:ext cx="8229600" cy="144016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4092302"/>
          </a:xfrm>
        </p:spPr>
        <p:txBody>
          <a:bodyPr/>
          <a:lstStyle/>
          <a:p>
            <a:pPr algn="ctr"/>
            <a:r>
              <a:rPr lang="hr-HR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POTPUNO NEPOŠTIVANJE NJEGOVE BJELINE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6309320"/>
            <a:ext cx="8229600" cy="144016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5028406"/>
          </a:xfrm>
        </p:spPr>
        <p:txBody>
          <a:bodyPr/>
          <a:lstStyle/>
          <a:p>
            <a:pPr algn="ctr"/>
            <a:r>
              <a:rPr lang="hr-HR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7.KAKO SE LJUDI PONAŠAJU PREMA SNIJEGU PRVIH NEKOLIKO DANA, KADA TEK PADNE?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6309320"/>
            <a:ext cx="8229600" cy="144016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4236318"/>
          </a:xfrm>
        </p:spPr>
        <p:txBody>
          <a:bodyPr/>
          <a:lstStyle/>
          <a:p>
            <a:pPr algn="ctr"/>
            <a:r>
              <a:rPr lang="hr-HR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SVI GA PAZE I DIVE SE NJEGOVOJ ČISTOĆI I LJEPOTI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6309320"/>
            <a:ext cx="8229600" cy="144016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3228206"/>
          </a:xfrm>
        </p:spPr>
        <p:txBody>
          <a:bodyPr/>
          <a:lstStyle/>
          <a:p>
            <a:pPr algn="ctr"/>
            <a:r>
              <a:rPr lang="hr-HR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8.KAKO SE SNIJEG MOŽE ZAPRLJATI?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6309320"/>
            <a:ext cx="8229600" cy="144016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4452342"/>
          </a:xfrm>
        </p:spPr>
        <p:txBody>
          <a:bodyPr/>
          <a:lstStyle/>
          <a:p>
            <a:pPr algn="ctr"/>
            <a:r>
              <a:rPr lang="hr-HR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OD AUTOMOBILA DOBIJE SMEĐE I CRNE MRLJE, ŽUTE MRLJE OD PASA I OD SVEGA I SVAČEGA SE MOŽE ZAPRLJATI.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6309320"/>
            <a:ext cx="8229600" cy="144016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3948286"/>
          </a:xfrm>
        </p:spPr>
        <p:txBody>
          <a:bodyPr/>
          <a:lstStyle/>
          <a:p>
            <a:pPr algn="ctr"/>
            <a:r>
              <a:rPr lang="hr-HR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9.ZAŠTO SE SNIJEG STVRDNE I ZASJAJI?</a:t>
            </a:r>
            <a:endParaRPr lang="hr-H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6309320"/>
            <a:ext cx="8229600" cy="144016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4380334"/>
          </a:xfrm>
        </p:spPr>
        <p:txBody>
          <a:bodyPr/>
          <a:lstStyle/>
          <a:p>
            <a:pPr algn="ctr"/>
            <a:r>
              <a:rPr lang="hr-HR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ZATO ŠTO SE NALJUTIO JER GA LJUDI STALNO GAZE.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6309320"/>
            <a:ext cx="8229600" cy="144016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4740374"/>
          </a:xfrm>
        </p:spPr>
        <p:txBody>
          <a:bodyPr/>
          <a:lstStyle/>
          <a:p>
            <a:pPr algn="ctr"/>
            <a:r>
              <a:rPr lang="hr-HR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1. ZAŠTO JE SNIJEG ZABRINUTO GLEDAO S NEBA PREMA DOLJE?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6309320"/>
            <a:ext cx="8229600" cy="144016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5028406"/>
          </a:xfrm>
        </p:spPr>
        <p:txBody>
          <a:bodyPr/>
          <a:lstStyle/>
          <a:p>
            <a:pPr algn="ctr"/>
            <a:r>
              <a:rPr lang="hr-HR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10.U ŠTO SE PRETVARA SNIJEG NE BI LI BIO NEUGODAN ZA HODANJE?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6309320"/>
            <a:ext cx="8229600" cy="144016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3084190"/>
          </a:xfrm>
        </p:spPr>
        <p:txBody>
          <a:bodyPr/>
          <a:lstStyle/>
          <a:p>
            <a:pPr algn="ctr"/>
            <a:r>
              <a:rPr lang="hr-HR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 LED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6309320"/>
            <a:ext cx="8229600" cy="144016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4524350"/>
          </a:xfrm>
        </p:spPr>
        <p:txBody>
          <a:bodyPr/>
          <a:lstStyle/>
          <a:p>
            <a:pPr algn="ctr"/>
            <a:r>
              <a:rPr lang="hr-HR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11.ŠTO LJUDI RADE KAD SE SNIJEG PRETVORI U LED?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6309320"/>
            <a:ext cx="8229600" cy="144016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3876278"/>
          </a:xfrm>
        </p:spPr>
        <p:txBody>
          <a:bodyPr/>
          <a:lstStyle/>
          <a:p>
            <a:pPr algn="ctr"/>
            <a:r>
              <a:rPr lang="hr-HR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POSIPAJU GA SOLJU ILI SE KLIŽU PO NJEMU.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6309320"/>
            <a:ext cx="8229600" cy="144016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3660254"/>
          </a:xfrm>
        </p:spPr>
        <p:txBody>
          <a:bodyPr/>
          <a:lstStyle/>
          <a:p>
            <a:pPr algn="ctr"/>
            <a:r>
              <a:rPr lang="hr-HR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12.ŠTO OTOPI SNIJEG?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6309320"/>
            <a:ext cx="8229600" cy="144016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3228206"/>
          </a:xfrm>
        </p:spPr>
        <p:txBody>
          <a:bodyPr/>
          <a:lstStyle/>
          <a:p>
            <a:pPr algn="ctr"/>
            <a:r>
              <a:rPr lang="hr-HR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SUNCE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6309320"/>
            <a:ext cx="8229600" cy="144016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4236318"/>
          </a:xfrm>
        </p:spPr>
        <p:txBody>
          <a:bodyPr/>
          <a:lstStyle/>
          <a:p>
            <a:pPr algn="ctr"/>
            <a:r>
              <a:rPr lang="hr-HR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13.U ŠTO SE PRETVORI OTOPLJEN SNIJEG?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6309320"/>
            <a:ext cx="8229600" cy="144016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3228206"/>
          </a:xfrm>
        </p:spPr>
        <p:txBody>
          <a:bodyPr/>
          <a:lstStyle/>
          <a:p>
            <a:pPr algn="ctr"/>
            <a:r>
              <a:rPr lang="hr-HR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 BLJUZGU I LOKVE.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6309320"/>
            <a:ext cx="8229600" cy="144016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3228206"/>
          </a:xfrm>
        </p:spPr>
        <p:txBody>
          <a:bodyPr/>
          <a:lstStyle/>
          <a:p>
            <a:pPr algn="ctr"/>
            <a:r>
              <a:rPr lang="hr-HR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14.ŠTO U PRIČI ŽIVCIRA OBLAKE?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6309320"/>
            <a:ext cx="8229600" cy="144016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4092302"/>
          </a:xfrm>
        </p:spPr>
        <p:txBody>
          <a:bodyPr/>
          <a:lstStyle/>
          <a:p>
            <a:pPr algn="ctr"/>
            <a:r>
              <a:rPr lang="hr-HR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ŽIVCIRA IH ŠETKANJE I PUHANJE SNIJEGA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6309320"/>
            <a:ext cx="8229600" cy="144016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4596358"/>
          </a:xfrm>
        </p:spPr>
        <p:txBody>
          <a:bodyPr/>
          <a:lstStyle/>
          <a:p>
            <a:pPr algn="ctr"/>
            <a:r>
              <a:rPr lang="hr-HR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ZATO JER JE VRIJEME BILO HLADNO, A ON NIJE ŽELIO PASTI.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6309320"/>
            <a:ext cx="8229600" cy="144016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4164310"/>
          </a:xfrm>
        </p:spPr>
        <p:txBody>
          <a:bodyPr/>
          <a:lstStyle/>
          <a:p>
            <a:pPr algn="ctr"/>
            <a:r>
              <a:rPr lang="hr-HR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15. KAKVI SU OBLACI POSTALI ZBOG BIJESA?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6309320"/>
            <a:ext cx="8229600" cy="144016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3228206"/>
          </a:xfrm>
        </p:spPr>
        <p:txBody>
          <a:bodyPr/>
          <a:lstStyle/>
          <a:p>
            <a:pPr algn="ctr"/>
            <a:r>
              <a:rPr lang="hr-HR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CRNI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6309320"/>
            <a:ext cx="8229600" cy="144016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4164310"/>
          </a:xfrm>
        </p:spPr>
        <p:txBody>
          <a:bodyPr/>
          <a:lstStyle/>
          <a:p>
            <a:pPr algn="ctr"/>
            <a:r>
              <a:rPr lang="hr-HR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16.ŠTO SU OBLACI U PRIČI NAPRAVILI SNIJEGU?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6309320"/>
            <a:ext cx="8229600" cy="144016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4164310"/>
          </a:xfrm>
        </p:spPr>
        <p:txBody>
          <a:bodyPr/>
          <a:lstStyle/>
          <a:p>
            <a:pPr algn="ctr"/>
            <a:r>
              <a:rPr lang="hr-HR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PODMETNULI SU MU NOGU I SNIJEG JE PAO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6309320"/>
            <a:ext cx="8229600" cy="144016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4668366"/>
          </a:xfrm>
        </p:spPr>
        <p:txBody>
          <a:bodyPr/>
          <a:lstStyle/>
          <a:p>
            <a:pPr algn="ctr"/>
            <a:r>
              <a:rPr lang="hr-HR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17.ŠTO JE SNIJEG LJUTITIM PUHANJEM  STVORIO ?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6309320"/>
            <a:ext cx="8229600" cy="144016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3156198"/>
          </a:xfrm>
        </p:spPr>
        <p:txBody>
          <a:bodyPr/>
          <a:lstStyle/>
          <a:p>
            <a:pPr algn="ctr"/>
            <a:r>
              <a:rPr lang="hr-HR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SNJEŽNI VRTLOŽIĆ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6309320"/>
            <a:ext cx="8229600" cy="144016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3876278"/>
          </a:xfrm>
        </p:spPr>
        <p:txBody>
          <a:bodyPr/>
          <a:lstStyle/>
          <a:p>
            <a:pPr algn="ctr"/>
            <a:r>
              <a:rPr lang="hr-HR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18.ZAŠTO JE SNIJEG PRESTAO PUHATI?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6309320"/>
            <a:ext cx="8229600" cy="144016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5316438"/>
          </a:xfrm>
        </p:spPr>
        <p:txBody>
          <a:bodyPr/>
          <a:lstStyle/>
          <a:p>
            <a:pPr algn="ctr"/>
            <a:r>
              <a:rPr lang="hr-HR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ZATO ŠTO JE SHVATIO DA MU JE BAŠ DRAGO GLEDATI KAKO MU SE SVI VESELE I KOLIKO GA VOLE.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6309320"/>
            <a:ext cx="8229600" cy="144016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85850" y="785794"/>
            <a:ext cx="5994355" cy="571504"/>
          </a:xfrm>
        </p:spPr>
        <p:txBody>
          <a:bodyPr>
            <a:normAutofit fontScale="90000"/>
          </a:bodyPr>
          <a:lstStyle/>
          <a:p>
            <a:pPr algn="ctr"/>
            <a:br>
              <a:rPr lang="hr-HR" sz="44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br>
              <a:rPr lang="hr-HR" sz="44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hr-HR" sz="4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115616" y="6072206"/>
            <a:ext cx="7854950" cy="648072"/>
          </a:xfrm>
        </p:spPr>
        <p:txBody>
          <a:bodyPr/>
          <a:lstStyle/>
          <a:p>
            <a:pPr marR="0" algn="ctr">
              <a:lnSpc>
                <a:spcPct val="90000"/>
              </a:lnSpc>
            </a:pPr>
            <a:r>
              <a:rPr lang="hr-HR" sz="1600" b="1" dirty="0">
                <a:solidFill>
                  <a:srgbClr val="000099"/>
                </a:solidFill>
                <a:latin typeface="Comic Sans MS" pitchFamily="66" charset="0"/>
              </a:rPr>
              <a:t>Autorica kviza: Ksenija Sobotinčić Štropin, </a:t>
            </a:r>
            <a:r>
              <a:rPr lang="hr-HR" sz="1600" b="1" dirty="0" err="1">
                <a:solidFill>
                  <a:srgbClr val="000099"/>
                </a:solidFill>
                <a:latin typeface="Comic Sans MS" pitchFamily="66" charset="0"/>
              </a:rPr>
              <a:t>mag.bibl</a:t>
            </a:r>
            <a:r>
              <a:rPr lang="hr-HR" sz="1600" b="1" dirty="0">
                <a:solidFill>
                  <a:srgbClr val="000099"/>
                </a:solidFill>
                <a:latin typeface="Comic Sans MS" pitchFamily="66" charset="0"/>
              </a:rPr>
              <a:t>., prof., knjižničarka </a:t>
            </a:r>
          </a:p>
        </p:txBody>
      </p:sp>
      <p:pic>
        <p:nvPicPr>
          <p:cNvPr id="5" name="Picture 4" descr="SpongeBob-SquarePant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622662"/>
            <a:ext cx="4177159" cy="4111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4859338" y="260350"/>
            <a:ext cx="3600450" cy="2736850"/>
          </a:xfrm>
          <a:prstGeom prst="cloudCallout">
            <a:avLst>
              <a:gd name="adj1" fmla="val -74426"/>
              <a:gd name="adj2" fmla="val 5406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hr-HR" dirty="0"/>
          </a:p>
          <a:p>
            <a:pPr algn="ctr"/>
            <a:endParaRPr lang="hr-HR" dirty="0"/>
          </a:p>
          <a:p>
            <a:pPr algn="ctr"/>
            <a:r>
              <a:rPr lang="hr-HR" sz="4000" dirty="0">
                <a:latin typeface="Comic Sans MS" pitchFamily="66" charset="0"/>
              </a:rPr>
              <a:t>BRAVO!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3300214"/>
          </a:xfrm>
        </p:spPr>
        <p:txBody>
          <a:bodyPr/>
          <a:lstStyle/>
          <a:p>
            <a:pPr algn="ctr"/>
            <a:r>
              <a:rPr lang="hr-HR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2.TKO PRVI DOLAZI KADA SNIJEG PADNE?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6309320"/>
            <a:ext cx="8229600" cy="144016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3012182"/>
          </a:xfrm>
        </p:spPr>
        <p:txBody>
          <a:bodyPr/>
          <a:lstStyle/>
          <a:p>
            <a:pPr algn="ctr"/>
            <a:r>
              <a:rPr lang="hr-HR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DJECA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6309320"/>
            <a:ext cx="8229600" cy="144016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3804270"/>
          </a:xfrm>
        </p:spPr>
        <p:txBody>
          <a:bodyPr/>
          <a:lstStyle/>
          <a:p>
            <a:pPr algn="ctr"/>
            <a:r>
              <a:rPr lang="hr-HR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3.ŠTO DJECA RADE  OD SNIJEGA?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6309320"/>
            <a:ext cx="8229600" cy="144016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3588246"/>
          </a:xfrm>
        </p:spPr>
        <p:txBody>
          <a:bodyPr/>
          <a:lstStyle/>
          <a:p>
            <a:pPr algn="ctr"/>
            <a:r>
              <a:rPr lang="hr-HR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GRUDE I SNJEGOVIĆE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6309320"/>
            <a:ext cx="8229600" cy="144016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3372222"/>
          </a:xfrm>
        </p:spPr>
        <p:txBody>
          <a:bodyPr/>
          <a:lstStyle/>
          <a:p>
            <a:pPr algn="ctr"/>
            <a:r>
              <a:rPr lang="hr-HR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4.KAKVI SU SNJEGOVIĆI?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6309320"/>
            <a:ext cx="8229600" cy="144016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>
          <a:xfrm>
            <a:off x="323528" y="1556792"/>
            <a:ext cx="8229600" cy="3816424"/>
          </a:xfrm>
        </p:spPr>
        <p:txBody>
          <a:bodyPr/>
          <a:lstStyle/>
          <a:p>
            <a:pPr algn="ctr"/>
            <a:r>
              <a:rPr lang="hr-HR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PRIČLJIVI, ZAHTJEVNI I STALNO KUKAJU.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6309320"/>
            <a:ext cx="8229600" cy="144016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plate6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1198</TotalTime>
  <Words>398</Words>
  <Application>Microsoft Office PowerPoint</Application>
  <PresentationFormat>Prikaz na zaslonu (4:3)</PresentationFormat>
  <Paragraphs>114</Paragraphs>
  <Slides>38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38</vt:i4>
      </vt:variant>
    </vt:vector>
  </HeadingPairs>
  <TitlesOfParts>
    <vt:vector size="44" baseType="lpstr">
      <vt:lpstr>Arial</vt:lpstr>
      <vt:lpstr>Calibri</vt:lpstr>
      <vt:lpstr>Comic Sans MS</vt:lpstr>
      <vt:lpstr>Constantia</vt:lpstr>
      <vt:lpstr>Wingdings 2</vt:lpstr>
      <vt:lpstr>template6</vt:lpstr>
      <vt:lpstr>               BRUNO KUMAN:  KAKO JE SNIJEG PAO</vt:lpstr>
      <vt:lpstr>1. ZAŠTO JE SNIJEG ZABRINUTO GLEDAO S NEBA PREMA DOLJE?</vt:lpstr>
      <vt:lpstr>ZATO JER JE VRIJEME BILO HLADNO, A ON NIJE ŽELIO PASTI.</vt:lpstr>
      <vt:lpstr>2.TKO PRVI DOLAZI KADA SNIJEG PADNE?</vt:lpstr>
      <vt:lpstr>DJECA</vt:lpstr>
      <vt:lpstr>3.ŠTO DJECA RADE  OD SNIJEGA?</vt:lpstr>
      <vt:lpstr>GRUDE I SNJEGOVIĆE</vt:lpstr>
      <vt:lpstr>4.KAKVI SU SNJEGOVIĆI?</vt:lpstr>
      <vt:lpstr>PRIČLJIVI, ZAHTJEVNI I STALNO KUKAJU.</vt:lpstr>
      <vt:lpstr>5.ŠTO SNJEGOVIĆIMA SMETA?</vt:lpstr>
      <vt:lpstr>SMETA IM KAD NEMAJU MRKVU NA NOSU, KAD NEMAJU METLU, KAD SU IM LONCI NA GLAVI IZBUŠENI, KAD IM GUMBI NISU U MODI, KAD IM JE VRUĆE I KAD IM JE HLADNO.</vt:lpstr>
      <vt:lpstr>6.ŠTO JE SNIJEGU OD SVEGA NAJGORE?</vt:lpstr>
      <vt:lpstr>POTPUNO NEPOŠTIVANJE NJEGOVE BJELINE</vt:lpstr>
      <vt:lpstr>7.KAKO SE LJUDI PONAŠAJU PREMA SNIJEGU PRVIH NEKOLIKO DANA, KADA TEK PADNE?</vt:lpstr>
      <vt:lpstr>SVI GA PAZE I DIVE SE NJEGOVOJ ČISTOĆI I LJEPOTI</vt:lpstr>
      <vt:lpstr>8.KAKO SE SNIJEG MOŽE ZAPRLJATI?</vt:lpstr>
      <vt:lpstr>OD AUTOMOBILA DOBIJE SMEĐE I CRNE MRLJE, ŽUTE MRLJE OD PASA I OD SVEGA I SVAČEGA SE MOŽE ZAPRLJATI.</vt:lpstr>
      <vt:lpstr>9.ZAŠTO SE SNIJEG STVRDNE I ZASJAJI?</vt:lpstr>
      <vt:lpstr>ZATO ŠTO SE NALJUTIO JER GA LJUDI STALNO GAZE.</vt:lpstr>
      <vt:lpstr>10.U ŠTO SE PRETVARA SNIJEG NE BI LI BIO NEUGODAN ZA HODANJE?</vt:lpstr>
      <vt:lpstr>U LED</vt:lpstr>
      <vt:lpstr>11.ŠTO LJUDI RADE KAD SE SNIJEG PRETVORI U LED?</vt:lpstr>
      <vt:lpstr>POSIPAJU GA SOLJU ILI SE KLIŽU PO NJEMU.</vt:lpstr>
      <vt:lpstr>12.ŠTO OTOPI SNIJEG?</vt:lpstr>
      <vt:lpstr>SUNCE</vt:lpstr>
      <vt:lpstr>13.U ŠTO SE PRETVORI OTOPLJEN SNIJEG?</vt:lpstr>
      <vt:lpstr>U BLJUZGU I LOKVE.</vt:lpstr>
      <vt:lpstr>14.ŠTO U PRIČI ŽIVCIRA OBLAKE?</vt:lpstr>
      <vt:lpstr>ŽIVCIRA IH ŠETKANJE I PUHANJE SNIJEGA</vt:lpstr>
      <vt:lpstr>15. KAKVI SU OBLACI POSTALI ZBOG BIJESA?</vt:lpstr>
      <vt:lpstr>CRNI</vt:lpstr>
      <vt:lpstr>16.ŠTO SU OBLACI U PRIČI NAPRAVILI SNIJEGU?</vt:lpstr>
      <vt:lpstr>PODMETNULI SU MU NOGU I SNIJEG JE PAO</vt:lpstr>
      <vt:lpstr>17.ŠTO JE SNIJEG LJUTITIM PUHANJEM  STVORIO ?</vt:lpstr>
      <vt:lpstr>SNJEŽNI VRTLOŽIĆ</vt:lpstr>
      <vt:lpstr>18.ZAŠTO JE SNIJEG PRESTAO PUHATI?</vt:lpstr>
      <vt:lpstr>ZATO ŠTO JE SHVATIO DA MU JE BAŠ DRAGO GLEDATI KAKO MU SE SVI VESELE I KOLIKO GA VOLE.</vt:lpstr>
      <vt:lpstr>  </vt:lpstr>
    </vt:vector>
  </TitlesOfParts>
  <Company>MZOŠ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Mato Lovrak Vlak u snijegu</dc:title>
  <dc:creator>Knjižnica</dc:creator>
  <cp:lastModifiedBy>Ksenija Sobotinčić Štropin</cp:lastModifiedBy>
  <cp:revision>204</cp:revision>
  <dcterms:created xsi:type="dcterms:W3CDTF">2008-11-25T15:41:51Z</dcterms:created>
  <dcterms:modified xsi:type="dcterms:W3CDTF">2022-06-08T11:08:35Z</dcterms:modified>
</cp:coreProperties>
</file>