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72" r:id="rId3"/>
    <p:sldId id="265" r:id="rId4"/>
    <p:sldId id="266" r:id="rId5"/>
    <p:sldId id="268" r:id="rId6"/>
    <p:sldId id="270" r:id="rId7"/>
    <p:sldId id="258" r:id="rId8"/>
    <p:sldId id="260" r:id="rId9"/>
    <p:sldId id="273" r:id="rId10"/>
    <p:sldId id="261" r:id="rId11"/>
    <p:sldId id="262" r:id="rId12"/>
    <p:sldId id="271" r:id="rId13"/>
    <p:sldId id="274" r:id="rId14"/>
    <p:sldId id="26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6" r:id="rId23"/>
    <p:sldId id="284" r:id="rId24"/>
    <p:sldId id="283" r:id="rId25"/>
    <p:sldId id="285" r:id="rId26"/>
    <p:sldId id="282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Pravokutnik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Pravokut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Pravokutnik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3" name="Pravokutnik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Pravokutnik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6" name="Pravokutnik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7" name="Grupa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Pravokutnik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9" name="Pravokutnik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Uredite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Pravokutnik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Pravokut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Pravokutnik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3" name="Pravokutnik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Pravokutnik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Pravokut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hr-HR" smtClean="0"/>
              <a:t>20.1.2016.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r-HR" smtClean="0"/>
              <a:t>‹#›</a:t>
            </a:fld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Pravokutnik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Pravokut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1" name="Grupa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Pravokutnik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3" name="Pravokutnik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4" name="Grupa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Pravokutnik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6" name="Pravokutnik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17" name="Grupa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Pravokutnik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9" name="Pravokutnik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Pravokutnik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Pravokutnik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hr-HR" smtClean="0"/>
              <a:pPr/>
              <a:t>20.1.2016.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468035" y="1995544"/>
            <a:ext cx="4948518" cy="251460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hr-HR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  <a:t>Kovalentna</a:t>
            </a:r>
            <a:br>
              <a:rPr lang="hr-HR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</a:br>
            <a:r>
              <a:rPr lang="hr-HR" dirty="0" smtClean="0">
                <a:solidFill>
                  <a:srgbClr val="624D38">
                    <a:lumMod val="75000"/>
                  </a:srgbClr>
                </a:solidFill>
                <a:latin typeface="Century Gothic"/>
              </a:rPr>
              <a:t>kemijska veza</a:t>
            </a:r>
            <a:endParaRPr lang="hr-HR" sz="6000" b="0" i="0" dirty="0">
              <a:solidFill>
                <a:srgbClr val="624D38">
                  <a:lumMod val="75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1" y="744693"/>
            <a:ext cx="5501731" cy="5272491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6715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82" y="638931"/>
            <a:ext cx="7725657" cy="48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Nastajanje molekule N</a:t>
            </a:r>
            <a:r>
              <a:rPr lang="hr-HR" sz="4400" baseline="-25000" dirty="0" smtClean="0"/>
              <a:t>2</a:t>
            </a:r>
            <a:r>
              <a:rPr lang="hr-HR" sz="4400" dirty="0" smtClean="0"/>
              <a:t> </a:t>
            </a:r>
            <a:endParaRPr lang="hr-HR" sz="4400" dirty="0"/>
          </a:p>
        </p:txBody>
      </p:sp>
      <p:pic>
        <p:nvPicPr>
          <p:cNvPr id="8" name="Picture 4" descr="molekula+dušika[1]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120" y="2644894"/>
            <a:ext cx="9525000" cy="150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9" name="Ravni poveznik sa strelicom 8"/>
          <p:cNvCxnSpPr/>
          <p:nvPr/>
        </p:nvCxnSpPr>
        <p:spPr>
          <a:xfrm flipH="1">
            <a:off x="5701554" y="3671047"/>
            <a:ext cx="2339787" cy="1317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/>
          <p:cNvSpPr txBox="1"/>
          <p:nvPr/>
        </p:nvSpPr>
        <p:spPr>
          <a:xfrm>
            <a:off x="2124636" y="5069247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TROSTRUKA KOVALENTNA VEZA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utnik 11"/>
          <p:cNvSpPr/>
          <p:nvPr/>
        </p:nvSpPr>
        <p:spPr>
          <a:xfrm>
            <a:off x="8751047" y="1958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8751047" y="3963241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Ravni poveznik sa strelicom 13"/>
          <p:cNvCxnSpPr/>
          <p:nvPr/>
        </p:nvCxnSpPr>
        <p:spPr>
          <a:xfrm flipV="1">
            <a:off x="9060329" y="21387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9548905" y="41432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9060329" y="29552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9548905" y="22662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Pravokutnik 5"/>
          <p:cNvSpPr/>
          <p:nvPr/>
        </p:nvSpPr>
        <p:spPr>
          <a:xfrm>
            <a:off x="7671047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/>
          <p:cNvSpPr/>
          <p:nvPr/>
        </p:nvSpPr>
        <p:spPr>
          <a:xfrm>
            <a:off x="6591047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avokutnik 19"/>
          <p:cNvSpPr/>
          <p:nvPr/>
        </p:nvSpPr>
        <p:spPr>
          <a:xfrm>
            <a:off x="7671047" y="3963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" name="Pravokutnik 20"/>
          <p:cNvSpPr/>
          <p:nvPr/>
        </p:nvSpPr>
        <p:spPr>
          <a:xfrm>
            <a:off x="6586003" y="3963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Pravokutnik 21"/>
          <p:cNvSpPr/>
          <p:nvPr/>
        </p:nvSpPr>
        <p:spPr>
          <a:xfrm>
            <a:off x="4635448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/>
          <p:cNvSpPr/>
          <p:nvPr/>
        </p:nvSpPr>
        <p:spPr>
          <a:xfrm>
            <a:off x="4635448" y="3987770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6" name="Ravni poveznik sa strelicom 25"/>
          <p:cNvCxnSpPr/>
          <p:nvPr/>
        </p:nvCxnSpPr>
        <p:spPr>
          <a:xfrm flipV="1">
            <a:off x="4909670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avni poveznik sa strelicom 28"/>
          <p:cNvCxnSpPr/>
          <p:nvPr/>
        </p:nvCxnSpPr>
        <p:spPr>
          <a:xfrm flipV="1">
            <a:off x="4909670" y="4182257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Ravni poveznik sa strelicom 33"/>
          <p:cNvCxnSpPr/>
          <p:nvPr/>
        </p:nvCxnSpPr>
        <p:spPr>
          <a:xfrm>
            <a:off x="5331011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avni poveznik sa strelicom 34"/>
          <p:cNvCxnSpPr/>
          <p:nvPr/>
        </p:nvCxnSpPr>
        <p:spPr>
          <a:xfrm>
            <a:off x="5377328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kstniOkvir 35"/>
          <p:cNvSpPr txBox="1"/>
          <p:nvPr/>
        </p:nvSpPr>
        <p:spPr>
          <a:xfrm>
            <a:off x="1718181" y="1569923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  ..</a:t>
            </a:r>
          </a:p>
          <a:p>
            <a:r>
              <a:rPr lang="hr-HR" sz="4400" dirty="0"/>
              <a:t> </a:t>
            </a:r>
            <a:r>
              <a:rPr lang="hr-HR" sz="4400" dirty="0" smtClean="0"/>
              <a:t> N</a:t>
            </a:r>
            <a:endParaRPr lang="hr-HR" sz="4400" dirty="0"/>
          </a:p>
        </p:txBody>
      </p:sp>
      <p:sp>
        <p:nvSpPr>
          <p:cNvPr id="37" name="TekstniOkvir 36"/>
          <p:cNvSpPr txBox="1"/>
          <p:nvPr/>
        </p:nvSpPr>
        <p:spPr>
          <a:xfrm>
            <a:off x="1869893" y="3948641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 </a:t>
            </a:r>
            <a:r>
              <a:rPr lang="hr-HR" sz="4400" dirty="0" smtClean="0"/>
              <a:t>N</a:t>
            </a:r>
          </a:p>
          <a:p>
            <a:r>
              <a:rPr lang="hr-HR" sz="4400" dirty="0" smtClean="0"/>
              <a:t>  ¨</a:t>
            </a:r>
            <a:endParaRPr lang="hr-HR" sz="4400" dirty="0"/>
          </a:p>
        </p:txBody>
      </p:sp>
      <p:cxnSp>
        <p:nvCxnSpPr>
          <p:cNvPr id="38" name="Ravni poveznik 37"/>
          <p:cNvCxnSpPr/>
          <p:nvPr/>
        </p:nvCxnSpPr>
        <p:spPr>
          <a:xfrm>
            <a:off x="2167963" y="2949857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kstniOkvir 38"/>
          <p:cNvSpPr txBox="1"/>
          <p:nvPr/>
        </p:nvSpPr>
        <p:spPr>
          <a:xfrm>
            <a:off x="3519556" y="218041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2</a:t>
            </a:r>
            <a:endParaRPr lang="hr-HR" sz="4400" dirty="0"/>
          </a:p>
        </p:txBody>
      </p:sp>
      <p:sp>
        <p:nvSpPr>
          <p:cNvPr id="40" name="TekstniOkvir 39"/>
          <p:cNvSpPr txBox="1"/>
          <p:nvPr/>
        </p:nvSpPr>
        <p:spPr>
          <a:xfrm>
            <a:off x="3550602" y="408178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2</a:t>
            </a:r>
            <a:endParaRPr lang="hr-HR" sz="4400" dirty="0"/>
          </a:p>
        </p:txBody>
      </p:sp>
      <p:cxnSp>
        <p:nvCxnSpPr>
          <p:cNvPr id="41" name="Ravni poveznik 40"/>
          <p:cNvCxnSpPr/>
          <p:nvPr/>
        </p:nvCxnSpPr>
        <p:spPr>
          <a:xfrm>
            <a:off x="2313900" y="2949857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Ravni poveznik 41"/>
          <p:cNvCxnSpPr/>
          <p:nvPr/>
        </p:nvCxnSpPr>
        <p:spPr>
          <a:xfrm>
            <a:off x="2476098" y="2949857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Ravni poveznik sa strelicom 42"/>
          <p:cNvCxnSpPr/>
          <p:nvPr/>
        </p:nvCxnSpPr>
        <p:spPr>
          <a:xfrm flipV="1">
            <a:off x="7942729" y="21641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Ravni poveznik sa strelicom 43"/>
          <p:cNvCxnSpPr/>
          <p:nvPr/>
        </p:nvCxnSpPr>
        <p:spPr>
          <a:xfrm>
            <a:off x="8431305" y="41686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Ravni poveznik 44"/>
          <p:cNvCxnSpPr/>
          <p:nvPr/>
        </p:nvCxnSpPr>
        <p:spPr>
          <a:xfrm>
            <a:off x="7942729" y="29806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Ravni poveznik 45"/>
          <p:cNvCxnSpPr/>
          <p:nvPr/>
        </p:nvCxnSpPr>
        <p:spPr>
          <a:xfrm>
            <a:off x="8431305" y="22916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Ravni poveznik sa strelicom 46"/>
          <p:cNvCxnSpPr/>
          <p:nvPr/>
        </p:nvCxnSpPr>
        <p:spPr>
          <a:xfrm flipV="1">
            <a:off x="6926729" y="21641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Ravni poveznik sa strelicom 47"/>
          <p:cNvCxnSpPr/>
          <p:nvPr/>
        </p:nvCxnSpPr>
        <p:spPr>
          <a:xfrm>
            <a:off x="7415305" y="41686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Ravni poveznik 48"/>
          <p:cNvCxnSpPr/>
          <p:nvPr/>
        </p:nvCxnSpPr>
        <p:spPr>
          <a:xfrm>
            <a:off x="6926729" y="29806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Ravni poveznik 49"/>
          <p:cNvCxnSpPr/>
          <p:nvPr/>
        </p:nvCxnSpPr>
        <p:spPr>
          <a:xfrm>
            <a:off x="7415305" y="22916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0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61" y="363071"/>
            <a:ext cx="7607736" cy="5761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5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Nastajanje molekule HCl</a:t>
            </a:r>
            <a:endParaRPr lang="hr-HR" sz="44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516" y="2555663"/>
            <a:ext cx="9525825" cy="134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88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utnik 11"/>
          <p:cNvSpPr/>
          <p:nvPr/>
        </p:nvSpPr>
        <p:spPr>
          <a:xfrm>
            <a:off x="8751047" y="1958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8751047" y="3963241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Ravni poveznik sa strelicom 13"/>
          <p:cNvCxnSpPr/>
          <p:nvPr/>
        </p:nvCxnSpPr>
        <p:spPr>
          <a:xfrm flipV="1">
            <a:off x="9060329" y="21387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9548905" y="41432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9060329" y="29552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9548905" y="22662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Pravokutnik 19"/>
          <p:cNvSpPr/>
          <p:nvPr/>
        </p:nvSpPr>
        <p:spPr>
          <a:xfrm>
            <a:off x="7671047" y="3963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" name="Pravokutnik 20"/>
          <p:cNvSpPr/>
          <p:nvPr/>
        </p:nvSpPr>
        <p:spPr>
          <a:xfrm>
            <a:off x="6586003" y="3963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/>
          <p:cNvSpPr/>
          <p:nvPr/>
        </p:nvSpPr>
        <p:spPr>
          <a:xfrm>
            <a:off x="4635448" y="3987770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7" name="Ravni poveznik sa strelicom 26"/>
          <p:cNvCxnSpPr/>
          <p:nvPr/>
        </p:nvCxnSpPr>
        <p:spPr>
          <a:xfrm flipV="1">
            <a:off x="6899835" y="4167770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avni poveznik sa strelicom 27"/>
          <p:cNvCxnSpPr/>
          <p:nvPr/>
        </p:nvCxnSpPr>
        <p:spPr>
          <a:xfrm flipV="1">
            <a:off x="7989047" y="4167770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avni poveznik sa strelicom 28"/>
          <p:cNvCxnSpPr/>
          <p:nvPr/>
        </p:nvCxnSpPr>
        <p:spPr>
          <a:xfrm flipV="1">
            <a:off x="4909670" y="4182257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Ravni poveznik sa strelicom 29"/>
          <p:cNvCxnSpPr/>
          <p:nvPr/>
        </p:nvCxnSpPr>
        <p:spPr>
          <a:xfrm>
            <a:off x="8450729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Ravni poveznik sa strelicom 32"/>
          <p:cNvCxnSpPr/>
          <p:nvPr/>
        </p:nvCxnSpPr>
        <p:spPr>
          <a:xfrm>
            <a:off x="7334623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avni poveznik sa strelicom 34"/>
          <p:cNvCxnSpPr/>
          <p:nvPr/>
        </p:nvCxnSpPr>
        <p:spPr>
          <a:xfrm>
            <a:off x="5377328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kstniOkvir 35"/>
          <p:cNvSpPr txBox="1"/>
          <p:nvPr/>
        </p:nvSpPr>
        <p:spPr>
          <a:xfrm>
            <a:off x="1946003" y="159223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H</a:t>
            </a:r>
            <a:endParaRPr lang="hr-HR" sz="4400" dirty="0"/>
          </a:p>
        </p:txBody>
      </p:sp>
      <p:sp>
        <p:nvSpPr>
          <p:cNvPr id="37" name="TekstniOkvir 36"/>
          <p:cNvSpPr txBox="1"/>
          <p:nvPr/>
        </p:nvSpPr>
        <p:spPr>
          <a:xfrm>
            <a:off x="1725878" y="3963241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:Cl:</a:t>
            </a:r>
          </a:p>
          <a:p>
            <a:r>
              <a:rPr lang="hr-HR" sz="4400" dirty="0" smtClean="0"/>
              <a:t>  ¨</a:t>
            </a:r>
            <a:endParaRPr lang="hr-HR" sz="4400" dirty="0"/>
          </a:p>
        </p:txBody>
      </p:sp>
      <p:cxnSp>
        <p:nvCxnSpPr>
          <p:cNvPr id="38" name="Ravni poveznik 37"/>
          <p:cNvCxnSpPr/>
          <p:nvPr/>
        </p:nvCxnSpPr>
        <p:spPr>
          <a:xfrm>
            <a:off x="2235199" y="2955293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kstniOkvir 38"/>
          <p:cNvSpPr txBox="1"/>
          <p:nvPr/>
        </p:nvSpPr>
        <p:spPr>
          <a:xfrm>
            <a:off x="3519556" y="218041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1</a:t>
            </a:r>
            <a:endParaRPr lang="hr-HR" sz="4400" dirty="0"/>
          </a:p>
        </p:txBody>
      </p:sp>
      <p:sp>
        <p:nvSpPr>
          <p:cNvPr id="40" name="TekstniOkvir 39"/>
          <p:cNvSpPr txBox="1"/>
          <p:nvPr/>
        </p:nvSpPr>
        <p:spPr>
          <a:xfrm>
            <a:off x="3550602" y="408178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3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18349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47" y="457200"/>
            <a:ext cx="5785706" cy="534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72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Nastajanje molekule H</a:t>
            </a:r>
            <a:r>
              <a:rPr lang="hr-HR" sz="4400" baseline="-25000" dirty="0" smtClean="0"/>
              <a:t>2</a:t>
            </a:r>
            <a:r>
              <a:rPr lang="hr-HR" sz="4400" dirty="0" smtClean="0"/>
              <a:t>O</a:t>
            </a:r>
            <a:endParaRPr lang="hr-HR" sz="4400" dirty="0"/>
          </a:p>
        </p:txBody>
      </p:sp>
      <p:pic>
        <p:nvPicPr>
          <p:cNvPr id="4" name="Picture 5" descr="voda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120" y="2333625"/>
            <a:ext cx="9525000" cy="20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93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utnik 11"/>
          <p:cNvSpPr/>
          <p:nvPr/>
        </p:nvSpPr>
        <p:spPr>
          <a:xfrm>
            <a:off x="8751047" y="561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8751047" y="2566241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Ravni poveznik sa strelicom 13"/>
          <p:cNvCxnSpPr/>
          <p:nvPr/>
        </p:nvCxnSpPr>
        <p:spPr>
          <a:xfrm flipV="1">
            <a:off x="9060329" y="7417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9548905" y="27462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9060329" y="15582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9548905" y="8692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Pravokutnik 19"/>
          <p:cNvSpPr/>
          <p:nvPr/>
        </p:nvSpPr>
        <p:spPr>
          <a:xfrm>
            <a:off x="7671047" y="2566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" name="Pravokutnik 20"/>
          <p:cNvSpPr/>
          <p:nvPr/>
        </p:nvSpPr>
        <p:spPr>
          <a:xfrm>
            <a:off x="6586003" y="2566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/>
          <p:cNvSpPr/>
          <p:nvPr/>
        </p:nvSpPr>
        <p:spPr>
          <a:xfrm>
            <a:off x="4635448" y="2590770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7" name="Ravni poveznik sa strelicom 26"/>
          <p:cNvCxnSpPr/>
          <p:nvPr/>
        </p:nvCxnSpPr>
        <p:spPr>
          <a:xfrm flipV="1">
            <a:off x="6899835" y="2770770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avni poveznik sa strelicom 28"/>
          <p:cNvCxnSpPr/>
          <p:nvPr/>
        </p:nvCxnSpPr>
        <p:spPr>
          <a:xfrm flipV="1">
            <a:off x="4909670" y="2785257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Ravni poveznik sa strelicom 32"/>
          <p:cNvCxnSpPr/>
          <p:nvPr/>
        </p:nvCxnSpPr>
        <p:spPr>
          <a:xfrm>
            <a:off x="7334623" y="2802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avni poveznik sa strelicom 34"/>
          <p:cNvCxnSpPr/>
          <p:nvPr/>
        </p:nvCxnSpPr>
        <p:spPr>
          <a:xfrm>
            <a:off x="5377328" y="2802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kstniOkvir 35"/>
          <p:cNvSpPr txBox="1"/>
          <p:nvPr/>
        </p:nvSpPr>
        <p:spPr>
          <a:xfrm>
            <a:off x="1946003" y="19523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H</a:t>
            </a:r>
            <a:endParaRPr lang="hr-HR" sz="4400" dirty="0"/>
          </a:p>
        </p:txBody>
      </p:sp>
      <p:sp>
        <p:nvSpPr>
          <p:cNvPr id="37" name="TekstniOkvir 36"/>
          <p:cNvSpPr txBox="1"/>
          <p:nvPr/>
        </p:nvSpPr>
        <p:spPr>
          <a:xfrm>
            <a:off x="1725878" y="2566241"/>
            <a:ext cx="1054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:O:  </a:t>
            </a:r>
            <a:endParaRPr lang="hr-HR" sz="4400" dirty="0"/>
          </a:p>
        </p:txBody>
      </p:sp>
      <p:cxnSp>
        <p:nvCxnSpPr>
          <p:cNvPr id="38" name="Ravni poveznik 37"/>
          <p:cNvCxnSpPr/>
          <p:nvPr/>
        </p:nvCxnSpPr>
        <p:spPr>
          <a:xfrm>
            <a:off x="2235199" y="1558293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kstniOkvir 38"/>
          <p:cNvSpPr txBox="1"/>
          <p:nvPr/>
        </p:nvSpPr>
        <p:spPr>
          <a:xfrm>
            <a:off x="3519556" y="78341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1</a:t>
            </a:r>
            <a:endParaRPr lang="hr-HR" sz="4400" dirty="0"/>
          </a:p>
        </p:txBody>
      </p:sp>
      <p:sp>
        <p:nvSpPr>
          <p:cNvPr id="40" name="TekstniOkvir 39"/>
          <p:cNvSpPr txBox="1"/>
          <p:nvPr/>
        </p:nvSpPr>
        <p:spPr>
          <a:xfrm>
            <a:off x="3550602" y="268478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2</a:t>
            </a:r>
            <a:endParaRPr lang="hr-HR" sz="4400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3519556" y="458615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1</a:t>
            </a:r>
            <a:endParaRPr lang="hr-HR" sz="4400" dirty="0"/>
          </a:p>
        </p:txBody>
      </p:sp>
      <p:sp>
        <p:nvSpPr>
          <p:cNvPr id="24" name="Pravokutnik 23"/>
          <p:cNvSpPr/>
          <p:nvPr/>
        </p:nvSpPr>
        <p:spPr>
          <a:xfrm>
            <a:off x="7671047" y="4430876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5" name="Ravni poveznik sa strelicom 24"/>
          <p:cNvCxnSpPr/>
          <p:nvPr/>
        </p:nvCxnSpPr>
        <p:spPr>
          <a:xfrm flipV="1">
            <a:off x="7942729" y="26721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avni poveznik sa strelicom 25"/>
          <p:cNvCxnSpPr/>
          <p:nvPr/>
        </p:nvCxnSpPr>
        <p:spPr>
          <a:xfrm>
            <a:off x="8431305" y="46766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Ravni poveznik 30"/>
          <p:cNvCxnSpPr/>
          <p:nvPr/>
        </p:nvCxnSpPr>
        <p:spPr>
          <a:xfrm>
            <a:off x="7942729" y="34886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Ravni poveznik 31"/>
          <p:cNvCxnSpPr/>
          <p:nvPr/>
        </p:nvCxnSpPr>
        <p:spPr>
          <a:xfrm>
            <a:off x="8431305" y="27996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Ravni poveznik 33"/>
          <p:cNvCxnSpPr/>
          <p:nvPr/>
        </p:nvCxnSpPr>
        <p:spPr>
          <a:xfrm>
            <a:off x="2202327" y="3454227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kstniOkvir 40"/>
          <p:cNvSpPr txBox="1"/>
          <p:nvPr/>
        </p:nvSpPr>
        <p:spPr>
          <a:xfrm>
            <a:off x="1962685" y="3957737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H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17800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2" y="423999"/>
            <a:ext cx="5874853" cy="5498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71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zervirano mjesto sadržaja 13"/>
          <p:cNvSpPr>
            <a:spLocks noGrp="1"/>
          </p:cNvSpPr>
          <p:nvPr>
            <p:ph idx="1"/>
          </p:nvPr>
        </p:nvSpPr>
        <p:spPr>
          <a:xfrm>
            <a:off x="1341120" y="685800"/>
            <a:ext cx="9509760" cy="5330952"/>
          </a:xfrm>
        </p:spPr>
        <p:txBody>
          <a:bodyPr>
            <a:normAutofit/>
          </a:bodyPr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624D38"/>
              </a:buClr>
              <a:buSzPct val="80000"/>
              <a:buFont typeface="Arial"/>
              <a:buChar char="•"/>
            </a:pPr>
            <a:r>
              <a:rPr lang="hr-HR" sz="4800" b="0" i="0" dirty="0" smtClean="0">
                <a:solidFill>
                  <a:srgbClr val="624D38"/>
                </a:solidFill>
                <a:latin typeface="Century Gothic"/>
                <a:ea typeface="+mn-ea"/>
                <a:cs typeface="+mn-cs"/>
              </a:rPr>
              <a:t> nastaje pri spajanju atoma nemetala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624D38"/>
              </a:buClr>
              <a:buSzPct val="80000"/>
              <a:buFont typeface="Arial"/>
              <a:buChar char="•"/>
            </a:pPr>
            <a:r>
              <a:rPr lang="hr-HR" sz="4800" dirty="0">
                <a:solidFill>
                  <a:srgbClr val="624D38"/>
                </a:solidFill>
                <a:latin typeface="Century Gothic"/>
              </a:rPr>
              <a:t> </a:t>
            </a:r>
            <a:r>
              <a:rPr lang="hr-HR" sz="4800" dirty="0" smtClean="0">
                <a:solidFill>
                  <a:srgbClr val="624D38"/>
                </a:solidFill>
                <a:latin typeface="Century Gothic"/>
              </a:rPr>
              <a:t>nastaju zajednički elektronski parovi</a:t>
            </a:r>
            <a:endParaRPr lang="hr-HR" sz="4800" b="0" i="0" dirty="0">
              <a:solidFill>
                <a:srgbClr val="624D38"/>
              </a:solidFill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Nastajanje molekule NH</a:t>
            </a:r>
            <a:r>
              <a:rPr lang="hr-HR" sz="4400" baseline="-25000" dirty="0" smtClean="0"/>
              <a:t>3</a:t>
            </a:r>
            <a:endParaRPr lang="hr-HR" sz="4400" dirty="0"/>
          </a:p>
        </p:txBody>
      </p:sp>
      <p:pic>
        <p:nvPicPr>
          <p:cNvPr id="5" name="Picture 6" descr="amonijak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4821" y="2417388"/>
            <a:ext cx="9525000" cy="2166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82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31" y="403411"/>
            <a:ext cx="6491308" cy="546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29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Nastajanje molekule CH</a:t>
            </a:r>
            <a:r>
              <a:rPr lang="hr-HR" sz="4400" baseline="-25000" dirty="0" smtClean="0"/>
              <a:t>4</a:t>
            </a:r>
            <a:endParaRPr lang="hr-HR" sz="4400" dirty="0"/>
          </a:p>
        </p:txBody>
      </p:sp>
      <p:pic>
        <p:nvPicPr>
          <p:cNvPr id="4" name="Picture 7" descr="metan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271" y="2217923"/>
            <a:ext cx="9525000" cy="2357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5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41120" y="712694"/>
            <a:ext cx="9509760" cy="5304058"/>
          </a:xfrm>
        </p:spPr>
        <p:txBody>
          <a:bodyPr>
            <a:normAutofit/>
          </a:bodyPr>
          <a:lstStyle/>
          <a:p>
            <a:r>
              <a:rPr lang="hr-HR" sz="4400" dirty="0" smtClean="0"/>
              <a:t> hibridna </a:t>
            </a:r>
            <a:r>
              <a:rPr lang="hr-HR" sz="4400" dirty="0" err="1" smtClean="0"/>
              <a:t>orbitala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5830047" y="1958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4750047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3670047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1714448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8" name="Ravni poveznik sa strelicom 7"/>
          <p:cNvCxnSpPr/>
          <p:nvPr/>
        </p:nvCxnSpPr>
        <p:spPr>
          <a:xfrm flipV="1">
            <a:off x="5068047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avni poveznik sa strelicom 8"/>
          <p:cNvCxnSpPr/>
          <p:nvPr/>
        </p:nvCxnSpPr>
        <p:spPr>
          <a:xfrm flipV="1">
            <a:off x="3978835" y="21387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 flipV="1">
            <a:off x="1988670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2410011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ravokutnik 13"/>
          <p:cNvSpPr/>
          <p:nvPr/>
        </p:nvSpPr>
        <p:spPr>
          <a:xfrm>
            <a:off x="8094434" y="4284882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/>
          <p:cNvSpPr/>
          <p:nvPr/>
        </p:nvSpPr>
        <p:spPr>
          <a:xfrm>
            <a:off x="7014434" y="4284882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Pravokutnik 15"/>
          <p:cNvSpPr/>
          <p:nvPr/>
        </p:nvSpPr>
        <p:spPr>
          <a:xfrm>
            <a:off x="5934434" y="4284882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Pravokutnik 16"/>
          <p:cNvSpPr/>
          <p:nvPr/>
        </p:nvSpPr>
        <p:spPr>
          <a:xfrm>
            <a:off x="4854434" y="4284882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9" name="Ravni poveznik sa strelicom 18"/>
          <p:cNvCxnSpPr/>
          <p:nvPr/>
        </p:nvCxnSpPr>
        <p:spPr>
          <a:xfrm>
            <a:off x="5068047" y="3364723"/>
            <a:ext cx="1406387" cy="602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kstniOkvir 19"/>
          <p:cNvSpPr txBox="1"/>
          <p:nvPr/>
        </p:nvSpPr>
        <p:spPr>
          <a:xfrm>
            <a:off x="5771240" y="3364723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energija</a:t>
            </a:r>
            <a:endParaRPr lang="hr-HR" dirty="0"/>
          </a:p>
        </p:txBody>
      </p:sp>
      <p:cxnSp>
        <p:nvCxnSpPr>
          <p:cNvPr id="21" name="Ravni poveznik sa strelicom 20"/>
          <p:cNvCxnSpPr/>
          <p:nvPr/>
        </p:nvCxnSpPr>
        <p:spPr>
          <a:xfrm flipV="1">
            <a:off x="5394434" y="446488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sa strelicom 21"/>
          <p:cNvCxnSpPr/>
          <p:nvPr/>
        </p:nvCxnSpPr>
        <p:spPr>
          <a:xfrm flipV="1">
            <a:off x="6453717" y="446488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Ravni poveznik sa strelicom 22"/>
          <p:cNvCxnSpPr/>
          <p:nvPr/>
        </p:nvCxnSpPr>
        <p:spPr>
          <a:xfrm flipV="1">
            <a:off x="7530528" y="446488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Ravni poveznik sa strelicom 23"/>
          <p:cNvCxnSpPr/>
          <p:nvPr/>
        </p:nvCxnSpPr>
        <p:spPr>
          <a:xfrm flipV="1">
            <a:off x="8514976" y="446488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kstniOkvir 24"/>
          <p:cNvSpPr txBox="1"/>
          <p:nvPr/>
        </p:nvSpPr>
        <p:spPr>
          <a:xfrm>
            <a:off x="7672046" y="2114067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s</a:t>
            </a:r>
            <a:r>
              <a:rPr lang="hr-HR" sz="4400" baseline="30000" dirty="0" smtClean="0"/>
              <a:t>2</a:t>
            </a:r>
            <a:r>
              <a:rPr lang="hr-HR" sz="4400" dirty="0" smtClean="0"/>
              <a:t> p</a:t>
            </a:r>
            <a:r>
              <a:rPr lang="hr-HR" sz="4400" baseline="30000" dirty="0" smtClean="0"/>
              <a:t>2</a:t>
            </a:r>
            <a:endParaRPr lang="hr-HR" sz="4400" baseline="30000" dirty="0"/>
          </a:p>
        </p:txBody>
      </p:sp>
      <p:sp>
        <p:nvSpPr>
          <p:cNvPr id="26" name="TekstniOkvir 25"/>
          <p:cNvSpPr txBox="1"/>
          <p:nvPr/>
        </p:nvSpPr>
        <p:spPr>
          <a:xfrm>
            <a:off x="9647198" y="4415441"/>
            <a:ext cx="997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sp</a:t>
            </a:r>
            <a:r>
              <a:rPr lang="hr-HR" sz="4400" baseline="30000" dirty="0" smtClean="0"/>
              <a:t>3</a:t>
            </a:r>
            <a:endParaRPr lang="hr-HR" sz="4400" baseline="30000" dirty="0"/>
          </a:p>
        </p:txBody>
      </p:sp>
    </p:spTree>
    <p:extLst>
      <p:ext uri="{BB962C8B-B14F-4D97-AF65-F5344CB8AC3E}">
        <p14:creationId xmlns:p14="http://schemas.microsoft.com/office/powerpoint/2010/main" val="18857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8751047" y="561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8751047" y="2566241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Ravni poveznik sa strelicom 5"/>
          <p:cNvCxnSpPr/>
          <p:nvPr/>
        </p:nvCxnSpPr>
        <p:spPr>
          <a:xfrm flipV="1">
            <a:off x="9060329" y="7417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9548905" y="27462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avni poveznik 7"/>
          <p:cNvCxnSpPr/>
          <p:nvPr/>
        </p:nvCxnSpPr>
        <p:spPr>
          <a:xfrm>
            <a:off x="9060329" y="15582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9548905" y="8692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Pravokutnik 9"/>
          <p:cNvSpPr/>
          <p:nvPr/>
        </p:nvSpPr>
        <p:spPr>
          <a:xfrm>
            <a:off x="7671047" y="2566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Pravokutnik 10"/>
          <p:cNvSpPr/>
          <p:nvPr/>
        </p:nvSpPr>
        <p:spPr>
          <a:xfrm>
            <a:off x="6586003" y="2566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avokutnik 11"/>
          <p:cNvSpPr/>
          <p:nvPr/>
        </p:nvSpPr>
        <p:spPr>
          <a:xfrm>
            <a:off x="5500959" y="2566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7671047" y="4430876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Ravni poveznik sa strelicom 13"/>
          <p:cNvCxnSpPr/>
          <p:nvPr/>
        </p:nvCxnSpPr>
        <p:spPr>
          <a:xfrm flipV="1">
            <a:off x="7942729" y="26721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8431305" y="46766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7942729" y="34886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8431305" y="27996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Pravokutnik 17"/>
          <p:cNvSpPr/>
          <p:nvPr/>
        </p:nvSpPr>
        <p:spPr>
          <a:xfrm>
            <a:off x="6617447" y="5871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9" name="Ravni poveznik sa strelicom 18"/>
          <p:cNvCxnSpPr/>
          <p:nvPr/>
        </p:nvCxnSpPr>
        <p:spPr>
          <a:xfrm flipV="1">
            <a:off x="6926729" y="7671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/>
          <p:cNvCxnSpPr/>
          <p:nvPr/>
        </p:nvCxnSpPr>
        <p:spPr>
          <a:xfrm>
            <a:off x="7415305" y="27716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>
            <a:off x="6926729" y="15836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Ravni poveznik 21"/>
          <p:cNvCxnSpPr/>
          <p:nvPr/>
        </p:nvCxnSpPr>
        <p:spPr>
          <a:xfrm>
            <a:off x="7415305" y="8946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Pravokutnik 22"/>
          <p:cNvSpPr/>
          <p:nvPr/>
        </p:nvSpPr>
        <p:spPr>
          <a:xfrm>
            <a:off x="5537447" y="4456276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4" name="Ravni poveznik sa strelicom 23"/>
          <p:cNvCxnSpPr/>
          <p:nvPr/>
        </p:nvCxnSpPr>
        <p:spPr>
          <a:xfrm flipV="1">
            <a:off x="5809129" y="26975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Ravni poveznik sa strelicom 24"/>
          <p:cNvCxnSpPr/>
          <p:nvPr/>
        </p:nvCxnSpPr>
        <p:spPr>
          <a:xfrm>
            <a:off x="6297705" y="47020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avni poveznik 25"/>
          <p:cNvCxnSpPr/>
          <p:nvPr/>
        </p:nvCxnSpPr>
        <p:spPr>
          <a:xfrm>
            <a:off x="5809129" y="35140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Ravni poveznik 26"/>
          <p:cNvCxnSpPr/>
          <p:nvPr/>
        </p:nvCxnSpPr>
        <p:spPr>
          <a:xfrm>
            <a:off x="6297705" y="28250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kstniOkvir 27"/>
          <p:cNvSpPr txBox="1"/>
          <p:nvPr/>
        </p:nvSpPr>
        <p:spPr>
          <a:xfrm>
            <a:off x="836120" y="58718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 H</a:t>
            </a:r>
            <a:endParaRPr lang="hr-HR" sz="4400" dirty="0"/>
          </a:p>
        </p:txBody>
      </p:sp>
      <p:sp>
        <p:nvSpPr>
          <p:cNvPr id="29" name="TekstniOkvir 28"/>
          <p:cNvSpPr txBox="1"/>
          <p:nvPr/>
        </p:nvSpPr>
        <p:spPr>
          <a:xfrm>
            <a:off x="901906" y="366541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 H</a:t>
            </a:r>
            <a:endParaRPr lang="hr-HR" sz="4400" dirty="0"/>
          </a:p>
        </p:txBody>
      </p:sp>
      <p:sp>
        <p:nvSpPr>
          <p:cNvPr id="30" name="TekstniOkvir 29"/>
          <p:cNvSpPr txBox="1"/>
          <p:nvPr/>
        </p:nvSpPr>
        <p:spPr>
          <a:xfrm>
            <a:off x="2058601" y="2009232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/>
              <a:t>C</a:t>
            </a:r>
          </a:p>
        </p:txBody>
      </p:sp>
      <p:sp>
        <p:nvSpPr>
          <p:cNvPr id="31" name="TekstniOkvir 30"/>
          <p:cNvSpPr txBox="1"/>
          <p:nvPr/>
        </p:nvSpPr>
        <p:spPr>
          <a:xfrm>
            <a:off x="3056456" y="58718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 H</a:t>
            </a:r>
            <a:endParaRPr lang="hr-HR" sz="4400" dirty="0"/>
          </a:p>
        </p:txBody>
      </p:sp>
      <p:sp>
        <p:nvSpPr>
          <p:cNvPr id="32" name="TekstniOkvir 31"/>
          <p:cNvSpPr txBox="1"/>
          <p:nvPr/>
        </p:nvSpPr>
        <p:spPr>
          <a:xfrm>
            <a:off x="3162965" y="366541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400" dirty="0" smtClean="0"/>
          </a:p>
          <a:p>
            <a:r>
              <a:rPr lang="hr-HR" sz="4400" dirty="0" smtClean="0"/>
              <a:t> H</a:t>
            </a:r>
            <a:endParaRPr lang="hr-HR" sz="4400" dirty="0"/>
          </a:p>
        </p:txBody>
      </p:sp>
      <p:cxnSp>
        <p:nvCxnSpPr>
          <p:cNvPr id="34" name="Ravni poveznik 33"/>
          <p:cNvCxnSpPr>
            <a:stCxn id="28" idx="2"/>
            <a:endCxn id="30" idx="1"/>
          </p:cNvCxnSpPr>
          <p:nvPr/>
        </p:nvCxnSpPr>
        <p:spPr>
          <a:xfrm>
            <a:off x="1454685" y="2033738"/>
            <a:ext cx="603916" cy="69876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avni poveznik 34"/>
          <p:cNvCxnSpPr/>
          <p:nvPr/>
        </p:nvCxnSpPr>
        <p:spPr>
          <a:xfrm>
            <a:off x="2623085" y="3456138"/>
            <a:ext cx="603916" cy="69876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Ravni poveznik 35"/>
          <p:cNvCxnSpPr/>
          <p:nvPr/>
        </p:nvCxnSpPr>
        <p:spPr>
          <a:xfrm flipV="1">
            <a:off x="1455599" y="3514092"/>
            <a:ext cx="604800" cy="6984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Ravni poveznik 38"/>
          <p:cNvCxnSpPr/>
          <p:nvPr/>
        </p:nvCxnSpPr>
        <p:spPr>
          <a:xfrm flipV="1">
            <a:off x="2623999" y="2015492"/>
            <a:ext cx="604800" cy="6984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2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38" y="228505"/>
            <a:ext cx="5738532" cy="6093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w atoms bond - George Zaidan and Charles Mort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" y="0"/>
            <a:ext cx="12061370" cy="678376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9269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onic_and_covalent_bonding_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635" y="332178"/>
            <a:ext cx="7669493" cy="5751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66308" y="949900"/>
            <a:ext cx="9509760" cy="1088136"/>
          </a:xfrm>
        </p:spPr>
        <p:txBody>
          <a:bodyPr>
            <a:noAutofit/>
          </a:bodyPr>
          <a:lstStyle/>
          <a:p>
            <a:pPr algn="ctr"/>
            <a:r>
              <a:rPr lang="hr-HR" sz="4800" dirty="0" smtClean="0"/>
              <a:t>Nastajanje molekule vodika, H</a:t>
            </a:r>
            <a:r>
              <a:rPr lang="hr-HR" sz="4800" baseline="-25000" dirty="0" smtClean="0"/>
              <a:t>2</a:t>
            </a:r>
            <a:endParaRPr lang="hr-HR" sz="4800" dirty="0"/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92" y="2837330"/>
            <a:ext cx="8988992" cy="1598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6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>
          <a:xfrm>
            <a:off x="963761" y="389965"/>
            <a:ext cx="9955251" cy="4585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341120" y="591671"/>
            <a:ext cx="9509760" cy="54250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r-HR" sz="4400" dirty="0" smtClean="0"/>
              <a:t>	H			1s</a:t>
            </a:r>
            <a:r>
              <a:rPr lang="hr-HR" sz="4400" baseline="30000" dirty="0" smtClean="0"/>
              <a:t>1</a:t>
            </a:r>
          </a:p>
          <a:p>
            <a:pPr marL="45720" indent="0">
              <a:buNone/>
            </a:pPr>
            <a:r>
              <a:rPr lang="hr-HR" sz="4400" dirty="0"/>
              <a:t>	</a:t>
            </a:r>
            <a:endParaRPr lang="hr-HR" sz="4400" dirty="0" smtClean="0"/>
          </a:p>
          <a:p>
            <a:pPr marL="45720" indent="0">
              <a:buNone/>
            </a:pPr>
            <a:r>
              <a:rPr lang="hr-HR" sz="4400" dirty="0"/>
              <a:t>	</a:t>
            </a:r>
            <a:r>
              <a:rPr lang="hr-HR" sz="4400" dirty="0" smtClean="0"/>
              <a:t>H	</a:t>
            </a:r>
          </a:p>
          <a:p>
            <a:pPr marL="45720" indent="0">
              <a:buNone/>
            </a:pPr>
            <a:endParaRPr lang="hr-HR" sz="4400" dirty="0" smtClean="0"/>
          </a:p>
          <a:p>
            <a:pPr marL="45720" indent="0">
              <a:buNone/>
            </a:pPr>
            <a:r>
              <a:rPr lang="hr-HR" sz="4400" dirty="0" smtClean="0"/>
              <a:t>	H 	</a:t>
            </a:r>
            <a:endParaRPr lang="hr-HR" sz="4400" dirty="0"/>
          </a:p>
        </p:txBody>
      </p:sp>
      <p:sp>
        <p:nvSpPr>
          <p:cNvPr id="5" name="Pravokutnik 4"/>
          <p:cNvSpPr/>
          <p:nvPr/>
        </p:nvSpPr>
        <p:spPr>
          <a:xfrm>
            <a:off x="4814047" y="1958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4814047" y="3963241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2" name="Ravni poveznik sa strelicom 11"/>
          <p:cNvCxnSpPr/>
          <p:nvPr/>
        </p:nvCxnSpPr>
        <p:spPr>
          <a:xfrm flipV="1">
            <a:off x="5123329" y="21387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5611905" y="41432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5123329" y="29552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17"/>
          <p:cNvCxnSpPr/>
          <p:nvPr/>
        </p:nvCxnSpPr>
        <p:spPr>
          <a:xfrm>
            <a:off x="5611905" y="22662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2531034" y="2902293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7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1120" y="196865"/>
            <a:ext cx="9509760" cy="1088136"/>
          </a:xfrm>
        </p:spPr>
        <p:txBody>
          <a:bodyPr>
            <a:normAutofit/>
          </a:bodyPr>
          <a:lstStyle/>
          <a:p>
            <a:r>
              <a:rPr lang="hr-HR" sz="4400" dirty="0" smtClean="0"/>
              <a:t>Nastajanje molekule klora, Cl</a:t>
            </a:r>
            <a:r>
              <a:rPr lang="hr-HR" sz="4400" baseline="-25000" dirty="0" smtClean="0"/>
              <a:t>2</a:t>
            </a:r>
            <a:r>
              <a:rPr lang="hr-HR" sz="4400" dirty="0" smtClean="0"/>
              <a:t> </a:t>
            </a:r>
            <a:endParaRPr lang="hr-HR" sz="4400" dirty="0"/>
          </a:p>
        </p:txBody>
      </p:sp>
      <p:pic>
        <p:nvPicPr>
          <p:cNvPr id="6" name="Picture 1" descr="molekula klora[1]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519" y="2528047"/>
            <a:ext cx="9525000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Ravni poveznik sa strelicom 7"/>
          <p:cNvCxnSpPr/>
          <p:nvPr/>
        </p:nvCxnSpPr>
        <p:spPr>
          <a:xfrm flipH="1">
            <a:off x="2272553" y="3576918"/>
            <a:ext cx="2407023" cy="1183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 flipV="1">
            <a:off x="5190566" y="1867460"/>
            <a:ext cx="905434" cy="1208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niOkvir 11"/>
          <p:cNvSpPr txBox="1"/>
          <p:nvPr/>
        </p:nvSpPr>
        <p:spPr>
          <a:xfrm>
            <a:off x="1559859" y="5002306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NEPODIJELJENI ELEKTRONSKI PAR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5875019" y="1527048"/>
            <a:ext cx="352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PODIJELJENI ELEKTRONSKI PAR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utnik 11"/>
          <p:cNvSpPr/>
          <p:nvPr/>
        </p:nvSpPr>
        <p:spPr>
          <a:xfrm>
            <a:off x="8751047" y="1958788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8751047" y="3963241"/>
            <a:ext cx="1080000" cy="1080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4" name="Ravni poveznik sa strelicom 13"/>
          <p:cNvCxnSpPr/>
          <p:nvPr/>
        </p:nvCxnSpPr>
        <p:spPr>
          <a:xfrm flipV="1">
            <a:off x="9060329" y="2138788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9548905" y="4143241"/>
            <a:ext cx="0" cy="72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9060329" y="2955293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9548905" y="2266211"/>
            <a:ext cx="0" cy="18000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Pravokutnik 5"/>
          <p:cNvSpPr/>
          <p:nvPr/>
        </p:nvSpPr>
        <p:spPr>
          <a:xfrm>
            <a:off x="7671047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Pravokutnik 17"/>
          <p:cNvSpPr/>
          <p:nvPr/>
        </p:nvSpPr>
        <p:spPr>
          <a:xfrm>
            <a:off x="6591047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avokutnik 19"/>
          <p:cNvSpPr/>
          <p:nvPr/>
        </p:nvSpPr>
        <p:spPr>
          <a:xfrm>
            <a:off x="7671047" y="3963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" name="Pravokutnik 20"/>
          <p:cNvSpPr/>
          <p:nvPr/>
        </p:nvSpPr>
        <p:spPr>
          <a:xfrm>
            <a:off x="6586003" y="3963241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Pravokutnik 21"/>
          <p:cNvSpPr/>
          <p:nvPr/>
        </p:nvSpPr>
        <p:spPr>
          <a:xfrm>
            <a:off x="4635448" y="1958788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/>
          <p:cNvSpPr/>
          <p:nvPr/>
        </p:nvSpPr>
        <p:spPr>
          <a:xfrm>
            <a:off x="4635448" y="3987770"/>
            <a:ext cx="1080000" cy="108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4" name="Ravni poveznik sa strelicom 23"/>
          <p:cNvCxnSpPr/>
          <p:nvPr/>
        </p:nvCxnSpPr>
        <p:spPr>
          <a:xfrm flipV="1">
            <a:off x="7989047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Ravni poveznik sa strelicom 24"/>
          <p:cNvCxnSpPr/>
          <p:nvPr/>
        </p:nvCxnSpPr>
        <p:spPr>
          <a:xfrm flipV="1">
            <a:off x="6899835" y="21387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avni poveznik sa strelicom 25"/>
          <p:cNvCxnSpPr/>
          <p:nvPr/>
        </p:nvCxnSpPr>
        <p:spPr>
          <a:xfrm flipV="1">
            <a:off x="4909670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Ravni poveznik sa strelicom 26"/>
          <p:cNvCxnSpPr/>
          <p:nvPr/>
        </p:nvCxnSpPr>
        <p:spPr>
          <a:xfrm flipV="1">
            <a:off x="6899835" y="4167770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avni poveznik sa strelicom 27"/>
          <p:cNvCxnSpPr/>
          <p:nvPr/>
        </p:nvCxnSpPr>
        <p:spPr>
          <a:xfrm flipV="1">
            <a:off x="7989047" y="4167770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avni poveznik sa strelicom 28"/>
          <p:cNvCxnSpPr/>
          <p:nvPr/>
        </p:nvCxnSpPr>
        <p:spPr>
          <a:xfrm flipV="1">
            <a:off x="4909670" y="4182257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Ravni poveznik sa strelicom 29"/>
          <p:cNvCxnSpPr/>
          <p:nvPr/>
        </p:nvCxnSpPr>
        <p:spPr>
          <a:xfrm>
            <a:off x="8450729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Ravni poveznik sa strelicom 30"/>
          <p:cNvCxnSpPr/>
          <p:nvPr/>
        </p:nvCxnSpPr>
        <p:spPr>
          <a:xfrm>
            <a:off x="8483599" y="21387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Ravni poveznik sa strelicom 31"/>
          <p:cNvCxnSpPr/>
          <p:nvPr/>
        </p:nvCxnSpPr>
        <p:spPr>
          <a:xfrm>
            <a:off x="7334623" y="21387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Ravni poveznik sa strelicom 32"/>
          <p:cNvCxnSpPr/>
          <p:nvPr/>
        </p:nvCxnSpPr>
        <p:spPr>
          <a:xfrm>
            <a:off x="7334623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Ravni poveznik sa strelicom 33"/>
          <p:cNvCxnSpPr/>
          <p:nvPr/>
        </p:nvCxnSpPr>
        <p:spPr>
          <a:xfrm>
            <a:off x="5331011" y="2154352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avni poveznik sa strelicom 34"/>
          <p:cNvCxnSpPr/>
          <p:nvPr/>
        </p:nvCxnSpPr>
        <p:spPr>
          <a:xfrm>
            <a:off x="5377328" y="4199988"/>
            <a:ext cx="0" cy="72000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kstniOkvir 35"/>
          <p:cNvSpPr txBox="1"/>
          <p:nvPr/>
        </p:nvSpPr>
        <p:spPr>
          <a:xfrm>
            <a:off x="1663786" y="1592238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  ..</a:t>
            </a:r>
          </a:p>
          <a:p>
            <a:r>
              <a:rPr lang="hr-HR" sz="4400" dirty="0" smtClean="0"/>
              <a:t>:Cl:</a:t>
            </a:r>
            <a:endParaRPr lang="hr-HR" sz="4400" dirty="0"/>
          </a:p>
        </p:txBody>
      </p:sp>
      <p:sp>
        <p:nvSpPr>
          <p:cNvPr id="37" name="TekstniOkvir 36"/>
          <p:cNvSpPr txBox="1"/>
          <p:nvPr/>
        </p:nvSpPr>
        <p:spPr>
          <a:xfrm>
            <a:off x="1725878" y="3963241"/>
            <a:ext cx="1237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:Cl:</a:t>
            </a:r>
          </a:p>
          <a:p>
            <a:r>
              <a:rPr lang="hr-HR" sz="4400" dirty="0" smtClean="0"/>
              <a:t>  ¨</a:t>
            </a:r>
            <a:endParaRPr lang="hr-HR" sz="4400" dirty="0"/>
          </a:p>
        </p:txBody>
      </p:sp>
      <p:cxnSp>
        <p:nvCxnSpPr>
          <p:cNvPr id="38" name="Ravni poveznik 37"/>
          <p:cNvCxnSpPr/>
          <p:nvPr/>
        </p:nvCxnSpPr>
        <p:spPr>
          <a:xfrm>
            <a:off x="2235199" y="2955293"/>
            <a:ext cx="0" cy="10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kstniOkvir 38"/>
          <p:cNvSpPr txBox="1"/>
          <p:nvPr/>
        </p:nvSpPr>
        <p:spPr>
          <a:xfrm>
            <a:off x="3519556" y="218041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3</a:t>
            </a:r>
            <a:endParaRPr lang="hr-HR" sz="4400" dirty="0"/>
          </a:p>
        </p:txBody>
      </p:sp>
      <p:sp>
        <p:nvSpPr>
          <p:cNvPr id="40" name="TekstniOkvir 39"/>
          <p:cNvSpPr txBox="1"/>
          <p:nvPr/>
        </p:nvSpPr>
        <p:spPr>
          <a:xfrm>
            <a:off x="3550602" y="4081786"/>
            <a:ext cx="497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 smtClean="0"/>
              <a:t>3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68" y="645459"/>
            <a:ext cx="7838709" cy="48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17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dirty="0" smtClean="0"/>
              <a:t>Nastajanje molekule kisika, O</a:t>
            </a:r>
            <a:r>
              <a:rPr lang="hr-HR" sz="4400" baseline="-25000" dirty="0" smtClean="0"/>
              <a:t>2</a:t>
            </a:r>
            <a:endParaRPr lang="hr-HR" sz="4400" dirty="0"/>
          </a:p>
        </p:txBody>
      </p:sp>
      <p:pic>
        <p:nvPicPr>
          <p:cNvPr id="4" name="Picture 2" descr="molekula kisika1[1]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5880" y="2664199"/>
            <a:ext cx="9525000" cy="1452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Ravni poveznik sa strelicom 4"/>
          <p:cNvCxnSpPr/>
          <p:nvPr/>
        </p:nvCxnSpPr>
        <p:spPr>
          <a:xfrm flipH="1">
            <a:off x="5701554" y="3671047"/>
            <a:ext cx="2339787" cy="1317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niOkvir 5"/>
          <p:cNvSpPr txBox="1"/>
          <p:nvPr/>
        </p:nvSpPr>
        <p:spPr>
          <a:xfrm>
            <a:off x="2124636" y="5069247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DVOSTRUKA KOVALENTNA VEZA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er Green 16x9">
  <a:themeElements>
    <a:clrScheme name="Topla plav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04C4809-32CE-4D76-8837-BF87A221E8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</Words>
  <Application>Microsoft Office PowerPoint</Application>
  <PresentationFormat>Široki zaslon</PresentationFormat>
  <Paragraphs>60</Paragraphs>
  <Slides>27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0" baseType="lpstr">
      <vt:lpstr>Arial</vt:lpstr>
      <vt:lpstr>Century Gothic</vt:lpstr>
      <vt:lpstr>Sheer Green 16x9</vt:lpstr>
      <vt:lpstr>Kovalentna kemijska veza</vt:lpstr>
      <vt:lpstr>PowerPointova prezentacija</vt:lpstr>
      <vt:lpstr>Nastajanje molekule vodika, H2</vt:lpstr>
      <vt:lpstr>PowerPointova prezentacija</vt:lpstr>
      <vt:lpstr>PowerPointova prezentacija</vt:lpstr>
      <vt:lpstr>Nastajanje molekule klora, Cl2 </vt:lpstr>
      <vt:lpstr>PowerPointova prezentacija</vt:lpstr>
      <vt:lpstr>PowerPointova prezentacija</vt:lpstr>
      <vt:lpstr>Nastajanje molekule kisika, O2</vt:lpstr>
      <vt:lpstr>PowerPointova prezentacija</vt:lpstr>
      <vt:lpstr>Nastajanje molekule N2 </vt:lpstr>
      <vt:lpstr>PowerPointova prezentacija</vt:lpstr>
      <vt:lpstr>PowerPointova prezentacija</vt:lpstr>
      <vt:lpstr>Nastajanje molekule HCl</vt:lpstr>
      <vt:lpstr>PowerPointova prezentacija</vt:lpstr>
      <vt:lpstr>PowerPointova prezentacija</vt:lpstr>
      <vt:lpstr>Nastajanje molekule H2O</vt:lpstr>
      <vt:lpstr>PowerPointova prezentacija</vt:lpstr>
      <vt:lpstr>PowerPointova prezentacija</vt:lpstr>
      <vt:lpstr>Nastajanje molekule NH3</vt:lpstr>
      <vt:lpstr>PowerPointova prezentacija</vt:lpstr>
      <vt:lpstr>Nastajanje molekule CH4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2016-01-20T17:21:40Z</dcterms:created>
  <dcterms:modified xsi:type="dcterms:W3CDTF">2016-01-20T19:23:20Z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