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8" r:id="rId1"/>
  </p:sldMasterIdLst>
  <p:sldIdLst>
    <p:sldId id="256" r:id="rId2"/>
    <p:sldId id="319" r:id="rId3"/>
    <p:sldId id="354" r:id="rId4"/>
    <p:sldId id="359" r:id="rId5"/>
    <p:sldId id="358" r:id="rId6"/>
    <p:sldId id="363" r:id="rId7"/>
    <p:sldId id="364" r:id="rId8"/>
    <p:sldId id="365" r:id="rId9"/>
    <p:sldId id="353" r:id="rId10"/>
    <p:sldId id="346" r:id="rId11"/>
    <p:sldId id="350" r:id="rId12"/>
    <p:sldId id="367" r:id="rId13"/>
    <p:sldId id="328" r:id="rId14"/>
    <p:sldId id="329" r:id="rId15"/>
    <p:sldId id="369" r:id="rId16"/>
    <p:sldId id="370" r:id="rId17"/>
    <p:sldId id="371" r:id="rId18"/>
    <p:sldId id="337" r:id="rId19"/>
    <p:sldId id="372" r:id="rId20"/>
    <p:sldId id="320" r:id="rId21"/>
    <p:sldId id="373" r:id="rId22"/>
    <p:sldId id="374" r:id="rId23"/>
    <p:sldId id="32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7394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3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3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42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8263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4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8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94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142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40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287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7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kes.ba/radna-i-zastitna-oprema/&amp;psig=AOvVaw2WaTlR8g3OG2eiQqZHXgig&amp;ust=1664217473895000&amp;source=images&amp;cd=vfe&amp;ved=0CAwQjRxqFwoTCOjcrbnLsPoCFQAAAAAdAAAAABAg" TargetMode="External"/><Relationship Id="rId7" Type="http://schemas.openxmlformats.org/officeDocument/2006/relationships/hyperlink" Target="http://ss-tehnicka-prometna-st.skole.hr/upload/ss-tehnicka-prometna-st/images/static3/1065/File/zastita_na_radu__-_znakovi_opasnosti.pdf" TargetMode="External"/><Relationship Id="rId2" Type="http://schemas.openxmlformats.org/officeDocument/2006/relationships/hyperlink" Target="https://preventa.hr/zastita-na-radu-upit/sigurnost-na-radu-pri-obradi-drvet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nakovi-sigurnosti.hr/" TargetMode="External"/><Relationship Id="rId5" Type="http://schemas.openxmlformats.org/officeDocument/2006/relationships/hyperlink" Target="https://s3.envato.com/files/300831111/202007016564.JPG" TargetMode="External"/><Relationship Id="rId4" Type="http://schemas.openxmlformats.org/officeDocument/2006/relationships/hyperlink" Target="https://lifelock.hr/wp-content/uploads/2016/09/Za%C5%A1tita-na-radu-procjene-rizika-auditi-osposobljavanja-ispitivanj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9900C15-5139-4E65-968B-A9E5AD8AB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8076" y="4706073"/>
            <a:ext cx="7127845" cy="1245916"/>
          </a:xfrm>
        </p:spPr>
        <p:txBody>
          <a:bodyPr>
            <a:normAutofit/>
          </a:bodyPr>
          <a:lstStyle/>
          <a:p>
            <a:pPr algn="r"/>
            <a:r>
              <a:rPr lang="hr-HR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CNC OBRADNI CENTAR ZA DRVO</a:t>
            </a:r>
          </a:p>
          <a:p>
            <a:pPr algn="r"/>
            <a:r>
              <a:rPr lang="hr-H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Sigurnosne norme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6D0D47C-CF01-48A8-AC5A-1BDE8655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6" y="906011"/>
            <a:ext cx="8941818" cy="4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111583C-8A83-4618-847E-CA5A926C5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425" y="1709370"/>
            <a:ext cx="6022513" cy="4404523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67220CD-27CE-4219-A3EB-49B51E25ED84}"/>
              </a:ext>
            </a:extLst>
          </p:cNvPr>
          <p:cNvSpPr/>
          <p:nvPr/>
        </p:nvSpPr>
        <p:spPr>
          <a:xfrm>
            <a:off x="1200815" y="347840"/>
            <a:ext cx="8581735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Aktivnost 8.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Podsjetite se!</a:t>
            </a:r>
          </a:p>
          <a:p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Imenujte  glavne dijelove CNC obradnog centra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(na primjeru CNC obradnog centra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m100)</a:t>
            </a:r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4743ACE-9289-4292-934F-7861C777959F}"/>
              </a:ext>
            </a:extLst>
          </p:cNvPr>
          <p:cNvSpPr/>
          <p:nvPr/>
        </p:nvSpPr>
        <p:spPr>
          <a:xfrm>
            <a:off x="3216923" y="6228928"/>
            <a:ext cx="4549515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8: Glavni dijelovi CNC obradnog centra za drvo (</a:t>
            </a:r>
            <a:r>
              <a:rPr lang="hr-H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292" y="0"/>
            <a:ext cx="1511939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1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9E9016-A135-498A-B4EF-0665CAD6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665" y="1227014"/>
            <a:ext cx="9601200" cy="54374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Strojevi i uređaji moraju imati zaštitne naprave tako da osobe koje rade na/s tim strojevima i uređajima budu zaštićene od povreda i zdravstvenih oštećenja.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Zaštite štite radnika od loma alata, odbacivanja </a:t>
            </a:r>
            <a:r>
              <a:rPr lang="hr-HR" sz="8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obratka</a:t>
            </a: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, prskanja, izlijevanja, požara, eksplozija, trovanja, nagrizanja, opasnih zračenja.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Zaštitne naprave moraju biti ugrađene u same strojeve i moraju biti tako prilagođene da automatski i uz najmanji napor obustave pogon stroja i spriječe opasnost od ozljeđivanja.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8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Vrste zaštitnih naprava koje se ugrađuje u strojeve ovise o: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Vrsti rada koja se obavlja na stroju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Tijeku operacije rada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Ergonomskim faktorima radnog postupka rada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8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Zahtjevi na zaštitne naprave: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Zaštitne naprave ne smiju ometati tijek rada, odnosno upotrebu alata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Zaštitna naprava ne smije vizualno spriječiti pristup i nadzor obradi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88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Zaštitne naprave ne smiju svojim položajem i izvedbom stvarati nove izvore opasnosti</a:t>
            </a:r>
            <a:r>
              <a:rPr lang="hr-HR" sz="8800" b="1" dirty="0">
                <a:solidFill>
                  <a:srgbClr val="7A7A7A"/>
                </a:solidFill>
                <a:latin typeface="Roboto"/>
              </a:rPr>
              <a:t>.</a:t>
            </a:r>
            <a:endParaRPr lang="hr-HR" sz="8800" dirty="0">
              <a:solidFill>
                <a:srgbClr val="7A7A7A"/>
              </a:solidFill>
              <a:latin typeface="Roboto"/>
            </a:endParaRP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67220CD-27CE-4219-A3EB-49B51E25ED84}"/>
              </a:ext>
            </a:extLst>
          </p:cNvPr>
          <p:cNvSpPr/>
          <p:nvPr/>
        </p:nvSpPr>
        <p:spPr>
          <a:xfrm>
            <a:off x="1143665" y="455971"/>
            <a:ext cx="85817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Aktivnost 9.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Opišite tehničke mjere zaštite - rad na/sa strojevima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024" y="230415"/>
            <a:ext cx="123149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15659"/>
            <a:ext cx="8570053" cy="11849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10.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upute za siguran rad s CNC strojem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za drvo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endParaRPr lang="hr-HR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92A005A-5931-4968-A5F8-B2A8CD9B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45437" y="-49667"/>
            <a:ext cx="15337437" cy="52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0" y="1915380"/>
            <a:ext cx="9601200" cy="4942620"/>
          </a:xfrm>
        </p:spPr>
        <p:txBody>
          <a:bodyPr>
            <a:normAutofit fontScale="40000" lnSpcReduction="20000"/>
          </a:bodyPr>
          <a:lstStyle/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Na stroju smije raditi samo radnik koji ispunjava uvjete za rad na tom stroju, te osposobljen za rad na siguran način. 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Prije početka rada obavezno provjeriti ispravnost svih dijelova na stroju, a posebno jesu li svi pokretni dijelovi stroja zatvoreni zaštitnom napravom. 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Dok stroj radi zabranjeno ga je čistiti, podmazivati ili popravljati.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Prostor oko stroja mora uvijek biti očišćen, a pristup stroju slobodan.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 stroja je zabranjeno skidati zaštitne naprave.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 vrijeme rada radnik mora koristiti zadužena osobna zaštitna sredstva.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 vrijeme rada treba se usredotočiti na rad i ne razgovarati s drugim radnicima. 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Prije početka rada dobro zakopčati rukave , te ih fiksirati na siguran način. Odstraniti marame, šalove i kravate, prstenje, satove, narukvice i druge predmete koji bi se mogli zaplesti u dijelove stroja, te pričvrstiti kosu.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Predmet obrade obavezno mehanički pričvrstiti na radni stol.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Kod zastoja u obradi radnog komada isključiti stroj, osigurati ga od neovlaštenog ponovnog uključivanja , pričekati dok se zaustave svi rotirajući dijelovi i tek tada otklanjati smetnje.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U slučaju bilo kakvog kvara na stroju ili alatu, na zaštitnoj napravi ili uređajima za uključivanje, stroj treba zaustaviti i kvar dojaviti odgovornom voditelju poslova.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Nakon isključivanja, stroj još neko vrijeme predstavlja izvor opasnosti.</a:t>
            </a: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4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Prije napuštanja stroja isključiti upravljački napon i stroj osigurati od neovlaštenog ponovnog uključivanja, tek tada se stroj može popravljati, podmazivati i čistiti te pospremati i čistiti u njegovoj blizini.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905" y="546011"/>
            <a:ext cx="1036410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99256D6E-214F-4783-8899-0BC73312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8829413" cy="108427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11.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Imenujte  aktivne i pasivne sigurnosne uređaje CNC obradnog centra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</a:t>
            </a:r>
            <a:r>
              <a:rPr lang="hr-HR" sz="27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7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 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BC57B9B-A38E-48DB-8FA0-0896A7DB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700" y="1999403"/>
            <a:ext cx="6303211" cy="4313412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C3274606-0621-48F2-917D-4D4BEE690294}"/>
              </a:ext>
            </a:extLst>
          </p:cNvPr>
          <p:cNvSpPr/>
          <p:nvPr/>
        </p:nvSpPr>
        <p:spPr>
          <a:xfrm>
            <a:off x="3063283" y="6312815"/>
            <a:ext cx="5446043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9: Sigurnosne naprave i uređaji CNC obradnog centra za drvo (</a:t>
            </a:r>
            <a:r>
              <a:rPr lang="hr-H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931" y="1113504"/>
            <a:ext cx="1009637" cy="7262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739" y="147484"/>
            <a:ext cx="966020" cy="9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2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9098"/>
            <a:ext cx="8890819" cy="13607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12.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 poziciju sigurnosnih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aktivnih uređaja i naprava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obradnog centra i njihovu ulogu (na primjeru CNC obradnog centra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</a:t>
            </a:r>
            <a:endParaRPr lang="hr-HR" sz="2400" dirty="0"/>
          </a:p>
        </p:txBody>
      </p:sp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EB522F24-818C-4693-9C8B-71BF6266B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320912"/>
              </p:ext>
            </p:extLst>
          </p:nvPr>
        </p:nvGraphicFramePr>
        <p:xfrm>
          <a:off x="1295400" y="1919219"/>
          <a:ext cx="10308338" cy="4685686"/>
        </p:xfrm>
        <a:graphic>
          <a:graphicData uri="http://schemas.openxmlformats.org/drawingml/2006/table">
            <a:tbl>
              <a:tblPr firstRow="1" firstCol="1" bandRow="1"/>
              <a:tblGrid>
                <a:gridCol w="570606">
                  <a:extLst>
                    <a:ext uri="{9D8B030D-6E8A-4147-A177-3AD203B41FA5}">
                      <a16:colId xmlns:a16="http://schemas.microsoft.com/office/drawing/2014/main" val="3837657467"/>
                    </a:ext>
                  </a:extLst>
                </a:gridCol>
                <a:gridCol w="4484565">
                  <a:extLst>
                    <a:ext uri="{9D8B030D-6E8A-4147-A177-3AD203B41FA5}">
                      <a16:colId xmlns:a16="http://schemas.microsoft.com/office/drawing/2014/main" val="664999033"/>
                    </a:ext>
                  </a:extLst>
                </a:gridCol>
                <a:gridCol w="5253167">
                  <a:extLst>
                    <a:ext uri="{9D8B030D-6E8A-4147-A177-3AD203B41FA5}">
                      <a16:colId xmlns:a16="http://schemas.microsoft.com/office/drawing/2014/main" val="3796182416"/>
                    </a:ext>
                  </a:extLst>
                </a:gridCol>
              </a:tblGrid>
              <a:tr h="218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Osjetljivi odbojnici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2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Postavljeni su na bočnoj oplati radi postizanje maksimalne sigurnosti u slučaju sudaranja sa preprekama.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610963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SZ01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Prekidač za isključenje električnog sustava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2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Uključuje i isključuje električni napon glavnog napajanja.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70467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SZ02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Pneumatski rastavljač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2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Uključuje i isključuje pneumatski sustav stroja.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598682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S03</a:t>
                      </a:r>
                      <a:endParaRPr lang="hr-H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Birač aktiviranja/deaktiviranja pneumatskog postrojenja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2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Uključuje i isključuje dio pneumatskog sustava stroja. Ključ se mora izvući te mora ostati kod rukovatelja.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18176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E05</a:t>
                      </a:r>
                      <a:endParaRPr lang="hr-H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Zvučni </a:t>
                      </a:r>
                      <a:r>
                        <a:rPr lang="hr-HR" sz="22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signalizator</a:t>
                      </a: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2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Služi za upozoravanje na paljenje stroja.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6291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P1</a:t>
                      </a:r>
                      <a:endParaRPr lang="hr-H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Stražnje sigurnosne fotoćelije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2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Dovodi do hitnog zaustavljanja stroja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21124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P2</a:t>
                      </a:r>
                      <a:endParaRPr lang="hr-H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Stražnje sigurnosne fotoćelije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2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Dovodi do hitnog zaustavljanja stroja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36433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92A005A-5931-4968-A5F8-B2A8CD9B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45437" y="-49667"/>
            <a:ext cx="15337437" cy="52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803" y="329098"/>
            <a:ext cx="1117531" cy="136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689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77572"/>
            <a:ext cx="8890819" cy="13607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13.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 poziciju sigurnosnih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pasivnih uređaja i naprava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obradnog centra i njihovu ulogu (na primjeru CNC obradnog centra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</a:t>
            </a:r>
            <a:endParaRPr lang="hr-HR" sz="2400" dirty="0"/>
          </a:p>
        </p:txBody>
      </p:sp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EB522F24-818C-4693-9C8B-71BF6266B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850155"/>
              </p:ext>
            </p:extLst>
          </p:nvPr>
        </p:nvGraphicFramePr>
        <p:xfrm>
          <a:off x="1295401" y="2548483"/>
          <a:ext cx="10308338" cy="3466656"/>
        </p:xfrm>
        <a:graphic>
          <a:graphicData uri="http://schemas.openxmlformats.org/drawingml/2006/table">
            <a:tbl>
              <a:tblPr firstRow="1" firstCol="1" bandRow="1"/>
              <a:tblGrid>
                <a:gridCol w="570606">
                  <a:extLst>
                    <a:ext uri="{9D8B030D-6E8A-4147-A177-3AD203B41FA5}">
                      <a16:colId xmlns:a16="http://schemas.microsoft.com/office/drawing/2014/main" val="3837657467"/>
                    </a:ext>
                  </a:extLst>
                </a:gridCol>
                <a:gridCol w="4484565">
                  <a:extLst>
                    <a:ext uri="{9D8B030D-6E8A-4147-A177-3AD203B41FA5}">
                      <a16:colId xmlns:a16="http://schemas.microsoft.com/office/drawing/2014/main" val="664999033"/>
                    </a:ext>
                  </a:extLst>
                </a:gridCol>
                <a:gridCol w="5253167">
                  <a:extLst>
                    <a:ext uri="{9D8B030D-6E8A-4147-A177-3AD203B41FA5}">
                      <a16:colId xmlns:a16="http://schemas.microsoft.com/office/drawing/2014/main" val="3796182416"/>
                    </a:ext>
                  </a:extLst>
                </a:gridCol>
              </a:tblGrid>
              <a:tr h="218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Zaštitn</a:t>
                      </a:r>
                      <a:r>
                        <a:rPr lang="hr-HR" sz="22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 ograde </a:t>
                      </a: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pokretnih dijelova obrade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Potpuna pokrivenost pokretnih kolica i radnih sklopova za potpuno izoliranje pokretnih dijelova uzduž osi „Y”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610963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B3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Fleksibilne zavjese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Fleksibilne barijere za zaustavljanje krhotina kako bi se izbjeglo izbacivanje </a:t>
                      </a:r>
                      <a:r>
                        <a:rPr lang="hr-HR" sz="2200" b="1" kern="1200" baseline="0" noProof="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obratka</a:t>
                      </a: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ili njegovih dijelova, ili dijelova alata.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70467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Zaštitna ograda stroja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Zaštitne ploče koje sprječavaju pristup bočnim i stražnjim dijelovima stroja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598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O1</a:t>
                      </a:r>
                      <a:endParaRPr lang="hr-H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Zaštitna</a:t>
                      </a:r>
                      <a:r>
                        <a:rPr lang="hr-HR" sz="22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ograda s vratima</a:t>
                      </a:r>
                      <a:endParaRPr lang="hr-HR" sz="2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Vrata za pristup bočnim i stražnjim dijelovima stroja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18176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92A005A-5931-4968-A5F8-B2A8CD9B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45437" y="-49667"/>
            <a:ext cx="15337437" cy="52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905" y="526960"/>
            <a:ext cx="1036410" cy="1261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746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99256D6E-214F-4783-8899-0BC73312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55" y="411943"/>
            <a:ext cx="8829413" cy="131360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14.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Imenujte sigurnosne uređaje za prinudno zaustavljanje CNC obradnog centra (na primjeru CNC obradnog centra </a:t>
            </a:r>
            <a:r>
              <a:rPr lang="hr-HR" sz="27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7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B3BBB60-E1E8-40F4-B3BC-DC1C152C8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333" y="2085469"/>
            <a:ext cx="5922873" cy="377318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893099D6-BB9E-4C4B-8C9C-9D136DD62722}"/>
              </a:ext>
            </a:extLst>
          </p:cNvPr>
          <p:cNvSpPr/>
          <p:nvPr/>
        </p:nvSpPr>
        <p:spPr>
          <a:xfrm>
            <a:off x="1189726" y="5910892"/>
            <a:ext cx="6616940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10: Sigurnosni prekidači za prinudno zaustavljanje CNC obradnog centra za drvo (</a:t>
            </a:r>
            <a:r>
              <a:rPr lang="hr-H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  <p:sp>
        <p:nvSpPr>
          <p:cNvPr id="7" name="Pravokutnik 6"/>
          <p:cNvSpPr/>
          <p:nvPr/>
        </p:nvSpPr>
        <p:spPr>
          <a:xfrm>
            <a:off x="7681070" y="2085469"/>
            <a:ext cx="3642793" cy="3746731"/>
          </a:xfrm>
          <a:prstGeom prst="rect">
            <a:avLst/>
          </a:prstGeom>
          <a:ln w="349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Sigurnosni uređaji omogućuju siguran rad stroja u slučaju neispravnih situacija te omogućuju rukovatelju promptno blokiranje rada stroja po potrebi ili zbog opasnosti. 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Naprave za prinudne situacije uvijek su aktivne na svakom načinu rada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106" y="906080"/>
            <a:ext cx="921146" cy="6625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625" y="65111"/>
            <a:ext cx="836108" cy="8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53" y="477572"/>
            <a:ext cx="8890819" cy="13607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15.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 poziciju sigurnosnih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uređaja za prinudno zaustavljanje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obradnog centra i njihovu ulogu (na primjeru CNC obradnog centra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</a:t>
            </a:r>
            <a:endParaRPr lang="hr-HR" sz="2400" dirty="0"/>
          </a:p>
        </p:txBody>
      </p:sp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EB522F24-818C-4693-9C8B-71BF6266B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001749"/>
              </p:ext>
            </p:extLst>
          </p:nvPr>
        </p:nvGraphicFramePr>
        <p:xfrm>
          <a:off x="1295401" y="2548483"/>
          <a:ext cx="10308338" cy="3923856"/>
        </p:xfrm>
        <a:graphic>
          <a:graphicData uri="http://schemas.openxmlformats.org/drawingml/2006/table">
            <a:tbl>
              <a:tblPr firstRow="1" firstCol="1" bandRow="1"/>
              <a:tblGrid>
                <a:gridCol w="570606">
                  <a:extLst>
                    <a:ext uri="{9D8B030D-6E8A-4147-A177-3AD203B41FA5}">
                      <a16:colId xmlns:a16="http://schemas.microsoft.com/office/drawing/2014/main" val="3837657467"/>
                    </a:ext>
                  </a:extLst>
                </a:gridCol>
                <a:gridCol w="2236210">
                  <a:extLst>
                    <a:ext uri="{9D8B030D-6E8A-4147-A177-3AD203B41FA5}">
                      <a16:colId xmlns:a16="http://schemas.microsoft.com/office/drawing/2014/main" val="664999033"/>
                    </a:ext>
                  </a:extLst>
                </a:gridCol>
                <a:gridCol w="7501522">
                  <a:extLst>
                    <a:ext uri="{9D8B030D-6E8A-4147-A177-3AD203B41FA5}">
                      <a16:colId xmlns:a16="http://schemas.microsoft.com/office/drawing/2014/main" val="3796182416"/>
                    </a:ext>
                  </a:extLst>
                </a:gridCol>
              </a:tblGrid>
              <a:tr h="218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E01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Gumb za prinudno zaustavljanje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Gumbi ZA PRINUDNO ZAUSTAVLJANJE u obliku gljive nalaze se u blizini upravljačke ploče, na stroju i na pokretnoj tipkovnici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Pritiskom na gumb automatski se zaustavlja stroj, a rotiranjem se vraća u prvobitno stanje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610963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E02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Gumb za prinudno zaustavljanje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Crveni gljivasti gumb, nalazi se na HMI (prijenosnoj radnoj ploči)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zaustavljanje stroja u uvjetima neposredne opasnosti,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200" b="1" kern="12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PAŽNJA: prije povrata stroja i CNC-a u prvotno stanje iz stanja pripravnosti, provjeriti da su uklonjeni uzroci koji su izazvali prinudno stanje. </a:t>
                      </a:r>
                    </a:p>
                  </a:txBody>
                  <a:tcPr marL="30266" marR="30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70467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92A005A-5931-4968-A5F8-B2A8CD9B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45437" y="-49667"/>
            <a:ext cx="15337437" cy="52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678" y="477572"/>
            <a:ext cx="1034061" cy="1261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501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/>
          <a:srcRect r="2903"/>
          <a:stretch/>
        </p:blipFill>
        <p:spPr>
          <a:xfrm>
            <a:off x="1017639" y="4958609"/>
            <a:ext cx="5418734" cy="7039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39" y="1851537"/>
            <a:ext cx="5418734" cy="31070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73" y="1851537"/>
            <a:ext cx="5321918" cy="38110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640" y="258881"/>
            <a:ext cx="8696632" cy="110780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16.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Objasnite značenje sigurnosnih znakova CNC obradnog centra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</a:t>
            </a:r>
            <a:endParaRPr lang="hr-HR" sz="24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924" y="287598"/>
            <a:ext cx="1353429" cy="107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id="{C3274606-0621-48F2-917D-4D4BEE690294}"/>
              </a:ext>
            </a:extLst>
          </p:cNvPr>
          <p:cNvSpPr/>
          <p:nvPr/>
        </p:nvSpPr>
        <p:spPr>
          <a:xfrm>
            <a:off x="890354" y="5752376"/>
            <a:ext cx="4939622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11 : Sigurnosni znakovi CNC obradnog centra za drvo (</a:t>
            </a:r>
            <a:r>
              <a:rPr lang="hr-H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</p:spTree>
    <p:extLst>
      <p:ext uri="{BB962C8B-B14F-4D97-AF65-F5344CB8AC3E}">
        <p14:creationId xmlns:p14="http://schemas.microsoft.com/office/powerpoint/2010/main" val="349345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640" y="258881"/>
            <a:ext cx="8696632" cy="110780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16.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Objasnite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značenje sigurnosnih znakova CNC obradnog centra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</a:t>
            </a:r>
            <a:endParaRPr lang="hr-HR" sz="24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24" y="287598"/>
            <a:ext cx="1353429" cy="107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67" y="1475621"/>
            <a:ext cx="4349855" cy="37054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61" y="1475621"/>
            <a:ext cx="4330795" cy="33307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666" y="5219913"/>
            <a:ext cx="4349855" cy="9548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61" y="4845210"/>
            <a:ext cx="4330795" cy="16403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8" name="Pravokutnik 17">
            <a:extLst>
              <a:ext uri="{FF2B5EF4-FFF2-40B4-BE49-F238E27FC236}">
                <a16:creationId xmlns:a16="http://schemas.microsoft.com/office/drawing/2014/main" id="{C3274606-0621-48F2-917D-4D4BEE690294}"/>
              </a:ext>
            </a:extLst>
          </p:cNvPr>
          <p:cNvSpPr/>
          <p:nvPr/>
        </p:nvSpPr>
        <p:spPr>
          <a:xfrm>
            <a:off x="909485" y="6524427"/>
            <a:ext cx="4939622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12 : Sigurnosni znakovi CNC obradnog centra za drvo (</a:t>
            </a:r>
            <a:r>
              <a:rPr lang="hr-H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</p:spTree>
    <p:extLst>
      <p:ext uri="{BB962C8B-B14F-4D97-AF65-F5344CB8AC3E}">
        <p14:creationId xmlns:p14="http://schemas.microsoft.com/office/powerpoint/2010/main" val="322735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7F48324-F1D3-4F64-BB5E-F2C6044119EF}"/>
              </a:ext>
            </a:extLst>
          </p:cNvPr>
          <p:cNvSpPr/>
          <p:nvPr/>
        </p:nvSpPr>
        <p:spPr>
          <a:xfrm>
            <a:off x="1361983" y="1369900"/>
            <a:ext cx="430973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PREDMET: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CNC tehnologije u izradbi namještaja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NASTAVNA CJELINA: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CNC obradni centar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NASTAVNA TEMA: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Sigurnosne norme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ZANIMANJE: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Drvodjeljski tehničar dizajner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2DFB3322-457F-4F69-BFFC-673217B91A4E}"/>
              </a:ext>
            </a:extLst>
          </p:cNvPr>
          <p:cNvSpPr/>
          <p:nvPr/>
        </p:nvSpPr>
        <p:spPr>
          <a:xfrm>
            <a:off x="3582669" y="3851844"/>
            <a:ext cx="7210253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ISHODI UČENJA: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sng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Razlikovati vrste opasnosti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Razlikovati aktivne i pasivne sigurnosne uređaje i naprave CNC obradnog centra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Primijeniti osobna sredstva zaštite pri radu s CNC obradnim centrom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Analizirati poziciju sigurnosnih uređaja CNC obradnog centra i njihovu ulogu</a:t>
            </a:r>
          </a:p>
        </p:txBody>
      </p:sp>
      <p:pic>
        <p:nvPicPr>
          <p:cNvPr id="1028" name="Picture 4" descr="Novi Zakon o zaštiti na radu stupa na snagu 08.11.2020. godine - FEB  Saraj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80" y="923263"/>
            <a:ext cx="2709154" cy="2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70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7101A-D622-42B6-9E46-BB0C2267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3126"/>
            <a:ext cx="8880987" cy="18987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17.</a:t>
            </a:r>
            <a:br>
              <a:rPr lang="hr-H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Fotografirajte sigurnosne znakove CNC obradnog centra za drvo. Navedite na kojem dijelu stroja ste uočili neki sigurnosni znak i objasnite značenje tog znaka. Odgovore unesite u tablicu:</a:t>
            </a:r>
            <a:b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C2F34D39-943B-4195-8438-FAF1B4F76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00110"/>
              </p:ext>
            </p:extLst>
          </p:nvPr>
        </p:nvGraphicFramePr>
        <p:xfrm>
          <a:off x="1460583" y="2497393"/>
          <a:ext cx="8715803" cy="3720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908">
                  <a:extLst>
                    <a:ext uri="{9D8B030D-6E8A-4147-A177-3AD203B41FA5}">
                      <a16:colId xmlns:a16="http://schemas.microsoft.com/office/drawing/2014/main" val="2528806836"/>
                    </a:ext>
                  </a:extLst>
                </a:gridCol>
                <a:gridCol w="2246646">
                  <a:extLst>
                    <a:ext uri="{9D8B030D-6E8A-4147-A177-3AD203B41FA5}">
                      <a16:colId xmlns:a16="http://schemas.microsoft.com/office/drawing/2014/main" val="1434327654"/>
                    </a:ext>
                  </a:extLst>
                </a:gridCol>
                <a:gridCol w="2850788">
                  <a:extLst>
                    <a:ext uri="{9D8B030D-6E8A-4147-A177-3AD203B41FA5}">
                      <a16:colId xmlns:a16="http://schemas.microsoft.com/office/drawing/2014/main" val="4281828261"/>
                    </a:ext>
                  </a:extLst>
                </a:gridCol>
                <a:gridCol w="2722461">
                  <a:extLst>
                    <a:ext uri="{9D8B030D-6E8A-4147-A177-3AD203B41FA5}">
                      <a16:colId xmlns:a16="http://schemas.microsoft.com/office/drawing/2014/main" val="784476577"/>
                    </a:ext>
                  </a:extLst>
                </a:gridCol>
              </a:tblGrid>
              <a:tr h="1019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u="non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R.br.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b="1" u="non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Fotografija sigurnosnog znaka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b="1" u="non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Naziv elementa stroja na kojem je sigurnosni znak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1" u="none" kern="12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Opis - značenje sigurnosnog znaka</a:t>
                      </a:r>
                      <a:endParaRPr lang="hr-HR" sz="2200" b="1" u="non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71735"/>
                  </a:ext>
                </a:extLst>
              </a:tr>
              <a:tr h="130064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83722"/>
                  </a:ext>
                </a:extLst>
              </a:tr>
              <a:tr h="44313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48351"/>
                  </a:ext>
                </a:extLst>
              </a:tr>
              <a:tr h="44313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224195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2407" y="265470"/>
            <a:ext cx="1282451" cy="130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432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7101A-D622-42B6-9E46-BB0C2267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569" y="1058143"/>
            <a:ext cx="1968908" cy="531316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18.</a:t>
            </a:r>
            <a:br>
              <a:rPr lang="hr-H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Provjerite 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ispravnost sigurnosnih naprava CNC obradnog centra (školski praktikum) koristeći preporučene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tablice</a:t>
            </a:r>
            <a:b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26" y="1058143"/>
            <a:ext cx="6672745" cy="49493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3274606-0621-48F2-917D-4D4BEE690294}"/>
              </a:ext>
            </a:extLst>
          </p:cNvPr>
          <p:cNvSpPr/>
          <p:nvPr/>
        </p:nvSpPr>
        <p:spPr>
          <a:xfrm>
            <a:off x="3755922" y="6081352"/>
            <a:ext cx="6885411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13 : Provjera ispravnosti sigurnosnih uređaja i naprava CNC obradnog centra za drvo (</a:t>
            </a:r>
            <a:r>
              <a:rPr lang="hr-H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716" y="302678"/>
            <a:ext cx="951058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8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7101A-D622-42B6-9E46-BB0C2267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30" y="467590"/>
            <a:ext cx="2372032" cy="5766062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18.</a:t>
            </a:r>
            <a:br>
              <a:rPr lang="hr-H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Provjerite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ispravnost sigurnosnih naprava CNC obradnog centra,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(školski praktikum) koristeći preporučene parametre (tablice za provjeru manjkavosti)</a:t>
            </a:r>
            <a:br>
              <a:rPr lang="hr-H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09" y="467590"/>
            <a:ext cx="4889092" cy="287297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807" y="3350621"/>
            <a:ext cx="4901794" cy="27838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C3274606-0621-48F2-917D-4D4BEE690294}"/>
              </a:ext>
            </a:extLst>
          </p:cNvPr>
          <p:cNvSpPr/>
          <p:nvPr/>
        </p:nvSpPr>
        <p:spPr>
          <a:xfrm>
            <a:off x="4336025" y="6213988"/>
            <a:ext cx="503657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14 : Tablice za provjeru ispravnosti sigurnosnih uređaja i naprava CNC obradnog centra za drvo (</a:t>
            </a:r>
            <a:r>
              <a:rPr lang="hr-H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148" y="467590"/>
            <a:ext cx="951058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25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7F48324-F1D3-4F64-BB5E-F2C6044119EF}"/>
              </a:ext>
            </a:extLst>
          </p:cNvPr>
          <p:cNvSpPr/>
          <p:nvPr/>
        </p:nvSpPr>
        <p:spPr>
          <a:xfrm>
            <a:off x="1137576" y="1097628"/>
            <a:ext cx="67900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LITERATURA I IZVORI</a:t>
            </a:r>
            <a:r>
              <a:rPr kumimoji="0" lang="hr-HR" sz="18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sng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Priručnik s uputama – Numerički upravljana bušilica – glodalica za drvo i slične materijale, </a:t>
            </a:r>
            <a:r>
              <a:rPr lang="hr-HR" sz="1200" dirty="0" err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hr-HR" sz="1200" dirty="0" err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Slika 1: https://encrypted-tbn0.gstatic.com/images?q=tbn:ANd9GcQBGJaYUFEUPbmqLCittAUb28OdK72n3w2WPsXHoCnBr_r-8623k3hPJ_ST32Js0oha14E&amp;usqp=CAU, preuzeto 25.09.2022.</a:t>
            </a:r>
            <a:endParaRPr lang="hr-HR" sz="12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https://preventa.hr/zastita-na-radu-upit/sigurnost-na-radu-pri-obradi-drveta</a:t>
            </a:r>
            <a:endParaRPr lang="hr-HR" sz="12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Slika 5: https://www.google.com/url?sa=i&amp;url=https%3A%2F%2Fkes.ba%2Fradna-i-zastitna-oprema%2F&amp;psig=AOvVaw2WaTlR8g3OG2eiQqZHXgig&amp;ust=1664217473895000&amp;source=images&amp;cd=vfe&amp;ved=0CAwQjRxqFwoTCOjcrbnLsPoCFQAAAAAdAAAAABAg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preuzeto 25.09.2022.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Slika 3: https://lifelock.hr/wp-content/uploads/2016/09/Za%C5%A1tita-na-radu-procjene-rizika-auditi-osposobljavanja-ispitivanja.jpg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preuzeto 25.09.2022.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Slika 4: https://s3.envato.com/files/300831111/202007016564.JPG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preuzeto 25.09.2022.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Slika 6: 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https://znakovi-sigurnosti.hr/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preuzeto 25.09.2022.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Slika 7: 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http://ss-tehnicka-prometna-st.skole.hr/upload/ss-tehnicka-prometna-st/images/static3/1065/File/zastita_na_radu__-_znakovi_opasnosti.pdf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preuzeto 25.09.2022.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Slika  8-14: Priručnik s uputama – Numerički upravljana bušilica – glodalica za drvo i slične materijale, </a:t>
            </a:r>
            <a:r>
              <a:rPr lang="hr-HR" sz="1200" dirty="0" err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hr-HR" sz="1200" dirty="0" err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sng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2DFB3322-457F-4F69-BFFC-673217B91A4E}"/>
              </a:ext>
            </a:extLst>
          </p:cNvPr>
          <p:cNvSpPr/>
          <p:nvPr/>
        </p:nvSpPr>
        <p:spPr>
          <a:xfrm>
            <a:off x="8112155" y="5173910"/>
            <a:ext cx="3171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Prezentaciju izradila:</a:t>
            </a:r>
            <a:r>
              <a:rPr lang="hr-HR" sz="1400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Ernestina</a:t>
            </a:r>
            <a:r>
              <a:rPr lang="hr-HR" sz="1400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Tropša</a:t>
            </a:r>
            <a:endParaRPr lang="hr-HR" sz="1400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Srednja strukovna škola Varaždin</a:t>
            </a:r>
            <a:endParaRPr kumimoji="0" lang="hr-HR" sz="1400" i="0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1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E61A36-4921-4280-AB9C-0AFB7DA0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15" y="1068845"/>
            <a:ext cx="10075223" cy="59477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r-HR" sz="27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Zaštita na radu je sustav pravila, mjera, postupaka i aktivnosti, čijom se organiziranom primjenom osiguravaju uvjeti rada bez opasnosti za život i zdravlje.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Zakon o zaštiti na radu (NN, br. 71/14, 118/14, 94/18 i 96/18)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Zakon o radu (NN, br. 93/14 i 127/17)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Pravilnik o obavljanju poslova zaštite na radu (NN, br. 112/14, 43/15, 72/15) 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Pravilnik o osposobljavaju iz zaštite na radu(NN, br. 112/14) 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Pravilnik o izradi procjene rizika (NN, br. 112/14)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Pravilnik o ovlaštenjima za poslove zaštite na radu (NN, br. 112/14 i 84/15) - -- Pravilnik o poslovima s posebnim uvjetima rada (NN, br. 5/84)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Pravilnik o zaštiti na radu pri mehaničkoj preradi i obradi drveta i sličnih materijala</a:t>
            </a: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r-HR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dirty="0"/>
            </a:br>
            <a:endParaRPr lang="hr-HR" sz="11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5317A5E-93F3-49C5-B827-60BD007E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5814">
            <a:off x="11185345" y="869768"/>
            <a:ext cx="534632" cy="63059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54BC01A5-A919-4CC7-BCD0-229BAC0B96CD}"/>
              </a:ext>
            </a:extLst>
          </p:cNvPr>
          <p:cNvSpPr/>
          <p:nvPr/>
        </p:nvSpPr>
        <p:spPr>
          <a:xfrm>
            <a:off x="1200815" y="347840"/>
            <a:ext cx="85817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Aktivnost 1. 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Pročitajte i podsjetite se!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622" y="1560623"/>
            <a:ext cx="1268078" cy="1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74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0477" y="400576"/>
            <a:ext cx="8248994" cy="108639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2.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navedenih vrsta opasnosti </a:t>
            </a: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izdvojite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opasnosti koje se mogu javiti u radu sa CNC obradnim centrom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u="sng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0477" y="1653964"/>
            <a:ext cx="9601200" cy="48034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VRSTE OPASNOSTI:</a:t>
            </a:r>
            <a:endParaRPr lang="hr-HR" sz="2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Mehaničke opasnosti od predmeta obrade, alata, strojeva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pri horizontalnom i vertikalnom transportu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pada s visine ili u dubinu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električne struje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pri rukovanju opasnim radnim tvarima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prašine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buke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vibracije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neprilagođene rasvjete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štetnih zračenja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Biološke opasnosti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Rad u uvjetima učestalog stresa i/ili trajne psihičke napetosti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511" y="400576"/>
            <a:ext cx="1164573" cy="1169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9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6860" y="1638300"/>
            <a:ext cx="9601200" cy="3581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Mehaničkim izvorima opasnosti smatraju se oni izvori koji uzrokuju mehaničke ozljede. To su udarci, prignječenja, posjekotine. Do mehaničkih ozljeda dolazi od predmeta u stanju mirovanja ili gibanja.</a:t>
            </a:r>
          </a:p>
          <a:p>
            <a:pPr marL="0" indent="0" algn="just">
              <a:buNone/>
            </a:pPr>
            <a:endParaRPr lang="hr-HR" dirty="0">
              <a:solidFill>
                <a:srgbClr val="282828"/>
              </a:solidFill>
              <a:latin typeface="Poppi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dijelova koji miruju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rotirajućih dijelova (kod kružnog gibanja)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kod pravocrtnog gibanja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od uklještenja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Opasnosti na različitim mjestima radnog postupka</a:t>
            </a:r>
          </a:p>
          <a:p>
            <a:endParaRPr lang="hr-HR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D275DEB-C151-4321-9C76-A571B84E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357861"/>
            <a:ext cx="9601200" cy="7728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3.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Opišite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mehaničke izvore opasnosti u radu sa strojevima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u="sng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149" y="289035"/>
            <a:ext cx="996340" cy="989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45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7EC69B80-1F40-4A2B-9022-25FBD188B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4193" y="691674"/>
            <a:ext cx="1642090" cy="5574737"/>
          </a:xfrm>
          <a:prstGeom prst="rect">
            <a:avLst/>
          </a:prstGeom>
        </p:spPr>
      </p:pic>
      <p:sp>
        <p:nvSpPr>
          <p:cNvPr id="8" name="Naslov 7">
            <a:extLst>
              <a:ext uri="{FF2B5EF4-FFF2-40B4-BE49-F238E27FC236}">
                <a16:creationId xmlns:a16="http://schemas.microsoft.com/office/drawing/2014/main" id="{B3A26CD3-07DA-4E1F-AB78-8D16ACA5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571" y="634524"/>
            <a:ext cx="2234874" cy="567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4.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slikama su prikazani su primjeri mehaničkih izvora opasnosti koji mogu izazvati mehaničke ozljede.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Izdvojite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 izvore za koje smatrate da postoje i kod CNC obradnih centara za drvo</a:t>
            </a:r>
            <a:endParaRPr lang="hr-HR" b="1" u="sng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C3448E6-2832-4C03-A8F0-C6118030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398" y="636912"/>
            <a:ext cx="1844999" cy="571735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2E26AC8-317C-4E84-94B2-F9426022C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280" y="634524"/>
            <a:ext cx="1843322" cy="571215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2C82AF09-6100-4E0A-8932-30D51E8B4AD0}"/>
              </a:ext>
            </a:extLst>
          </p:cNvPr>
          <p:cNvSpPr/>
          <p:nvPr/>
        </p:nvSpPr>
        <p:spPr>
          <a:xfrm>
            <a:off x="4144086" y="6354263"/>
            <a:ext cx="231435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2: Mehanički izvori opasnosti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5838" y="49721"/>
            <a:ext cx="1164289" cy="1169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464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B3A26CD3-07DA-4E1F-AB78-8D16ACA5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91" y="634525"/>
            <a:ext cx="2178262" cy="5351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5.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slikama su prikazana različita osobna sredstva zaštite. 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Izdvojite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ona sredstva zaštite za koje smatrate da se trebaju koristiti i u radu sa CNC obradnim centrima za drvo</a:t>
            </a:r>
            <a:endParaRPr lang="hr-HR" b="1" u="sng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F2B8021-4A34-4BA1-92D1-C75B65C0A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7142" y="738230"/>
            <a:ext cx="3369201" cy="490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D9A6707-F490-488D-9BDB-DE8CFA3B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992" y="738230"/>
            <a:ext cx="3168824" cy="1948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95EEB2-713D-4105-8A70-44DD95C77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90" y="3232462"/>
            <a:ext cx="3213173" cy="2396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C7805A84-CB76-42D0-A991-7C0B8F2CAC49}"/>
              </a:ext>
            </a:extLst>
          </p:cNvPr>
          <p:cNvSpPr/>
          <p:nvPr/>
        </p:nvSpPr>
        <p:spPr>
          <a:xfrm>
            <a:off x="3528679" y="5761163"/>
            <a:ext cx="2237920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4: Sredstva osobne zaštite 2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D85DBB6-5BF1-48DA-9F29-7B91F625159B}"/>
              </a:ext>
            </a:extLst>
          </p:cNvPr>
          <p:cNvSpPr/>
          <p:nvPr/>
        </p:nvSpPr>
        <p:spPr>
          <a:xfrm>
            <a:off x="3528679" y="2818795"/>
            <a:ext cx="2237920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3: Sredstva osobne zaštite 1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2920C40-3A97-4489-95A1-8688D1D09608}"/>
              </a:ext>
            </a:extLst>
          </p:cNvPr>
          <p:cNvSpPr/>
          <p:nvPr/>
        </p:nvSpPr>
        <p:spPr>
          <a:xfrm>
            <a:off x="7234710" y="5761162"/>
            <a:ext cx="2237920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5: Sredstva osobne zaštite 3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968" y="76094"/>
            <a:ext cx="1111046" cy="111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425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8">
            <a:extLst>
              <a:ext uri="{FF2B5EF4-FFF2-40B4-BE49-F238E27FC236}">
                <a16:creationId xmlns:a16="http://schemas.microsoft.com/office/drawing/2014/main" id="{5EAE80BD-11F6-4E97-9F64-DBC8949E2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82" y="2832186"/>
            <a:ext cx="5652494" cy="3150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D8AE4694-CB0E-47E6-8454-28636CCBFBBB}"/>
              </a:ext>
            </a:extLst>
          </p:cNvPr>
          <p:cNvSpPr/>
          <p:nvPr/>
        </p:nvSpPr>
        <p:spPr>
          <a:xfrm>
            <a:off x="1213502" y="875419"/>
            <a:ext cx="86580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ZNAKOVI SIGURNOSTI su znakovi s općom porukom o sigurnosti u kombinaciji boje i geometrijskog oblika koji uz dodatni grafički simbol ili tekst nose posebnu poruku o sigurnosti. Postavljaju se za označavanje sa svrhom brzog i lakog usmjeravanja pozornosti na predmet i situaciju koja bi mogla prouzročiti određenu opasnost.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4F503F0-1E01-419A-B5B5-5A6A31E5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225">
            <a:off x="10916492" y="56476"/>
            <a:ext cx="952239" cy="1044392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D108AC03-AB1E-4A87-ADEB-D06B80CEE813}"/>
              </a:ext>
            </a:extLst>
          </p:cNvPr>
          <p:cNvSpPr/>
          <p:nvPr/>
        </p:nvSpPr>
        <p:spPr>
          <a:xfrm>
            <a:off x="1200815" y="347840"/>
            <a:ext cx="85817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Aktivnost 6.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Pročitajte i podsjetite se!</a:t>
            </a:r>
            <a:endParaRPr lang="hr-HR" sz="24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F8D51344-6D58-42B5-A306-D14D55139B1E}"/>
              </a:ext>
            </a:extLst>
          </p:cNvPr>
          <p:cNvSpPr/>
          <p:nvPr/>
        </p:nvSpPr>
        <p:spPr>
          <a:xfrm>
            <a:off x="3897795" y="6154244"/>
            <a:ext cx="2552943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6 : Znakovi sigurnosti - kategorije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798" y="1155621"/>
            <a:ext cx="1319947" cy="11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id="{EF303533-84E5-4E50-9982-F64861D914C6}"/>
              </a:ext>
            </a:extLst>
          </p:cNvPr>
          <p:cNvSpPr/>
          <p:nvPr/>
        </p:nvSpPr>
        <p:spPr>
          <a:xfrm>
            <a:off x="1153847" y="491613"/>
            <a:ext cx="2169456" cy="517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7.</a:t>
            </a:r>
          </a:p>
          <a:p>
            <a:endParaRPr lang="hr-HR" sz="2400" b="1" u="sng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slici su prikazani različiti znakovi sigurnosti.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Izdvojite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 znakove sigurnosti koji se primjenjuju  za CNC obradne centre za drvo. 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798C43AD-6C44-4872-9606-89E9DA86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24" y="582466"/>
            <a:ext cx="4575921" cy="5528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C2B772ED-416E-4D69-AB03-FD8AB6A7BDAF}"/>
              </a:ext>
            </a:extLst>
          </p:cNvPr>
          <p:cNvSpPr/>
          <p:nvPr/>
        </p:nvSpPr>
        <p:spPr>
          <a:xfrm>
            <a:off x="6180177" y="6208422"/>
            <a:ext cx="1779013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7: Znakovi sigurnosti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108" y="189175"/>
            <a:ext cx="13473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7176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Plava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lava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1432</Words>
  <Application>Microsoft Office PowerPoint</Application>
  <PresentationFormat>Široki zaslon</PresentationFormat>
  <Paragraphs>162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1" baseType="lpstr">
      <vt:lpstr>Arial</vt:lpstr>
      <vt:lpstr>Calibri</vt:lpstr>
      <vt:lpstr>Franklin Gothic Book</vt:lpstr>
      <vt:lpstr>Poppins</vt:lpstr>
      <vt:lpstr>Roboto</vt:lpstr>
      <vt:lpstr>Times New Roman</vt:lpstr>
      <vt:lpstr>Verdana</vt:lpstr>
      <vt:lpstr>Žetva</vt:lpstr>
      <vt:lpstr>PowerPoint prezentacija</vt:lpstr>
      <vt:lpstr>PowerPoint prezentacija</vt:lpstr>
      <vt:lpstr>Zaštita na radu je sustav pravila, mjera, postupaka i aktivnosti, čijom se organiziranom primjenom osiguravaju uvjeti rada bez opasnosti za život i zdravlje.   - Zakon o zaštiti na radu (NN, br. 71/14, 118/14, 94/18 i 96/18) - Zakon o radu (NN, br. 93/14 i 127/17) - Pravilnik o obavljanju poslova zaštite na radu (NN, br. 112/14, 43/15, 72/15)  - Pravilnik o osposobljavaju iz zaštite na radu(NN, br. 112/14)  - Pravilnik o izradi procjene rizika (NN, br. 112/14) - Pravilnik o ovlaštenjima za poslove zaštite na radu (NN, br. 112/14 i 84/15) - -- Pravilnik o poslovima s posebnim uvjetima rada (NN, br. 5/84) - Pravilnik o zaštiti na radu pri mehaničkoj preradi i obradi drveta i sličnih materijala              </vt:lpstr>
      <vt:lpstr>Aktivnost 2.  Od navedenih vrsta opasnosti izdvojite opasnosti koje se mogu javiti u radu sa CNC obradnim centrom   </vt:lpstr>
      <vt:lpstr>Aktivnost 3.  Opišite mehaničke izvore opasnosti u radu sa strojevima  </vt:lpstr>
      <vt:lpstr>Aktivnost 4.   Na slikama su prikazani su primjeri mehaničkih izvora opasnosti koji mogu izazvati mehaničke ozljede. Izdvojite one izvore za koje smatrate da postoje i kod CNC obradnih centara za drvo</vt:lpstr>
      <vt:lpstr>Aktivnost 5.   Na slikama su prikazana različita osobna sredstva zaštite.  Izdvojite ona sredstva zaštite za koje smatrate da se trebaju koristiti i u radu sa CNC obradnim centrima za drvo</vt:lpstr>
      <vt:lpstr>PowerPoint prezentacija</vt:lpstr>
      <vt:lpstr>PowerPoint prezentacija</vt:lpstr>
      <vt:lpstr>PowerPoint prezentacija</vt:lpstr>
      <vt:lpstr>PowerPoint prezentacija</vt:lpstr>
      <vt:lpstr>Aktivnost 10.  Analizirajte upute za siguran rad s CNC strojem (na primjeru CNC obradnog centra za drvo scm Morbidelli m100)</vt:lpstr>
      <vt:lpstr>Aktivnost 11.  Imenujte  aktivne i pasivne sigurnosne uređaje CNC obradnog centra (na primjeru CNC obradnog centra scm Morbidelli m100)   </vt:lpstr>
      <vt:lpstr>Aktivnost 12.  Analizirajte poziciju sigurnosnih aktivnih uređaja i naprava CNC obradnog centra i njihovu ulogu (na primjeru CNC obradnog centra scm Morbidelli m100</vt:lpstr>
      <vt:lpstr>Aktivnost 13.  Analizirajte poziciju sigurnosnih pasivnih uređaja i naprava CNC obradnog centra i njihovu ulogu (na primjeru CNC obradnog centra scm Morbidelli m100</vt:lpstr>
      <vt:lpstr>Aktivnost 14.  Imenujte sigurnosne uređaje za prinudno zaustavljanje CNC obradnog centra (na primjeru CNC obradnog centra scm Morbidelli m100)  </vt:lpstr>
      <vt:lpstr>Aktivnost 15.  Analizirajte poziciju sigurnosnih uređaja za prinudno zaustavljanje CNC obradnog centra i njihovu ulogu (na primjeru CNC obradnog centra scm Morbidelli m100</vt:lpstr>
      <vt:lpstr>Aktivnost 16.  Objasnite značenje sigurnosnih znakova CNC obradnog centra (na primjeru CNC obradnog centra scm Morbidelli m100</vt:lpstr>
      <vt:lpstr>Aktivnost 16.  Objasnite značenje sigurnosnih znakova CNC obradnog centra (na primjeru CNC obradnog centra scm Morbidelli m100</vt:lpstr>
      <vt:lpstr>Aktivnost 17. Fotografirajte sigurnosne znakove CNC obradnog centra za drvo. Navedite na kojem dijelu stroja ste uočili neki sigurnosni znak i objasnite značenje tog znaka. Odgovore unesite u tablicu:      </vt:lpstr>
      <vt:lpstr>Aktivnost 18.  Provjerite ispravnost sigurnosnih naprava CNC obradnog centra (školski praktikum) koristeći preporučene tablice  </vt:lpstr>
      <vt:lpstr>Aktivnost 18. Provjerite ispravnost sigurnosnih naprava CNC obradnog centra, (školski praktikum) koristeći preporučene parametre (tablice za provjeru manjkavosti)  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Admin</dc:creator>
  <cp:lastModifiedBy>Admin</cp:lastModifiedBy>
  <cp:revision>130</cp:revision>
  <dcterms:created xsi:type="dcterms:W3CDTF">2022-09-12T15:28:35Z</dcterms:created>
  <dcterms:modified xsi:type="dcterms:W3CDTF">2022-09-29T15:02:30Z</dcterms:modified>
</cp:coreProperties>
</file>