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3EA0DE8-ACCF-4240-B7F2-964D0417911D}" type="datetimeFigureOut">
              <a:rPr lang="hr-BA" smtClean="0"/>
              <a:pPr/>
              <a:t>4.10.2019.</a:t>
            </a:fld>
            <a:endParaRPr lang="hr-B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39710E-FE2B-448A-854A-55CDFCC7B860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A0DE8-ACCF-4240-B7F2-964D0417911D}" type="datetimeFigureOut">
              <a:rPr lang="hr-BA" smtClean="0"/>
              <a:pPr/>
              <a:t>4.10.2019.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39710E-FE2B-448A-854A-55CDFCC7B860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A0DE8-ACCF-4240-B7F2-964D0417911D}" type="datetimeFigureOut">
              <a:rPr lang="hr-BA" smtClean="0"/>
              <a:pPr/>
              <a:t>4.10.2019.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39710E-FE2B-448A-854A-55CDFCC7B860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A0DE8-ACCF-4240-B7F2-964D0417911D}" type="datetimeFigureOut">
              <a:rPr lang="hr-BA" smtClean="0"/>
              <a:pPr/>
              <a:t>4.10.2019.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39710E-FE2B-448A-854A-55CDFCC7B860}" type="slidenum">
              <a:rPr lang="hr-BA" smtClean="0"/>
              <a:pPr/>
              <a:t>‹#›</a:t>
            </a:fld>
            <a:endParaRPr lang="hr-B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A0DE8-ACCF-4240-B7F2-964D0417911D}" type="datetimeFigureOut">
              <a:rPr lang="hr-BA" smtClean="0"/>
              <a:pPr/>
              <a:t>4.10.2019.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39710E-FE2B-448A-854A-55CDFCC7B860}" type="slidenum">
              <a:rPr lang="hr-BA" smtClean="0"/>
              <a:pPr/>
              <a:t>‹#›</a:t>
            </a:fld>
            <a:endParaRPr lang="hr-B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A0DE8-ACCF-4240-B7F2-964D0417911D}" type="datetimeFigureOut">
              <a:rPr lang="hr-BA" smtClean="0"/>
              <a:pPr/>
              <a:t>4.10.2019.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39710E-FE2B-448A-854A-55CDFCC7B860}" type="slidenum">
              <a:rPr lang="hr-BA" smtClean="0"/>
              <a:pPr/>
              <a:t>‹#›</a:t>
            </a:fld>
            <a:endParaRPr lang="hr-B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A0DE8-ACCF-4240-B7F2-964D0417911D}" type="datetimeFigureOut">
              <a:rPr lang="hr-BA" smtClean="0"/>
              <a:pPr/>
              <a:t>4.10.2019.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39710E-FE2B-448A-854A-55CDFCC7B860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A0DE8-ACCF-4240-B7F2-964D0417911D}" type="datetimeFigureOut">
              <a:rPr lang="hr-BA" smtClean="0"/>
              <a:pPr/>
              <a:t>4.10.2019.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39710E-FE2B-448A-854A-55CDFCC7B860}" type="slidenum">
              <a:rPr lang="hr-BA" smtClean="0"/>
              <a:pPr/>
              <a:t>‹#›</a:t>
            </a:fld>
            <a:endParaRPr lang="hr-B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A0DE8-ACCF-4240-B7F2-964D0417911D}" type="datetimeFigureOut">
              <a:rPr lang="hr-BA" smtClean="0"/>
              <a:pPr/>
              <a:t>4.10.2019.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39710E-FE2B-448A-854A-55CDFCC7B860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3EA0DE8-ACCF-4240-B7F2-964D0417911D}" type="datetimeFigureOut">
              <a:rPr lang="hr-BA" smtClean="0"/>
              <a:pPr/>
              <a:t>4.10.2019.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39710E-FE2B-448A-854A-55CDFCC7B860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3EA0DE8-ACCF-4240-B7F2-964D0417911D}" type="datetimeFigureOut">
              <a:rPr lang="hr-BA" smtClean="0"/>
              <a:pPr/>
              <a:t>4.10.2019.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39710E-FE2B-448A-854A-55CDFCC7B860}" type="slidenum">
              <a:rPr lang="hr-BA" smtClean="0"/>
              <a:pPr/>
              <a:t>‹#›</a:t>
            </a:fld>
            <a:endParaRPr lang="hr-B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3EA0DE8-ACCF-4240-B7F2-964D0417911D}" type="datetimeFigureOut">
              <a:rPr lang="hr-BA" smtClean="0"/>
              <a:pPr/>
              <a:t>4.10.2019.</a:t>
            </a:fld>
            <a:endParaRPr lang="hr-B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B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039710E-FE2B-448A-854A-55CDFCC7B860}" type="slidenum">
              <a:rPr lang="hr-BA" smtClean="0"/>
              <a:pPr/>
              <a:t>‹#›</a:t>
            </a:fld>
            <a:endParaRPr lang="hr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5.emf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4.wmf"/><Relationship Id="rId5" Type="http://schemas.openxmlformats.org/officeDocument/2006/relationships/image" Target="../media/image7.emf"/><Relationship Id="rId10" Type="http://schemas.openxmlformats.org/officeDocument/2006/relationships/oleObject" Target="../embeddings/oleObject3.bin"/><Relationship Id="rId4" Type="http://schemas.openxmlformats.org/officeDocument/2006/relationships/image" Target="../media/image6.emf"/><Relationship Id="rId9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5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16.wmf"/><Relationship Id="rId9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r-BA" dirty="0" smtClean="0"/>
              <a:t>RAZLOMCI</a:t>
            </a:r>
            <a:endParaRPr lang="hr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hr-BA" dirty="0" smtClean="0"/>
              <a:t>MJEŠOVITI BROJEVI</a:t>
            </a:r>
            <a:endParaRPr lang="hr-BA" dirty="0"/>
          </a:p>
        </p:txBody>
      </p:sp>
      <p:sp>
        <p:nvSpPr>
          <p:cNvPr id="4" name="TextBox 3"/>
          <p:cNvSpPr txBox="1"/>
          <p:nvPr/>
        </p:nvSpPr>
        <p:spPr>
          <a:xfrm>
            <a:off x="5292080" y="450912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Izradila: Antonela Matajić</a:t>
            </a:r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Zadaci:</a:t>
            </a:r>
            <a:endParaRPr lang="hr-BA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908720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Zapiši razlomke                 obliku mješovitih brojeva.</a:t>
            </a:r>
            <a:endParaRPr lang="hr-B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67744" y="764704"/>
          <a:ext cx="1052130" cy="635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672840" imgH="406080" progId="Equation.3">
                  <p:embed/>
                </p:oleObj>
              </mc:Choice>
              <mc:Fallback>
                <p:oleObj name="Equation" r:id="rId3" imgW="672840" imgH="4060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764704"/>
                        <a:ext cx="1052130" cy="6352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267744" y="1988840"/>
          <a:ext cx="1254685" cy="36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5" imgW="583920" imgH="1676160" progId="Equation.3">
                  <p:embed/>
                </p:oleObj>
              </mc:Choice>
              <mc:Fallback>
                <p:oleObj name="Equation" r:id="rId5" imgW="583920" imgH="16761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1988840"/>
                        <a:ext cx="1254685" cy="360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76672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Iz svega što smo naučili o razlomcima možemo zaključiti sljedeće:</a:t>
            </a:r>
            <a:endParaRPr lang="hr-B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628800"/>
            <a:ext cx="24193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1484784"/>
            <a:ext cx="24193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1484784"/>
            <a:ext cx="24193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899592" y="3140968"/>
          <a:ext cx="288032" cy="751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6" imgW="215640" imgH="406080" progId="Equation.3">
                  <p:embed/>
                </p:oleObj>
              </mc:Choice>
              <mc:Fallback>
                <p:oleObj name="Equation" r:id="rId6" imgW="215640" imgH="406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140968"/>
                        <a:ext cx="288032" cy="7514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413500" y="3141663"/>
          <a:ext cx="203200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8" imgW="152280" imgH="406080" progId="Equation.3">
                  <p:embed/>
                </p:oleObj>
              </mc:Choice>
              <mc:Fallback>
                <p:oleObj name="Equation" r:id="rId8" imgW="152280" imgH="4060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0" y="3141663"/>
                        <a:ext cx="203200" cy="750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822700" y="3141663"/>
          <a:ext cx="201613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10" imgW="152280" imgH="406080" progId="Equation.3">
                  <p:embed/>
                </p:oleObj>
              </mc:Choice>
              <mc:Fallback>
                <p:oleObj name="Equation" r:id="rId10" imgW="152280" imgH="4060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141663"/>
                        <a:ext cx="201613" cy="750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835696" y="3212976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600" b="1" dirty="0" smtClean="0"/>
              <a:t>1</a:t>
            </a:r>
            <a:endParaRPr lang="hr-BA" sz="3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380312" y="3212976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600" b="1" dirty="0" smtClean="0"/>
              <a:t>1</a:t>
            </a:r>
            <a:endParaRPr lang="hr-BA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788024" y="3212976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600" b="1" dirty="0" smtClean="0"/>
              <a:t>1</a:t>
            </a:r>
            <a:endParaRPr lang="hr-BA" sz="3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331640" y="321297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&lt;</a:t>
            </a:r>
            <a:endParaRPr lang="hr-BA" sz="3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804248" y="321297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&lt;</a:t>
            </a:r>
            <a:endParaRPr lang="hr-BA" sz="3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211960" y="321297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&lt;</a:t>
            </a:r>
            <a:endParaRPr lang="hr-BA" sz="3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39552" y="4221088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Razlomak je manji od 1 ako mu je brojnik manji od nazivnika.</a:t>
            </a:r>
            <a:endParaRPr lang="hr-BA" dirty="0"/>
          </a:p>
        </p:txBody>
      </p:sp>
      <p:sp>
        <p:nvSpPr>
          <p:cNvPr id="21" name="TextBox 20"/>
          <p:cNvSpPr txBox="1"/>
          <p:nvPr/>
        </p:nvSpPr>
        <p:spPr>
          <a:xfrm>
            <a:off x="611560" y="494116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BA" dirty="0" smtClean="0"/>
              <a:t>Takve razlomke zovemo </a:t>
            </a:r>
            <a:r>
              <a:rPr lang="hr-BA" b="1" dirty="0" smtClean="0"/>
              <a:t>PRAVIM RAZLOMCIMA</a:t>
            </a:r>
            <a:r>
              <a:rPr lang="hr-BA" dirty="0" smtClean="0"/>
              <a:t>.</a:t>
            </a:r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764704"/>
            <a:ext cx="24193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764704"/>
            <a:ext cx="24193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Left Brace 3"/>
          <p:cNvSpPr/>
          <p:nvPr/>
        </p:nvSpPr>
        <p:spPr>
          <a:xfrm rot="16200000">
            <a:off x="2771800" y="-531440"/>
            <a:ext cx="792088" cy="5256584"/>
          </a:xfrm>
          <a:prstGeom prst="leftBrace">
            <a:avLst>
              <a:gd name="adj1" fmla="val 8333"/>
              <a:gd name="adj2" fmla="val 4946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B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987824" y="2564904"/>
          <a:ext cx="364232" cy="971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152280" imgH="406080" progId="Equation.3">
                  <p:embed/>
                </p:oleObj>
              </mc:Choice>
              <mc:Fallback>
                <p:oleObj name="Equation" r:id="rId5" imgW="152280" imgH="4060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564904"/>
                        <a:ext cx="364232" cy="9712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283968" y="2852936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800" b="1" dirty="0" smtClean="0"/>
              <a:t>1</a:t>
            </a:r>
            <a:endParaRPr lang="hr-BA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563888" y="2852936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800" b="1" dirty="0"/>
              <a:t>&gt;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3568" y="3861048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Razlomak je veći od 1 ako mu je brojnik veći od nazivnika.</a:t>
            </a:r>
            <a:endParaRPr lang="hr-BA" dirty="0"/>
          </a:p>
        </p:txBody>
      </p:sp>
      <p:sp>
        <p:nvSpPr>
          <p:cNvPr id="10" name="TextBox 9"/>
          <p:cNvSpPr txBox="1"/>
          <p:nvPr/>
        </p:nvSpPr>
        <p:spPr>
          <a:xfrm>
            <a:off x="755576" y="4653136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BA" dirty="0" smtClean="0"/>
              <a:t>Takve razlomke zovemo </a:t>
            </a:r>
            <a:r>
              <a:rPr lang="hr-BA" b="1" dirty="0" smtClean="0"/>
              <a:t>NEPRAVIM RAZLOMCIMA</a:t>
            </a:r>
            <a:r>
              <a:rPr lang="hr-BA" dirty="0" smtClean="0"/>
              <a:t>.</a:t>
            </a:r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692696"/>
            <a:ext cx="2664296" cy="1080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987824" y="1988840"/>
          <a:ext cx="432048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4" imgW="152280" imgH="406080" progId="Equation.3">
                  <p:embed/>
                </p:oleObj>
              </mc:Choice>
              <mc:Fallback>
                <p:oleObj name="Equation" r:id="rId4" imgW="152280" imgH="4060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988840"/>
                        <a:ext cx="432048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83968" y="220486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800" dirty="0" smtClean="0"/>
              <a:t>1</a:t>
            </a:r>
            <a:endParaRPr lang="hr-BA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220486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800" b="1" dirty="0"/>
              <a:t>=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9592" y="3356992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Razlomak je jednak broju 1 ako su mu brojnik i nazivnik jednaki.</a:t>
            </a:r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764704"/>
            <a:ext cx="9810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764704"/>
            <a:ext cx="9810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764704"/>
            <a:ext cx="9810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764704"/>
            <a:ext cx="9810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Left Brace 5"/>
          <p:cNvSpPr/>
          <p:nvPr/>
        </p:nvSpPr>
        <p:spPr>
          <a:xfrm rot="16200000">
            <a:off x="3347864" y="-243408"/>
            <a:ext cx="504056" cy="439248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BA"/>
          </a:p>
        </p:txBody>
      </p:sp>
      <p:sp>
        <p:nvSpPr>
          <p:cNvPr id="7" name="TextBox 6"/>
          <p:cNvSpPr txBox="1"/>
          <p:nvPr/>
        </p:nvSpPr>
        <p:spPr>
          <a:xfrm>
            <a:off x="2339752" y="2420888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3 cijela i jedna </a:t>
            </a:r>
            <a:r>
              <a:rPr lang="hr-BA" dirty="0" smtClean="0"/>
              <a:t>polovina</a:t>
            </a:r>
            <a:endParaRPr lang="hr-BA" dirty="0"/>
          </a:p>
        </p:txBody>
      </p:sp>
      <p:sp>
        <p:nvSpPr>
          <p:cNvPr id="9" name="TextBox 8"/>
          <p:cNvSpPr txBox="1"/>
          <p:nvPr/>
        </p:nvSpPr>
        <p:spPr>
          <a:xfrm>
            <a:off x="827584" y="3212976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Zbroj prirodnog broja i razlomka manjeg od 1 zapisuje se tako da se izostavi znak +.</a:t>
            </a:r>
            <a:endParaRPr lang="hr-BA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203848" y="4005064"/>
          <a:ext cx="1584176" cy="88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723600" imgH="406080" progId="Equation.3">
                  <p:embed/>
                </p:oleObj>
              </mc:Choice>
              <mc:Fallback>
                <p:oleObj name="Equation" r:id="rId5" imgW="723600" imgH="406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005064"/>
                        <a:ext cx="1584176" cy="889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11560" y="5085184"/>
            <a:ext cx="748883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8000" algn="ctr">
              <a:spcBef>
                <a:spcPts val="600"/>
              </a:spcBef>
              <a:spcAft>
                <a:spcPts val="600"/>
              </a:spcAft>
            </a:pPr>
            <a:r>
              <a:rPr lang="hr-BA" dirty="0" smtClean="0"/>
              <a:t>Broj zapisan pomoću prirodnog broja i razlomka manjeg od 1</a:t>
            </a:r>
          </a:p>
          <a:p>
            <a:pPr marL="108000" algn="ctr">
              <a:spcBef>
                <a:spcPts val="600"/>
              </a:spcBef>
              <a:spcAft>
                <a:spcPts val="600"/>
              </a:spcAft>
            </a:pPr>
            <a:r>
              <a:rPr lang="hr-BA" dirty="0" smtClean="0"/>
              <a:t> zove se </a:t>
            </a:r>
            <a:r>
              <a:rPr lang="hr-BA" b="1" dirty="0" smtClean="0">
                <a:solidFill>
                  <a:srgbClr val="002060"/>
                </a:solidFill>
              </a:rPr>
              <a:t>MJEŠOVITI BROJ.</a:t>
            </a:r>
            <a:endParaRPr lang="hr-BA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Zadatak:</a:t>
            </a:r>
            <a:endParaRPr lang="hr-BA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908720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Zbrojeve            i              zapišimo u obliku mješovitih brojeva. Pročitaj</a:t>
            </a:r>
          </a:p>
          <a:p>
            <a:endParaRPr lang="hr-BA" dirty="0"/>
          </a:p>
          <a:p>
            <a:r>
              <a:rPr lang="hr-BA" dirty="0" smtClean="0"/>
              <a:t> tako zapisane brojeve.</a:t>
            </a:r>
            <a:endParaRPr lang="hr-B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19672" y="764704"/>
          <a:ext cx="674951" cy="635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431640" imgH="406080" progId="Equation.3">
                  <p:embed/>
                </p:oleObj>
              </mc:Choice>
              <mc:Fallback>
                <p:oleObj name="Equation" r:id="rId3" imgW="431640" imgH="4060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764704"/>
                        <a:ext cx="674951" cy="6352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627784" y="764704"/>
          <a:ext cx="5746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368280" imgH="406080" progId="Equation.3">
                  <p:embed/>
                </p:oleObj>
              </mc:Choice>
              <mc:Fallback>
                <p:oleObj name="Equation" r:id="rId5" imgW="368280" imgH="4060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764704"/>
                        <a:ext cx="57467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115616" y="2348880"/>
          <a:ext cx="6746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7" imgW="431640" imgH="406080" progId="Equation.3">
                  <p:embed/>
                </p:oleObj>
              </mc:Choice>
              <mc:Fallback>
                <p:oleObj name="Equation" r:id="rId7" imgW="431640" imgH="4060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348880"/>
                        <a:ext cx="67468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763688" y="2348880"/>
          <a:ext cx="67468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8" imgW="431640" imgH="406080" progId="Equation.3">
                  <p:embed/>
                </p:oleObj>
              </mc:Choice>
              <mc:Fallback>
                <p:oleObj name="Equation" r:id="rId8" imgW="431640" imgH="4060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348880"/>
                        <a:ext cx="67468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2564904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dvanaest cijelih i dvije trećine</a:t>
            </a:r>
            <a:endParaRPr lang="hr-BA" dirty="0"/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187624" y="3501008"/>
          <a:ext cx="5746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10" imgW="368280" imgH="406080" progId="Equation.3">
                  <p:embed/>
                </p:oleObj>
              </mc:Choice>
              <mc:Fallback>
                <p:oleObj name="Equation" r:id="rId10" imgW="368280" imgH="406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501008"/>
                        <a:ext cx="57467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835696" y="3501008"/>
          <a:ext cx="5746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11" imgW="368280" imgH="406080" progId="Equation.3">
                  <p:embed/>
                </p:oleObj>
              </mc:Choice>
              <mc:Fallback>
                <p:oleObj name="Equation" r:id="rId11" imgW="368280" imgH="4060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501008"/>
                        <a:ext cx="57467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699792" y="3717032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sedam cijelih i pet osmina</a:t>
            </a:r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486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Primjer:</a:t>
            </a:r>
            <a:endParaRPr lang="hr-BA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980728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Svaki mješoviti broj može se zapisati u obliku razlomka.</a:t>
            </a:r>
            <a:endParaRPr lang="hr-BA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1556792"/>
            <a:ext cx="143827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556792"/>
            <a:ext cx="143827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556792"/>
            <a:ext cx="143827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8" y="1556792"/>
            <a:ext cx="143827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Left Brace 8"/>
          <p:cNvSpPr/>
          <p:nvPr/>
        </p:nvSpPr>
        <p:spPr>
          <a:xfrm rot="16200000">
            <a:off x="3617894" y="62626"/>
            <a:ext cx="540060" cy="65527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BA"/>
          </a:p>
        </p:txBody>
      </p:sp>
      <p:sp>
        <p:nvSpPr>
          <p:cNvPr id="11" name="TextBox 10"/>
          <p:cNvSpPr txBox="1"/>
          <p:nvPr/>
        </p:nvSpPr>
        <p:spPr>
          <a:xfrm>
            <a:off x="1547664" y="3933056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3</a:t>
            </a:r>
            <a:endParaRPr lang="hr-BA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907704" y="3645024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1</a:t>
            </a:r>
            <a:endParaRPr lang="hr-BA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907704" y="4293096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4</a:t>
            </a:r>
            <a:endParaRPr lang="hr-BA" sz="3200" b="1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979712" y="4221088"/>
            <a:ext cx="36004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55776" y="3933056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=</a:t>
            </a:r>
            <a:endParaRPr lang="hr-BA" sz="3200" b="1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3203848" y="4221088"/>
            <a:ext cx="187220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75856" y="3573016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4</a:t>
            </a:r>
            <a:endParaRPr lang="hr-BA" sz="3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851920" y="4221088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4</a:t>
            </a:r>
            <a:endParaRPr lang="hr-BA" sz="3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707904" y="3573016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3</a:t>
            </a:r>
            <a:endParaRPr lang="hr-BA" sz="32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3635896" y="3717032"/>
          <a:ext cx="201166" cy="201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5" imgW="114120" imgH="114120" progId="Equation.3">
                  <p:embed/>
                </p:oleObj>
              </mc:Choice>
              <mc:Fallback>
                <p:oleObj name="Equation" r:id="rId5" imgW="114120" imgH="11412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717032"/>
                        <a:ext cx="201166" cy="2011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995936" y="357301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+</a:t>
            </a:r>
            <a:endParaRPr lang="hr-BA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427984" y="357301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1</a:t>
            </a:r>
            <a:endParaRPr lang="hr-BA" sz="3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148064" y="3933056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=</a:t>
            </a:r>
            <a:endParaRPr lang="hr-BA" sz="3200" b="1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5724128" y="4221088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868144" y="4221088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4</a:t>
            </a:r>
            <a:endParaRPr lang="hr-BA" sz="3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5652120" y="3645024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3200" b="1" dirty="0" smtClean="0"/>
              <a:t>13</a:t>
            </a:r>
            <a:endParaRPr lang="hr-BA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5D55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5D55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911BB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911BB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 animBg="1"/>
      <p:bldP spid="11" grpId="0"/>
      <p:bldP spid="11" grpId="1"/>
      <p:bldP spid="12" grpId="0"/>
      <p:bldP spid="12" grpId="1"/>
      <p:bldP spid="13" grpId="0"/>
      <p:bldP spid="13" grpId="1"/>
      <p:bldP spid="16" grpId="0"/>
      <p:bldP spid="21" grpId="0"/>
      <p:bldP spid="21" grpId="1"/>
      <p:bldP spid="22" grpId="0"/>
      <p:bldP spid="23" grpId="0"/>
      <p:bldP spid="23" grpId="1"/>
      <p:bldP spid="25" grpId="0"/>
      <p:bldP spid="26" grpId="0"/>
      <p:bldP spid="26" grpId="1"/>
      <p:bldP spid="27" grpId="0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Zadaci:</a:t>
            </a:r>
            <a:endParaRPr lang="hr-BA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76470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Slijedeće mješovite brojeve zapiši u obliku nepravog razlomka.</a:t>
            </a:r>
            <a:endParaRPr lang="hr-B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627784" y="1124744"/>
          <a:ext cx="807136" cy="5373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444240" imgH="2958840" progId="Equation.3">
                  <p:embed/>
                </p:oleObj>
              </mc:Choice>
              <mc:Fallback>
                <p:oleObj name="Equation" r:id="rId3" imgW="444240" imgH="29588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1124744"/>
                        <a:ext cx="807136" cy="53732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563888" y="1124744"/>
          <a:ext cx="1798638" cy="537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5" imgW="990360" imgH="2958840" progId="Equation.3">
                  <p:embed/>
                </p:oleObj>
              </mc:Choice>
              <mc:Fallback>
                <p:oleObj name="Equation" r:id="rId5" imgW="990360" imgH="29588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124744"/>
                        <a:ext cx="1798638" cy="537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Primjer:</a:t>
            </a:r>
            <a:endParaRPr lang="hr-BA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836712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Rekli smo da se svaki mješoviti broj može zapisati u obliku nepravog razlomka tj. razlomka većeg od 1.</a:t>
            </a:r>
            <a:endParaRPr lang="hr-BA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1700808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Pitanje: Da li se svaki razlomak može zapisati u obliku mješovitog broja?</a:t>
            </a:r>
            <a:endParaRPr lang="hr-BA" dirty="0"/>
          </a:p>
        </p:txBody>
      </p:sp>
      <p:sp>
        <p:nvSpPr>
          <p:cNvPr id="5" name="TextBox 4"/>
          <p:cNvSpPr txBox="1"/>
          <p:nvPr/>
        </p:nvSpPr>
        <p:spPr>
          <a:xfrm>
            <a:off x="1331640" y="2276872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Ne. Samo razlomci veći od 1 tj. nepravi razlomci se mogu zapisati u obliku mješovitog broja.</a:t>
            </a:r>
            <a:endParaRPr lang="hr-BA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259632" y="3140968"/>
          <a:ext cx="565398" cy="861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266400" imgH="406080" progId="Equation.3">
                  <p:embed/>
                </p:oleObj>
              </mc:Choice>
              <mc:Fallback>
                <p:oleObj name="Equation" r:id="rId3" imgW="266400" imgH="4060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140968"/>
                        <a:ext cx="565398" cy="8615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79712" y="3429000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400" b="1" dirty="0" smtClean="0"/>
              <a:t>7 : 4 =</a:t>
            </a:r>
            <a:endParaRPr lang="hr-BA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131840" y="342900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400" b="1" dirty="0" smtClean="0"/>
              <a:t>1</a:t>
            </a:r>
            <a:endParaRPr lang="hr-BA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691680" y="386104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400" b="1" dirty="0" smtClean="0"/>
              <a:t>- 4</a:t>
            </a:r>
            <a:endParaRPr lang="hr-BA" sz="2400" b="1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763688" y="4365104"/>
            <a:ext cx="792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051720" y="4437112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400" b="1" dirty="0" smtClean="0"/>
              <a:t>3</a:t>
            </a:r>
            <a:endParaRPr lang="hr-BA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211960" y="328498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dirty="0" smtClean="0"/>
              <a:t>Dakle, </a:t>
            </a:r>
            <a:endParaRPr lang="hr-BA" dirty="0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148064" y="3068960"/>
          <a:ext cx="56673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5" imgW="266400" imgH="406080" progId="Equation.3">
                  <p:embed/>
                </p:oleObj>
              </mc:Choice>
              <mc:Fallback>
                <p:oleObj name="Equation" r:id="rId5" imgW="266400" imgH="4060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3068960"/>
                        <a:ext cx="566737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868144" y="3284984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400" b="1" dirty="0" smtClean="0"/>
              <a:t>1</a:t>
            </a:r>
            <a:endParaRPr lang="hr-BA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300192" y="306896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400" b="1" dirty="0" smtClean="0"/>
              <a:t>3</a:t>
            </a:r>
            <a:endParaRPr lang="hr-BA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300192" y="350100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400" b="1" dirty="0" smtClean="0"/>
              <a:t>4</a:t>
            </a:r>
            <a:endParaRPr lang="hr-BA" sz="2400" b="1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6228184" y="3501008"/>
            <a:ext cx="5760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5D55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5D55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8" grpId="0"/>
      <p:bldP spid="9" grpId="0"/>
      <p:bldP spid="9" grpId="1"/>
      <p:bldP spid="10" grpId="0"/>
      <p:bldP spid="13" grpId="0"/>
      <p:bldP spid="13" grpId="1"/>
      <p:bldP spid="14" grpId="0"/>
      <p:bldP spid="16" grpId="0"/>
      <p:bldP spid="16" grpId="1"/>
      <p:bldP spid="17" grpId="0"/>
      <p:bldP spid="17" grpId="1"/>
      <p:bldP spid="1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</TotalTime>
  <Words>253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Concourse</vt:lpstr>
      <vt:lpstr>Equation</vt:lpstr>
      <vt:lpstr>RAZLOMCI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RAZLOMCI</dc:title>
  <dc:creator>MATAJIC</dc:creator>
  <cp:lastModifiedBy>antonela matajic</cp:lastModifiedBy>
  <cp:revision>11</cp:revision>
  <dcterms:created xsi:type="dcterms:W3CDTF">2013-02-27T16:39:16Z</dcterms:created>
  <dcterms:modified xsi:type="dcterms:W3CDTF">2019-10-04T08:07:29Z</dcterms:modified>
</cp:coreProperties>
</file>