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68" r:id="rId14"/>
    <p:sldId id="269" r:id="rId15"/>
    <p:sldId id="270" r:id="rId16"/>
    <p:sldId id="271" r:id="rId17"/>
    <p:sldId id="274" r:id="rId18"/>
    <p:sldId id="275" r:id="rId19"/>
    <p:sldId id="259" r:id="rId20"/>
    <p:sldId id="273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420" autoAdjust="0"/>
  </p:normalViewPr>
  <p:slideViewPr>
    <p:cSldViewPr>
      <p:cViewPr varScale="1">
        <p:scale>
          <a:sx n="30" d="100"/>
          <a:sy n="30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8D694-9985-42E2-97C0-3EB2330C6279}" type="datetimeFigureOut">
              <a:rPr lang="hr-HR" smtClean="0"/>
              <a:t>17.12.2015.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D7854-852E-4C57-B9D8-01D764D84C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9339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7854-852E-4C57-B9D8-01D764D84C18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345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Nastajanje</a:t>
            </a:r>
            <a:r>
              <a:rPr lang="hr-HR" baseline="0" dirty="0" smtClean="0"/>
              <a:t> peroksida, a ne oksida objašnjava se time što se procesom ne razvija dovoljno topline kojom bi se mogla raskinuti veza u molekuli kisika. Zato je kristalna rešetka dobivenog produkta izgrađena od natrijevih i </a:t>
            </a:r>
            <a:r>
              <a:rPr lang="hr-HR" baseline="0" dirty="0" err="1" smtClean="0"/>
              <a:t>peroksidni</a:t>
            </a:r>
            <a:r>
              <a:rPr lang="hr-HR" baseline="0" dirty="0" smtClean="0"/>
              <a:t> iona.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7854-852E-4C57-B9D8-01D764D84C18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5503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Natrij</a:t>
            </a:r>
            <a:r>
              <a:rPr lang="hr-HR" baseline="0" dirty="0" smtClean="0"/>
              <a:t> je jače redukcijsko sredstvo od vodika pa ga zato istiskuje iz vode.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7854-852E-4C57-B9D8-01D764D84C18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915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Talište natrijeva klorida je visoko</a:t>
            </a:r>
            <a:r>
              <a:rPr lang="hr-HR" baseline="0" dirty="0" smtClean="0"/>
              <a:t> pa se u uređaj pored natrijeva klorida dodaje i kalcijev klorid čime se talište smanjuje na 60 stupnjeva. </a:t>
            </a:r>
            <a:r>
              <a:rPr lang="hr-HR" baseline="0" dirty="0" err="1" smtClean="0"/>
              <a:t>Downsova</a:t>
            </a:r>
            <a:r>
              <a:rPr lang="hr-HR" baseline="0" dirty="0" smtClean="0"/>
              <a:t> ćelija sastoji se od kotla načinjenog od vatrostalnih opeka, u koji s donje strane ulazi grafitna elektroda. Katoda u obliku željeznog valjka prstenasto okružuje, koja je </a:t>
            </a:r>
            <a:r>
              <a:rPr lang="hr-HR" baseline="0" dirty="0" err="1" smtClean="0"/>
              <a:t>odzgo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pokreivena</a:t>
            </a:r>
            <a:r>
              <a:rPr lang="hr-HR" baseline="0" dirty="0" smtClean="0"/>
              <a:t> zvonom od željeznog lima kroz koji se odvodi nastali plinoviti klor. Anodni i katodni prostor odvojeni su dijafragmom. Dobiveni tekući natrij odvodi se u poseban spremnik.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7854-852E-4C57-B9D8-01D764D84C18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3516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Kuhinjska sol je često vlažna zbog prisutnosti magnezijeva</a:t>
            </a:r>
            <a:r>
              <a:rPr lang="hr-HR" baseline="0" dirty="0" smtClean="0"/>
              <a:t> klorida ili sulfata koji su higroskopni. Koncentracija kalijevih iona veća je u stanici, a natrijevih izvan stanice.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7854-852E-4C57-B9D8-01D764D84C18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2322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7854-852E-4C57-B9D8-01D764D84C18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649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Ovim postupkom uvode se amonijak i ugljikov dioksid u zasićenu otopinu</a:t>
            </a:r>
            <a:r>
              <a:rPr lang="hr-HR" baseline="0" dirty="0" smtClean="0"/>
              <a:t> natrijeva klorida. Reakcijom u vodenoj otopini nastaju: </a:t>
            </a:r>
            <a:r>
              <a:rPr lang="hr-HR" baseline="0" dirty="0" err="1" smtClean="0"/>
              <a:t>amonijev</a:t>
            </a:r>
            <a:r>
              <a:rPr lang="hr-HR" baseline="0" dirty="0" smtClean="0"/>
              <a:t> ion, natrijev ion, </a:t>
            </a:r>
            <a:r>
              <a:rPr lang="hr-HR" baseline="0" dirty="0" err="1" smtClean="0"/>
              <a:t>hidrogenkarbonat</a:t>
            </a:r>
            <a:r>
              <a:rPr lang="hr-HR" baseline="0" dirty="0" smtClean="0"/>
              <a:t> i </a:t>
            </a:r>
            <a:r>
              <a:rPr lang="hr-HR" baseline="0" dirty="0" err="1" smtClean="0"/>
              <a:t>kloridni</a:t>
            </a:r>
            <a:r>
              <a:rPr lang="hr-HR" baseline="0" dirty="0" smtClean="0"/>
              <a:t> ioni, koji bi mogli dati četiri različite soli: </a:t>
            </a:r>
            <a:r>
              <a:rPr lang="hr-HR" baseline="0" dirty="0" err="1" smtClean="0"/>
              <a:t>amonijev</a:t>
            </a:r>
            <a:r>
              <a:rPr lang="hr-HR" baseline="0" dirty="0" smtClean="0"/>
              <a:t> klorid, </a:t>
            </a:r>
            <a:r>
              <a:rPr lang="hr-HR" baseline="0" dirty="0" err="1" smtClean="0"/>
              <a:t>amonijev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hidrogenkarbonat</a:t>
            </a:r>
            <a:r>
              <a:rPr lang="hr-HR" baseline="0" dirty="0" smtClean="0"/>
              <a:t>, natrijev klorid i natrijev </a:t>
            </a:r>
            <a:r>
              <a:rPr lang="hr-HR" baseline="0" dirty="0" err="1" smtClean="0"/>
              <a:t>hidrogenkarbonat</a:t>
            </a:r>
            <a:r>
              <a:rPr lang="hr-HR" baseline="0" dirty="0" smtClean="0"/>
              <a:t>. Hlađenjem otopine istaloži se najslabije topljiva sol- natrijev </a:t>
            </a:r>
            <a:r>
              <a:rPr lang="hr-HR" baseline="0" dirty="0" err="1" smtClean="0"/>
              <a:t>hidrogenkarbonat</a:t>
            </a:r>
            <a:r>
              <a:rPr lang="hr-HR" baseline="0" dirty="0" smtClean="0"/>
              <a:t>, a u otopini ostaju </a:t>
            </a:r>
            <a:r>
              <a:rPr lang="hr-HR" baseline="0" dirty="0" err="1" smtClean="0"/>
              <a:t>amonijevi</a:t>
            </a:r>
            <a:r>
              <a:rPr lang="hr-HR" baseline="0" dirty="0" smtClean="0"/>
              <a:t> i </a:t>
            </a:r>
            <a:r>
              <a:rPr lang="hr-HR" baseline="0" dirty="0" err="1" smtClean="0"/>
              <a:t>kloridni</a:t>
            </a:r>
            <a:r>
              <a:rPr lang="hr-HR" baseline="0" dirty="0" smtClean="0"/>
              <a:t> ioni, jer je </a:t>
            </a:r>
            <a:r>
              <a:rPr lang="hr-HR" baseline="0" dirty="0" err="1" smtClean="0"/>
              <a:t>amonijev</a:t>
            </a:r>
            <a:r>
              <a:rPr lang="hr-HR" baseline="0" dirty="0" smtClean="0"/>
              <a:t> klorid nabolje topljiv sol. Istaloženi natrijev </a:t>
            </a:r>
            <a:r>
              <a:rPr lang="hr-HR" baseline="0" dirty="0" err="1" smtClean="0"/>
              <a:t>hidrogenkarbonat</a:t>
            </a:r>
            <a:r>
              <a:rPr lang="hr-HR" baseline="0" dirty="0" smtClean="0"/>
              <a:t> odvaja se od otopine </a:t>
            </a:r>
            <a:r>
              <a:rPr lang="hr-HR" baseline="0" dirty="0" err="1" smtClean="0"/>
              <a:t>amonijeva</a:t>
            </a:r>
            <a:r>
              <a:rPr lang="hr-HR" baseline="0" dirty="0" smtClean="0"/>
              <a:t> klorida filtracijom, a zatim se zagrijavanjem u rotacijskoj peći dobije natrijev karbonat. Proces je vrlo ekonomičan jer se upotrebljavaju jeftine sirovine -8kuhinjska sol i vapnenac), a amonijak je najskuplja tvar u tom postupku, i dio ugljikova dioksida se vraćaju ponovo u proces. Amonijak se regenerira iz otopine </a:t>
            </a:r>
            <a:r>
              <a:rPr lang="hr-HR" baseline="0" dirty="0" err="1" smtClean="0"/>
              <a:t>amonijeva</a:t>
            </a:r>
            <a:r>
              <a:rPr lang="hr-HR" baseline="0" dirty="0" smtClean="0"/>
              <a:t> klorida reakcijom s vapnom.</a:t>
            </a:r>
          </a:p>
          <a:p>
            <a:pPr fontAlgn="base"/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Postupak započinje žarenjem vapnenca, CaCO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(s) i proizvodnjom ugljikovog dioksida.</a:t>
            </a:r>
          </a:p>
          <a:p>
            <a:pPr fontAlgn="base"/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CaCO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(s) →← CO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(g) + 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CaO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(s)</a:t>
            </a:r>
          </a:p>
          <a:p>
            <a:pPr fontAlgn="base"/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Živo vapno, dobiveno kao nusprodukt, gasi se s vodom kako bi se dobio kalcijev hidroksid.</a:t>
            </a:r>
          </a:p>
          <a:p>
            <a:pPr fontAlgn="base"/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CaO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H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→← 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(OH)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hr-H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Kalcijev hidroksid se zagrijava s 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amonijevim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kloridom pri čemu nastaje amonijak i kalcijev klorid (koji je sporedni proizvod postupka).</a:t>
            </a:r>
          </a:p>
          <a:p>
            <a:pPr fontAlgn="base"/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2NH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 + 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(OH)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→← CaCl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+ 2NH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+ 2H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</a:p>
          <a:p>
            <a:pPr fontAlgn="base"/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Nastali amonijak reagira s ugljikovim dioksidom dajući 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amonijev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karbonat.</a:t>
            </a:r>
          </a:p>
          <a:p>
            <a:pPr fontAlgn="base"/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2NH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+ CO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+ H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→← (NH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endParaRPr lang="hr-H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Amonijev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karbonat i sam reagira s ugljikovim dioksidom dajući 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amonijev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bikarbonat.</a:t>
            </a:r>
          </a:p>
          <a:p>
            <a:pPr fontAlgn="base"/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(NH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+ CO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+ H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→← 2NH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HCO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fontAlgn="base"/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Reakcijom 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amonijevog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bikarbonata s natrijevim kloridom nastaje natrijev bikarbonat.</a:t>
            </a:r>
          </a:p>
          <a:p>
            <a:pPr fontAlgn="base"/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HCO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+ 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NaCl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→← NaHCO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+ NH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</a:t>
            </a:r>
          </a:p>
          <a:p>
            <a:pPr fontAlgn="base"/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Natrijev bikarbonat se žari u rotacijskim pećima i raspada se na natrijev karbonat i ugljikov dioksid.</a:t>
            </a:r>
          </a:p>
          <a:p>
            <a:pPr fontAlgn="base"/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2NaHCO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→← Na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+ CO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+ H</a:t>
            </a:r>
            <a:r>
              <a:rPr lang="hr-HR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</a:p>
          <a:p>
            <a:pPr fontAlgn="base"/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Ovaj ugljikov dioksid vraća se nazad u proces.</a:t>
            </a:r>
          </a:p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D7854-852E-4C57-B9D8-01D764D84C18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625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96F1-6726-478E-8253-8B9A3A782384}" type="datetime1">
              <a:rPr lang="hr-HR" smtClean="0"/>
              <a:t>17.12.2015.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337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7C94-238A-466F-903B-C29DA60B19BF}" type="datetime1">
              <a:rPr lang="hr-HR" smtClean="0"/>
              <a:t>17.12.2015.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261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BE9F-C7CB-4C8C-9D1A-19CDD7BD8373}" type="datetime1">
              <a:rPr lang="hr-HR" smtClean="0"/>
              <a:t>17.12.2015.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534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3B2D-F331-4CB1-BC80-5D073CAB4392}" type="datetime1">
              <a:rPr lang="hr-HR" smtClean="0"/>
              <a:t>17.12.2015.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50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768D-57D8-467C-A48C-17AB5B013568}" type="datetime1">
              <a:rPr lang="hr-HR" smtClean="0"/>
              <a:t>17.12.2015.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261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BA7E-2906-423E-9D43-C24520A43266}" type="datetime1">
              <a:rPr lang="hr-HR" smtClean="0"/>
              <a:t>17.12.2015.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097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EEEC-B260-4B9E-8622-7ED54AA13934}" type="datetime1">
              <a:rPr lang="hr-HR" smtClean="0"/>
              <a:t>17.12.2015.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473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D054-6AF8-4703-A092-FC5A426C0F76}" type="datetime1">
              <a:rPr lang="hr-HR" smtClean="0"/>
              <a:t>17.12.2015.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315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B759-5F04-4E8F-BBFC-9D706A763B23}" type="datetime1">
              <a:rPr lang="hr-HR" smtClean="0"/>
              <a:t>17.12.2015.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612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9FE7-981E-43F0-8877-B1C32AC23671}" type="datetime1">
              <a:rPr lang="hr-HR" smtClean="0"/>
              <a:t>17.12.2015.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57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5998-FD89-4C03-836D-144148BAEE6E}" type="datetime1">
              <a:rPr lang="hr-HR" smtClean="0"/>
              <a:t>17.12.2015.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673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D16B1-64CF-40F1-B59C-D22EE631DFCB}" type="datetime1">
              <a:rPr lang="hr-HR" smtClean="0"/>
              <a:t>17.12.2015.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8D88B-A10F-424A-BC01-3779919D23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318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Svojstva%20natrija_super.mp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NaCl%20Formation.mp4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86767"/>
            <a:ext cx="7772400" cy="1470025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NATRIJ I NJEGOVI SPOJEVI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periodictable.com/Samples/011.9/s7s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396043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41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851766"/>
            <a:ext cx="8115171" cy="5616624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Sinteza natrijeva klorida</a:t>
            </a:r>
          </a:p>
          <a:p>
            <a:r>
              <a:rPr lang="hr-HR" dirty="0" smtClean="0"/>
              <a:t>Direktna sinteza iz elemenata: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2Na(s) + Cl</a:t>
            </a:r>
            <a:r>
              <a:rPr lang="hr-HR" baseline="-25000" dirty="0" smtClean="0"/>
              <a:t>2</a:t>
            </a:r>
            <a:r>
              <a:rPr lang="hr-HR" dirty="0" smtClean="0"/>
              <a:t>(g) → 2NaCl(s)</a:t>
            </a:r>
          </a:p>
          <a:p>
            <a:r>
              <a:rPr lang="hr-HR" dirty="0" smtClean="0"/>
              <a:t>Visoko talište (801</a:t>
            </a:r>
            <a:r>
              <a:rPr lang="hr-HR" baseline="30000" dirty="0" smtClean="0"/>
              <a:t>◦</a:t>
            </a:r>
            <a:r>
              <a:rPr lang="hr-HR" dirty="0" smtClean="0"/>
              <a:t>C)</a:t>
            </a:r>
          </a:p>
          <a:p>
            <a:r>
              <a:rPr lang="hr-HR" dirty="0" smtClean="0"/>
              <a:t>Otapa se dobro u polarnim otapalima</a:t>
            </a:r>
          </a:p>
          <a:p>
            <a:r>
              <a:rPr lang="hr-HR" dirty="0" smtClean="0"/>
              <a:t>Važan za čovjeka jer utječe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na natrij kalij crpku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8194" name="Picture 2" descr="http://www.chemguide.co.uk/atoms/structures/naclexp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86669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.kinja-img.com/gawker-media/image/upload/s--poUswzqh--/18ixh7nnmb0o3jp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0"/>
          <a:stretch/>
        </p:blipFill>
        <p:spPr bwMode="auto">
          <a:xfrm>
            <a:off x="5796136" y="404664"/>
            <a:ext cx="2427482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368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upload.wikimedia.org/wikipedia/commons/d/d4/Iv1-07_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1662"/>
            <a:ext cx="2705869" cy="480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r>
              <a:rPr lang="hr-HR" dirty="0" smtClean="0"/>
              <a:t>Fiziološka otopina (w(</a:t>
            </a:r>
            <a:r>
              <a:rPr lang="hr-HR" dirty="0" err="1" smtClean="0"/>
              <a:t>NaCl</a:t>
            </a:r>
            <a:r>
              <a:rPr lang="hr-HR" dirty="0" smtClean="0"/>
              <a:t>)= 0,9 %)</a:t>
            </a:r>
          </a:p>
          <a:p>
            <a:r>
              <a:rPr lang="hr-HR" dirty="0" smtClean="0"/>
              <a:t>Zimi za posipavanje cesta</a:t>
            </a:r>
            <a:endParaRPr lang="hr-HR" dirty="0"/>
          </a:p>
        </p:txBody>
      </p:sp>
      <p:pic>
        <p:nvPicPr>
          <p:cNvPr id="9218" name="Picture 2" descr="http://www.uniquepavingmaterials.com/wp-content/uploads/2015/01/4322613107_dbacff474f_o_blog_main_horizon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13203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147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r-HR" altLang="sr-Latn-RS" sz="4000" smtClean="0">
                <a:solidFill>
                  <a:srgbClr val="FF0000"/>
                </a:solidFill>
              </a:rPr>
              <a:t>Elektroliza zasićene vodene otopine natrijeva klorida</a:t>
            </a:r>
            <a:endParaRPr lang="en-US" altLang="sr-Latn-RS" sz="4000" smtClean="0">
              <a:solidFill>
                <a:srgbClr val="FF0000"/>
              </a:solidFill>
            </a:endParaRPr>
          </a:p>
        </p:txBody>
      </p:sp>
      <p:pic>
        <p:nvPicPr>
          <p:cNvPr id="8195" name="Picture 11" descr="samo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7" b="1669"/>
          <a:stretch>
            <a:fillRect/>
          </a:stretch>
        </p:blipFill>
        <p:spPr>
          <a:xfrm>
            <a:off x="5949950" y="1916113"/>
            <a:ext cx="3194050" cy="4176712"/>
          </a:xfrm>
        </p:spPr>
      </p:pic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1916113"/>
            <a:ext cx="55800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400" dirty="0">
                <a:solidFill>
                  <a:srgbClr val="000066"/>
                </a:solidFill>
              </a:rPr>
              <a:t>N</a:t>
            </a:r>
            <a:r>
              <a:rPr lang="en-US" altLang="sr-Latn-RS" sz="2400" dirty="0">
                <a:solidFill>
                  <a:srgbClr val="000066"/>
                </a:solidFill>
              </a:rPr>
              <a:t>a </a:t>
            </a:r>
            <a:r>
              <a:rPr lang="en-US" altLang="sr-Latn-RS" sz="2400" dirty="0" err="1">
                <a:solidFill>
                  <a:srgbClr val="000066"/>
                </a:solidFill>
              </a:rPr>
              <a:t>katodi</a:t>
            </a:r>
            <a:r>
              <a:rPr lang="hr-HR" altLang="sr-Latn-RS" sz="2400" dirty="0">
                <a:solidFill>
                  <a:srgbClr val="000066"/>
                </a:solidFill>
              </a:rPr>
              <a:t> </a:t>
            </a:r>
            <a:r>
              <a:rPr lang="en-US" altLang="sr-Latn-RS" sz="2400" dirty="0" err="1">
                <a:solidFill>
                  <a:srgbClr val="000066"/>
                </a:solidFill>
              </a:rPr>
              <a:t>će</a:t>
            </a:r>
            <a:r>
              <a:rPr lang="en-US" altLang="sr-Latn-RS" sz="2400" dirty="0">
                <a:solidFill>
                  <a:srgbClr val="000066"/>
                </a:solidFill>
              </a:rPr>
              <a:t> se </a:t>
            </a:r>
            <a:r>
              <a:rPr lang="en-US" altLang="sr-Latn-RS" sz="2400" dirty="0" err="1">
                <a:solidFill>
                  <a:srgbClr val="000066"/>
                </a:solidFill>
              </a:rPr>
              <a:t>razvijati</a:t>
            </a:r>
            <a:r>
              <a:rPr lang="en-US" altLang="sr-Latn-RS" sz="2400" dirty="0">
                <a:solidFill>
                  <a:srgbClr val="000066"/>
                </a:solidFill>
              </a:rPr>
              <a:t> </a:t>
            </a:r>
            <a:r>
              <a:rPr lang="en-US" altLang="sr-Latn-RS" sz="2400" dirty="0" err="1">
                <a:solidFill>
                  <a:srgbClr val="000066"/>
                </a:solidFill>
              </a:rPr>
              <a:t>vodik</a:t>
            </a:r>
            <a:r>
              <a:rPr lang="en-US" altLang="sr-Latn-RS" sz="2400" dirty="0">
                <a:solidFill>
                  <a:srgbClr val="000066"/>
                </a:solidFill>
              </a:rPr>
              <a:t>, </a:t>
            </a:r>
            <a:endParaRPr lang="hr-HR" altLang="sr-Latn-RS" sz="2400" dirty="0">
              <a:solidFill>
                <a:srgbClr val="000066"/>
              </a:solidFill>
            </a:endParaRPr>
          </a:p>
          <a:p>
            <a:pPr algn="ctr" eaLnBrk="1" hangingPunct="1"/>
            <a:r>
              <a:rPr lang="en-US" altLang="sr-Latn-RS" sz="2400" dirty="0">
                <a:solidFill>
                  <a:srgbClr val="000066"/>
                </a:solidFill>
              </a:rPr>
              <a:t>a </a:t>
            </a:r>
            <a:r>
              <a:rPr lang="en-US" altLang="sr-Latn-RS" sz="2400" dirty="0" err="1">
                <a:solidFill>
                  <a:srgbClr val="000066"/>
                </a:solidFill>
              </a:rPr>
              <a:t>na</a:t>
            </a:r>
            <a:r>
              <a:rPr lang="en-US" altLang="sr-Latn-RS" sz="2400" dirty="0">
                <a:solidFill>
                  <a:srgbClr val="000066"/>
                </a:solidFill>
              </a:rPr>
              <a:t> </a:t>
            </a:r>
            <a:r>
              <a:rPr lang="en-US" altLang="sr-Latn-RS" sz="2400" dirty="0" err="1">
                <a:solidFill>
                  <a:srgbClr val="000066"/>
                </a:solidFill>
              </a:rPr>
              <a:t>anodi</a:t>
            </a:r>
            <a:r>
              <a:rPr lang="en-US" altLang="sr-Latn-RS" sz="2400" dirty="0">
                <a:solidFill>
                  <a:srgbClr val="000066"/>
                </a:solidFill>
              </a:rPr>
              <a:t> </a:t>
            </a:r>
            <a:r>
              <a:rPr lang="en-US" altLang="sr-Latn-RS" sz="2400" dirty="0" err="1">
                <a:solidFill>
                  <a:srgbClr val="000066"/>
                </a:solidFill>
              </a:rPr>
              <a:t>klor</a:t>
            </a:r>
            <a:r>
              <a:rPr lang="en-US" altLang="sr-Latn-RS" sz="2400" dirty="0">
                <a:solidFill>
                  <a:srgbClr val="000066"/>
                </a:solidFill>
              </a:rPr>
              <a:t>:</a:t>
            </a:r>
            <a:endParaRPr lang="hr-HR" altLang="sr-Latn-RS" sz="2400" dirty="0">
              <a:solidFill>
                <a:srgbClr val="000066"/>
              </a:solidFill>
            </a:endParaRPr>
          </a:p>
          <a:p>
            <a:pPr algn="ctr" eaLnBrk="1" hangingPunct="1"/>
            <a:endParaRPr lang="hr-HR" altLang="sr-Latn-RS" sz="2400" dirty="0">
              <a:solidFill>
                <a:srgbClr val="000066"/>
              </a:solidFill>
            </a:endParaRPr>
          </a:p>
          <a:p>
            <a:pPr algn="ctr" eaLnBrk="1" hangingPunct="1"/>
            <a:endParaRPr lang="hr-HR" altLang="sr-Latn-RS" sz="2400" dirty="0">
              <a:solidFill>
                <a:srgbClr val="000066"/>
              </a:solidFill>
            </a:endParaRPr>
          </a:p>
          <a:p>
            <a:pPr algn="ctr" eaLnBrk="1" hangingPunct="1"/>
            <a:endParaRPr lang="hr-HR" altLang="sr-Latn-RS" sz="2400" dirty="0">
              <a:solidFill>
                <a:srgbClr val="000066"/>
              </a:solidFill>
            </a:endParaRPr>
          </a:p>
          <a:p>
            <a:pPr algn="ctr" eaLnBrk="1" hangingPunct="1"/>
            <a:endParaRPr lang="en-US" altLang="sr-Latn-RS" sz="2400" dirty="0">
              <a:solidFill>
                <a:srgbClr val="000066"/>
              </a:solidFill>
            </a:endParaRPr>
          </a:p>
          <a:p>
            <a:pPr algn="ctr" eaLnBrk="1" hangingPunct="1"/>
            <a:r>
              <a:rPr lang="en-US" altLang="sr-Latn-RS" sz="2400" dirty="0">
                <a:solidFill>
                  <a:srgbClr val="000066"/>
                </a:solidFill>
              </a:rPr>
              <a:t>U </a:t>
            </a:r>
            <a:r>
              <a:rPr lang="en-US" altLang="sr-Latn-RS" sz="2400" dirty="0" err="1">
                <a:solidFill>
                  <a:srgbClr val="000066"/>
                </a:solidFill>
              </a:rPr>
              <a:t>katodnom</a:t>
            </a:r>
            <a:r>
              <a:rPr lang="en-US" altLang="sr-Latn-RS" sz="2400" dirty="0">
                <a:solidFill>
                  <a:srgbClr val="000066"/>
                </a:solidFill>
              </a:rPr>
              <a:t> se </a:t>
            </a:r>
            <a:r>
              <a:rPr lang="en-US" altLang="sr-Latn-RS" sz="2400" dirty="0" err="1">
                <a:solidFill>
                  <a:srgbClr val="000066"/>
                </a:solidFill>
              </a:rPr>
              <a:t>prostoru</a:t>
            </a:r>
            <a:r>
              <a:rPr lang="en-US" altLang="sr-Latn-RS" sz="2400" dirty="0">
                <a:solidFill>
                  <a:srgbClr val="000066"/>
                </a:solidFill>
              </a:rPr>
              <a:t> </a:t>
            </a:r>
            <a:r>
              <a:rPr lang="en-US" altLang="sr-Latn-RS" sz="2400" dirty="0" err="1">
                <a:solidFill>
                  <a:srgbClr val="000066"/>
                </a:solidFill>
              </a:rPr>
              <a:t>povećava</a:t>
            </a:r>
            <a:r>
              <a:rPr lang="en-US" altLang="sr-Latn-RS" sz="2400" dirty="0">
                <a:solidFill>
                  <a:srgbClr val="000066"/>
                </a:solidFill>
              </a:rPr>
              <a:t> </a:t>
            </a:r>
            <a:r>
              <a:rPr lang="en-US" altLang="sr-Latn-RS" sz="2400" dirty="0" err="1">
                <a:solidFill>
                  <a:srgbClr val="000066"/>
                </a:solidFill>
              </a:rPr>
              <a:t>koncentracija</a:t>
            </a:r>
            <a:r>
              <a:rPr lang="en-US" altLang="sr-Latn-RS" sz="2400" dirty="0">
                <a:solidFill>
                  <a:srgbClr val="000066"/>
                </a:solidFill>
              </a:rPr>
              <a:t> </a:t>
            </a:r>
            <a:r>
              <a:rPr lang="en-US" altLang="sr-Latn-RS" sz="2400" dirty="0" err="1">
                <a:solidFill>
                  <a:srgbClr val="000066"/>
                </a:solidFill>
              </a:rPr>
              <a:t>hidroksidnih</a:t>
            </a:r>
            <a:r>
              <a:rPr lang="en-US" altLang="sr-Latn-RS" sz="2400" dirty="0">
                <a:solidFill>
                  <a:srgbClr val="000066"/>
                </a:solidFill>
              </a:rPr>
              <a:t> </a:t>
            </a:r>
            <a:r>
              <a:rPr lang="en-US" altLang="sr-Latn-RS" sz="2400" dirty="0" err="1">
                <a:solidFill>
                  <a:srgbClr val="000066"/>
                </a:solidFill>
              </a:rPr>
              <a:t>iona</a:t>
            </a:r>
            <a:r>
              <a:rPr lang="en-US" altLang="sr-Latn-RS" sz="2400" dirty="0">
                <a:solidFill>
                  <a:srgbClr val="000066"/>
                </a:solidFill>
              </a:rPr>
              <a:t>, pa</a:t>
            </a:r>
          </a:p>
          <a:p>
            <a:pPr algn="ctr" eaLnBrk="1" hangingPunct="1"/>
            <a:r>
              <a:rPr lang="en-US" altLang="sr-Latn-RS" sz="2400" dirty="0" err="1">
                <a:solidFill>
                  <a:srgbClr val="000066"/>
                </a:solidFill>
              </a:rPr>
              <a:t>nastaje</a:t>
            </a:r>
            <a:r>
              <a:rPr lang="en-US" altLang="sr-Latn-RS" sz="2400" dirty="0">
                <a:solidFill>
                  <a:srgbClr val="000066"/>
                </a:solidFill>
              </a:rPr>
              <a:t> </a:t>
            </a:r>
            <a:r>
              <a:rPr lang="en-US" altLang="sr-Latn-RS" sz="2400" b="1" dirty="0" err="1">
                <a:solidFill>
                  <a:srgbClr val="000066"/>
                </a:solidFill>
              </a:rPr>
              <a:t>natrijev</a:t>
            </a:r>
            <a:r>
              <a:rPr lang="en-US" altLang="sr-Latn-RS" sz="2400" b="1" dirty="0">
                <a:solidFill>
                  <a:srgbClr val="000066"/>
                </a:solidFill>
              </a:rPr>
              <a:t> </a:t>
            </a:r>
            <a:r>
              <a:rPr lang="en-US" altLang="sr-Latn-RS" sz="2400" b="1" dirty="0" err="1">
                <a:solidFill>
                  <a:srgbClr val="000066"/>
                </a:solidFill>
              </a:rPr>
              <a:t>hidroksid</a:t>
            </a:r>
            <a:r>
              <a:rPr lang="en-US" altLang="sr-Latn-RS" sz="2400" dirty="0">
                <a:solidFill>
                  <a:srgbClr val="000066"/>
                </a:solidFill>
              </a:rPr>
              <a:t>. </a:t>
            </a:r>
            <a:endParaRPr lang="hr-HR" altLang="sr-Latn-RS" sz="2400" dirty="0">
              <a:solidFill>
                <a:srgbClr val="000066"/>
              </a:solidFill>
            </a:endParaRPr>
          </a:p>
          <a:p>
            <a:pPr algn="ctr" eaLnBrk="1" hangingPunct="1"/>
            <a:r>
              <a:rPr lang="en-US" altLang="sr-Latn-RS" sz="2400" dirty="0" err="1">
                <a:solidFill>
                  <a:srgbClr val="000066"/>
                </a:solidFill>
              </a:rPr>
              <a:t>Nastale</a:t>
            </a:r>
            <a:r>
              <a:rPr lang="en-US" altLang="sr-Latn-RS" sz="2400" dirty="0">
                <a:solidFill>
                  <a:srgbClr val="000066"/>
                </a:solidFill>
              </a:rPr>
              <a:t> </a:t>
            </a:r>
            <a:r>
              <a:rPr lang="en-US" altLang="sr-Latn-RS" sz="2400" dirty="0">
                <a:solidFill>
                  <a:srgbClr val="FF0000"/>
                </a:solidFill>
              </a:rPr>
              <a:t>OH</a:t>
            </a:r>
            <a:r>
              <a:rPr lang="en-US" altLang="sr-Latn-RS" sz="2400" baseline="30000" dirty="0">
                <a:solidFill>
                  <a:srgbClr val="FF0000"/>
                </a:solidFill>
              </a:rPr>
              <a:t>–</a:t>
            </a:r>
            <a:r>
              <a:rPr lang="en-US" altLang="sr-Latn-RS" sz="2400" dirty="0">
                <a:solidFill>
                  <a:srgbClr val="000066"/>
                </a:solidFill>
              </a:rPr>
              <a:t> </a:t>
            </a:r>
            <a:r>
              <a:rPr lang="en-US" altLang="sr-Latn-RS" sz="2400" dirty="0" err="1">
                <a:solidFill>
                  <a:srgbClr val="000066"/>
                </a:solidFill>
              </a:rPr>
              <a:t>ione</a:t>
            </a:r>
            <a:r>
              <a:rPr lang="en-US" altLang="sr-Latn-RS" sz="2400" dirty="0">
                <a:solidFill>
                  <a:srgbClr val="000066"/>
                </a:solidFill>
              </a:rPr>
              <a:t> </a:t>
            </a:r>
            <a:r>
              <a:rPr lang="en-US" altLang="sr-Latn-RS" sz="2400" dirty="0" err="1">
                <a:solidFill>
                  <a:srgbClr val="000066"/>
                </a:solidFill>
              </a:rPr>
              <a:t>dokazujemo</a:t>
            </a:r>
            <a:r>
              <a:rPr lang="en-US" altLang="sr-Latn-RS" sz="2400" dirty="0">
                <a:solidFill>
                  <a:srgbClr val="000066"/>
                </a:solidFill>
              </a:rPr>
              <a:t> </a:t>
            </a:r>
            <a:r>
              <a:rPr lang="en-US" altLang="sr-Latn-RS" sz="2400" dirty="0" err="1">
                <a:solidFill>
                  <a:srgbClr val="FF0000"/>
                </a:solidFill>
              </a:rPr>
              <a:t>fenolftaleinom</a:t>
            </a:r>
            <a:r>
              <a:rPr lang="en-US" altLang="sr-Latn-RS" sz="2400" dirty="0">
                <a:solidFill>
                  <a:srgbClr val="000066"/>
                </a:solidFill>
              </a:rPr>
              <a:t>,</a:t>
            </a:r>
            <a:r>
              <a:rPr lang="hr-HR" altLang="sr-Latn-RS" sz="2400" dirty="0">
                <a:solidFill>
                  <a:srgbClr val="000066"/>
                </a:solidFill>
              </a:rPr>
              <a:t> </a:t>
            </a:r>
            <a:r>
              <a:rPr lang="en-US" altLang="sr-Latn-RS" sz="2400" dirty="0">
                <a:solidFill>
                  <a:srgbClr val="000066"/>
                </a:solidFill>
              </a:rPr>
              <a:t>a u </a:t>
            </a:r>
            <a:r>
              <a:rPr lang="en-US" altLang="sr-Latn-RS" sz="2400" dirty="0" err="1">
                <a:solidFill>
                  <a:srgbClr val="000066"/>
                </a:solidFill>
              </a:rPr>
              <a:t>anodnom</a:t>
            </a:r>
            <a:r>
              <a:rPr lang="en-US" altLang="sr-Latn-RS" sz="2400" dirty="0">
                <a:solidFill>
                  <a:srgbClr val="000066"/>
                </a:solidFill>
              </a:rPr>
              <a:t> </a:t>
            </a:r>
            <a:r>
              <a:rPr lang="en-US" altLang="sr-Latn-RS" sz="2400" dirty="0" err="1">
                <a:solidFill>
                  <a:srgbClr val="000066"/>
                </a:solidFill>
              </a:rPr>
              <a:t>prostoru</a:t>
            </a:r>
            <a:r>
              <a:rPr lang="en-US" altLang="sr-Latn-RS" sz="2400" dirty="0">
                <a:solidFill>
                  <a:srgbClr val="000066"/>
                </a:solidFill>
              </a:rPr>
              <a:t> </a:t>
            </a:r>
            <a:r>
              <a:rPr lang="en-US" altLang="sr-Latn-RS" sz="2400" dirty="0" err="1">
                <a:solidFill>
                  <a:srgbClr val="000066"/>
                </a:solidFill>
              </a:rPr>
              <a:t>klor</a:t>
            </a:r>
            <a:r>
              <a:rPr lang="en-US" altLang="sr-Latn-RS" sz="2400" dirty="0">
                <a:solidFill>
                  <a:srgbClr val="000066"/>
                </a:solidFill>
              </a:rPr>
              <a:t> </a:t>
            </a:r>
            <a:r>
              <a:rPr lang="en-US" altLang="sr-Latn-RS" sz="2400" dirty="0" err="1">
                <a:solidFill>
                  <a:srgbClr val="FF0000"/>
                </a:solidFill>
              </a:rPr>
              <a:t>izbjeljuje</a:t>
            </a:r>
            <a:r>
              <a:rPr lang="en-US" altLang="sr-Latn-RS" sz="2400" dirty="0">
                <a:solidFill>
                  <a:srgbClr val="FF0000"/>
                </a:solidFill>
              </a:rPr>
              <a:t> </a:t>
            </a:r>
            <a:r>
              <a:rPr lang="en-US" altLang="sr-Latn-RS" sz="2400" dirty="0" err="1">
                <a:solidFill>
                  <a:srgbClr val="FF0000"/>
                </a:solidFill>
              </a:rPr>
              <a:t>tintu</a:t>
            </a:r>
            <a:r>
              <a:rPr lang="hr-HR" altLang="sr-Latn-RS" sz="2400" dirty="0">
                <a:solidFill>
                  <a:srgbClr val="FF0000"/>
                </a:solidFill>
              </a:rPr>
              <a:t>.</a:t>
            </a:r>
            <a:endParaRPr lang="en-US" altLang="sr-Latn-RS" sz="2400" dirty="0">
              <a:solidFill>
                <a:srgbClr val="FF0000"/>
              </a:solidFill>
            </a:endParaRP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608488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58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2. Natrijev hidroksid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820302"/>
            <a:ext cx="8229600" cy="4525963"/>
          </a:xfrm>
        </p:spPr>
        <p:txBody>
          <a:bodyPr/>
          <a:lstStyle/>
          <a:p>
            <a:r>
              <a:rPr lang="hr-HR" dirty="0" smtClean="0"/>
              <a:t>Kaustična soda (</a:t>
            </a:r>
            <a:r>
              <a:rPr lang="hr-HR" dirty="0" err="1" smtClean="0"/>
              <a:t>NaOH</a:t>
            </a:r>
            <a:r>
              <a:rPr lang="hr-HR" dirty="0" smtClean="0"/>
              <a:t>)</a:t>
            </a:r>
          </a:p>
          <a:p>
            <a:r>
              <a:rPr lang="hr-HR" dirty="0" smtClean="0"/>
              <a:t>Industrijski se proizvodi  elektrolizom vodene otopine </a:t>
            </a:r>
            <a:r>
              <a:rPr lang="hr-HR" dirty="0" err="1" smtClean="0"/>
              <a:t>NaCl</a:t>
            </a:r>
            <a:endParaRPr lang="hr-HR" dirty="0" smtClean="0"/>
          </a:p>
          <a:p>
            <a:r>
              <a:rPr lang="hr-HR" dirty="0" smtClean="0"/>
              <a:t>Vrlo je higroskopan</a:t>
            </a:r>
          </a:p>
          <a:p>
            <a:r>
              <a:rPr lang="hr-HR" dirty="0" smtClean="0"/>
              <a:t>Uzrokuje opekotine na koži</a:t>
            </a:r>
          </a:p>
          <a:p>
            <a:endParaRPr lang="hr-HR" dirty="0"/>
          </a:p>
        </p:txBody>
      </p:sp>
      <p:pic>
        <p:nvPicPr>
          <p:cNvPr id="10242" name="Picture 2" descr="https://upload.wikimedia.org/wikipedia/commons/3/34/SodiumHydrox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7" y="24098"/>
            <a:ext cx="3017727" cy="2396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upload.wikimedia.org/wikipedia/commons/0/09/Sodium_hydroxide_bur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139" y="2996952"/>
            <a:ext cx="2741682" cy="328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251520" y="4722504"/>
            <a:ext cx="5254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/>
              <a:t>Otapanjem u vodi daje lužinu-egzotermna reakcija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32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805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496" y="404664"/>
            <a:ext cx="8229600" cy="4525963"/>
          </a:xfrm>
        </p:spPr>
        <p:txBody>
          <a:bodyPr/>
          <a:lstStyle/>
          <a:p>
            <a:r>
              <a:rPr lang="hr-HR" dirty="0" smtClean="0"/>
              <a:t>Čuva se u staklenim bocama s plastičnim čepom, jer bi sa staklenim reagirala:</a:t>
            </a:r>
          </a:p>
          <a:p>
            <a:pPr marL="0" indent="0">
              <a:buNone/>
            </a:pPr>
            <a:r>
              <a:rPr lang="hr-HR" dirty="0" smtClean="0"/>
              <a:t>  SiO</a:t>
            </a:r>
            <a:r>
              <a:rPr lang="hr-HR" baseline="-25000" dirty="0" smtClean="0"/>
              <a:t>2</a:t>
            </a:r>
            <a:r>
              <a:rPr lang="hr-HR" dirty="0" smtClean="0"/>
              <a:t>(s) + </a:t>
            </a:r>
            <a:r>
              <a:rPr lang="hr-HR" dirty="0" err="1" smtClean="0"/>
              <a:t>NaOH</a:t>
            </a:r>
            <a:r>
              <a:rPr lang="hr-HR" dirty="0" smtClean="0"/>
              <a:t>(</a:t>
            </a:r>
            <a:r>
              <a:rPr lang="hr-HR" dirty="0" err="1" smtClean="0"/>
              <a:t>aq</a:t>
            </a:r>
            <a:r>
              <a:rPr lang="hr-HR" dirty="0" smtClean="0"/>
              <a:t>) → Na</a:t>
            </a:r>
            <a:r>
              <a:rPr lang="hr-HR" baseline="-25000" dirty="0" smtClean="0"/>
              <a:t>2</a:t>
            </a:r>
            <a:r>
              <a:rPr lang="hr-HR" dirty="0" smtClean="0"/>
              <a:t>SiO</a:t>
            </a:r>
            <a:r>
              <a:rPr lang="hr-HR" baseline="-25000" dirty="0" smtClean="0"/>
              <a:t>3</a:t>
            </a:r>
            <a:r>
              <a:rPr lang="hr-HR" dirty="0" smtClean="0"/>
              <a:t>(s) + H</a:t>
            </a:r>
            <a:r>
              <a:rPr lang="hr-HR" baseline="-25000" dirty="0" smtClean="0"/>
              <a:t>2</a:t>
            </a:r>
            <a:r>
              <a:rPr lang="hr-HR" dirty="0" smtClean="0"/>
              <a:t>O(l)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Koristi se u industriji sapuna, papira, boje</a:t>
            </a:r>
          </a:p>
          <a:p>
            <a:endParaRPr lang="hr-HR" dirty="0"/>
          </a:p>
        </p:txBody>
      </p:sp>
      <p:pic>
        <p:nvPicPr>
          <p:cNvPr id="11266" name="Picture 2" descr="http://www.qsl.net/9/9a3zi/proj/foto/flui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3" r="42687"/>
          <a:stretch/>
        </p:blipFill>
        <p:spPr bwMode="auto">
          <a:xfrm>
            <a:off x="7308304" y="260648"/>
            <a:ext cx="1682449" cy="568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 3"/>
          <p:cNvSpPr/>
          <p:nvPr/>
        </p:nvSpPr>
        <p:spPr>
          <a:xfrm>
            <a:off x="0" y="1484784"/>
            <a:ext cx="118762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Ravni poveznik sa strelicom 5"/>
          <p:cNvCxnSpPr/>
          <p:nvPr/>
        </p:nvCxnSpPr>
        <p:spPr>
          <a:xfrm>
            <a:off x="593812" y="220486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251520" y="310261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Silicijev dioksid iz stakla</a:t>
            </a:r>
            <a:endParaRPr lang="hr-HR" dirty="0"/>
          </a:p>
        </p:txBody>
      </p:sp>
      <p:sp>
        <p:nvSpPr>
          <p:cNvPr id="8" name="Elipsa 7"/>
          <p:cNvSpPr/>
          <p:nvPr/>
        </p:nvSpPr>
        <p:spPr>
          <a:xfrm>
            <a:off x="3923928" y="1484784"/>
            <a:ext cx="1368152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0" name="Ravni poveznik sa strelicom 9"/>
          <p:cNvCxnSpPr>
            <a:stCxn id="8" idx="4"/>
          </p:cNvCxnSpPr>
          <p:nvPr/>
        </p:nvCxnSpPr>
        <p:spPr>
          <a:xfrm>
            <a:off x="4608004" y="2204864"/>
            <a:ext cx="0" cy="897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niOkvir 10"/>
          <p:cNvSpPr txBox="1"/>
          <p:nvPr/>
        </p:nvSpPr>
        <p:spPr>
          <a:xfrm>
            <a:off x="3635896" y="310261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Natrijev silikat</a:t>
            </a:r>
            <a:endParaRPr lang="hr-HR" dirty="0"/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454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/>
      <p:bldP spid="8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hr-HR" dirty="0"/>
              <a:t>SAPUN S MIRISOM LIMUNA</a:t>
            </a:r>
          </a:p>
          <a:p>
            <a:r>
              <a:rPr lang="hr-HR" dirty="0"/>
              <a:t>SASTOJCI:</a:t>
            </a:r>
            <a:br>
              <a:rPr lang="hr-HR" dirty="0"/>
            </a:br>
            <a:r>
              <a:rPr lang="hr-HR" dirty="0"/>
              <a:t>Palmino ulje                300g</a:t>
            </a:r>
            <a:br>
              <a:rPr lang="hr-HR" dirty="0"/>
            </a:br>
            <a:r>
              <a:rPr lang="hr-HR" dirty="0"/>
              <a:t>Kokosovo ulje             100g</a:t>
            </a:r>
            <a:br>
              <a:rPr lang="hr-HR" dirty="0"/>
            </a:br>
            <a:r>
              <a:rPr lang="hr-HR" dirty="0" err="1"/>
              <a:t>Kikirikijevo</a:t>
            </a:r>
            <a:r>
              <a:rPr lang="hr-HR" dirty="0"/>
              <a:t> ulje           100g</a:t>
            </a:r>
            <a:br>
              <a:rPr lang="hr-HR" dirty="0"/>
            </a:br>
            <a:r>
              <a:rPr lang="hr-HR" dirty="0"/>
              <a:t>Maslinovo ulje             100g</a:t>
            </a:r>
            <a:br>
              <a:rPr lang="hr-HR" dirty="0"/>
            </a:br>
            <a:r>
              <a:rPr lang="hr-HR" dirty="0"/>
              <a:t>Ulje kukuruznih klica   100g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 err="1"/>
              <a:t>NaOH</a:t>
            </a:r>
            <a:r>
              <a:rPr lang="hr-HR" dirty="0"/>
              <a:t>              98g</a:t>
            </a:r>
            <a:br>
              <a:rPr lang="hr-HR" dirty="0"/>
            </a:br>
            <a:r>
              <a:rPr lang="hr-HR" dirty="0"/>
              <a:t>Voda              231g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Ukupno         1029g</a:t>
            </a:r>
            <a:br>
              <a:rPr lang="hr-HR" dirty="0"/>
            </a:br>
            <a:r>
              <a:rPr lang="hr-HR" dirty="0"/>
              <a:t>Popust               8%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Eterično ulje limuna  10 ml</a:t>
            </a:r>
            <a:br>
              <a:rPr lang="hr-HR" dirty="0"/>
            </a:br>
            <a:r>
              <a:rPr lang="hr-HR" dirty="0" err="1"/>
              <a:t>Kurkuma</a:t>
            </a:r>
            <a:r>
              <a:rPr lang="hr-HR" dirty="0"/>
              <a:t>               1 žličica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  <a:p>
            <a:endParaRPr lang="hr-HR" dirty="0"/>
          </a:p>
        </p:txBody>
      </p:sp>
      <p:pic>
        <p:nvPicPr>
          <p:cNvPr id="12290" name="Picture 2" descr="http://3.bp.blogspot.com/-ZXmEFKux26w/TkmBrNtixsI/AAAAAAAAAGg/05Zl3ddQLJQ/s1600/15082011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4695462" cy="35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23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12738"/>
            <a:ext cx="7812360" cy="1143000"/>
          </a:xfrm>
        </p:spPr>
        <p:txBody>
          <a:bodyPr/>
          <a:lstStyle/>
          <a:p>
            <a:pPr algn="l"/>
            <a:r>
              <a:rPr lang="hr-HR" dirty="0" smtClean="0"/>
              <a:t>3. Natrijev karbonat (Na</a:t>
            </a:r>
            <a:r>
              <a:rPr lang="hr-HR" baseline="-25000" dirty="0" smtClean="0"/>
              <a:t>2</a:t>
            </a:r>
            <a:r>
              <a:rPr lang="hr-HR" dirty="0" smtClean="0"/>
              <a:t>CO</a:t>
            </a:r>
            <a:r>
              <a:rPr lang="hr-HR" baseline="-25000" dirty="0" smtClean="0"/>
              <a:t>3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0375" y="3068960"/>
            <a:ext cx="8229600" cy="4525963"/>
          </a:xfrm>
        </p:spPr>
        <p:txBody>
          <a:bodyPr/>
          <a:lstStyle/>
          <a:p>
            <a:r>
              <a:rPr lang="hr-HR" dirty="0" smtClean="0"/>
              <a:t>Neutralizacijom </a:t>
            </a:r>
            <a:r>
              <a:rPr lang="hr-HR" dirty="0" err="1" smtClean="0"/>
              <a:t>NaOH</a:t>
            </a:r>
            <a:r>
              <a:rPr lang="hr-HR" dirty="0" smtClean="0"/>
              <a:t> s ugljikovim dioksidom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hr-HR" sz="2500" dirty="0" smtClean="0"/>
              <a:t>2Na</a:t>
            </a:r>
            <a:r>
              <a:rPr lang="hr-HR" sz="2500" baseline="30000" dirty="0" smtClean="0"/>
              <a:t>+</a:t>
            </a:r>
            <a:r>
              <a:rPr lang="hr-HR" sz="2500" dirty="0" smtClean="0"/>
              <a:t>(</a:t>
            </a:r>
            <a:r>
              <a:rPr lang="hr-HR" sz="2500" dirty="0" err="1" smtClean="0"/>
              <a:t>aq</a:t>
            </a:r>
            <a:r>
              <a:rPr lang="hr-HR" sz="2500" dirty="0" smtClean="0"/>
              <a:t>) + 2OH</a:t>
            </a:r>
            <a:r>
              <a:rPr lang="hr-HR" sz="2500" baseline="30000" dirty="0" smtClean="0"/>
              <a:t>-</a:t>
            </a:r>
            <a:r>
              <a:rPr lang="hr-HR" sz="2500" dirty="0" smtClean="0"/>
              <a:t>(</a:t>
            </a:r>
            <a:r>
              <a:rPr lang="hr-HR" sz="2500" dirty="0" err="1" smtClean="0"/>
              <a:t>aq</a:t>
            </a:r>
            <a:r>
              <a:rPr lang="hr-HR" sz="2500" dirty="0" smtClean="0"/>
              <a:t>) + CO</a:t>
            </a:r>
            <a:r>
              <a:rPr lang="hr-HR" sz="2500" baseline="-25000" dirty="0" smtClean="0"/>
              <a:t>2</a:t>
            </a:r>
            <a:r>
              <a:rPr lang="hr-HR" sz="2500" dirty="0" smtClean="0"/>
              <a:t>(g)→ 2Na</a:t>
            </a:r>
            <a:r>
              <a:rPr lang="hr-HR" sz="2500" baseline="30000" dirty="0" smtClean="0"/>
              <a:t>+</a:t>
            </a:r>
            <a:r>
              <a:rPr lang="hr-HR" sz="2500" dirty="0" smtClean="0"/>
              <a:t>(</a:t>
            </a:r>
            <a:r>
              <a:rPr lang="hr-HR" sz="2500" dirty="0" err="1" smtClean="0"/>
              <a:t>aq</a:t>
            </a:r>
            <a:r>
              <a:rPr lang="hr-HR" sz="2500" dirty="0" smtClean="0"/>
              <a:t>) + CO</a:t>
            </a:r>
            <a:r>
              <a:rPr lang="hr-HR" sz="2500" baseline="30000" dirty="0" smtClean="0"/>
              <a:t>2-</a:t>
            </a:r>
            <a:r>
              <a:rPr lang="hr-HR" sz="2500" dirty="0" smtClean="0"/>
              <a:t>(</a:t>
            </a:r>
            <a:r>
              <a:rPr lang="hr-HR" sz="2500" dirty="0" err="1" smtClean="0"/>
              <a:t>aq</a:t>
            </a:r>
            <a:r>
              <a:rPr lang="hr-HR" sz="2500" dirty="0" smtClean="0"/>
              <a:t>) + H</a:t>
            </a:r>
            <a:r>
              <a:rPr lang="hr-HR" sz="2500" baseline="-25000" dirty="0" smtClean="0"/>
              <a:t>2</a:t>
            </a:r>
            <a:r>
              <a:rPr lang="hr-HR" sz="2500" dirty="0" smtClean="0"/>
              <a:t>O(l)</a:t>
            </a:r>
          </a:p>
          <a:p>
            <a:r>
              <a:rPr lang="hr-HR" dirty="0" smtClean="0"/>
              <a:t>Dobro topljiv u vodi prilikom čega nastaje lužnata otopina</a:t>
            </a:r>
          </a:p>
          <a:p>
            <a:r>
              <a:rPr lang="hr-HR" dirty="0" smtClean="0"/>
              <a:t>Važan u kemijskoj industriji</a:t>
            </a:r>
          </a:p>
          <a:p>
            <a:endParaRPr lang="hr-HR" dirty="0"/>
          </a:p>
        </p:txBody>
      </p:sp>
      <p:sp>
        <p:nvSpPr>
          <p:cNvPr id="4" name="AutoShape 2" descr="https://upload.wikimedia.org/wikipedia/commons/5/5c/Sodium_carbonat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https://upload.wikimedia.org/wikipedia/commons/5/5c/Sodium_carbonate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3318" name="Picture 6" descr="https://upload.wikimedia.org/wikipedia/commons/thumb/5/51/Sodium_carbonate.png/1024px-Sodium_carbona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3714118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unitednuclear.com/images/SodCar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12738"/>
            <a:ext cx="23812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692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r>
              <a:rPr lang="hr-HR" dirty="0" smtClean="0"/>
              <a:t>Proizvodi se </a:t>
            </a:r>
            <a:r>
              <a:rPr lang="hr-HR" b="1" dirty="0" err="1" smtClean="0">
                <a:solidFill>
                  <a:srgbClr val="7030A0"/>
                </a:solidFill>
              </a:rPr>
              <a:t>Solvayevim</a:t>
            </a:r>
            <a:r>
              <a:rPr lang="hr-HR" b="1" dirty="0" smtClean="0">
                <a:solidFill>
                  <a:srgbClr val="7030A0"/>
                </a:solidFill>
              </a:rPr>
              <a:t> postupkom</a:t>
            </a:r>
            <a:r>
              <a:rPr lang="hr-HR" dirty="0" smtClean="0"/>
              <a:t>:</a:t>
            </a:r>
            <a:r>
              <a:rPr lang="hr-HR" dirty="0"/>
              <a:t> </a:t>
            </a:r>
            <a:r>
              <a:rPr lang="hr-HR" dirty="0" smtClean="0"/>
              <a:t>industrijski </a:t>
            </a:r>
            <a:r>
              <a:rPr lang="hr-HR" dirty="0"/>
              <a:t>proces proizvodnje natrijeva karbonata iz natrijeva klorida, amonijaka i ugljikova dioksida.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712" y="2887423"/>
            <a:ext cx="9144000" cy="3970585"/>
          </a:xfrm>
          <a:prstGeom prst="rect">
            <a:avLst/>
          </a:prstGeom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04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35496" y="89912"/>
            <a:ext cx="914501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r-HR" sz="2400" dirty="0" smtClean="0"/>
              <a:t>1. Žarenje </a:t>
            </a:r>
            <a:r>
              <a:rPr lang="hr-HR" sz="2400" dirty="0"/>
              <a:t>vapnenca, CaCO</a:t>
            </a:r>
            <a:r>
              <a:rPr lang="hr-HR" sz="2400" baseline="-25000" dirty="0"/>
              <a:t>3</a:t>
            </a:r>
            <a:r>
              <a:rPr lang="hr-HR" sz="2400" dirty="0"/>
              <a:t>(s) i </a:t>
            </a:r>
            <a:r>
              <a:rPr lang="hr-HR" sz="2400" dirty="0" smtClean="0"/>
              <a:t>proizvodnja </a:t>
            </a:r>
            <a:r>
              <a:rPr lang="hr-HR" sz="2400" dirty="0"/>
              <a:t>ugljikovog dioksida.</a:t>
            </a:r>
          </a:p>
          <a:p>
            <a:pPr fontAlgn="base"/>
            <a:r>
              <a:rPr lang="hr-HR" sz="2400" dirty="0" smtClean="0"/>
              <a:t>	CaCO</a:t>
            </a:r>
            <a:r>
              <a:rPr lang="hr-HR" sz="2400" baseline="-25000" dirty="0" smtClean="0"/>
              <a:t>3</a:t>
            </a:r>
            <a:r>
              <a:rPr lang="hr-HR" sz="2400" dirty="0" smtClean="0"/>
              <a:t>(s</a:t>
            </a:r>
            <a:r>
              <a:rPr lang="hr-HR" sz="2400" dirty="0"/>
              <a:t>) →← CO</a:t>
            </a:r>
            <a:r>
              <a:rPr lang="hr-HR" sz="2400" baseline="-25000" dirty="0"/>
              <a:t>2</a:t>
            </a:r>
            <a:r>
              <a:rPr lang="hr-HR" sz="2400" dirty="0"/>
              <a:t>(g) + </a:t>
            </a:r>
            <a:r>
              <a:rPr lang="hr-HR" sz="2400" dirty="0" err="1"/>
              <a:t>CaO</a:t>
            </a:r>
            <a:r>
              <a:rPr lang="hr-HR" sz="2400" dirty="0"/>
              <a:t>(s)</a:t>
            </a:r>
          </a:p>
          <a:p>
            <a:pPr fontAlgn="base"/>
            <a:r>
              <a:rPr lang="hr-HR" sz="2400" dirty="0" smtClean="0"/>
              <a:t>2. Živo </a:t>
            </a:r>
            <a:r>
              <a:rPr lang="hr-HR" sz="2400" dirty="0"/>
              <a:t>vapno, dobiveno kao nusprodukt, gasi se s vodom kako bi se dobio kalcijev hidroksid.</a:t>
            </a:r>
          </a:p>
          <a:p>
            <a:pPr fontAlgn="base"/>
            <a:r>
              <a:rPr lang="hr-HR" sz="2400" dirty="0" smtClean="0"/>
              <a:t>	</a:t>
            </a:r>
            <a:r>
              <a:rPr lang="hr-HR" sz="2400" dirty="0" err="1" smtClean="0"/>
              <a:t>CaO</a:t>
            </a:r>
            <a:r>
              <a:rPr lang="hr-HR" sz="2400" dirty="0" smtClean="0"/>
              <a:t> </a:t>
            </a:r>
            <a:r>
              <a:rPr lang="hr-HR" sz="2400" dirty="0"/>
              <a:t>+ H</a:t>
            </a:r>
            <a:r>
              <a:rPr lang="hr-HR" sz="2400" baseline="-25000" dirty="0"/>
              <a:t>2</a:t>
            </a:r>
            <a:r>
              <a:rPr lang="hr-HR" sz="2400" dirty="0"/>
              <a:t>O →← </a:t>
            </a:r>
            <a:r>
              <a:rPr lang="hr-HR" sz="2400" dirty="0" err="1"/>
              <a:t>Ca</a:t>
            </a:r>
            <a:r>
              <a:rPr lang="hr-HR" sz="2400" dirty="0"/>
              <a:t>(OH)</a:t>
            </a:r>
            <a:r>
              <a:rPr lang="hr-HR" sz="2400" baseline="-25000" dirty="0"/>
              <a:t>2</a:t>
            </a:r>
            <a:endParaRPr lang="hr-HR" sz="2400" dirty="0"/>
          </a:p>
          <a:p>
            <a:pPr fontAlgn="base"/>
            <a:r>
              <a:rPr lang="hr-HR" sz="2400" dirty="0" smtClean="0"/>
              <a:t>3. Kalcijev </a:t>
            </a:r>
            <a:r>
              <a:rPr lang="hr-HR" sz="2400" dirty="0"/>
              <a:t>hidroksid se zagrijava s </a:t>
            </a:r>
            <a:r>
              <a:rPr lang="hr-HR" sz="2400" dirty="0" err="1"/>
              <a:t>amonijevim</a:t>
            </a:r>
            <a:r>
              <a:rPr lang="hr-HR" sz="2400" dirty="0"/>
              <a:t> kloridom pri čemu nastaje amonijak i kalcijev klorid </a:t>
            </a:r>
            <a:endParaRPr lang="hr-HR" sz="2400" dirty="0" smtClean="0"/>
          </a:p>
          <a:p>
            <a:pPr fontAlgn="base"/>
            <a:r>
              <a:rPr lang="hr-HR" sz="2400" dirty="0"/>
              <a:t>	</a:t>
            </a:r>
            <a:r>
              <a:rPr lang="hr-HR" sz="2400" dirty="0" smtClean="0"/>
              <a:t>2NH</a:t>
            </a:r>
            <a:r>
              <a:rPr lang="hr-HR" sz="2400" baseline="-25000" dirty="0" smtClean="0"/>
              <a:t>4</a:t>
            </a:r>
            <a:r>
              <a:rPr lang="hr-HR" sz="2400" dirty="0" smtClean="0"/>
              <a:t>Cl </a:t>
            </a:r>
            <a:r>
              <a:rPr lang="hr-HR" sz="2400" dirty="0"/>
              <a:t>+ </a:t>
            </a:r>
            <a:r>
              <a:rPr lang="hr-HR" sz="2400" dirty="0" err="1"/>
              <a:t>Ca</a:t>
            </a:r>
            <a:r>
              <a:rPr lang="hr-HR" sz="2400" dirty="0"/>
              <a:t>(OH)</a:t>
            </a:r>
            <a:r>
              <a:rPr lang="hr-HR" sz="2400" baseline="-25000" dirty="0"/>
              <a:t>2</a:t>
            </a:r>
            <a:r>
              <a:rPr lang="hr-HR" sz="2400" dirty="0"/>
              <a:t> →← CaCl</a:t>
            </a:r>
            <a:r>
              <a:rPr lang="hr-HR" sz="2400" baseline="-25000" dirty="0"/>
              <a:t>2</a:t>
            </a:r>
            <a:r>
              <a:rPr lang="hr-HR" sz="2400" dirty="0"/>
              <a:t> + 2NH</a:t>
            </a:r>
            <a:r>
              <a:rPr lang="hr-HR" sz="2400" baseline="-25000" dirty="0"/>
              <a:t>3</a:t>
            </a:r>
            <a:r>
              <a:rPr lang="hr-HR" sz="2400" dirty="0"/>
              <a:t> + 2H</a:t>
            </a:r>
            <a:r>
              <a:rPr lang="hr-HR" sz="2400" baseline="-25000" dirty="0"/>
              <a:t>2</a:t>
            </a:r>
            <a:r>
              <a:rPr lang="hr-HR" sz="2400" dirty="0"/>
              <a:t>O</a:t>
            </a:r>
          </a:p>
          <a:p>
            <a:pPr fontAlgn="base"/>
            <a:r>
              <a:rPr lang="hr-HR" sz="2400" dirty="0" smtClean="0"/>
              <a:t>4. Nastali </a:t>
            </a:r>
            <a:r>
              <a:rPr lang="hr-HR" sz="2400" dirty="0"/>
              <a:t>amonijak reagira s </a:t>
            </a:r>
            <a:r>
              <a:rPr lang="hr-HR" sz="2400" dirty="0" smtClean="0"/>
              <a:t>CO</a:t>
            </a:r>
            <a:r>
              <a:rPr lang="hr-HR" sz="2400" baseline="-25000" dirty="0" smtClean="0"/>
              <a:t>2</a:t>
            </a:r>
            <a:r>
              <a:rPr lang="hr-HR" sz="2400" dirty="0" smtClean="0"/>
              <a:t> dajući </a:t>
            </a:r>
            <a:r>
              <a:rPr lang="hr-HR" sz="2400" dirty="0" err="1"/>
              <a:t>amonijev</a:t>
            </a:r>
            <a:r>
              <a:rPr lang="hr-HR" sz="2400" dirty="0"/>
              <a:t> karbonat.</a:t>
            </a:r>
          </a:p>
          <a:p>
            <a:pPr fontAlgn="base"/>
            <a:r>
              <a:rPr lang="hr-HR" sz="2400" dirty="0" smtClean="0"/>
              <a:t>	2NH</a:t>
            </a:r>
            <a:r>
              <a:rPr lang="hr-HR" sz="2400" baseline="-25000" dirty="0" smtClean="0"/>
              <a:t>3</a:t>
            </a:r>
            <a:r>
              <a:rPr lang="hr-HR" sz="2400" dirty="0"/>
              <a:t> + CO</a:t>
            </a:r>
            <a:r>
              <a:rPr lang="hr-HR" sz="2400" baseline="-25000" dirty="0"/>
              <a:t>2</a:t>
            </a:r>
            <a:r>
              <a:rPr lang="hr-HR" sz="2400" dirty="0"/>
              <a:t> + H</a:t>
            </a:r>
            <a:r>
              <a:rPr lang="hr-HR" sz="2400" baseline="-25000" dirty="0"/>
              <a:t>2</a:t>
            </a:r>
            <a:r>
              <a:rPr lang="hr-HR" sz="2400" dirty="0"/>
              <a:t>O →← (NH</a:t>
            </a:r>
            <a:r>
              <a:rPr lang="hr-HR" sz="2400" baseline="-25000" dirty="0"/>
              <a:t>4</a:t>
            </a:r>
            <a:r>
              <a:rPr lang="hr-HR" sz="2400" dirty="0"/>
              <a:t>)</a:t>
            </a:r>
            <a:r>
              <a:rPr lang="hr-HR" sz="2400" baseline="-25000" dirty="0"/>
              <a:t>2</a:t>
            </a:r>
            <a:r>
              <a:rPr lang="hr-HR" sz="2400" dirty="0"/>
              <a:t>CO</a:t>
            </a:r>
            <a:r>
              <a:rPr lang="hr-HR" sz="2400" baseline="-25000" dirty="0"/>
              <a:t>3</a:t>
            </a:r>
            <a:endParaRPr lang="hr-HR" sz="2400" dirty="0"/>
          </a:p>
          <a:p>
            <a:pPr fontAlgn="base"/>
            <a:r>
              <a:rPr lang="hr-HR" sz="2400" dirty="0" smtClean="0"/>
              <a:t>5. </a:t>
            </a:r>
            <a:r>
              <a:rPr lang="hr-HR" sz="2400" dirty="0" err="1" smtClean="0"/>
              <a:t>Amonijev</a:t>
            </a:r>
            <a:r>
              <a:rPr lang="hr-HR" sz="2400" dirty="0" smtClean="0"/>
              <a:t> </a:t>
            </a:r>
            <a:r>
              <a:rPr lang="hr-HR" sz="2400" dirty="0"/>
              <a:t>karbonat i sam reagira s </a:t>
            </a:r>
            <a:r>
              <a:rPr lang="hr-HR" sz="2400" dirty="0" smtClean="0"/>
              <a:t>CO</a:t>
            </a:r>
            <a:r>
              <a:rPr lang="hr-HR" sz="2400" baseline="-25000" dirty="0" smtClean="0"/>
              <a:t>2</a:t>
            </a:r>
            <a:r>
              <a:rPr lang="hr-HR" sz="2400" dirty="0" smtClean="0"/>
              <a:t> dajući </a:t>
            </a:r>
            <a:r>
              <a:rPr lang="hr-HR" sz="2400" dirty="0" err="1"/>
              <a:t>amonijev</a:t>
            </a:r>
            <a:r>
              <a:rPr lang="hr-HR" sz="2400" dirty="0"/>
              <a:t> bikarbonat.</a:t>
            </a:r>
          </a:p>
          <a:p>
            <a:pPr fontAlgn="base"/>
            <a:r>
              <a:rPr lang="hr-HR" sz="2400" dirty="0" smtClean="0"/>
              <a:t>	(</a:t>
            </a:r>
            <a:r>
              <a:rPr lang="hr-HR" sz="2400" dirty="0"/>
              <a:t>NH</a:t>
            </a:r>
            <a:r>
              <a:rPr lang="hr-HR" sz="2400" baseline="-25000" dirty="0"/>
              <a:t>4</a:t>
            </a:r>
            <a:r>
              <a:rPr lang="hr-HR" sz="2400" dirty="0"/>
              <a:t>)</a:t>
            </a:r>
            <a:r>
              <a:rPr lang="hr-HR" sz="2400" baseline="-25000" dirty="0"/>
              <a:t>2</a:t>
            </a:r>
            <a:r>
              <a:rPr lang="hr-HR" sz="2400" dirty="0"/>
              <a:t>CO</a:t>
            </a:r>
            <a:r>
              <a:rPr lang="hr-HR" sz="2400" baseline="-25000" dirty="0"/>
              <a:t>3</a:t>
            </a:r>
            <a:r>
              <a:rPr lang="hr-HR" sz="2400" dirty="0"/>
              <a:t> + CO</a:t>
            </a:r>
            <a:r>
              <a:rPr lang="hr-HR" sz="2400" baseline="-25000" dirty="0"/>
              <a:t>2</a:t>
            </a:r>
            <a:r>
              <a:rPr lang="hr-HR" sz="2400" dirty="0"/>
              <a:t> + H</a:t>
            </a:r>
            <a:r>
              <a:rPr lang="hr-HR" sz="2400" baseline="-25000" dirty="0"/>
              <a:t>2</a:t>
            </a:r>
            <a:r>
              <a:rPr lang="hr-HR" sz="2400" dirty="0"/>
              <a:t>O →← 2NH</a:t>
            </a:r>
            <a:r>
              <a:rPr lang="hr-HR" sz="2400" baseline="-25000" dirty="0"/>
              <a:t>4</a:t>
            </a:r>
            <a:r>
              <a:rPr lang="hr-HR" sz="2400" dirty="0"/>
              <a:t>HCO</a:t>
            </a:r>
            <a:r>
              <a:rPr lang="hr-HR" sz="2400" baseline="-25000" dirty="0"/>
              <a:t>3</a:t>
            </a:r>
            <a:r>
              <a:rPr lang="hr-HR" sz="2400" dirty="0"/>
              <a:t>(</a:t>
            </a:r>
            <a:r>
              <a:rPr lang="hr-HR" sz="2400" dirty="0" err="1"/>
              <a:t>aq</a:t>
            </a:r>
            <a:r>
              <a:rPr lang="hr-HR" sz="2400" dirty="0"/>
              <a:t>)</a:t>
            </a:r>
          </a:p>
          <a:p>
            <a:pPr fontAlgn="base"/>
            <a:r>
              <a:rPr lang="hr-HR" sz="2400" dirty="0" smtClean="0"/>
              <a:t>6. Reakcijom NH</a:t>
            </a:r>
            <a:r>
              <a:rPr lang="hr-HR" sz="2400" baseline="-25000" dirty="0" smtClean="0"/>
              <a:t>4</a:t>
            </a:r>
            <a:r>
              <a:rPr lang="hr-HR" sz="2400" dirty="0" smtClean="0"/>
              <a:t>HCO</a:t>
            </a:r>
            <a:r>
              <a:rPr lang="hr-HR" sz="2400" baseline="-25000" dirty="0" smtClean="0"/>
              <a:t>3 </a:t>
            </a:r>
            <a:r>
              <a:rPr lang="hr-HR" sz="2400" dirty="0" smtClean="0"/>
              <a:t>s </a:t>
            </a:r>
            <a:r>
              <a:rPr lang="hr-HR" sz="2400" dirty="0"/>
              <a:t>natrijevim kloridom nastaje natrijev bikarbonat.</a:t>
            </a:r>
          </a:p>
          <a:p>
            <a:pPr fontAlgn="base"/>
            <a:r>
              <a:rPr lang="hr-HR" sz="2400" dirty="0" smtClean="0"/>
              <a:t>	NH</a:t>
            </a:r>
            <a:r>
              <a:rPr lang="hr-HR" sz="2400" baseline="-25000" dirty="0" smtClean="0"/>
              <a:t>4</a:t>
            </a:r>
            <a:r>
              <a:rPr lang="hr-HR" sz="2400" dirty="0" smtClean="0"/>
              <a:t>HCO</a:t>
            </a:r>
            <a:r>
              <a:rPr lang="hr-HR" sz="2400" baseline="-25000" dirty="0" smtClean="0"/>
              <a:t>3</a:t>
            </a:r>
            <a:r>
              <a:rPr lang="hr-HR" sz="2400" dirty="0"/>
              <a:t> + </a:t>
            </a:r>
            <a:r>
              <a:rPr lang="hr-HR" sz="2400" dirty="0" err="1"/>
              <a:t>NaCl</a:t>
            </a:r>
            <a:r>
              <a:rPr lang="hr-HR" sz="2400" dirty="0"/>
              <a:t> →← NaHCO</a:t>
            </a:r>
            <a:r>
              <a:rPr lang="hr-HR" sz="2400" baseline="-25000" dirty="0"/>
              <a:t>3</a:t>
            </a:r>
            <a:r>
              <a:rPr lang="hr-HR" sz="2400" dirty="0"/>
              <a:t> + NH</a:t>
            </a:r>
            <a:r>
              <a:rPr lang="hr-HR" sz="2400" baseline="-25000" dirty="0"/>
              <a:t>4</a:t>
            </a:r>
            <a:r>
              <a:rPr lang="hr-HR" sz="2400" dirty="0"/>
              <a:t>Cl</a:t>
            </a:r>
          </a:p>
          <a:p>
            <a:pPr fontAlgn="base"/>
            <a:r>
              <a:rPr lang="hr-HR" sz="2400" dirty="0" smtClean="0"/>
              <a:t>7. Natrijev </a:t>
            </a:r>
            <a:r>
              <a:rPr lang="hr-HR" sz="2400" dirty="0"/>
              <a:t>bikarbonat se žari u rotacijskim pećima i raspada se na natrijev karbonat i ugljikov dioksid.</a:t>
            </a:r>
          </a:p>
          <a:p>
            <a:pPr fontAlgn="base"/>
            <a:r>
              <a:rPr lang="hr-HR" sz="2400" dirty="0" smtClean="0"/>
              <a:t>	2NaHCO</a:t>
            </a:r>
            <a:r>
              <a:rPr lang="hr-HR" sz="2400" baseline="-25000" dirty="0" smtClean="0"/>
              <a:t>3</a:t>
            </a:r>
            <a:r>
              <a:rPr lang="hr-HR" sz="2400" dirty="0"/>
              <a:t> →← Na</a:t>
            </a:r>
            <a:r>
              <a:rPr lang="hr-HR" sz="2400" baseline="-25000" dirty="0"/>
              <a:t>2</a:t>
            </a:r>
            <a:r>
              <a:rPr lang="hr-HR" sz="2400" dirty="0"/>
              <a:t>CO</a:t>
            </a:r>
            <a:r>
              <a:rPr lang="hr-HR" sz="2400" baseline="-25000" dirty="0"/>
              <a:t>3</a:t>
            </a:r>
            <a:r>
              <a:rPr lang="hr-HR" sz="2400" dirty="0"/>
              <a:t> + CO</a:t>
            </a:r>
            <a:r>
              <a:rPr lang="hr-HR" sz="2400" baseline="-25000" dirty="0"/>
              <a:t>2</a:t>
            </a:r>
            <a:r>
              <a:rPr lang="hr-HR" sz="2400" dirty="0"/>
              <a:t> + H</a:t>
            </a:r>
            <a:r>
              <a:rPr lang="hr-HR" sz="2400" baseline="-25000" dirty="0"/>
              <a:t>2</a:t>
            </a:r>
            <a:r>
              <a:rPr lang="hr-HR" sz="2400" dirty="0"/>
              <a:t>O</a:t>
            </a:r>
          </a:p>
          <a:p>
            <a:pPr fontAlgn="base"/>
            <a:r>
              <a:rPr lang="hr-HR" sz="2400" dirty="0" smtClean="0"/>
              <a:t>8.Ovaj </a:t>
            </a:r>
            <a:r>
              <a:rPr lang="hr-HR" sz="2400" dirty="0"/>
              <a:t>ugljikov dioksid vraća se nazad u proces.</a:t>
            </a:r>
          </a:p>
          <a:p>
            <a:r>
              <a:rPr lang="hr-HR" sz="2400" dirty="0"/>
              <a:t/>
            </a:r>
            <a:br>
              <a:rPr lang="hr-HR" sz="2400" dirty="0"/>
            </a:br>
            <a:endParaRPr lang="hr-HR" sz="2400" dirty="0"/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1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7427168" cy="1143000"/>
          </a:xfrm>
        </p:spPr>
        <p:txBody>
          <a:bodyPr/>
          <a:lstStyle/>
          <a:p>
            <a:r>
              <a:rPr lang="hr-HR" dirty="0" smtClean="0"/>
              <a:t>4.Natrijev </a:t>
            </a:r>
            <a:r>
              <a:rPr lang="hr-HR" dirty="0" err="1" smtClean="0"/>
              <a:t>hidrogenkarbonat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777" y="2221119"/>
            <a:ext cx="8640960" cy="4525963"/>
          </a:xfrm>
        </p:spPr>
        <p:txBody>
          <a:bodyPr/>
          <a:lstStyle/>
          <a:p>
            <a:r>
              <a:rPr lang="hr-HR" dirty="0" smtClean="0"/>
              <a:t>Natrij reagira s kisikom,  ugljikovim dioksidom i vlagom kada stoji na zraku pa nastaje: </a:t>
            </a:r>
            <a:r>
              <a:rPr lang="hr-HR" dirty="0" smtClean="0">
                <a:solidFill>
                  <a:srgbClr val="7030A0"/>
                </a:solidFill>
              </a:rPr>
              <a:t>NATRIJEV HIDROGENKARBONAT: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4Na(s) + O</a:t>
            </a:r>
            <a:r>
              <a:rPr lang="hr-HR" baseline="-25000" dirty="0" smtClean="0"/>
              <a:t>2</a:t>
            </a:r>
            <a:r>
              <a:rPr lang="hr-HR" dirty="0" smtClean="0"/>
              <a:t>(g) + 4CO</a:t>
            </a:r>
            <a:r>
              <a:rPr lang="hr-HR" baseline="-25000" dirty="0" smtClean="0"/>
              <a:t>2</a:t>
            </a:r>
            <a:r>
              <a:rPr lang="hr-HR" dirty="0" smtClean="0"/>
              <a:t>(g) + 2H</a:t>
            </a:r>
            <a:r>
              <a:rPr lang="hr-HR" baseline="-25000" dirty="0" smtClean="0"/>
              <a:t>2</a:t>
            </a:r>
            <a:r>
              <a:rPr lang="hr-HR" dirty="0" smtClean="0"/>
              <a:t>O(g)→ 4</a:t>
            </a:r>
            <a:r>
              <a:rPr lang="hr-HR" b="1" dirty="0" smtClean="0">
                <a:solidFill>
                  <a:srgbClr val="7030A0"/>
                </a:solidFill>
              </a:rPr>
              <a:t>NaHCO</a:t>
            </a:r>
            <a:r>
              <a:rPr lang="hr-HR" b="1" baseline="-25000" dirty="0" smtClean="0">
                <a:solidFill>
                  <a:srgbClr val="7030A0"/>
                </a:solidFill>
              </a:rPr>
              <a:t>3</a:t>
            </a:r>
            <a:r>
              <a:rPr lang="hr-HR" baseline="-25000" dirty="0" smtClean="0"/>
              <a:t> </a:t>
            </a:r>
            <a:r>
              <a:rPr lang="hr-HR" dirty="0" smtClean="0"/>
              <a:t>(s)</a:t>
            </a:r>
          </a:p>
          <a:p>
            <a:r>
              <a:rPr lang="hr-HR" dirty="0" smtClean="0"/>
              <a:t>=soda </a:t>
            </a:r>
            <a:r>
              <a:rPr lang="hr-HR" dirty="0" err="1" smtClean="0"/>
              <a:t>bikarbona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Elipsa 3"/>
          <p:cNvSpPr/>
          <p:nvPr/>
        </p:nvSpPr>
        <p:spPr>
          <a:xfrm>
            <a:off x="6493525" y="3645024"/>
            <a:ext cx="1440160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Ravni poveznik sa strelicom 5"/>
          <p:cNvCxnSpPr/>
          <p:nvPr/>
        </p:nvCxnSpPr>
        <p:spPr>
          <a:xfrm flipV="1">
            <a:off x="7213605" y="306896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novi-svjetski-poredak.com/wp-content/uploads/2013/05/soda-bikarb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" y="4437112"/>
            <a:ext cx="5619750" cy="23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zdravlje-prehrana.com/wp-content/uploads/2014/01/mrlje-na-zubi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2" y="4641792"/>
            <a:ext cx="3411007" cy="1705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.podravka.net/repository/images/_variations/d/b/dba0acd5a057347db5dbdf69fd3b2116-product_view-312723b40d9f9426445562ad749c10e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12" y="0"/>
            <a:ext cx="1717923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818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r>
              <a:rPr lang="hr-HR" dirty="0" smtClean="0"/>
              <a:t>Jedan od najrasprostranjenijih elemenata u prirodi</a:t>
            </a:r>
            <a:endParaRPr lang="hr-HR" dirty="0"/>
          </a:p>
        </p:txBody>
      </p:sp>
      <p:pic>
        <p:nvPicPr>
          <p:cNvPr id="2050" name="Picture 2" descr="http://www.periodni.com/gallery/rasprostranjenost_elemen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120680" cy="45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46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r>
              <a:rPr lang="hr-HR" dirty="0" smtClean="0"/>
              <a:t>Slabo topljiv u vodi, daje slabo lužnatu otopinu</a:t>
            </a:r>
            <a:endParaRPr lang="hr-HR" dirty="0"/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59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Fizikalna i kemijska svojstva natrija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216630"/>
            <a:ext cx="5338936" cy="4525963"/>
          </a:xfrm>
        </p:spPr>
        <p:txBody>
          <a:bodyPr/>
          <a:lstStyle/>
          <a:p>
            <a:r>
              <a:rPr lang="hr-HR" dirty="0" smtClean="0"/>
              <a:t>Mekan, lako se reže nožem</a:t>
            </a:r>
          </a:p>
          <a:p>
            <a:r>
              <a:rPr lang="hr-HR" dirty="0" smtClean="0"/>
              <a:t>Nepostojan na zraku, čuva se u petroleju</a:t>
            </a:r>
          </a:p>
          <a:p>
            <a:r>
              <a:rPr lang="hr-HR" dirty="0" smtClean="0"/>
              <a:t>Manje gustoće od vode</a:t>
            </a:r>
          </a:p>
          <a:p>
            <a:endParaRPr lang="hr-HR" dirty="0"/>
          </a:p>
        </p:txBody>
      </p:sp>
      <p:pic>
        <p:nvPicPr>
          <p:cNvPr id="1026" name="Picture 2" descr="http://images.slideplayer.com/7/1711910/slides/slide_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" t="18100" r="52192" b="14111"/>
          <a:stretch/>
        </p:blipFill>
        <p:spPr bwMode="auto">
          <a:xfrm>
            <a:off x="5580112" y="3479612"/>
            <a:ext cx="2987824" cy="333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c.photoshelter.com/img-get/I0000E3CbkfATmHc/s/860/860/Fphoto-42399606A-2R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896" y="1052736"/>
            <a:ext cx="2880320" cy="224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reen-planet-solar-energy.com/images/220xNxsodium-bohr.gif.pagespeed.ic.oIrvowU1pZ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4" y="3664497"/>
            <a:ext cx="2864619" cy="28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949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hr-HR" dirty="0" smtClean="0"/>
              <a:t>Gorenje natrija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949280"/>
          </a:xfrm>
        </p:spPr>
        <p:txBody>
          <a:bodyPr>
            <a:normAutofit/>
          </a:bodyPr>
          <a:lstStyle/>
          <a:p>
            <a:r>
              <a:rPr lang="hr-HR" dirty="0" smtClean="0"/>
              <a:t>Brzo se rastali i poprimi oblik kuglice na čijoj je površini sloj natrijeva oksida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hr-HR" dirty="0"/>
              <a:t>2Na(s) + 1/2 O</a:t>
            </a:r>
            <a:r>
              <a:rPr lang="hr-HR" baseline="-25000" dirty="0"/>
              <a:t>2</a:t>
            </a:r>
            <a:r>
              <a:rPr lang="hr-HR" dirty="0"/>
              <a:t>(g) → Na</a:t>
            </a:r>
            <a:r>
              <a:rPr lang="hr-HR" baseline="-25000" dirty="0"/>
              <a:t>2</a:t>
            </a:r>
            <a:r>
              <a:rPr lang="hr-HR" dirty="0"/>
              <a:t>O(s</a:t>
            </a:r>
            <a:r>
              <a:rPr lang="hr-HR" dirty="0" smtClean="0"/>
              <a:t>)</a:t>
            </a:r>
          </a:p>
          <a:p>
            <a:r>
              <a:rPr lang="hr-HR" dirty="0" smtClean="0"/>
              <a:t>Nisko talište</a:t>
            </a:r>
          </a:p>
          <a:p>
            <a:r>
              <a:rPr lang="hr-HR" dirty="0" smtClean="0"/>
              <a:t>Gori narančastim plamenom</a:t>
            </a:r>
          </a:p>
          <a:p>
            <a:pPr marL="0" indent="0">
              <a:buNone/>
            </a:pPr>
            <a:r>
              <a:rPr lang="hr-HR" dirty="0" smtClean="0"/>
              <a:t>    </a:t>
            </a: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Potpunim izgaranjem nastaje peroksid: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2Na(s) + O</a:t>
            </a:r>
            <a:r>
              <a:rPr lang="hr-HR" baseline="-25000" dirty="0" smtClean="0"/>
              <a:t>2</a:t>
            </a:r>
            <a:r>
              <a:rPr lang="hr-HR" dirty="0" smtClean="0"/>
              <a:t>(g) → Na</a:t>
            </a:r>
            <a:r>
              <a:rPr lang="hr-HR" baseline="-25000" dirty="0" smtClean="0"/>
              <a:t>2</a:t>
            </a:r>
            <a:r>
              <a:rPr lang="hr-HR" dirty="0" smtClean="0"/>
              <a:t>O</a:t>
            </a:r>
            <a:r>
              <a:rPr lang="hr-HR" baseline="-25000" dirty="0" smtClean="0"/>
              <a:t>2</a:t>
            </a:r>
            <a:r>
              <a:rPr lang="hr-HR" dirty="0" smtClean="0"/>
              <a:t>(s)</a:t>
            </a:r>
            <a:endParaRPr lang="hr-HR" dirty="0"/>
          </a:p>
        </p:txBody>
      </p:sp>
      <p:pic>
        <p:nvPicPr>
          <p:cNvPr id="2050" name="Picture 2" descr="http://cache1.asset-cache.net/xt/128624315.jpg?v=1&amp;g=fs1%7C0%7CPRC%7C24%7C315&amp;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48880"/>
            <a:ext cx="249062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upscale.utoronto.ca/PVB/Harrison/Spectra/spectra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09"/>
          <a:stretch/>
        </p:blipFill>
        <p:spPr bwMode="auto">
          <a:xfrm>
            <a:off x="1378184" y="3789040"/>
            <a:ext cx="3400425" cy="17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68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38793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Reakcija natrija s vodom</a:t>
            </a:r>
          </a:p>
          <a:p>
            <a:r>
              <a:rPr lang="hr-HR" dirty="0" smtClean="0"/>
              <a:t>Burna, egzotermna reakcija uz nastanak natrijeve lužine i vodikovog praskavca</a:t>
            </a:r>
          </a:p>
        </p:txBody>
      </p:sp>
      <p:pic>
        <p:nvPicPr>
          <p:cNvPr id="3074" name="Picture 2" descr="http://cdn.c.photoshelter.com/img-get2/I0000IFYavtHa3OU/fit=1000x750/Sodium-reaction-GOR-65243s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92" y="2132856"/>
            <a:ext cx="4229522" cy="365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ni poveznik sa strelicom 4"/>
          <p:cNvCxnSpPr/>
          <p:nvPr/>
        </p:nvCxnSpPr>
        <p:spPr>
          <a:xfrm flipH="1" flipV="1">
            <a:off x="1619672" y="3501008"/>
            <a:ext cx="165618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niOkvir 5"/>
          <p:cNvSpPr txBox="1"/>
          <p:nvPr/>
        </p:nvSpPr>
        <p:spPr>
          <a:xfrm>
            <a:off x="251520" y="2639234"/>
            <a:ext cx="23042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/>
              <a:t>Dokaz s </a:t>
            </a:r>
            <a:r>
              <a:rPr lang="hr-HR" sz="2500" b="1" dirty="0" err="1" smtClean="0">
                <a:solidFill>
                  <a:srgbClr val="FF3399"/>
                </a:solidFill>
              </a:rPr>
              <a:t>fenolftaleinom</a:t>
            </a:r>
            <a:endParaRPr lang="hr-HR" sz="2500" b="1" dirty="0" smtClean="0">
              <a:solidFill>
                <a:srgbClr val="FF3399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1886652" y="590594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2Na(s) + 2H</a:t>
            </a:r>
            <a:r>
              <a:rPr lang="hr-HR" sz="2800" baseline="-25000" dirty="0" smtClean="0"/>
              <a:t>2</a:t>
            </a:r>
            <a:r>
              <a:rPr lang="hr-HR" sz="2800" dirty="0" smtClean="0"/>
              <a:t>O(l) → 2NaOH(</a:t>
            </a:r>
            <a:r>
              <a:rPr lang="hr-HR" sz="2800" dirty="0" err="1" smtClean="0"/>
              <a:t>aq</a:t>
            </a:r>
            <a:r>
              <a:rPr lang="hr-HR" sz="2800" dirty="0" smtClean="0"/>
              <a:t>) + H</a:t>
            </a:r>
            <a:r>
              <a:rPr lang="hr-HR" sz="2800" baseline="-25000" dirty="0" smtClean="0"/>
              <a:t>2</a:t>
            </a:r>
            <a:r>
              <a:rPr lang="hr-HR" sz="2800" dirty="0" smtClean="0"/>
              <a:t>(g)</a:t>
            </a:r>
            <a:endParaRPr lang="hr-HR" sz="2800" dirty="0"/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043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hr-HR" dirty="0" smtClean="0"/>
              <a:t>Dobivanje natrija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/>
          <a:lstStyle/>
          <a:p>
            <a:r>
              <a:rPr lang="hr-HR" dirty="0" smtClean="0"/>
              <a:t>Elektrolizom </a:t>
            </a:r>
            <a:r>
              <a:rPr lang="hr-HR" dirty="0" err="1" smtClean="0"/>
              <a:t>taljevine</a:t>
            </a:r>
            <a:r>
              <a:rPr lang="hr-HR" dirty="0" smtClean="0"/>
              <a:t> natrijeva klorida u </a:t>
            </a:r>
            <a:r>
              <a:rPr lang="hr-HR" dirty="0" err="1" smtClean="0">
                <a:solidFill>
                  <a:srgbClr val="7030A0"/>
                </a:solidFill>
              </a:rPr>
              <a:t>Downsovom</a:t>
            </a:r>
            <a:r>
              <a:rPr lang="hr-HR" dirty="0" smtClean="0">
                <a:solidFill>
                  <a:srgbClr val="7030A0"/>
                </a:solidFill>
              </a:rPr>
              <a:t> uređaju </a:t>
            </a:r>
            <a:r>
              <a:rPr lang="hr-HR" dirty="0" smtClean="0"/>
              <a:t>za elektrolizu</a:t>
            </a:r>
            <a:endParaRPr lang="hr-HR" dirty="0"/>
          </a:p>
        </p:txBody>
      </p:sp>
      <p:pic>
        <p:nvPicPr>
          <p:cNvPr id="4100" name="Picture 4" descr="http://3.bp.blogspot.com/_h9k4A8uEVsU/TOLzoUUhtgI/AAAAAAAAATc/U84jMa22JdE/s1600/downs%2B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" y="1995952"/>
            <a:ext cx="6650158" cy="488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4644008" y="1935384"/>
            <a:ext cx="432299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500" dirty="0"/>
              <a:t> K(-): Na</a:t>
            </a:r>
            <a:r>
              <a:rPr lang="hr-HR" sz="2500" baseline="30000" dirty="0"/>
              <a:t>+</a:t>
            </a:r>
            <a:r>
              <a:rPr lang="hr-HR" sz="2500" dirty="0"/>
              <a:t> + e-→ Na / x2</a:t>
            </a:r>
          </a:p>
          <a:p>
            <a:r>
              <a:rPr lang="hr-HR" sz="2500" dirty="0"/>
              <a:t> A(+): 2Cl</a:t>
            </a:r>
            <a:r>
              <a:rPr lang="hr-HR" sz="2500" baseline="30000" dirty="0"/>
              <a:t>-</a:t>
            </a:r>
            <a:r>
              <a:rPr lang="hr-HR" sz="2500" dirty="0"/>
              <a:t> → Cl</a:t>
            </a:r>
            <a:r>
              <a:rPr lang="hr-HR" sz="2500" baseline="-25000" dirty="0"/>
              <a:t>2</a:t>
            </a:r>
            <a:r>
              <a:rPr lang="hr-HR" sz="2500" dirty="0"/>
              <a:t> + 2e-</a:t>
            </a:r>
          </a:p>
          <a:p>
            <a:r>
              <a:rPr lang="hr-HR" sz="2500" dirty="0"/>
              <a:t> K(-): 2Na</a:t>
            </a:r>
            <a:r>
              <a:rPr lang="hr-HR" sz="2500" baseline="30000" dirty="0"/>
              <a:t>+</a:t>
            </a:r>
            <a:r>
              <a:rPr lang="hr-HR" sz="2500" dirty="0"/>
              <a:t> + 2e- → 2Na</a:t>
            </a:r>
          </a:p>
          <a:p>
            <a:r>
              <a:rPr lang="hr-HR" sz="2500" dirty="0"/>
              <a:t> A(+): 2Cl</a:t>
            </a:r>
            <a:r>
              <a:rPr lang="hr-HR" sz="2500" baseline="30000" dirty="0"/>
              <a:t>-</a:t>
            </a:r>
            <a:r>
              <a:rPr lang="hr-HR" sz="2500" dirty="0"/>
              <a:t> → Cl</a:t>
            </a:r>
            <a:r>
              <a:rPr lang="hr-HR" sz="2500" baseline="-25000" dirty="0"/>
              <a:t>2</a:t>
            </a:r>
            <a:r>
              <a:rPr lang="hr-HR" sz="2500" dirty="0"/>
              <a:t> + 2e-</a:t>
            </a:r>
          </a:p>
          <a:p>
            <a:r>
              <a:rPr lang="hr-HR" sz="2500" dirty="0"/>
              <a:t> 2NaCl(s)→ 2Na(s) + Cl</a:t>
            </a:r>
            <a:r>
              <a:rPr lang="hr-HR" sz="2500" baseline="-25000" dirty="0"/>
              <a:t>2</a:t>
            </a:r>
            <a:r>
              <a:rPr lang="hr-HR" sz="2500" dirty="0"/>
              <a:t>(g)</a:t>
            </a:r>
          </a:p>
        </p:txBody>
      </p:sp>
      <p:cxnSp>
        <p:nvCxnSpPr>
          <p:cNvPr id="6" name="Ravni poveznik 5"/>
          <p:cNvCxnSpPr/>
          <p:nvPr/>
        </p:nvCxnSpPr>
        <p:spPr>
          <a:xfrm flipH="1">
            <a:off x="4644008" y="2708920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flipH="1">
            <a:off x="4735808" y="3501008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036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Najvažniji spojevi natrija</a:t>
            </a:r>
            <a:endParaRPr lang="hr-HR" dirty="0"/>
          </a:p>
        </p:txBody>
      </p:sp>
      <p:pic>
        <p:nvPicPr>
          <p:cNvPr id="5122" name="Picture 2" descr="http://www.rishichemicals.com/images/products/pharmaceuticalchemicals/sodiumchlor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56792"/>
            <a:ext cx="28575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rsircus.com/wp-content/uploads/blog/2010/04/clip_image002_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6792"/>
            <a:ext cx="27813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unitednuclear.com/images/SodCar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40968"/>
            <a:ext cx="23812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649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/>
          <a:lstStyle/>
          <a:p>
            <a:r>
              <a:rPr lang="hr-HR" dirty="0" smtClean="0"/>
              <a:t>1.Natrijev klorid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2130213"/>
            <a:ext cx="5256584" cy="4525963"/>
          </a:xfrm>
        </p:spPr>
        <p:txBody>
          <a:bodyPr/>
          <a:lstStyle/>
          <a:p>
            <a:r>
              <a:rPr lang="hr-HR" dirty="0" smtClean="0"/>
              <a:t>Kuhinjska sol</a:t>
            </a:r>
          </a:p>
          <a:p>
            <a:r>
              <a:rPr lang="hr-HR" dirty="0" smtClean="0"/>
              <a:t>U Zemljinoj kori postoji kao </a:t>
            </a:r>
            <a:r>
              <a:rPr lang="hr-HR" b="1" dirty="0" smtClean="0">
                <a:solidFill>
                  <a:srgbClr val="7030A0"/>
                </a:solidFill>
              </a:rPr>
              <a:t>kamena sol (HALIT</a:t>
            </a:r>
            <a:r>
              <a:rPr lang="hr-HR" dirty="0" smtClean="0">
                <a:solidFill>
                  <a:srgbClr val="7030A0"/>
                </a:solidFill>
              </a:rPr>
              <a:t>)</a:t>
            </a:r>
            <a:endParaRPr lang="hr-HR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://www.erinnudi.com/wp-content/uploads/2015/09/sal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21" y="1700808"/>
            <a:ext cx="3457575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b.fastcompany.net/multisite_files/coexist/imagecache/1280/fc_files/table-sa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3196568" cy="2130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upload.wikimedia.org/wikipedia/commons/c/cf/Halit_crystal,_Pedra_Lume,_Cape_Ver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880157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eb.natur.cuni.cz/~kudch/main/halogeny/HALOGENY/HALOGENY/chlor/vyskyt/halit/0905202001176745414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139" y="3880157"/>
            <a:ext cx="2076926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464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r>
              <a:rPr lang="hr-HR" dirty="0" smtClean="0"/>
              <a:t>Industrijski se dobiva isparavanjem morske vode u plitkim bazenima (Ston, Pag, Nin) ili kopanjem iz rudnika soli</a:t>
            </a:r>
            <a:endParaRPr lang="hr-HR" dirty="0"/>
          </a:p>
        </p:txBody>
      </p:sp>
      <p:pic>
        <p:nvPicPr>
          <p:cNvPr id="7170" name="Picture 2" descr="https://upload.wikimedia.org/wikipedia/commons/thumb/b/bb/MaraisSalant.JPG/250px-MaraisSa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25837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dubrovacki.hr/datastore/imagestore/original/1244626271solana_ston_ber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74536"/>
            <a:ext cx="4205451" cy="282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thumbs.dreamstime.com/z/saltworks-131856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9"/>
          <a:stretch/>
        </p:blipFill>
        <p:spPr bwMode="auto">
          <a:xfrm>
            <a:off x="2780322" y="4005064"/>
            <a:ext cx="4015404" cy="268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D88B-A10F-424A-BC01-3779919D232A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98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862</Words>
  <Application>Microsoft Office PowerPoint</Application>
  <PresentationFormat>Prikaz na zaslonu (4:3)</PresentationFormat>
  <Paragraphs>143</Paragraphs>
  <Slides>20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Tema sustava Office</vt:lpstr>
      <vt:lpstr>NATRIJ I NJEGOVI SPOJEVI</vt:lpstr>
      <vt:lpstr>PowerPointova prezentacija</vt:lpstr>
      <vt:lpstr>Fizikalna i kemijska svojstva natrija</vt:lpstr>
      <vt:lpstr>Gorenje natrija</vt:lpstr>
      <vt:lpstr>PowerPointova prezentacija</vt:lpstr>
      <vt:lpstr>Dobivanje natrija</vt:lpstr>
      <vt:lpstr>Najvažniji spojevi natrija</vt:lpstr>
      <vt:lpstr>1.Natrijev klorid</vt:lpstr>
      <vt:lpstr>PowerPointova prezentacija</vt:lpstr>
      <vt:lpstr>PowerPointova prezentacija</vt:lpstr>
      <vt:lpstr>PowerPointova prezentacija</vt:lpstr>
      <vt:lpstr>Elektroliza zasićene vodene otopine natrijeva klorida</vt:lpstr>
      <vt:lpstr>2. Natrijev hidroksid</vt:lpstr>
      <vt:lpstr>PowerPointova prezentacija</vt:lpstr>
      <vt:lpstr>PowerPointova prezentacija</vt:lpstr>
      <vt:lpstr>3. Natrijev karbonat (Na2CO3)</vt:lpstr>
      <vt:lpstr>PowerPointova prezentacija</vt:lpstr>
      <vt:lpstr>PowerPointova prezentacija</vt:lpstr>
      <vt:lpstr>4.Natrijev hidrogenkarbonat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NATRIJ I NJEGOVI SPOJEVI</dc:title>
  <dc:creator>mislav</dc:creator>
  <cp:lastModifiedBy>mislav</cp:lastModifiedBy>
  <cp:revision>19</cp:revision>
  <dcterms:created xsi:type="dcterms:W3CDTF">2015-12-16T18:48:23Z</dcterms:created>
  <dcterms:modified xsi:type="dcterms:W3CDTF">2015-12-17T10:25:45Z</dcterms:modified>
</cp:coreProperties>
</file>