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4"/>
  </p:notesMasterIdLst>
  <p:sldIdLst>
    <p:sldId id="355" r:id="rId4"/>
    <p:sldId id="312" r:id="rId5"/>
    <p:sldId id="362" r:id="rId6"/>
    <p:sldId id="361" r:id="rId7"/>
    <p:sldId id="363" r:id="rId8"/>
    <p:sldId id="359" r:id="rId9"/>
    <p:sldId id="347" r:id="rId10"/>
    <p:sldId id="364" r:id="rId11"/>
    <p:sldId id="259"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showGuides="1">
      <p:cViewPr varScale="1">
        <p:scale>
          <a:sx n="73" d="100"/>
          <a:sy n="73"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xmlns=""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xmlns=""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xmlns=""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xmlns=""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xmlns=""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xmlns=""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xmlns=""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xmlns=""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xmlns=""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xmlns=""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xmlns=""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xmlns=""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xmlns=""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xmlns=""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xmlns=""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xmlns=""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xmlns=""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xmlns=""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xmlns=""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xmlns=""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xmlns=""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xmlns=""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Freeform: Shape 66">
            <a:extLst>
              <a:ext uri="{FF2B5EF4-FFF2-40B4-BE49-F238E27FC236}">
                <a16:creationId xmlns:a16="http://schemas.microsoft.com/office/drawing/2014/main" xmlns=""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Freeform: Shape 67">
            <a:extLst>
              <a:ext uri="{FF2B5EF4-FFF2-40B4-BE49-F238E27FC236}">
                <a16:creationId xmlns:a16="http://schemas.microsoft.com/office/drawing/2014/main" xmlns=""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xmlns=""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xmlns=""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xmlns=""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xmlns=""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xmlns=""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xmlns=""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Freeform: Shape 162">
            <a:extLst>
              <a:ext uri="{FF2B5EF4-FFF2-40B4-BE49-F238E27FC236}">
                <a16:creationId xmlns:a16="http://schemas.microsoft.com/office/drawing/2014/main" xmlns=""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narodne-novine.nn.hr/clanci/sluzbeni/313055.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02894AB-D42D-4C72-AF38-625276C2FFA8}"/>
              </a:ext>
            </a:extLst>
          </p:cNvPr>
          <p:cNvSpPr/>
          <p:nvPr/>
        </p:nvSpPr>
        <p:spPr>
          <a:xfrm>
            <a:off x="-1" y="4525818"/>
            <a:ext cx="12192001" cy="2332182"/>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2"/>
            <a:extLst>
              <a:ext uri="{FF2B5EF4-FFF2-40B4-BE49-F238E27FC236}">
                <a16:creationId xmlns:a16="http://schemas.microsoft.com/office/drawing/2014/main" xmlns="" id="{B5779C2D-D277-41F9-AEE4-43E7E94C2E05}"/>
              </a:ext>
            </a:extLst>
          </p:cNvPr>
          <p:cNvSpPr txBox="1"/>
          <p:nvPr/>
        </p:nvSpPr>
        <p:spPr>
          <a:xfrm>
            <a:off x="-1" y="6434260"/>
            <a:ext cx="12191996" cy="246221"/>
          </a:xfrm>
          <a:prstGeom prst="rect">
            <a:avLst/>
          </a:prstGeom>
          <a:noFill/>
        </p:spPr>
        <p:txBody>
          <a:bodyPr wrap="square" rtlCol="0" anchor="ctr">
            <a:spAutoFit/>
          </a:bodyPr>
          <a:lstStyle/>
          <a:p>
            <a:r>
              <a:rPr lang="en-US" altLang="ko-KR" sz="1000" dirty="0">
                <a:solidFill>
                  <a:schemeClr val="bg1"/>
                </a:solidFill>
                <a:cs typeface="Arial" pitchFamily="34" charset="0"/>
                <a:hlinkClick r:id="rId2">
                  <a:extLst>
                    <a:ext uri="{A12FA001-AC4F-418D-AE19-62706E023703}">
                      <ahyp:hlinkClr xmlns:ahyp="http://schemas.microsoft.com/office/drawing/2018/hyperlinkcolor" xmlns="" val="tx"/>
                    </a:ext>
                  </a:extLst>
                </a:hlinkClick>
              </a:rPr>
              <a:t>http://www.free-powerpoint-templates-design.com</a:t>
            </a:r>
            <a:endParaRPr lang="ko-KR" altLang="en-US" sz="1000" dirty="0">
              <a:solidFill>
                <a:schemeClr val="bg1"/>
              </a:solidFill>
              <a:cs typeface="Arial" pitchFamily="34" charset="0"/>
            </a:endParaRPr>
          </a:p>
        </p:txBody>
      </p:sp>
      <p:sp>
        <p:nvSpPr>
          <p:cNvPr id="10" name="TextBox 9">
            <a:extLst>
              <a:ext uri="{FF2B5EF4-FFF2-40B4-BE49-F238E27FC236}">
                <a16:creationId xmlns:a16="http://schemas.microsoft.com/office/drawing/2014/main" xmlns="" id="{493694D8-8CF5-4FE1-B692-77DAC5112306}"/>
              </a:ext>
            </a:extLst>
          </p:cNvPr>
          <p:cNvSpPr txBox="1"/>
          <p:nvPr/>
        </p:nvSpPr>
        <p:spPr>
          <a:xfrm>
            <a:off x="1" y="5130477"/>
            <a:ext cx="12191999" cy="923330"/>
          </a:xfrm>
          <a:prstGeom prst="rect">
            <a:avLst/>
          </a:prstGeom>
          <a:noFill/>
        </p:spPr>
        <p:txBody>
          <a:bodyPr wrap="square" rtlCol="0" anchor="ctr">
            <a:spAutoFit/>
          </a:bodyPr>
          <a:lstStyle/>
          <a:p>
            <a:pPr algn="ctr"/>
            <a:r>
              <a:rPr lang="hr-HR" sz="5400" dirty="0" smtClean="0">
                <a:solidFill>
                  <a:schemeClr val="bg1"/>
                </a:solidFill>
                <a:latin typeface="+mj-lt"/>
              </a:rPr>
              <a:t>SELEKCIJSKI INTERVJU</a:t>
            </a:r>
            <a:endParaRPr lang="ko-KR" altLang="en-US" sz="5400" dirty="0">
              <a:solidFill>
                <a:schemeClr val="bg1"/>
              </a:solidFill>
              <a:latin typeface="+mj-lt"/>
              <a:cs typeface="Arial" pitchFamily="34" charset="0"/>
            </a:endParaRPr>
          </a:p>
        </p:txBody>
      </p:sp>
      <p:grpSp>
        <p:nvGrpSpPr>
          <p:cNvPr id="12" name="Graphic 1">
            <a:extLst>
              <a:ext uri="{FF2B5EF4-FFF2-40B4-BE49-F238E27FC236}">
                <a16:creationId xmlns:a16="http://schemas.microsoft.com/office/drawing/2014/main" xmlns="" id="{7C1F050C-6B9C-4DA3-9F79-F73045A98CDC}"/>
              </a:ext>
            </a:extLst>
          </p:cNvPr>
          <p:cNvGrpSpPr/>
          <p:nvPr/>
        </p:nvGrpSpPr>
        <p:grpSpPr>
          <a:xfrm>
            <a:off x="10335149" y="4018549"/>
            <a:ext cx="1684599" cy="432917"/>
            <a:chOff x="28575" y="1871662"/>
            <a:chExt cx="12134850" cy="3118484"/>
          </a:xfrm>
          <a:solidFill>
            <a:schemeClr val="bg1"/>
          </a:solidFill>
        </p:grpSpPr>
        <p:sp>
          <p:nvSpPr>
            <p:cNvPr id="13" name="Freeform: Shape 12">
              <a:extLst>
                <a:ext uri="{FF2B5EF4-FFF2-40B4-BE49-F238E27FC236}">
                  <a16:creationId xmlns:a16="http://schemas.microsoft.com/office/drawing/2014/main" xmlns="" id="{2F5BA216-01DC-457F-9DFF-23BD8C432B7D}"/>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4" name="Graphic 1">
              <a:extLst>
                <a:ext uri="{FF2B5EF4-FFF2-40B4-BE49-F238E27FC236}">
                  <a16:creationId xmlns:a16="http://schemas.microsoft.com/office/drawing/2014/main" xmlns="" id="{2AA36C0D-2FD7-479F-920D-1A85B1FB8E3D}"/>
                </a:ext>
              </a:extLst>
            </p:cNvPr>
            <p:cNvGrpSpPr/>
            <p:nvPr/>
          </p:nvGrpSpPr>
          <p:grpSpPr>
            <a:xfrm>
              <a:off x="1795462" y="2549841"/>
              <a:ext cx="8943975" cy="1763077"/>
              <a:chOff x="1795462" y="2549841"/>
              <a:chExt cx="8943975" cy="1763077"/>
            </a:xfrm>
            <a:grpFill/>
          </p:grpSpPr>
          <p:sp>
            <p:nvSpPr>
              <p:cNvPr id="15" name="Freeform: Shape 14">
                <a:extLst>
                  <a:ext uri="{FF2B5EF4-FFF2-40B4-BE49-F238E27FC236}">
                    <a16:creationId xmlns:a16="http://schemas.microsoft.com/office/drawing/2014/main" xmlns="" id="{9F6E0E4A-1201-4769-8834-2E15EA628335}"/>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6" name="Graphic 1">
                <a:extLst>
                  <a:ext uri="{FF2B5EF4-FFF2-40B4-BE49-F238E27FC236}">
                    <a16:creationId xmlns:a16="http://schemas.microsoft.com/office/drawing/2014/main" xmlns="" id="{8625553A-6B12-498E-8C1D-3644F238F76F}"/>
                  </a:ext>
                </a:extLst>
              </p:cNvPr>
              <p:cNvGrpSpPr/>
              <p:nvPr/>
            </p:nvGrpSpPr>
            <p:grpSpPr>
              <a:xfrm>
                <a:off x="1795462" y="2615564"/>
                <a:ext cx="8943975" cy="1697354"/>
                <a:chOff x="1795462" y="2615564"/>
                <a:chExt cx="8943975" cy="1697354"/>
              </a:xfrm>
              <a:grpFill/>
            </p:grpSpPr>
            <p:sp>
              <p:nvSpPr>
                <p:cNvPr id="17" name="Freeform: Shape 16">
                  <a:extLst>
                    <a:ext uri="{FF2B5EF4-FFF2-40B4-BE49-F238E27FC236}">
                      <a16:creationId xmlns:a16="http://schemas.microsoft.com/office/drawing/2014/main" xmlns="" id="{ECA1F9C9-C4A2-4DB8-8C78-31340D3AD409}"/>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8" name="Graphic 1">
                  <a:extLst>
                    <a:ext uri="{FF2B5EF4-FFF2-40B4-BE49-F238E27FC236}">
                      <a16:creationId xmlns:a16="http://schemas.microsoft.com/office/drawing/2014/main" xmlns="" id="{7F21E6A0-7BBE-43E6-B944-18EE73A5E3E2}"/>
                    </a:ext>
                  </a:extLst>
                </p:cNvPr>
                <p:cNvGrpSpPr/>
                <p:nvPr/>
              </p:nvGrpSpPr>
              <p:grpSpPr>
                <a:xfrm>
                  <a:off x="3416617" y="2615564"/>
                  <a:ext cx="7322820" cy="1697354"/>
                  <a:chOff x="3416617" y="2615564"/>
                  <a:chExt cx="7322820" cy="1697354"/>
                </a:xfrm>
                <a:grpFill/>
              </p:grpSpPr>
              <p:sp>
                <p:nvSpPr>
                  <p:cNvPr id="19" name="Freeform: Shape 18">
                    <a:extLst>
                      <a:ext uri="{FF2B5EF4-FFF2-40B4-BE49-F238E27FC236}">
                        <a16:creationId xmlns:a16="http://schemas.microsoft.com/office/drawing/2014/main" xmlns="" id="{3737F956-4584-43E1-B6B8-78580155F18C}"/>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20" name="Graphic 1">
                    <a:extLst>
                      <a:ext uri="{FF2B5EF4-FFF2-40B4-BE49-F238E27FC236}">
                        <a16:creationId xmlns:a16="http://schemas.microsoft.com/office/drawing/2014/main" xmlns="" id="{D5DF0FB2-1304-4D1C-88C7-4802841A781A}"/>
                      </a:ext>
                    </a:extLst>
                  </p:cNvPr>
                  <p:cNvGrpSpPr/>
                  <p:nvPr/>
                </p:nvGrpSpPr>
                <p:grpSpPr>
                  <a:xfrm>
                    <a:off x="4501515" y="2615564"/>
                    <a:ext cx="6237922" cy="1697354"/>
                    <a:chOff x="4501515" y="2615564"/>
                    <a:chExt cx="6237922" cy="1697354"/>
                  </a:xfrm>
                  <a:grpFill/>
                </p:grpSpPr>
                <p:sp>
                  <p:nvSpPr>
                    <p:cNvPr id="21" name="Freeform: Shape 20">
                      <a:extLst>
                        <a:ext uri="{FF2B5EF4-FFF2-40B4-BE49-F238E27FC236}">
                          <a16:creationId xmlns:a16="http://schemas.microsoft.com/office/drawing/2014/main" xmlns="" id="{695C08BE-B243-4F7E-8DC0-A2ED45C22930}"/>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sp>
                  <p:nvSpPr>
                    <p:cNvPr id="22" name="Freeform: Shape 21">
                      <a:extLst>
                        <a:ext uri="{FF2B5EF4-FFF2-40B4-BE49-F238E27FC236}">
                          <a16:creationId xmlns:a16="http://schemas.microsoft.com/office/drawing/2014/main" xmlns="" id="{FA4BC7EE-DA57-4B83-AF7B-166352310524}"/>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grpSp>
          </p:grpSp>
        </p:grpSp>
      </p:grpSp>
      <p:sp>
        <p:nvSpPr>
          <p:cNvPr id="23" name="TekstniOkvir 22"/>
          <p:cNvSpPr txBox="1"/>
          <p:nvPr/>
        </p:nvSpPr>
        <p:spPr>
          <a:xfrm>
            <a:off x="6596744" y="6400800"/>
            <a:ext cx="5421086" cy="369332"/>
          </a:xfrm>
          <a:prstGeom prst="rect">
            <a:avLst/>
          </a:prstGeom>
          <a:noFill/>
        </p:spPr>
        <p:txBody>
          <a:bodyPr wrap="square" rtlCol="0">
            <a:spAutoFit/>
          </a:bodyPr>
          <a:lstStyle/>
          <a:p>
            <a:r>
              <a:rPr lang="hr-HR" dirty="0" smtClean="0"/>
              <a:t>Luka Rupčić, Ekonomska i upravna škola Osijek</a:t>
            </a:r>
            <a:endParaRPr lang="hr-HR" dirty="0"/>
          </a:p>
        </p:txBody>
      </p:sp>
    </p:spTree>
    <p:extLst>
      <p:ext uri="{BB962C8B-B14F-4D97-AF65-F5344CB8AC3E}">
        <p14:creationId xmlns:p14="http://schemas.microsoft.com/office/powerpoint/2010/main" xmlns="" val="198105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8B56C8-2ECC-40CE-8512-1AB853C9BE30}"/>
              </a:ext>
            </a:extLst>
          </p:cNvPr>
          <p:cNvSpPr txBox="1"/>
          <p:nvPr/>
        </p:nvSpPr>
        <p:spPr>
          <a:xfrm>
            <a:off x="2060530" y="1931147"/>
            <a:ext cx="7697424" cy="923330"/>
          </a:xfrm>
          <a:prstGeom prst="rect">
            <a:avLst/>
          </a:prstGeom>
          <a:noFill/>
        </p:spPr>
        <p:txBody>
          <a:bodyPr wrap="square" rtlCol="0" anchor="ctr">
            <a:spAutoFit/>
          </a:bodyPr>
          <a:lstStyle/>
          <a:p>
            <a:pPr algn="r"/>
            <a:r>
              <a:rPr lang="hr-HR" altLang="ko-KR" sz="5400" dirty="0" smtClean="0">
                <a:solidFill>
                  <a:schemeClr val="bg1"/>
                </a:solidFill>
                <a:latin typeface="+mj-lt"/>
                <a:cs typeface="Arial" pitchFamily="34" charset="0"/>
              </a:rPr>
              <a:t>Hvala na pozornosti</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xmlns="" val="417915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hr-HR" dirty="0" smtClean="0"/>
              <a:t>Selekcijski intervju</a:t>
            </a:r>
            <a:endParaRPr lang="en-US" dirty="0"/>
          </a:p>
        </p:txBody>
      </p:sp>
      <p:sp>
        <p:nvSpPr>
          <p:cNvPr id="14" name="TextBox 13">
            <a:extLst>
              <a:ext uri="{FF2B5EF4-FFF2-40B4-BE49-F238E27FC236}">
                <a16:creationId xmlns:a16="http://schemas.microsoft.com/office/drawing/2014/main" xmlns="" id="{6C8A31C7-87EF-4112-86A7-8513C05F2495}"/>
              </a:ext>
            </a:extLst>
          </p:cNvPr>
          <p:cNvSpPr txBox="1"/>
          <p:nvPr/>
        </p:nvSpPr>
        <p:spPr>
          <a:xfrm>
            <a:off x="757647" y="2093056"/>
            <a:ext cx="9470570" cy="2308324"/>
          </a:xfrm>
          <a:prstGeom prst="rect">
            <a:avLst/>
          </a:prstGeom>
          <a:noFill/>
        </p:spPr>
        <p:txBody>
          <a:bodyPr wrap="square" rtlCol="0">
            <a:spAutoFit/>
          </a:bodyPr>
          <a:lstStyle/>
          <a:p>
            <a:pPr>
              <a:buFont typeface="Wingdings" pitchFamily="2" charset="2"/>
              <a:buChar char="ü"/>
            </a:pPr>
            <a:r>
              <a:rPr lang="hr-HR" sz="3600" dirty="0" smtClean="0"/>
              <a:t> ulazak u “uži krug” </a:t>
            </a:r>
          </a:p>
          <a:p>
            <a:pPr>
              <a:buFont typeface="Wingdings" pitchFamily="2" charset="2"/>
              <a:buChar char="ü"/>
            </a:pPr>
            <a:r>
              <a:rPr lang="hr-HR" sz="3600" dirty="0" smtClean="0"/>
              <a:t> prilika za direktnu prezentaciju</a:t>
            </a:r>
          </a:p>
          <a:p>
            <a:pPr>
              <a:buFont typeface="Wingdings" pitchFamily="2" charset="2"/>
              <a:buChar char="ü"/>
            </a:pPr>
            <a:r>
              <a:rPr lang="hr-HR" sz="3600" dirty="0" smtClean="0"/>
              <a:t> “prvi dojam” je najvažniji</a:t>
            </a:r>
          </a:p>
          <a:p>
            <a:pPr>
              <a:buFont typeface="Wingdings" pitchFamily="2" charset="2"/>
              <a:buChar char="ü"/>
            </a:pPr>
            <a:endParaRPr lang="ko-KR" altLang="en-US" sz="3600" b="1" dirty="0">
              <a:solidFill>
                <a:schemeClr val="tx1">
                  <a:lumMod val="65000"/>
                  <a:lumOff val="35000"/>
                </a:schemeClr>
              </a:solidFill>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492240" y="3755511"/>
            <a:ext cx="5462995" cy="2867357"/>
          </a:xfrm>
          <a:prstGeom prst="rect">
            <a:avLst/>
          </a:prstGeom>
          <a:noFill/>
          <a:ln w="9525">
            <a:noFill/>
            <a:miter lim="800000"/>
            <a:headEnd/>
            <a:tailEnd/>
          </a:ln>
        </p:spPr>
      </p:pic>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hr-HR" dirty="0" smtClean="0"/>
              <a:t>Selekcijski intervju</a:t>
            </a:r>
            <a:endParaRPr lang="en-US" dirty="0"/>
          </a:p>
        </p:txBody>
      </p:sp>
      <p:sp>
        <p:nvSpPr>
          <p:cNvPr id="14" name="TextBox 13">
            <a:extLst>
              <a:ext uri="{FF2B5EF4-FFF2-40B4-BE49-F238E27FC236}">
                <a16:creationId xmlns:a16="http://schemas.microsoft.com/office/drawing/2014/main" xmlns="" id="{6C8A31C7-87EF-4112-86A7-8513C05F2495}"/>
              </a:ext>
            </a:extLst>
          </p:cNvPr>
          <p:cNvSpPr txBox="1"/>
          <p:nvPr/>
        </p:nvSpPr>
        <p:spPr>
          <a:xfrm>
            <a:off x="757647" y="2093056"/>
            <a:ext cx="9470570" cy="2554545"/>
          </a:xfrm>
          <a:prstGeom prst="rect">
            <a:avLst/>
          </a:prstGeom>
          <a:noFill/>
        </p:spPr>
        <p:txBody>
          <a:bodyPr wrap="square" rtlCol="0">
            <a:spAutoFit/>
          </a:bodyPr>
          <a:lstStyle/>
          <a:p>
            <a:pPr>
              <a:buFont typeface="Wingdings" pitchFamily="2" charset="2"/>
              <a:buChar char="ü"/>
            </a:pPr>
            <a:r>
              <a:rPr lang="hr-HR" sz="4000" dirty="0" smtClean="0"/>
              <a:t> strukturirani</a:t>
            </a:r>
          </a:p>
          <a:p>
            <a:pPr>
              <a:buFont typeface="Wingdings" pitchFamily="2" charset="2"/>
              <a:buChar char="ü"/>
            </a:pPr>
            <a:r>
              <a:rPr lang="hr-HR" sz="4000" dirty="0" smtClean="0"/>
              <a:t> </a:t>
            </a:r>
            <a:r>
              <a:rPr lang="hr-HR" sz="4000" dirty="0" err="1" smtClean="0"/>
              <a:t>polustrukturirani</a:t>
            </a:r>
            <a:endParaRPr lang="hr-HR" sz="4000" dirty="0" smtClean="0"/>
          </a:p>
          <a:p>
            <a:pPr>
              <a:buFont typeface="Wingdings" pitchFamily="2" charset="2"/>
              <a:buChar char="ü"/>
            </a:pPr>
            <a:r>
              <a:rPr lang="hr-HR" sz="4000" dirty="0" smtClean="0"/>
              <a:t> slobodni</a:t>
            </a:r>
          </a:p>
          <a:p>
            <a:pPr>
              <a:buFont typeface="Wingdings" pitchFamily="2" charset="2"/>
              <a:buChar char="ü"/>
            </a:pPr>
            <a:endParaRPr lang="ko-KR" altLang="en-US" sz="4000" b="1" dirty="0">
              <a:solidFill>
                <a:schemeClr val="tx1">
                  <a:lumMod val="65000"/>
                  <a:lumOff val="35000"/>
                </a:schemeClr>
              </a:solidFill>
              <a:cs typeface="Arial" pitchFamily="34" charset="0"/>
            </a:endParaRPr>
          </a:p>
        </p:txBody>
      </p:sp>
      <p:sp>
        <p:nvSpPr>
          <p:cNvPr id="1028" name="AutoShape 4" descr="Interview checklist job candidate requirements. Interview qualifications a  job candidate must possess on a checklist | CanStock"/>
          <p:cNvSpPr>
            <a:spLocks noChangeAspect="1" noChangeArrowheads="1"/>
          </p:cNvSpPr>
          <p:nvPr/>
        </p:nvSpPr>
        <p:spPr bwMode="auto">
          <a:xfrm>
            <a:off x="155575" y="-822325"/>
            <a:ext cx="1847850" cy="1714500"/>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30" name="AutoShape 6" descr="Clip Art Job Interview - Clipart Job Interview, HD Png Download ,  Transparent Png Image - PNGitem"/>
          <p:cNvSpPr>
            <a:spLocks noChangeAspect="1" noChangeArrowheads="1"/>
          </p:cNvSpPr>
          <p:nvPr/>
        </p:nvSpPr>
        <p:spPr bwMode="auto">
          <a:xfrm>
            <a:off x="155575" y="-822325"/>
            <a:ext cx="2085975" cy="1714500"/>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7" name="Slika 6" descr="index.png"/>
          <p:cNvPicPr>
            <a:picLocks noChangeAspect="1"/>
          </p:cNvPicPr>
          <p:nvPr/>
        </p:nvPicPr>
        <p:blipFill>
          <a:blip r:embed="rId2" cstate="print"/>
          <a:stretch>
            <a:fillRect/>
          </a:stretch>
        </p:blipFill>
        <p:spPr>
          <a:xfrm>
            <a:off x="7741239" y="3058376"/>
            <a:ext cx="3649572" cy="3014221"/>
          </a:xfrm>
          <a:prstGeom prst="rect">
            <a:avLst/>
          </a:prstGeom>
        </p:spPr>
      </p:pic>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hr-HR" dirty="0" smtClean="0"/>
              <a:t>Priprema je ključni preduvjet</a:t>
            </a:r>
            <a:endParaRPr lang="en-US" dirty="0"/>
          </a:p>
        </p:txBody>
      </p:sp>
      <p:sp>
        <p:nvSpPr>
          <p:cNvPr id="14" name="TextBox 13">
            <a:extLst>
              <a:ext uri="{FF2B5EF4-FFF2-40B4-BE49-F238E27FC236}">
                <a16:creationId xmlns:a16="http://schemas.microsoft.com/office/drawing/2014/main" xmlns="" id="{6C8A31C7-87EF-4112-86A7-8513C05F2495}"/>
              </a:ext>
            </a:extLst>
          </p:cNvPr>
          <p:cNvSpPr txBox="1"/>
          <p:nvPr/>
        </p:nvSpPr>
        <p:spPr>
          <a:xfrm>
            <a:off x="783770" y="2106118"/>
            <a:ext cx="10855236" cy="2862322"/>
          </a:xfrm>
          <a:prstGeom prst="rect">
            <a:avLst/>
          </a:prstGeom>
          <a:noFill/>
        </p:spPr>
        <p:txBody>
          <a:bodyPr wrap="square" rtlCol="0">
            <a:spAutoFit/>
          </a:bodyPr>
          <a:lstStyle/>
          <a:p>
            <a:pPr>
              <a:buFont typeface="Wingdings" pitchFamily="2" charset="2"/>
              <a:buChar char="ü"/>
            </a:pPr>
            <a:r>
              <a:rPr lang="hr-HR" sz="3600" dirty="0" smtClean="0"/>
              <a:t> saznajte informacije o poslodavcu, opisu posla… </a:t>
            </a:r>
          </a:p>
          <a:p>
            <a:pPr>
              <a:buFont typeface="Wingdings" pitchFamily="2" charset="2"/>
              <a:buChar char="ü"/>
            </a:pPr>
            <a:r>
              <a:rPr lang="hr-HR" sz="3600" dirty="0" smtClean="0"/>
              <a:t> vodite računa o govoru tijela i držanju,</a:t>
            </a:r>
          </a:p>
          <a:p>
            <a:pPr>
              <a:buFont typeface="Wingdings" pitchFamily="2" charset="2"/>
              <a:buChar char="ü"/>
            </a:pPr>
            <a:r>
              <a:rPr lang="hr-HR" sz="3600" dirty="0" smtClean="0"/>
              <a:t> proučite najčešća pitanja, </a:t>
            </a:r>
          </a:p>
          <a:p>
            <a:pPr>
              <a:buFont typeface="Wingdings" pitchFamily="2" charset="2"/>
              <a:buChar char="ü"/>
            </a:pPr>
            <a:r>
              <a:rPr lang="hr-HR" sz="3600" dirty="0" smtClean="0"/>
              <a:t> pripremite nekoliko svojih pitanja, </a:t>
            </a:r>
          </a:p>
          <a:p>
            <a:pPr>
              <a:buFont typeface="Wingdings" pitchFamily="2" charset="2"/>
              <a:buChar char="ü"/>
            </a:pPr>
            <a:r>
              <a:rPr lang="hr-HR" sz="3600" dirty="0" smtClean="0"/>
              <a:t> budite iskreni i realni…</a:t>
            </a:r>
            <a:endParaRPr lang="ko-KR" altLang="en-US" sz="36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hr-HR" dirty="0" smtClean="0"/>
              <a:t>Najčešća pitanja</a:t>
            </a:r>
            <a:endParaRPr lang="en-US" dirty="0"/>
          </a:p>
        </p:txBody>
      </p:sp>
      <p:sp>
        <p:nvSpPr>
          <p:cNvPr id="14" name="TextBox 13">
            <a:extLst>
              <a:ext uri="{FF2B5EF4-FFF2-40B4-BE49-F238E27FC236}">
                <a16:creationId xmlns:a16="http://schemas.microsoft.com/office/drawing/2014/main" xmlns="" id="{6C8A31C7-87EF-4112-86A7-8513C05F2495}"/>
              </a:ext>
            </a:extLst>
          </p:cNvPr>
          <p:cNvSpPr txBox="1"/>
          <p:nvPr/>
        </p:nvSpPr>
        <p:spPr>
          <a:xfrm>
            <a:off x="705394" y="1609730"/>
            <a:ext cx="9483633" cy="5078313"/>
          </a:xfrm>
          <a:prstGeom prst="rect">
            <a:avLst/>
          </a:prstGeom>
          <a:noFill/>
        </p:spPr>
        <p:txBody>
          <a:bodyPr wrap="square" rtlCol="0">
            <a:spAutoFit/>
          </a:bodyPr>
          <a:lstStyle/>
          <a:p>
            <a:pPr>
              <a:buFont typeface="Wingdings" pitchFamily="2" charset="2"/>
              <a:buChar char="ü"/>
            </a:pPr>
            <a:r>
              <a:rPr lang="hr-HR" sz="3600" dirty="0" smtClean="0"/>
              <a:t> Recite nam nešto o sebi…u 2-3 minute</a:t>
            </a:r>
          </a:p>
          <a:p>
            <a:pPr>
              <a:buFont typeface="Wingdings" pitchFamily="2" charset="2"/>
              <a:buChar char="ü"/>
            </a:pPr>
            <a:r>
              <a:rPr lang="hr-HR" sz="3600" dirty="0" smtClean="0"/>
              <a:t> Koje su vaše dobre / jake osobine?</a:t>
            </a:r>
          </a:p>
          <a:p>
            <a:pPr>
              <a:buFont typeface="Wingdings" pitchFamily="2" charset="2"/>
              <a:buChar char="ü"/>
            </a:pPr>
            <a:r>
              <a:rPr lang="hr-HR" sz="3600" dirty="0" smtClean="0"/>
              <a:t> Koje su vaše loše osobine ?</a:t>
            </a:r>
          </a:p>
          <a:p>
            <a:pPr>
              <a:buFont typeface="Wingdings" pitchFamily="2" charset="2"/>
              <a:buChar char="ü"/>
            </a:pPr>
            <a:r>
              <a:rPr lang="hr-HR" sz="3600" dirty="0" smtClean="0"/>
              <a:t> Što možete reći o bivšim suradnicima?</a:t>
            </a:r>
          </a:p>
          <a:p>
            <a:pPr>
              <a:buFont typeface="Wingdings" pitchFamily="2" charset="2"/>
              <a:buChar char="ü"/>
            </a:pPr>
            <a:r>
              <a:rPr lang="hr-HR" sz="3600" dirty="0" smtClean="0"/>
              <a:t> Što znate o našoj tvrtki? </a:t>
            </a:r>
          </a:p>
          <a:p>
            <a:pPr>
              <a:buFont typeface="Wingdings" pitchFamily="2" charset="2"/>
              <a:buChar char="ü"/>
            </a:pPr>
            <a:r>
              <a:rPr lang="hr-HR" sz="3600" dirty="0" smtClean="0"/>
              <a:t> Što znate o poziciji za koju se natječete?</a:t>
            </a:r>
          </a:p>
          <a:p>
            <a:pPr>
              <a:buFont typeface="Wingdings" pitchFamily="2" charset="2"/>
              <a:buChar char="ü"/>
            </a:pPr>
            <a:r>
              <a:rPr lang="hr-HR" sz="3600" dirty="0" smtClean="0"/>
              <a:t> Zašto mislite da ste Vi prava osoba za ovaj</a:t>
            </a:r>
          </a:p>
          <a:p>
            <a:r>
              <a:rPr lang="hr-HR" sz="3600" dirty="0" smtClean="0"/>
              <a:t>    posao?</a:t>
            </a:r>
          </a:p>
          <a:p>
            <a:pPr>
              <a:buFont typeface="Wingdings" pitchFamily="2" charset="2"/>
              <a:buChar char="ü"/>
            </a:pPr>
            <a:r>
              <a:rPr lang="hr-HR" sz="3600" dirty="0" smtClean="0"/>
              <a:t> Imate li Vi neko pitanje?  …</a:t>
            </a:r>
          </a:p>
        </p:txBody>
      </p:sp>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hr-HR" dirty="0" smtClean="0"/>
              <a:t>Pitanja za poslodavca</a:t>
            </a:r>
            <a:endParaRPr lang="en-US" dirty="0"/>
          </a:p>
        </p:txBody>
      </p:sp>
      <p:sp>
        <p:nvSpPr>
          <p:cNvPr id="14" name="TextBox 13">
            <a:extLst>
              <a:ext uri="{FF2B5EF4-FFF2-40B4-BE49-F238E27FC236}">
                <a16:creationId xmlns:a16="http://schemas.microsoft.com/office/drawing/2014/main" xmlns="" id="{6C8A31C7-87EF-4112-86A7-8513C05F2495}"/>
              </a:ext>
            </a:extLst>
          </p:cNvPr>
          <p:cNvSpPr txBox="1"/>
          <p:nvPr/>
        </p:nvSpPr>
        <p:spPr>
          <a:xfrm>
            <a:off x="561702" y="3216462"/>
            <a:ext cx="4976949" cy="2554545"/>
          </a:xfrm>
          <a:prstGeom prst="rect">
            <a:avLst/>
          </a:prstGeom>
          <a:noFill/>
        </p:spPr>
        <p:txBody>
          <a:bodyPr wrap="square" rtlCol="0">
            <a:spAutoFit/>
          </a:bodyPr>
          <a:lstStyle/>
          <a:p>
            <a:pPr>
              <a:buFont typeface="Wingdings" pitchFamily="2" charset="2"/>
              <a:buChar char="ü"/>
            </a:pPr>
            <a:r>
              <a:rPr lang="hr-HR" sz="3200" dirty="0" smtClean="0"/>
              <a:t> pitanja o poslu,</a:t>
            </a:r>
          </a:p>
          <a:p>
            <a:pPr>
              <a:buFont typeface="Wingdings" pitchFamily="2" charset="2"/>
              <a:buChar char="ü"/>
            </a:pPr>
            <a:r>
              <a:rPr lang="hr-HR" sz="3200" dirty="0" smtClean="0"/>
              <a:t> datumu početka rada,</a:t>
            </a:r>
          </a:p>
          <a:p>
            <a:pPr>
              <a:buFont typeface="Wingdings" pitchFamily="2" charset="2"/>
              <a:buChar char="ü"/>
            </a:pPr>
            <a:r>
              <a:rPr lang="hr-HR" sz="3200" dirty="0" smtClean="0"/>
              <a:t> daljnjem razvoju, </a:t>
            </a:r>
          </a:p>
          <a:p>
            <a:pPr>
              <a:buFont typeface="Wingdings" pitchFamily="2" charset="2"/>
              <a:buChar char="ü"/>
            </a:pPr>
            <a:r>
              <a:rPr lang="hr-HR" sz="3200" dirty="0" smtClean="0"/>
              <a:t> planovima… </a:t>
            </a:r>
          </a:p>
          <a:p>
            <a:pPr>
              <a:buFont typeface="Wingdings" pitchFamily="2" charset="2"/>
              <a:buChar char="ü"/>
            </a:pPr>
            <a:endParaRPr lang="ko-KR" altLang="en-US" sz="3200" b="1" dirty="0">
              <a:solidFill>
                <a:schemeClr val="tx1">
                  <a:lumMod val="65000"/>
                  <a:lumOff val="35000"/>
                </a:schemeClr>
              </a:solidFill>
              <a:cs typeface="Arial" pitchFamily="34" charset="0"/>
            </a:endParaRPr>
          </a:p>
        </p:txBody>
      </p:sp>
      <p:sp>
        <p:nvSpPr>
          <p:cNvPr id="7" name="Freeform 32">
            <a:extLst>
              <a:ext uri="{FF2B5EF4-FFF2-40B4-BE49-F238E27FC236}">
                <a16:creationId xmlns:a16="http://schemas.microsoft.com/office/drawing/2014/main" xmlns="" id="{9C5A04AA-A50B-457A-A783-D941E78BCCDF}"/>
              </a:ext>
            </a:extLst>
          </p:cNvPr>
          <p:cNvSpPr/>
          <p:nvPr/>
        </p:nvSpPr>
        <p:spPr>
          <a:xfrm>
            <a:off x="833252" y="2316883"/>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TextBox 13">
            <a:extLst>
              <a:ext uri="{FF2B5EF4-FFF2-40B4-BE49-F238E27FC236}">
                <a16:creationId xmlns:a16="http://schemas.microsoft.com/office/drawing/2014/main" xmlns="" id="{6C8A31C7-87EF-4112-86A7-8513C05F2495}"/>
              </a:ext>
            </a:extLst>
          </p:cNvPr>
          <p:cNvSpPr txBox="1"/>
          <p:nvPr/>
        </p:nvSpPr>
        <p:spPr>
          <a:xfrm>
            <a:off x="6631577" y="3318570"/>
            <a:ext cx="4976949" cy="2554545"/>
          </a:xfrm>
          <a:prstGeom prst="rect">
            <a:avLst/>
          </a:prstGeom>
          <a:noFill/>
        </p:spPr>
        <p:txBody>
          <a:bodyPr wrap="square" rtlCol="0">
            <a:spAutoFit/>
          </a:bodyPr>
          <a:lstStyle/>
          <a:p>
            <a:pPr>
              <a:buFont typeface="Wingdings" pitchFamily="2" charset="2"/>
              <a:buChar char="Ø"/>
            </a:pPr>
            <a:r>
              <a:rPr lang="hr-HR" sz="3200" dirty="0" smtClean="0"/>
              <a:t> plaća,</a:t>
            </a:r>
          </a:p>
          <a:p>
            <a:pPr>
              <a:buFont typeface="Wingdings" pitchFamily="2" charset="2"/>
              <a:buChar char="Ø"/>
            </a:pPr>
            <a:r>
              <a:rPr lang="hr-HR" sz="3200" dirty="0" smtClean="0"/>
              <a:t> beneficije, </a:t>
            </a:r>
          </a:p>
          <a:p>
            <a:pPr>
              <a:buFont typeface="Wingdings" pitchFamily="2" charset="2"/>
              <a:buChar char="Ø"/>
            </a:pPr>
            <a:r>
              <a:rPr lang="hr-HR" sz="3200" dirty="0" smtClean="0"/>
              <a:t> godišnji odmor,</a:t>
            </a:r>
          </a:p>
          <a:p>
            <a:pPr>
              <a:buFont typeface="Wingdings" pitchFamily="2" charset="2"/>
              <a:buChar char="Ø"/>
            </a:pPr>
            <a:r>
              <a:rPr lang="hr-HR" sz="3200" dirty="0" smtClean="0"/>
              <a:t> povišice…</a:t>
            </a:r>
          </a:p>
          <a:p>
            <a:r>
              <a:rPr lang="hr-HR" sz="3200" dirty="0" smtClean="0"/>
              <a:t> </a:t>
            </a:r>
            <a:endParaRPr lang="ko-KR" altLang="en-US" sz="3200" b="1" dirty="0">
              <a:solidFill>
                <a:schemeClr val="tx1">
                  <a:lumMod val="65000"/>
                  <a:lumOff val="35000"/>
                </a:schemeClr>
              </a:solidFill>
              <a:cs typeface="Arial" pitchFamily="34" charset="0"/>
            </a:endParaRPr>
          </a:p>
        </p:txBody>
      </p:sp>
      <p:sp>
        <p:nvSpPr>
          <p:cNvPr id="9" name="Križ 8"/>
          <p:cNvSpPr/>
          <p:nvPr/>
        </p:nvSpPr>
        <p:spPr>
          <a:xfrm rot="1675721">
            <a:off x="7285430" y="2436876"/>
            <a:ext cx="409277" cy="414661"/>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DC460A-1302-48A5-8229-DBB2E1EBFCDC}"/>
              </a:ext>
            </a:extLst>
          </p:cNvPr>
          <p:cNvSpPr/>
          <p:nvPr/>
        </p:nvSpPr>
        <p:spPr>
          <a:xfrm>
            <a:off x="1" y="0"/>
            <a:ext cx="12192000"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5A4BDA0-C270-4764-9C18-A593BCE2C965}"/>
              </a:ext>
            </a:extLst>
          </p:cNvPr>
          <p:cNvSpPr txBox="1"/>
          <p:nvPr/>
        </p:nvSpPr>
        <p:spPr>
          <a:xfrm>
            <a:off x="1029722" y="0"/>
            <a:ext cx="7583055" cy="954107"/>
          </a:xfrm>
          <a:prstGeom prst="rect">
            <a:avLst/>
          </a:prstGeom>
          <a:noFill/>
        </p:spPr>
        <p:txBody>
          <a:bodyPr wrap="square" rtlCol="0" anchor="ctr">
            <a:spAutoFit/>
          </a:bodyPr>
          <a:lstStyle/>
          <a:p>
            <a:r>
              <a:rPr lang="pl-PL" sz="2800" dirty="0" smtClean="0">
                <a:hlinkClick r:id="rId2"/>
              </a:rPr>
              <a:t>Zakon o radu (pročišćeni tekst – NN 137/04)</a:t>
            </a:r>
            <a:r>
              <a:rPr lang="pl-PL" sz="2800" dirty="0" smtClean="0"/>
              <a:t> </a:t>
            </a:r>
            <a:r>
              <a:rPr lang="pl-PL" sz="2800" dirty="0" smtClean="0">
                <a:solidFill>
                  <a:schemeClr val="bg1"/>
                </a:solidFill>
              </a:rPr>
              <a:t>članak 2. (st.1) </a:t>
            </a:r>
            <a:endParaRPr lang="ko-KR" altLang="en-US" sz="5400" dirty="0">
              <a:solidFill>
                <a:schemeClr val="bg1"/>
              </a:solidFill>
              <a:cs typeface="Arial" pitchFamily="34" charset="0"/>
            </a:endParaRPr>
          </a:p>
        </p:txBody>
      </p:sp>
      <p:sp>
        <p:nvSpPr>
          <p:cNvPr id="13" name="TextBox 12">
            <a:extLst>
              <a:ext uri="{FF2B5EF4-FFF2-40B4-BE49-F238E27FC236}">
                <a16:creationId xmlns:a16="http://schemas.microsoft.com/office/drawing/2014/main" xmlns="" id="{A3040624-AA78-4707-9171-C7F7E4A4286D}"/>
              </a:ext>
            </a:extLst>
          </p:cNvPr>
          <p:cNvSpPr txBox="1"/>
          <p:nvPr/>
        </p:nvSpPr>
        <p:spPr>
          <a:xfrm>
            <a:off x="2913017" y="1447374"/>
            <a:ext cx="9278983" cy="2739211"/>
          </a:xfrm>
          <a:prstGeom prst="rect">
            <a:avLst/>
          </a:prstGeom>
          <a:noFill/>
        </p:spPr>
        <p:txBody>
          <a:bodyPr wrap="square" lIns="108000" rIns="108000" rtlCol="0" anchor="ctr">
            <a:spAutoFit/>
          </a:bodyPr>
          <a:lstStyle/>
          <a:p>
            <a:pPr>
              <a:buFont typeface="Wingdings" pitchFamily="2" charset="2"/>
              <a:buChar char="§"/>
            </a:pPr>
            <a:r>
              <a:rPr lang="hr-HR" sz="2800" dirty="0" smtClean="0">
                <a:solidFill>
                  <a:schemeClr val="bg1"/>
                </a:solidFill>
              </a:rPr>
              <a:t> </a:t>
            </a:r>
            <a:r>
              <a:rPr lang="vi-VN" sz="2400" i="1" dirty="0" smtClean="0">
                <a:solidFill>
                  <a:schemeClr val="bg1"/>
                </a:solidFill>
              </a:rPr>
              <a:t>“Zabranjena je izravna ili neizravna diskriminacija osobe koja traži zaposlenje i osobe koja se zaposli na temelju rase, boje kože, spola, spolnog opredjeljenja, bračnoga stanja, porodičnih obveza, dobi, jezika, vjere, političkog ili drugog uvjerenja, nacionalnog ili socijalnog podrijetla, imovnog stanja, rođenja, društvenog položaja, članstva ili nečlanstva u političkoj stranci, članstva ili nečlanstva u sindikatu te tjelesnih ili duševnih poteškoća.”</a:t>
            </a:r>
            <a:r>
              <a:rPr lang="hr-HR" sz="2400" dirty="0" smtClean="0">
                <a:solidFill>
                  <a:schemeClr val="bg1"/>
                </a:solidFill>
              </a:rPr>
              <a:t>.</a:t>
            </a:r>
            <a:endParaRPr lang="ko-KR" altLang="en-US" sz="2800" b="1" dirty="0">
              <a:solidFill>
                <a:schemeClr val="bg1"/>
              </a:solidFill>
              <a:cs typeface="Arial" pitchFamily="34" charset="0"/>
            </a:endParaRPr>
          </a:p>
        </p:txBody>
      </p:sp>
    </p:spTree>
    <p:extLst>
      <p:ext uri="{BB962C8B-B14F-4D97-AF65-F5344CB8AC3E}">
        <p14:creationId xmlns:p14="http://schemas.microsoft.com/office/powerpoint/2010/main" xmlns="" val="314882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15A4BDA0-C270-4764-9C18-A593BCE2C965}"/>
              </a:ext>
            </a:extLst>
          </p:cNvPr>
          <p:cNvSpPr txBox="1"/>
          <p:nvPr/>
        </p:nvSpPr>
        <p:spPr>
          <a:xfrm>
            <a:off x="807654" y="270649"/>
            <a:ext cx="7583055" cy="923330"/>
          </a:xfrm>
          <a:prstGeom prst="rect">
            <a:avLst/>
          </a:prstGeom>
          <a:noFill/>
        </p:spPr>
        <p:txBody>
          <a:bodyPr wrap="square" rtlCol="0" anchor="ctr">
            <a:spAutoFit/>
          </a:bodyPr>
          <a:lstStyle/>
          <a:p>
            <a:r>
              <a:rPr lang="hr-HR" altLang="ko-KR" sz="5400" dirty="0" smtClean="0">
                <a:cs typeface="Arial" pitchFamily="34" charset="0"/>
              </a:rPr>
              <a:t>Neetična pitanja</a:t>
            </a:r>
            <a:endParaRPr lang="ko-KR" altLang="en-US" sz="5400" dirty="0">
              <a:cs typeface="Arial" pitchFamily="34" charset="0"/>
            </a:endParaRPr>
          </a:p>
        </p:txBody>
      </p:sp>
      <p:sp>
        <p:nvSpPr>
          <p:cNvPr id="7" name="TextBox 12">
            <a:extLst>
              <a:ext uri="{FF2B5EF4-FFF2-40B4-BE49-F238E27FC236}">
                <a16:creationId xmlns:a16="http://schemas.microsoft.com/office/drawing/2014/main" xmlns="" id="{A3040624-AA78-4707-9171-C7F7E4A4286D}"/>
              </a:ext>
            </a:extLst>
          </p:cNvPr>
          <p:cNvSpPr txBox="1"/>
          <p:nvPr/>
        </p:nvSpPr>
        <p:spPr>
          <a:xfrm>
            <a:off x="858713" y="1615592"/>
            <a:ext cx="6460841" cy="3970318"/>
          </a:xfrm>
          <a:prstGeom prst="rect">
            <a:avLst/>
          </a:prstGeom>
          <a:noFill/>
        </p:spPr>
        <p:txBody>
          <a:bodyPr wrap="square" lIns="108000" rIns="108000" rtlCol="0" anchor="ctr">
            <a:spAutoFit/>
          </a:bodyPr>
          <a:lstStyle/>
          <a:p>
            <a:pPr>
              <a:buFont typeface="Wingdings" pitchFamily="2" charset="2"/>
              <a:buChar char="§"/>
            </a:pPr>
            <a:r>
              <a:rPr lang="hr-HR" sz="3600" dirty="0" smtClean="0"/>
              <a:t> bračni status, </a:t>
            </a:r>
          </a:p>
          <a:p>
            <a:pPr>
              <a:buFont typeface="Wingdings" pitchFamily="2" charset="2"/>
              <a:buChar char="§"/>
            </a:pPr>
            <a:r>
              <a:rPr lang="hr-HR" sz="3600" dirty="0" smtClean="0"/>
              <a:t> djeca, </a:t>
            </a:r>
          </a:p>
          <a:p>
            <a:pPr>
              <a:buFont typeface="Wingdings" pitchFamily="2" charset="2"/>
              <a:buChar char="§"/>
            </a:pPr>
            <a:r>
              <a:rPr lang="hr-HR" sz="3600" dirty="0" smtClean="0"/>
              <a:t> nacionalnost, </a:t>
            </a:r>
          </a:p>
          <a:p>
            <a:pPr>
              <a:buFont typeface="Wingdings" pitchFamily="2" charset="2"/>
              <a:buChar char="§"/>
            </a:pPr>
            <a:r>
              <a:rPr lang="hr-HR" sz="3600" dirty="0" smtClean="0"/>
              <a:t> vjera, </a:t>
            </a:r>
          </a:p>
          <a:p>
            <a:pPr>
              <a:buFont typeface="Wingdings" pitchFamily="2" charset="2"/>
              <a:buChar char="§"/>
            </a:pPr>
            <a:r>
              <a:rPr lang="hr-HR" sz="3600" dirty="0" smtClean="0"/>
              <a:t> zdravlje, </a:t>
            </a:r>
          </a:p>
          <a:p>
            <a:pPr>
              <a:buFont typeface="Wingdings" pitchFamily="2" charset="2"/>
              <a:buChar char="§"/>
            </a:pPr>
            <a:r>
              <a:rPr lang="hr-HR" sz="3600" dirty="0" smtClean="0"/>
              <a:t> političko opredjeljenje, </a:t>
            </a:r>
          </a:p>
          <a:p>
            <a:pPr>
              <a:buFont typeface="Wingdings" pitchFamily="2" charset="2"/>
              <a:buChar char="§"/>
            </a:pPr>
            <a:r>
              <a:rPr lang="hr-HR" sz="3600" dirty="0" smtClean="0"/>
              <a:t> članstvo u sindikatu. . </a:t>
            </a:r>
            <a:r>
              <a:rPr lang="hr-HR" sz="3600" dirty="0" err="1" smtClean="0"/>
              <a:t>.</a:t>
            </a:r>
            <a:endParaRPr lang="ko-KR" altLang="en-US" sz="3600" b="1" dirty="0">
              <a:cs typeface="Arial" pitchFamily="34" charset="0"/>
            </a:endParaRPr>
          </a:p>
        </p:txBody>
      </p:sp>
    </p:spTree>
    <p:extLst>
      <p:ext uri="{BB962C8B-B14F-4D97-AF65-F5344CB8AC3E}">
        <p14:creationId xmlns:p14="http://schemas.microsoft.com/office/powerpoint/2010/main" xmlns="" val="1279224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r>
              <a:rPr lang="hr-HR" dirty="0" smtClean="0"/>
              <a:t>Selekcijski intervju</a:t>
            </a:r>
            <a:endParaRPr lang="en-US" dirty="0"/>
          </a:p>
        </p:txBody>
      </p:sp>
      <p:grpSp>
        <p:nvGrpSpPr>
          <p:cNvPr id="3" name="Group 2">
            <a:extLst>
              <a:ext uri="{FF2B5EF4-FFF2-40B4-BE49-F238E27FC236}">
                <a16:creationId xmlns:a16="http://schemas.microsoft.com/office/drawing/2014/main" xmlns="" id="{A0F7E229-3A94-40A3-9B88-271E7B48261E}"/>
              </a:ext>
            </a:extLst>
          </p:cNvPr>
          <p:cNvGrpSpPr/>
          <p:nvPr/>
        </p:nvGrpSpPr>
        <p:grpSpPr>
          <a:xfrm>
            <a:off x="4896400" y="3081447"/>
            <a:ext cx="2003963" cy="1713018"/>
            <a:chOff x="1344125" y="1848265"/>
            <a:chExt cx="2210987" cy="1889986"/>
          </a:xfrm>
        </p:grpSpPr>
        <p:sp>
          <p:nvSpPr>
            <p:cNvPr id="4" name="Freeform: Shape 3">
              <a:extLst>
                <a:ext uri="{FF2B5EF4-FFF2-40B4-BE49-F238E27FC236}">
                  <a16:creationId xmlns:a16="http://schemas.microsoft.com/office/drawing/2014/main" xmlns=""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002-KIMS BUSINESS\007-04-1-FIVERR\01-PPT-TEMPLATE\COVER-PSD\05-cut-01.png">
              <a:extLst>
                <a:ext uri="{FF2B5EF4-FFF2-40B4-BE49-F238E27FC236}">
                  <a16:creationId xmlns:a16="http://schemas.microsoft.com/office/drawing/2014/main" xmlns="" id="{7565D78A-7E71-4E27-8C6E-198B7FD5F3E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oup 5">
            <a:extLst>
              <a:ext uri="{FF2B5EF4-FFF2-40B4-BE49-F238E27FC236}">
                <a16:creationId xmlns:a16="http://schemas.microsoft.com/office/drawing/2014/main" xmlns="" id="{79D50B96-4543-4832-828F-60FD75459B22}"/>
              </a:ext>
            </a:extLst>
          </p:cNvPr>
          <p:cNvGrpSpPr/>
          <p:nvPr/>
        </p:nvGrpSpPr>
        <p:grpSpPr>
          <a:xfrm>
            <a:off x="8643657" y="3003069"/>
            <a:ext cx="2003963" cy="1713018"/>
            <a:chOff x="1344125" y="1848265"/>
            <a:chExt cx="2210987" cy="1889986"/>
          </a:xfrm>
        </p:grpSpPr>
        <p:sp>
          <p:nvSpPr>
            <p:cNvPr id="7" name="Freeform: Shape 6">
              <a:extLst>
                <a:ext uri="{FF2B5EF4-FFF2-40B4-BE49-F238E27FC236}">
                  <a16:creationId xmlns:a16="http://schemas.microsoft.com/office/drawing/2014/main" xmlns=""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2-KIMS BUSINESS\007-04-1-FIVERR\01-PPT-TEMPLATE\COVER-PSD\05-cut-01.png">
              <a:extLst>
                <a:ext uri="{FF2B5EF4-FFF2-40B4-BE49-F238E27FC236}">
                  <a16:creationId xmlns:a16="http://schemas.microsoft.com/office/drawing/2014/main" xmlns="" id="{3A12684A-BF7E-4004-9C6C-04CE016F565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5" name="Group 14">
            <a:extLst>
              <a:ext uri="{FF2B5EF4-FFF2-40B4-BE49-F238E27FC236}">
                <a16:creationId xmlns:a16="http://schemas.microsoft.com/office/drawing/2014/main" xmlns="" id="{57800B45-3BFD-479B-94FB-8230D4C9A91D}"/>
              </a:ext>
            </a:extLst>
          </p:cNvPr>
          <p:cNvGrpSpPr/>
          <p:nvPr/>
        </p:nvGrpSpPr>
        <p:grpSpPr>
          <a:xfrm>
            <a:off x="731134" y="3120635"/>
            <a:ext cx="2003963" cy="1713018"/>
            <a:chOff x="1344125" y="1848265"/>
            <a:chExt cx="2210987" cy="1889986"/>
          </a:xfrm>
        </p:grpSpPr>
        <p:sp>
          <p:nvSpPr>
            <p:cNvPr id="16" name="Freeform: Shape 15">
              <a:extLst>
                <a:ext uri="{FF2B5EF4-FFF2-40B4-BE49-F238E27FC236}">
                  <a16:creationId xmlns:a16="http://schemas.microsoft.com/office/drawing/2014/main" xmlns=""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E:\002-KIMS BUSINESS\007-04-1-FIVERR\01-PPT-TEMPLATE\COVER-PSD\05-cut-01.png">
              <a:extLst>
                <a:ext uri="{FF2B5EF4-FFF2-40B4-BE49-F238E27FC236}">
                  <a16:creationId xmlns:a16="http://schemas.microsoft.com/office/drawing/2014/main" xmlns="" id="{88A017E6-09B9-45DE-B5F7-19A9B263E5F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직사각형 113">
            <a:extLst>
              <a:ext uri="{FF2B5EF4-FFF2-40B4-BE49-F238E27FC236}">
                <a16:creationId xmlns:a16="http://schemas.microsoft.com/office/drawing/2014/main" xmlns="" id="{FCE389B6-9360-4765-9752-4A3847FC7B10}"/>
              </a:ext>
            </a:extLst>
          </p:cNvPr>
          <p:cNvSpPr>
            <a:spLocks noChangeArrowheads="1"/>
          </p:cNvSpPr>
          <p:nvPr/>
        </p:nvSpPr>
        <p:spPr bwMode="auto">
          <a:xfrm>
            <a:off x="3456214" y="3762786"/>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4" name="TextBox 23">
            <a:extLst>
              <a:ext uri="{FF2B5EF4-FFF2-40B4-BE49-F238E27FC236}">
                <a16:creationId xmlns:a16="http://schemas.microsoft.com/office/drawing/2014/main" xmlns="" id="{2432DD65-CED0-496E-A313-A39E0D67C8B1}"/>
              </a:ext>
            </a:extLst>
          </p:cNvPr>
          <p:cNvSpPr txBox="1"/>
          <p:nvPr/>
        </p:nvSpPr>
        <p:spPr>
          <a:xfrm>
            <a:off x="274319" y="4900153"/>
            <a:ext cx="2730137" cy="1200329"/>
          </a:xfrm>
          <a:prstGeom prst="rect">
            <a:avLst/>
          </a:prstGeom>
          <a:noFill/>
        </p:spPr>
        <p:txBody>
          <a:bodyPr wrap="square" rtlCol="0">
            <a:spAutoFit/>
          </a:bodyPr>
          <a:lstStyle/>
          <a:p>
            <a:pPr algn="ctr"/>
            <a:r>
              <a:rPr lang="hr-HR" altLang="ko-KR" sz="2400" b="1" dirty="0" smtClean="0">
                <a:solidFill>
                  <a:schemeClr val="tx1">
                    <a:lumMod val="75000"/>
                    <a:lumOff val="25000"/>
                  </a:schemeClr>
                </a:solidFill>
                <a:cs typeface="Arial" pitchFamily="34" charset="0"/>
              </a:rPr>
              <a:t>Pozdrav, predstavljanje, uvodne riječi</a:t>
            </a:r>
            <a:endParaRPr lang="ko-KR" altLang="en-US" sz="2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3A22580C-90D3-4E59-94FB-12CBCFBA50D6}"/>
              </a:ext>
            </a:extLst>
          </p:cNvPr>
          <p:cNvSpPr txBox="1"/>
          <p:nvPr/>
        </p:nvSpPr>
        <p:spPr>
          <a:xfrm>
            <a:off x="710019" y="2287563"/>
            <a:ext cx="2098495" cy="523220"/>
          </a:xfrm>
          <a:prstGeom prst="rect">
            <a:avLst/>
          </a:prstGeom>
          <a:noFill/>
        </p:spPr>
        <p:txBody>
          <a:bodyPr wrap="square" rtlCol="0">
            <a:spAutoFit/>
          </a:bodyPr>
          <a:lstStyle/>
          <a:p>
            <a:pPr algn="ctr"/>
            <a:r>
              <a:rPr lang="hr-HR" altLang="ko-KR" sz="2800" b="1" dirty="0" smtClean="0">
                <a:solidFill>
                  <a:schemeClr val="tx1">
                    <a:lumMod val="75000"/>
                    <a:lumOff val="25000"/>
                  </a:schemeClr>
                </a:solidFill>
                <a:cs typeface="Arial" pitchFamily="34" charset="0"/>
              </a:rPr>
              <a:t>Otvaranje</a:t>
            </a:r>
            <a:endParaRPr lang="ko-KR" altLang="en-US" sz="28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1992207-D356-4308-874A-78F490F3BBE0}"/>
              </a:ext>
            </a:extLst>
          </p:cNvPr>
          <p:cNvSpPr txBox="1"/>
          <p:nvPr/>
        </p:nvSpPr>
        <p:spPr>
          <a:xfrm>
            <a:off x="5042263" y="2258969"/>
            <a:ext cx="1867988" cy="523220"/>
          </a:xfrm>
          <a:prstGeom prst="rect">
            <a:avLst/>
          </a:prstGeom>
          <a:noFill/>
        </p:spPr>
        <p:txBody>
          <a:bodyPr wrap="square" rtlCol="0">
            <a:spAutoFit/>
          </a:bodyPr>
          <a:lstStyle/>
          <a:p>
            <a:pPr algn="ctr"/>
            <a:r>
              <a:rPr lang="hr-HR" altLang="ko-KR" sz="2800" b="1" dirty="0" smtClean="0">
                <a:solidFill>
                  <a:schemeClr val="tx1">
                    <a:lumMod val="75000"/>
                    <a:lumOff val="25000"/>
                  </a:schemeClr>
                </a:solidFill>
                <a:cs typeface="Arial" pitchFamily="34" charset="0"/>
              </a:rPr>
              <a:t>Provedba</a:t>
            </a:r>
            <a:endParaRPr lang="ko-KR" altLang="en-US" sz="1200"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xmlns="" id="{76D675EF-428A-4BCD-8AFC-B96A96466C73}"/>
              </a:ext>
            </a:extLst>
          </p:cNvPr>
          <p:cNvSpPr txBox="1"/>
          <p:nvPr/>
        </p:nvSpPr>
        <p:spPr>
          <a:xfrm>
            <a:off x="8516984" y="2232844"/>
            <a:ext cx="2455816" cy="523220"/>
          </a:xfrm>
          <a:prstGeom prst="rect">
            <a:avLst/>
          </a:prstGeom>
          <a:noFill/>
        </p:spPr>
        <p:txBody>
          <a:bodyPr wrap="square" rtlCol="0">
            <a:spAutoFit/>
          </a:bodyPr>
          <a:lstStyle/>
          <a:p>
            <a:pPr algn="ctr"/>
            <a:r>
              <a:rPr lang="hr-HR" altLang="ko-KR" sz="2800" b="1" dirty="0" smtClean="0">
                <a:solidFill>
                  <a:schemeClr val="tx1">
                    <a:lumMod val="75000"/>
                    <a:lumOff val="25000"/>
                  </a:schemeClr>
                </a:solidFill>
                <a:cs typeface="Arial" pitchFamily="34" charset="0"/>
              </a:rPr>
              <a:t>Zaključivanje</a:t>
            </a:r>
            <a:endParaRPr lang="ko-KR" altLang="en-US" sz="12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xmlns="" id="{57D5ADE3-61E5-4041-B160-0EBE55087102}"/>
              </a:ext>
            </a:extLst>
          </p:cNvPr>
          <p:cNvSpPr txBox="1"/>
          <p:nvPr/>
        </p:nvSpPr>
        <p:spPr>
          <a:xfrm>
            <a:off x="4757360" y="5004656"/>
            <a:ext cx="2231268" cy="1200329"/>
          </a:xfrm>
          <a:prstGeom prst="rect">
            <a:avLst/>
          </a:prstGeom>
          <a:noFill/>
        </p:spPr>
        <p:txBody>
          <a:bodyPr wrap="square" rtlCol="0">
            <a:spAutoFit/>
          </a:bodyPr>
          <a:lstStyle/>
          <a:p>
            <a:pPr algn="ctr"/>
            <a:r>
              <a:rPr lang="hr-HR" altLang="ko-KR" sz="2400" b="1" dirty="0" smtClean="0">
                <a:solidFill>
                  <a:schemeClr val="tx1">
                    <a:lumMod val="75000"/>
                    <a:lumOff val="25000"/>
                  </a:schemeClr>
                </a:solidFill>
                <a:cs typeface="Arial" pitchFamily="34" charset="0"/>
              </a:rPr>
              <a:t>Postavljanje pitanja, razgovor</a:t>
            </a:r>
            <a:endParaRPr lang="ko-KR" altLang="en-US" sz="2400" b="1" dirty="0">
              <a:solidFill>
                <a:schemeClr val="tx1">
                  <a:lumMod val="75000"/>
                  <a:lumOff val="25000"/>
                </a:schemeClr>
              </a:solidFill>
              <a:cs typeface="Arial" pitchFamily="34" charset="0"/>
            </a:endParaRPr>
          </a:p>
        </p:txBody>
      </p:sp>
      <p:sp>
        <p:nvSpPr>
          <p:cNvPr id="51" name="TextBox 50">
            <a:extLst>
              <a:ext uri="{FF2B5EF4-FFF2-40B4-BE49-F238E27FC236}">
                <a16:creationId xmlns:a16="http://schemas.microsoft.com/office/drawing/2014/main" xmlns="" id="{0339DBC1-3B56-4EE1-9485-FA9B948B7692}"/>
              </a:ext>
            </a:extLst>
          </p:cNvPr>
          <p:cNvSpPr txBox="1"/>
          <p:nvPr/>
        </p:nvSpPr>
        <p:spPr>
          <a:xfrm>
            <a:off x="7889966" y="5069970"/>
            <a:ext cx="3657599" cy="830997"/>
          </a:xfrm>
          <a:prstGeom prst="rect">
            <a:avLst/>
          </a:prstGeom>
          <a:noFill/>
        </p:spPr>
        <p:txBody>
          <a:bodyPr wrap="square" rtlCol="0">
            <a:spAutoFit/>
          </a:bodyPr>
          <a:lstStyle/>
          <a:p>
            <a:pPr algn="ctr"/>
            <a:r>
              <a:rPr lang="hr-HR" altLang="ko-KR" sz="2400" b="1" dirty="0" smtClean="0">
                <a:solidFill>
                  <a:schemeClr val="tx1">
                    <a:lumMod val="75000"/>
                    <a:lumOff val="25000"/>
                  </a:schemeClr>
                </a:solidFill>
                <a:cs typeface="Arial" pitchFamily="34" charset="0"/>
              </a:rPr>
              <a:t>Upućivanje na sljedeći korak, zahvala, pozdrav</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xmlns="" val="397964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3090</TotalTime>
  <Words>337</Words>
  <Application>Microsoft Office PowerPoint</Application>
  <PresentationFormat>Prilagođeno</PresentationFormat>
  <Paragraphs>56</Paragraphs>
  <Slides>10</Slides>
  <Notes>0</Notes>
  <HiddenSlides>0</HiddenSlides>
  <MMClips>0</MMClips>
  <ScaleCrop>false</ScaleCrop>
  <HeadingPairs>
    <vt:vector size="4" baseType="variant">
      <vt:variant>
        <vt:lpstr>Tema</vt:lpstr>
      </vt:variant>
      <vt:variant>
        <vt:i4>3</vt:i4>
      </vt:variant>
      <vt:variant>
        <vt:lpstr>Naslovi slajdova</vt:lpstr>
      </vt:variant>
      <vt:variant>
        <vt:i4>10</vt:i4>
      </vt:variant>
    </vt:vector>
  </HeadingPairs>
  <TitlesOfParts>
    <vt:vector size="13" baseType="lpstr">
      <vt:lpstr>Cover and End Slide Master</vt:lpstr>
      <vt:lpstr>Contents Slide Master</vt:lpstr>
      <vt:lpstr>Section Break Slide Master</vt:lpstr>
      <vt:lpstr>Slajd 1</vt:lpstr>
      <vt:lpstr>Slajd 2</vt:lpstr>
      <vt:lpstr>Slajd 3</vt:lpstr>
      <vt:lpstr>Slajd 4</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Rupčić</cp:lastModifiedBy>
  <cp:revision>80</cp:revision>
  <dcterms:created xsi:type="dcterms:W3CDTF">2020-01-20T05:08:25Z</dcterms:created>
  <dcterms:modified xsi:type="dcterms:W3CDTF">2023-07-08T13:27:14Z</dcterms:modified>
</cp:coreProperties>
</file>