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6" r:id="rId1"/>
  </p:sldMasterIdLst>
  <p:notesMasterIdLst>
    <p:notesMasterId r:id="rId44"/>
  </p:notesMasterIdLst>
  <p:sldIdLst>
    <p:sldId id="256" r:id="rId2"/>
    <p:sldId id="284" r:id="rId3"/>
    <p:sldId id="308" r:id="rId4"/>
    <p:sldId id="290" r:id="rId5"/>
    <p:sldId id="287" r:id="rId6"/>
    <p:sldId id="288" r:id="rId7"/>
    <p:sldId id="289" r:id="rId8"/>
    <p:sldId id="291" r:id="rId9"/>
    <p:sldId id="323" r:id="rId10"/>
    <p:sldId id="257" r:id="rId11"/>
    <p:sldId id="258" r:id="rId12"/>
    <p:sldId id="286" r:id="rId13"/>
    <p:sldId id="265" r:id="rId14"/>
    <p:sldId id="292" r:id="rId15"/>
    <p:sldId id="305" r:id="rId16"/>
    <p:sldId id="309" r:id="rId17"/>
    <p:sldId id="310" r:id="rId18"/>
    <p:sldId id="325" r:id="rId19"/>
    <p:sldId id="293" r:id="rId20"/>
    <p:sldId id="294" r:id="rId21"/>
    <p:sldId id="295" r:id="rId22"/>
    <p:sldId id="296" r:id="rId23"/>
    <p:sldId id="297" r:id="rId24"/>
    <p:sldId id="298" r:id="rId25"/>
    <p:sldId id="299" r:id="rId26"/>
    <p:sldId id="300" r:id="rId27"/>
    <p:sldId id="301" r:id="rId28"/>
    <p:sldId id="268" r:id="rId29"/>
    <p:sldId id="303" r:id="rId30"/>
    <p:sldId id="270" r:id="rId31"/>
    <p:sldId id="306" r:id="rId32"/>
    <p:sldId id="273" r:id="rId33"/>
    <p:sldId id="276" r:id="rId34"/>
    <p:sldId id="277" r:id="rId35"/>
    <p:sldId id="311" r:id="rId36"/>
    <p:sldId id="317" r:id="rId37"/>
    <p:sldId id="318" r:id="rId38"/>
    <p:sldId id="319" r:id="rId39"/>
    <p:sldId id="312" r:id="rId40"/>
    <p:sldId id="316" r:id="rId41"/>
    <p:sldId id="320" r:id="rId42"/>
    <p:sldId id="304" r:id="rId4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34" autoAdjust="0"/>
    <p:restoredTop sz="94723" autoAdjust="0"/>
  </p:normalViewPr>
  <p:slideViewPr>
    <p:cSldViewPr>
      <p:cViewPr varScale="1">
        <p:scale>
          <a:sx n="70" d="100"/>
          <a:sy n="70" d="100"/>
        </p:scale>
        <p:origin x="-89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120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noProof="0" smtClean="0"/>
              <a:t>Kliknite da biste uredili stilove teksta matrice</a:t>
            </a:r>
          </a:p>
          <a:p>
            <a:pPr lvl="1"/>
            <a:r>
              <a:rPr lang="hr-HR" noProof="0" smtClean="0"/>
              <a:t>Druga razina</a:t>
            </a:r>
          </a:p>
          <a:p>
            <a:pPr lvl="2"/>
            <a:r>
              <a:rPr lang="hr-HR" noProof="0" smtClean="0"/>
              <a:t>Treća razina</a:t>
            </a:r>
          </a:p>
          <a:p>
            <a:pPr lvl="3"/>
            <a:r>
              <a:rPr lang="hr-HR" noProof="0" smtClean="0"/>
              <a:t>Četvrta razina</a:t>
            </a:r>
          </a:p>
          <a:p>
            <a:pPr lvl="4"/>
            <a:r>
              <a:rPr lang="hr-HR" noProof="0" smtClean="0"/>
              <a:t>Peta razina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0C2FDD1D-A4C6-4BED-9962-79C38E77A7FD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12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Oval 13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hr-HR" altLang="en-US"/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hr-HR" altLang="en-US"/>
              <a:t>Županijsko stručno vijeće školskih knjižničara OŠ i SŠ Zadarske županije, 26.11.2014.</a:t>
            </a:r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6241D82-FD71-4449-980B-71B583DA5327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Županijsko stručno vijeće školskih knjižničara OŠ i SŠ Zadarske županije, 26.11.2014.</a:t>
            </a: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6C9C3-792A-4427-918A-22DDF3100578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Županijsko stručno vijeće školskih knjižničara OŠ i SŠ Zadarske županije, 26.11.2014.</a:t>
            </a: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00123-2C9C-4F9D-98C5-5E8AACDF9055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Županijsko stručno vijeće školskih knjižničara OŠ i SŠ Zadarske županije, 26.11.2014.</a:t>
            </a: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E230C-7C77-47EF-B888-29DEEB752444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Rectangle 13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Oval 1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Oval 1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hr-HR" alt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hr-HR" altLang="en-US"/>
              <a:t>Županijsko stručno vijeće školskih knjižničara OŠ i SŠ Zadarske županije, 26.11.2014.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C2CC42E-DF00-4008-958B-11EF71D5213E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Županijsko stručno vijeće školskih knjižničara OŠ i SŠ Zadarske županije, 26.11.2014.</a:t>
            </a:r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28971-AE77-46F6-912B-B00CA73599B5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hr-H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hr-HR" altLang="en-US"/>
              <a:t>Županijsko stručno vijeće školskih knjižničara OŠ i SŠ Zadarske županije, 26.11.2014.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92D88C7-87B9-4FDA-ACE6-DB1824989027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Županijsko stručno vijeće školskih knjižničara OŠ i SŠ Zadarske županije, 26.11.2014.</a:t>
            </a:r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A553B-6A67-492E-A94B-AAC6DE024406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Rectangle 13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hr-HR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hr-HR" altLang="en-US"/>
              <a:t>Županijsko stručno vijeće školskih knjižničara OŠ i SŠ Zadarske županije, 26.11.2014.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669219E-2D76-4D69-92D2-A62BD10A2F41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hr-H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hr-HR" altLang="en-US"/>
              <a:t>Županijsko stručno vijeće školskih knjižničara OŠ i SŠ Zadarske županije, 26.11.2014.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3AFBA74-9128-4D73-ABE6-A4BB0EC50CFE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6" name="Flowchart: Process 13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Flowchart: Process 15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hr-HR" alt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hr-HR" altLang="en-US"/>
              <a:t>Županijsko stručno vijeće školskih knjižničara OŠ i SŠ Zadarske županije, 26.11.2014.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535BB2D-64D6-4583-8764-B71DBA368BC3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endParaRPr lang="hr-HR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</a:defRPr>
            </a:lvl1pPr>
            <a:extLst/>
          </a:lstStyle>
          <a:p>
            <a:pPr>
              <a:defRPr/>
            </a:pPr>
            <a:r>
              <a:rPr lang="hr-HR" altLang="en-US"/>
              <a:t>Županijsko stručno vijeće školskih knjižničara OŠ i SŠ Zadarske županije, 26.11.2014.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</a:defRPr>
            </a:lvl1pPr>
            <a:extLst/>
          </a:lstStyle>
          <a:p>
            <a:pPr>
              <a:defRPr/>
            </a:pPr>
            <a:fld id="{D33ABBDF-7CC1-4E0F-9778-F24C81BE7B0C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3" r:id="rId1"/>
    <p:sldLayoutId id="2147484018" r:id="rId2"/>
    <p:sldLayoutId id="2147484024" r:id="rId3"/>
    <p:sldLayoutId id="2147484019" r:id="rId4"/>
    <p:sldLayoutId id="2147484025" r:id="rId5"/>
    <p:sldLayoutId id="2147484020" r:id="rId6"/>
    <p:sldLayoutId id="2147484026" r:id="rId7"/>
    <p:sldLayoutId id="2147484027" r:id="rId8"/>
    <p:sldLayoutId id="2147484028" r:id="rId9"/>
    <p:sldLayoutId id="2147484021" r:id="rId10"/>
    <p:sldLayoutId id="2147484022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31925" y="360363"/>
            <a:ext cx="7407275" cy="14716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 smtClean="0">
                <a:solidFill>
                  <a:schemeClr val="tx2">
                    <a:satMod val="130000"/>
                  </a:schemeClr>
                </a:solidFill>
                <a:latin typeface="Souvenir Lt BT" pitchFamily="18" charset="0"/>
              </a:rPr>
              <a:t>Inventarizacija u </a:t>
            </a:r>
            <a:r>
              <a:rPr lang="hr-HR" dirty="0">
                <a:solidFill>
                  <a:schemeClr val="tx2">
                    <a:satMod val="130000"/>
                  </a:schemeClr>
                </a:solidFill>
                <a:latin typeface="Souvenir Lt BT" pitchFamily="18" charset="0"/>
              </a:rPr>
              <a:t>školskoj knjižnici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31925" y="1849438"/>
            <a:ext cx="7407275" cy="1752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hr-HR" sz="1800" dirty="0">
              <a:latin typeface="Souvenir Lt BT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hr-HR" sz="1800" dirty="0">
                <a:latin typeface="Souvenir Lt BT" pitchFamily="18" charset="0"/>
              </a:rPr>
              <a:t>Helena </a:t>
            </a:r>
            <a:r>
              <a:rPr lang="hr-HR" sz="1800" dirty="0" smtClean="0">
                <a:latin typeface="Souvenir Lt BT" pitchFamily="18" charset="0"/>
              </a:rPr>
              <a:t>Novak Penga,</a:t>
            </a:r>
            <a:endParaRPr lang="hr-HR" sz="1800" dirty="0">
              <a:latin typeface="Souvenir Lt BT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hr-HR" sz="1800" dirty="0" smtClean="0">
                <a:latin typeface="Souvenir Lt BT" pitchFamily="18" charset="0"/>
              </a:rPr>
              <a:t>Županijska matična </a:t>
            </a:r>
            <a:r>
              <a:rPr lang="hr-HR" sz="1800" dirty="0">
                <a:latin typeface="Souvenir Lt BT" pitchFamily="18" charset="0"/>
              </a:rPr>
              <a:t>služba za školske knjižnice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altLang="en-US"/>
              <a:t>Županijsko stručno vijeće školskih knjižničara OŠ i SŠ Zadarske županije, 26.11.2014.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>
                <a:solidFill>
                  <a:schemeClr val="tx2">
                    <a:satMod val="130000"/>
                  </a:schemeClr>
                </a:solidFill>
                <a:latin typeface="Souvenir Lt BT" pitchFamily="18" charset="0"/>
              </a:rPr>
              <a:t>Prije inventarizacije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r-HR" smtClean="0">
                <a:latin typeface="Souvenir Lt BT" pitchFamily="18" charset="0"/>
              </a:rPr>
              <a:t>OBVEZNO: pregledavanje stvarnog stanja pošiljke</a:t>
            </a:r>
          </a:p>
          <a:p>
            <a:pPr eaLnBrk="1" hangingPunct="1"/>
            <a:r>
              <a:rPr lang="hr-HR" smtClean="0">
                <a:latin typeface="Souvenir Lt BT" pitchFamily="18" charset="0"/>
              </a:rPr>
              <a:t>Provjera pristiglog broja knjiga, kao i  tehničko stanje (oštećenost pri transportu, uvez, neotisnute stranice…)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altLang="en-US"/>
              <a:t>Županijsko stručno vijeće školskih knjižničara OŠ i SŠ Zadarske županije, 26.11.2014.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>
                <a:solidFill>
                  <a:schemeClr val="tx2">
                    <a:satMod val="130000"/>
                  </a:schemeClr>
                </a:solidFill>
                <a:latin typeface="Souvenir Lt BT" pitchFamily="18" charset="0"/>
              </a:rPr>
              <a:t>nastavak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r-HR" sz="2600" smtClean="0">
                <a:latin typeface="Souvenir Lt BT" pitchFamily="18" charset="0"/>
              </a:rPr>
              <a:t>U slučaju pristizanja oštećene građe: reklamacija! </a:t>
            </a:r>
          </a:p>
          <a:p>
            <a:pPr eaLnBrk="1" hangingPunct="1">
              <a:lnSpc>
                <a:spcPct val="90000"/>
              </a:lnSpc>
            </a:pPr>
            <a:r>
              <a:rPr lang="hr-HR" sz="2600" smtClean="0">
                <a:latin typeface="Souvenir Lt BT" pitchFamily="18" charset="0"/>
              </a:rPr>
              <a:t>Knjige dolaze s računom ili popratnim dopisom (ako je dar)</a:t>
            </a:r>
          </a:p>
          <a:p>
            <a:pPr eaLnBrk="1" hangingPunct="1">
              <a:lnSpc>
                <a:spcPct val="90000"/>
              </a:lnSpc>
            </a:pPr>
            <a:r>
              <a:rPr lang="hr-HR" sz="2600" smtClean="0">
                <a:latin typeface="Souvenir Lt BT" pitchFamily="18" charset="0"/>
              </a:rPr>
              <a:t>Ako nema popratnog dopisa: napraviti popis knjiga u 2 primjerka, staviti potpis, žig i uvesti u urudžbeni zapisnik</a:t>
            </a:r>
          </a:p>
          <a:p>
            <a:pPr eaLnBrk="1" hangingPunct="1">
              <a:lnSpc>
                <a:spcPct val="90000"/>
              </a:lnSpc>
            </a:pPr>
            <a:r>
              <a:rPr lang="hr-HR" sz="2600" smtClean="0">
                <a:latin typeface="Souvenir Lt BT" pitchFamily="18" charset="0"/>
              </a:rPr>
              <a:t>ukoliko je sve u redu, akcesija je završena te slijedi postupak </a:t>
            </a:r>
            <a:r>
              <a:rPr lang="hr-HR" sz="2600" b="1" smtClean="0">
                <a:latin typeface="Souvenir Lt BT" pitchFamily="18" charset="0"/>
              </a:rPr>
              <a:t>inventarizacije</a:t>
            </a:r>
          </a:p>
          <a:p>
            <a:pPr eaLnBrk="1" hangingPunct="1">
              <a:lnSpc>
                <a:spcPct val="90000"/>
              </a:lnSpc>
            </a:pPr>
            <a:r>
              <a:rPr lang="hr-HR" sz="2600" b="1" smtClean="0">
                <a:latin typeface="Souvenir Lt BT" pitchFamily="18" charset="0"/>
              </a:rPr>
              <a:t>Redoslijed unošenja prema računu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altLang="en-US"/>
              <a:t>Županijsko stručno vijeće školskih knjižničara OŠ i SŠ Zadarske županije, 26.11.2014.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>
                <a:solidFill>
                  <a:schemeClr val="tx2">
                    <a:satMod val="130000"/>
                  </a:schemeClr>
                </a:solidFill>
                <a:latin typeface="Souvenir Lt BT" pitchFamily="18" charset="0"/>
              </a:rPr>
              <a:t>VAŽNO!!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1428750" y="1428750"/>
            <a:ext cx="7499350" cy="48006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hr-HR" smtClean="0">
              <a:latin typeface="Souvenir Lt BT" pitchFamily="18" charset="0"/>
            </a:endParaRPr>
          </a:p>
          <a:p>
            <a:pPr eaLnBrk="1" hangingPunct="1"/>
            <a:r>
              <a:rPr lang="hr-HR" smtClean="0">
                <a:latin typeface="Souvenir Lt BT" pitchFamily="18" charset="0"/>
              </a:rPr>
              <a:t>Inventarni broj  - jedan broj za jedan fizički primjerak knjige!</a:t>
            </a:r>
          </a:p>
          <a:p>
            <a:pPr eaLnBrk="1" hangingPunct="1"/>
            <a:r>
              <a:rPr lang="hr-HR" smtClean="0">
                <a:latin typeface="Souvenir Lt BT" pitchFamily="18" charset="0"/>
              </a:rPr>
              <a:t>za ostale primjerke istog naslova - stavljamo znak ponavljanja</a:t>
            </a:r>
          </a:p>
          <a:p>
            <a:pPr eaLnBrk="1" hangingPunct="1"/>
            <a:r>
              <a:rPr lang="hr-HR" smtClean="0">
                <a:latin typeface="Souvenir Lt BT" pitchFamily="18" charset="0"/>
              </a:rPr>
              <a:t>Važno zbog otpisa!!</a:t>
            </a:r>
          </a:p>
          <a:p>
            <a:pPr eaLnBrk="1" hangingPunct="1"/>
            <a:endParaRPr lang="hr-HR" smtClean="0">
              <a:latin typeface="Souvenir Lt BT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altLang="en-US"/>
              <a:t>Županijsko stručno vijeće školskih knjižničara OŠ i SŠ Zadarske županije, 26.11.2014.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>
                <a:solidFill>
                  <a:schemeClr val="tx2">
                    <a:satMod val="130000"/>
                  </a:schemeClr>
                </a:solidFill>
                <a:latin typeface="Souvenir Lt BT" pitchFamily="18" charset="0"/>
              </a:rPr>
              <a:t>Postupci inventarizacije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r-HR" smtClean="0">
                <a:latin typeface="Souvenir Lt BT" pitchFamily="18" charset="0"/>
              </a:rPr>
              <a:t>Osim periodike sva se građa odmah inventarizira</a:t>
            </a:r>
          </a:p>
          <a:p>
            <a:pPr eaLnBrk="1" hangingPunct="1"/>
            <a:r>
              <a:rPr lang="hr-HR" smtClean="0">
                <a:latin typeface="Souvenir Lt BT" pitchFamily="18" charset="0"/>
              </a:rPr>
              <a:t>Unos građe se obavlja poretkom prema računu</a:t>
            </a:r>
          </a:p>
          <a:p>
            <a:pPr eaLnBrk="1" hangingPunct="1"/>
            <a:r>
              <a:rPr lang="hr-HR" smtClean="0">
                <a:latin typeface="Souvenir Lt BT" pitchFamily="18" charset="0"/>
              </a:rPr>
              <a:t>Knjiga inventara ima posebne odjeljke</a:t>
            </a:r>
          </a:p>
          <a:p>
            <a:pPr eaLnBrk="1" hangingPunct="1"/>
            <a:r>
              <a:rPr lang="hr-HR" smtClean="0">
                <a:latin typeface="Souvenir Lt BT" pitchFamily="18" charset="0"/>
              </a:rPr>
              <a:t>Inventarni broj se upisuje prema tekućem nizu brojeva (</a:t>
            </a:r>
            <a:r>
              <a:rPr lang="hr-HR" b="1" smtClean="0">
                <a:latin typeface="Souvenir Lt BT" pitchFamily="18" charset="0"/>
              </a:rPr>
              <a:t>numerus currens) </a:t>
            </a:r>
            <a:endParaRPr lang="hr-HR" smtClean="0">
              <a:latin typeface="Souvenir Lt BT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altLang="en-US"/>
              <a:t>Županijsko stručno vijeće školskih knjižničara OŠ i SŠ Zadarske županije, 26.11.2014.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altLang="en-US"/>
              <a:t>Županijsko stručno vijeće školskih knjižničara OŠ i SŠ Zadarske županije, 26.11.2014.</a:t>
            </a:r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ctrTitle" idx="4294967295"/>
          </p:nvPr>
        </p:nvSpPr>
        <p:spPr>
          <a:xfrm>
            <a:off x="1371600" y="2133600"/>
            <a:ext cx="7772400" cy="14700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r-HR" sz="5000">
                <a:solidFill>
                  <a:schemeClr val="tx2">
                    <a:satMod val="130000"/>
                  </a:schemeClr>
                </a:solidFill>
                <a:latin typeface="Souvenir Lt BT" pitchFamily="18" charset="0"/>
              </a:rPr>
              <a:t>Opis rubrika u              inventarnoj knjizi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altLang="en-US"/>
              <a:t>Županijsko stručno vijeće školskih knjižničara OŠ i SŠ Zadarske županije, 26.11.2014.</a:t>
            </a:r>
          </a:p>
        </p:txBody>
      </p:sp>
      <p:graphicFrame>
        <p:nvGraphicFramePr>
          <p:cNvPr id="104600" name="Group 152"/>
          <p:cNvGraphicFramePr>
            <a:graphicFrameLocks noGrp="1"/>
          </p:cNvGraphicFramePr>
          <p:nvPr/>
        </p:nvGraphicFramePr>
        <p:xfrm>
          <a:off x="1720850" y="2425700"/>
          <a:ext cx="5703888" cy="1401763"/>
        </p:xfrm>
        <a:graphic>
          <a:graphicData uri="http://schemas.openxmlformats.org/drawingml/2006/table">
            <a:tbl>
              <a:tblPr/>
              <a:tblGrid>
                <a:gridCol w="681038"/>
                <a:gridCol w="590550"/>
                <a:gridCol w="733425"/>
                <a:gridCol w="989013"/>
                <a:gridCol w="714380"/>
                <a:gridCol w="571504"/>
                <a:gridCol w="714380"/>
                <a:gridCol w="709598"/>
              </a:tblGrid>
              <a:tr h="5472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Inv</a:t>
                      </a:r>
                      <a:r>
                        <a:rPr kumimoji="0" lang="hr-H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.broj</a:t>
                      </a:r>
                      <a:endParaRPr kumimoji="0" lang="hr-H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Datum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Prezime i ime pisca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Naslov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(mjesto i godina)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Dobavljač</a:t>
                      </a:r>
                      <a:endParaRPr kumimoji="0" lang="hr-H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Vrijednost</a:t>
                      </a:r>
                      <a:endParaRPr kumimoji="0" lang="hr-H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Signatura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Napomena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9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8.985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12.10.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2007.</a:t>
                      </a:r>
                      <a:endParaRPr kumimoji="0" lang="hr-H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IVELJIĆ,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Nada</a:t>
                      </a:r>
                      <a:endParaRPr kumimoji="0" lang="hr-H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Božićna  bajka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Zagreb, 2006.</a:t>
                      </a:r>
                      <a:endParaRPr kumimoji="0" lang="hr-H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Znanje</a:t>
                      </a:r>
                      <a:endParaRPr kumimoji="0" lang="hr-H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84,00</a:t>
                      </a:r>
                      <a:endParaRPr kumimoji="0" lang="hr-H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IVE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kumimoji="0" lang="hr-H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Otp</a:t>
                      </a:r>
                      <a:r>
                        <a:rPr kumimoji="0" lang="hr-H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.,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19.7.2010.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Ur</a:t>
                      </a:r>
                      <a:r>
                        <a:rPr kumimoji="0" lang="hr-H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kumimoji="0" lang="hr-HR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br</a:t>
                      </a:r>
                      <a:r>
                        <a:rPr kumimoji="0" lang="hr-H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98/10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altLang="en-US"/>
              <a:t>Županijsko stručno vijeće školskih knjižničara OŠ i SŠ Zadarske županije, 26.11.2014.</a:t>
            </a: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0"/>
            <a:ext cx="15240000" cy="857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altLang="en-US"/>
              <a:t>Županijsko stručno vijeće školskih knjižničara OŠ i SŠ Zadarske županije, 26.11.2014.</a:t>
            </a: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5240000" cy="857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altLang="en-US"/>
              <a:t>Županijsko stručno vijeće školskih knjižničara OŠ i SŠ Zadarske županije, 26.11.2014.</a:t>
            </a:r>
          </a:p>
        </p:txBody>
      </p:sp>
      <p:pic>
        <p:nvPicPr>
          <p:cNvPr id="25603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5240000" cy="857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4313"/>
            <a:ext cx="11142663" cy="664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>
                <a:solidFill>
                  <a:schemeClr val="tx2">
                    <a:satMod val="130000"/>
                  </a:schemeClr>
                </a:solidFill>
                <a:latin typeface="Souvenir Lt BT" pitchFamily="18" charset="0"/>
              </a:rPr>
              <a:t>BROJ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 eaLnBrk="1" hangingPunct="1"/>
            <a:r>
              <a:rPr lang="hr-HR" smtClean="0">
                <a:latin typeface="Souvenir Lt BT" pitchFamily="18" charset="0"/>
              </a:rPr>
              <a:t>Tekući broj za godinu</a:t>
            </a:r>
          </a:p>
          <a:p>
            <a:pPr lvl="2" eaLnBrk="1" hangingPunct="1"/>
            <a:r>
              <a:rPr lang="hr-HR" smtClean="0">
                <a:latin typeface="Souvenir Lt BT" pitchFamily="18" charset="0"/>
              </a:rPr>
              <a:t>svake godine započinjemo inventarizaciju od broja 1 </a:t>
            </a:r>
          </a:p>
          <a:p>
            <a:pPr lvl="2" eaLnBrk="1" hangingPunct="1"/>
            <a:r>
              <a:rPr lang="hr-HR" smtClean="0">
                <a:latin typeface="Souvenir Lt BT" pitchFamily="18" charset="0"/>
              </a:rPr>
              <a:t>kako se piše tekući broj?  1/2004; 658/2010</a:t>
            </a:r>
          </a:p>
          <a:p>
            <a:pPr lvl="1" eaLnBrk="1" hangingPunct="1"/>
            <a:r>
              <a:rPr lang="hr-HR" smtClean="0">
                <a:latin typeface="Souvenir Lt BT" pitchFamily="18" charset="0"/>
              </a:rPr>
              <a:t>Numerus currens – tekući broj</a:t>
            </a:r>
          </a:p>
          <a:p>
            <a:pPr lvl="2" eaLnBrk="1" hangingPunct="1"/>
            <a:r>
              <a:rPr lang="hr-HR" smtClean="0">
                <a:latin typeface="Souvenir Lt BT" pitchFamily="18" charset="0"/>
              </a:rPr>
              <a:t>svake godine nastavljamo bez prekida niz iz prethodne godine – preporučuje se za školske knjižnice</a:t>
            </a:r>
          </a:p>
          <a:p>
            <a:pPr eaLnBrk="1" hangingPunct="1"/>
            <a:endParaRPr lang="hr-HR" smtClean="0">
              <a:latin typeface="Souvenir Lt BT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altLang="en-US"/>
              <a:t>Županijsko stručno vijeće školskih knjižničara OŠ i SŠ Zadarske županije, 26.11.2014.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3800">
                <a:solidFill>
                  <a:schemeClr val="tx2">
                    <a:satMod val="130000"/>
                  </a:schemeClr>
                </a:solidFill>
                <a:latin typeface="Souvenir Lt BT" pitchFamily="18" charset="0"/>
              </a:rPr>
              <a:t>Što je inventar ili inventarna knjiga?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hr-HR" dirty="0" smtClean="0">
                <a:latin typeface="Souvenir Lt BT" pitchFamily="18" charset="0"/>
              </a:rPr>
              <a:t>Inventarna knjiga = </a:t>
            </a:r>
            <a:r>
              <a:rPr lang="hr-HR" dirty="0" err="1" smtClean="0">
                <a:latin typeface="Souvenir Lt BT" pitchFamily="18" charset="0"/>
              </a:rPr>
              <a:t>Inventarbuch</a:t>
            </a:r>
            <a:r>
              <a:rPr lang="hr-HR" dirty="0" smtClean="0">
                <a:latin typeface="Souvenir Lt BT" pitchFamily="18" charset="0"/>
              </a:rPr>
              <a:t>, njem.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hr-HR" dirty="0" smtClean="0">
                <a:latin typeface="Souvenir Lt BT" pitchFamily="18" charset="0"/>
              </a:rPr>
              <a:t>Dokaz </a:t>
            </a:r>
            <a:r>
              <a:rPr lang="hr-HR" dirty="0">
                <a:latin typeface="Souvenir Lt BT" pitchFamily="18" charset="0"/>
              </a:rPr>
              <a:t>da je građa uključena u fond knjižnice, “ogledalo knjižnice”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hr-HR" dirty="0">
                <a:latin typeface="Souvenir Lt BT" pitchFamily="18" charset="0"/>
              </a:rPr>
              <a:t>Funkcije:</a:t>
            </a:r>
          </a:p>
          <a:p>
            <a:pPr marL="365760" indent="-283464" eaLnBrk="1" fontAlgn="auto" hangingPunct="1">
              <a:spcAft>
                <a:spcPts val="0"/>
              </a:spcAft>
              <a:buFontTx/>
              <a:buAutoNum type="alphaLcParenR"/>
              <a:defRPr/>
            </a:pPr>
            <a:r>
              <a:rPr lang="hr-HR" dirty="0">
                <a:latin typeface="Souvenir Lt BT" pitchFamily="18" charset="0"/>
              </a:rPr>
              <a:t>građa = vlasništvo knjižnice</a:t>
            </a:r>
          </a:p>
          <a:p>
            <a:pPr marL="365760" indent="-283464" eaLnBrk="1" fontAlgn="auto" hangingPunct="1">
              <a:spcAft>
                <a:spcPts val="0"/>
              </a:spcAft>
              <a:buFontTx/>
              <a:buAutoNum type="alphaLcParenR"/>
              <a:defRPr/>
            </a:pPr>
            <a:r>
              <a:rPr lang="hr-HR" dirty="0">
                <a:latin typeface="Souvenir Lt BT" pitchFamily="18" charset="0"/>
              </a:rPr>
              <a:t>konstatira stanje fonda i broj jedinica knjižnične građe</a:t>
            </a:r>
          </a:p>
          <a:p>
            <a:pPr marL="365760" indent="-283464" eaLnBrk="1" fontAlgn="auto" hangingPunct="1">
              <a:spcAft>
                <a:spcPts val="0"/>
              </a:spcAft>
              <a:buFontTx/>
              <a:buAutoNum type="alphaLcParenR"/>
              <a:defRPr/>
            </a:pPr>
            <a:r>
              <a:rPr lang="hr-HR" dirty="0">
                <a:latin typeface="Souvenir Lt BT" pitchFamily="18" charset="0"/>
              </a:rPr>
              <a:t>služi za otpis i </a:t>
            </a:r>
            <a:r>
              <a:rPr lang="hr-HR" dirty="0" smtClean="0">
                <a:latin typeface="Souvenir Lt BT" pitchFamily="18" charset="0"/>
              </a:rPr>
              <a:t>reviziju</a:t>
            </a:r>
          </a:p>
          <a:p>
            <a:pPr marL="365760" indent="-283464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hr-HR" dirty="0" smtClean="0">
                <a:latin typeface="Souvenir Lt BT" pitchFamily="18" charset="0"/>
              </a:rPr>
              <a:t>Odnosi se na </a:t>
            </a:r>
            <a:r>
              <a:rPr lang="hr-HR" b="1" dirty="0" smtClean="0">
                <a:latin typeface="Souvenir Lt BT" pitchFamily="18" charset="0"/>
              </a:rPr>
              <a:t>knjižničnu građu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altLang="en-US"/>
              <a:t>Županijsko stručno vijeće školskih knjižničara OŠ i SŠ Zadarske županije, 26.11.2014.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>
                <a:solidFill>
                  <a:schemeClr val="tx2">
                    <a:satMod val="130000"/>
                  </a:schemeClr>
                </a:solidFill>
                <a:latin typeface="Souvenir Lt BT" pitchFamily="18" charset="0"/>
              </a:rPr>
              <a:t>DATUM UNOSA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r-HR" smtClean="0">
                <a:latin typeface="Souvenir Lt BT" pitchFamily="18" charset="0"/>
              </a:rPr>
              <a:t>obavezno upisati datum upisa u inventarnu knjigu</a:t>
            </a:r>
          </a:p>
          <a:p>
            <a:pPr eaLnBrk="1" hangingPunct="1">
              <a:buFont typeface="Wingdings" pitchFamily="2" charset="2"/>
              <a:buNone/>
            </a:pPr>
            <a:endParaRPr lang="hr-HR" smtClean="0">
              <a:latin typeface="Souvenir Lt BT" pitchFamily="18" charset="0"/>
            </a:endParaRPr>
          </a:p>
          <a:p>
            <a:pPr eaLnBrk="1" hangingPunct="1"/>
            <a:r>
              <a:rPr lang="hr-HR" smtClean="0">
                <a:latin typeface="Souvenir Lt BT" pitchFamily="18" charset="0"/>
              </a:rPr>
              <a:t>forma datuma</a:t>
            </a:r>
          </a:p>
          <a:p>
            <a:pPr lvl="1" eaLnBrk="1" hangingPunct="1"/>
            <a:r>
              <a:rPr lang="hr-HR" smtClean="0">
                <a:latin typeface="Souvenir Lt BT" pitchFamily="18" charset="0"/>
              </a:rPr>
              <a:t>17.12.2010.</a:t>
            </a:r>
          </a:p>
          <a:p>
            <a:pPr eaLnBrk="1" hangingPunct="1"/>
            <a:endParaRPr lang="hr-HR" smtClean="0">
              <a:latin typeface="Souvenir Lt BT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altLang="en-US"/>
              <a:t>Županijsko stručno vijeće školskih knjižničara OŠ i SŠ Zadarske županije, 26.11.2014.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>
                <a:solidFill>
                  <a:schemeClr val="tx2">
                    <a:satMod val="130000"/>
                  </a:schemeClr>
                </a:solidFill>
                <a:latin typeface="Souvenir Lt BT" pitchFamily="18" charset="0"/>
              </a:rPr>
              <a:t>AUTOR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 eaLnBrk="1" hangingPunct="1">
              <a:buFont typeface="Wingdings" pitchFamily="2" charset="2"/>
              <a:buNone/>
            </a:pPr>
            <a:r>
              <a:rPr lang="hr-HR" u="sng" smtClean="0">
                <a:latin typeface="Souvenir Lt BT" pitchFamily="18" charset="0"/>
              </a:rPr>
              <a:t>Jedan autor</a:t>
            </a:r>
            <a:endParaRPr lang="hr-HR" smtClean="0">
              <a:latin typeface="Souvenir Lt BT" pitchFamily="18" charset="0"/>
            </a:endParaRPr>
          </a:p>
          <a:p>
            <a:pPr lvl="1" eaLnBrk="1" hangingPunct="1">
              <a:buFont typeface="Wingdings" pitchFamily="2" charset="2"/>
              <a:buNone/>
            </a:pPr>
            <a:r>
              <a:rPr lang="hr-HR" smtClean="0">
                <a:latin typeface="Souvenir Lt BT" pitchFamily="18" charset="0"/>
              </a:rPr>
              <a:t>Prezime, zarez pa ime autora primjer: Krilić, Zlatko 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hr-HR" u="sng" smtClean="0">
                <a:latin typeface="Souvenir Lt BT" pitchFamily="18" charset="0"/>
              </a:rPr>
              <a:t>Dva autora</a:t>
            </a:r>
          </a:p>
          <a:p>
            <a:pPr lvl="2" eaLnBrk="1" hangingPunct="1"/>
            <a:r>
              <a:rPr lang="hr-HR" smtClean="0">
                <a:latin typeface="Souvenir Lt BT" pitchFamily="18" charset="0"/>
              </a:rPr>
              <a:t>Prezime, prvo slovo imena jednog i drugog autora</a:t>
            </a:r>
          </a:p>
          <a:p>
            <a:pPr lvl="2" eaLnBrk="1" hangingPunct="1"/>
            <a:r>
              <a:rPr lang="hr-HR" smtClean="0">
                <a:latin typeface="Souvenir Lt BT" pitchFamily="18" charset="0"/>
              </a:rPr>
              <a:t>Primjer: Škarica, S. – A. Škreblin</a:t>
            </a:r>
          </a:p>
          <a:p>
            <a:pPr lvl="2" eaLnBrk="1" hangingPunct="1"/>
            <a:endParaRPr lang="hr-HR" smtClean="0">
              <a:latin typeface="Souvenir Lt BT" pitchFamily="18" charset="0"/>
            </a:endParaRPr>
          </a:p>
          <a:p>
            <a:pPr lvl="2" eaLnBrk="1" hangingPunct="1">
              <a:buFont typeface="Wingdings" pitchFamily="2" charset="2"/>
              <a:buNone/>
            </a:pPr>
            <a:endParaRPr lang="hr-HR" smtClean="0">
              <a:latin typeface="Souvenir Lt BT" pitchFamily="18" charset="0"/>
            </a:endParaRPr>
          </a:p>
          <a:p>
            <a:pPr eaLnBrk="1" hangingPunct="1"/>
            <a:endParaRPr lang="hr-HR" smtClean="0">
              <a:latin typeface="Souvenir Lt BT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altLang="en-US"/>
              <a:t>Županijsko stručno vijeće školskih knjižničara OŠ i SŠ Zadarske županije, 26.11.2014.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>
                <a:solidFill>
                  <a:schemeClr val="tx2">
                    <a:satMod val="130000"/>
                  </a:schemeClr>
                </a:solidFill>
                <a:latin typeface="Souvenir Lt BT" pitchFamily="18" charset="0"/>
              </a:rPr>
              <a:t>AUTOR - nastavak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 eaLnBrk="1" hangingPunct="1"/>
            <a:r>
              <a:rPr lang="hr-HR" smtClean="0">
                <a:latin typeface="Souvenir Lt BT" pitchFamily="18" charset="0"/>
              </a:rPr>
              <a:t>Više autora</a:t>
            </a:r>
          </a:p>
          <a:p>
            <a:pPr lvl="2" eaLnBrk="1" hangingPunct="1"/>
            <a:r>
              <a:rPr lang="hr-HR" smtClean="0">
                <a:latin typeface="Souvenir Lt BT" pitchFamily="18" charset="0"/>
              </a:rPr>
              <a:t>Prezime, prvo slovo imena prvog autora i et al. u uglatoj zagradi</a:t>
            </a:r>
          </a:p>
          <a:p>
            <a:pPr lvl="2" eaLnBrk="1" hangingPunct="1">
              <a:buFont typeface="Wingdings" pitchFamily="2" charset="2"/>
              <a:buNone/>
            </a:pPr>
            <a:r>
              <a:rPr lang="hr-HR" smtClean="0">
                <a:latin typeface="Souvenir Lt BT" pitchFamily="18" charset="0"/>
              </a:rPr>
              <a:t>Primjer: Škarica, S. </a:t>
            </a:r>
            <a:r>
              <a:rPr lang="en-US" smtClean="0">
                <a:latin typeface="Souvenir Lt BT" pitchFamily="18" charset="0"/>
                <a:cs typeface="Tahoma" pitchFamily="34" charset="0"/>
              </a:rPr>
              <a:t>[</a:t>
            </a:r>
            <a:r>
              <a:rPr lang="hr-HR" smtClean="0">
                <a:latin typeface="Souvenir Lt BT" pitchFamily="18" charset="0"/>
              </a:rPr>
              <a:t>et al.</a:t>
            </a:r>
            <a:r>
              <a:rPr lang="en-US" smtClean="0">
                <a:latin typeface="Souvenir Lt BT" pitchFamily="18" charset="0"/>
                <a:cs typeface="Tahoma" pitchFamily="34" charset="0"/>
              </a:rPr>
              <a:t>]</a:t>
            </a:r>
          </a:p>
          <a:p>
            <a:pPr lvl="1" eaLnBrk="1" hangingPunct="1"/>
            <a:r>
              <a:rPr lang="hr-HR" smtClean="0">
                <a:latin typeface="Souvenir Lt BT" pitchFamily="18" charset="0"/>
              </a:rPr>
              <a:t>Anonimna publikacija</a:t>
            </a:r>
          </a:p>
          <a:p>
            <a:pPr lvl="2" eaLnBrk="1" hangingPunct="1"/>
            <a:r>
              <a:rPr lang="hr-HR" smtClean="0">
                <a:latin typeface="Souvenir Lt BT" pitchFamily="18" charset="0"/>
              </a:rPr>
              <a:t>Ukoliko ne postoji autor u rubriku “autor” ne upisujemo ništa</a:t>
            </a:r>
          </a:p>
          <a:p>
            <a:pPr lvl="1" eaLnBrk="1" hangingPunct="1"/>
            <a:r>
              <a:rPr lang="hr-HR" smtClean="0">
                <a:latin typeface="Souvenir Lt BT" pitchFamily="18" charset="0"/>
              </a:rPr>
              <a:t>Zbornici</a:t>
            </a:r>
          </a:p>
          <a:p>
            <a:pPr lvl="2" eaLnBrk="1" hangingPunct="1"/>
            <a:r>
              <a:rPr lang="hr-HR" smtClean="0">
                <a:latin typeface="Souvenir Lt BT" pitchFamily="18" charset="0"/>
              </a:rPr>
              <a:t>upisuje se urednik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altLang="en-US"/>
              <a:t>Županijsko stručno vijeće školskih knjižničara OŠ i SŠ Zadarske županije, 26.11.2014.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>
                <a:solidFill>
                  <a:schemeClr val="tx2">
                    <a:satMod val="130000"/>
                  </a:schemeClr>
                </a:solidFill>
                <a:latin typeface="Souvenir Lt BT" pitchFamily="18" charset="0"/>
              </a:rPr>
              <a:t>Naslov djela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r-HR" smtClean="0">
                <a:latin typeface="Souvenir Lt BT" pitchFamily="18" charset="0"/>
              </a:rPr>
              <a:t>Onoliko teksta koliko stane u 1 redak</a:t>
            </a:r>
          </a:p>
          <a:p>
            <a:pPr lvl="1" eaLnBrk="1" hangingPunct="1"/>
            <a:r>
              <a:rPr lang="hr-HR" smtClean="0">
                <a:latin typeface="Souvenir Lt BT" pitchFamily="18" charset="0"/>
              </a:rPr>
              <a:t>ukoliko je naslov predugačak stavimo na kraj tri točke …</a:t>
            </a:r>
          </a:p>
          <a:p>
            <a:pPr eaLnBrk="1" hangingPunct="1"/>
            <a:r>
              <a:rPr lang="hr-HR" smtClean="0">
                <a:latin typeface="Souvenir Lt BT" pitchFamily="18" charset="0"/>
              </a:rPr>
              <a:t>Primjer: Antologija hrvatskih pjesama…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altLang="en-US"/>
              <a:t>Županijsko stručno vijeće školskih knjižničara OŠ i SŠ Zadarske županije, 26.11.2014.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>
                <a:solidFill>
                  <a:schemeClr val="tx2">
                    <a:satMod val="130000"/>
                  </a:schemeClr>
                </a:solidFill>
                <a:latin typeface="Souvenir Lt BT" pitchFamily="18" charset="0"/>
              </a:rPr>
              <a:t>Mjesto i godina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r-HR" smtClean="0">
                <a:latin typeface="Souvenir Lt BT" pitchFamily="18" charset="0"/>
              </a:rPr>
              <a:t>mjesto</a:t>
            </a:r>
          </a:p>
          <a:p>
            <a:pPr lvl="1" eaLnBrk="1" hangingPunct="1"/>
            <a:r>
              <a:rPr lang="hr-HR" smtClean="0">
                <a:latin typeface="Souvenir Lt BT" pitchFamily="18" charset="0"/>
              </a:rPr>
              <a:t>upisujemo </a:t>
            </a:r>
            <a:r>
              <a:rPr lang="hr-HR" b="1" smtClean="0">
                <a:latin typeface="Souvenir Lt BT" pitchFamily="18" charset="0"/>
              </a:rPr>
              <a:t>puno ime</a:t>
            </a:r>
            <a:r>
              <a:rPr lang="hr-HR" smtClean="0">
                <a:latin typeface="Souvenir Lt BT" pitchFamily="18" charset="0"/>
              </a:rPr>
              <a:t> mjesta izdanja  (Zadar, a ne Z.)</a:t>
            </a:r>
          </a:p>
          <a:p>
            <a:pPr lvl="1" eaLnBrk="1" hangingPunct="1"/>
            <a:r>
              <a:rPr lang="hr-HR" smtClean="0">
                <a:latin typeface="Souvenir Lt BT" pitchFamily="18" charset="0"/>
              </a:rPr>
              <a:t>Više gradova: Zadar i dr.</a:t>
            </a:r>
          </a:p>
          <a:p>
            <a:pPr lvl="1" eaLnBrk="1" hangingPunct="1"/>
            <a:r>
              <a:rPr lang="hr-HR" smtClean="0">
                <a:latin typeface="Souvenir Lt BT" pitchFamily="18" charset="0"/>
              </a:rPr>
              <a:t>ako nije naznačeno mjesto pišemo “bez mj.” </a:t>
            </a:r>
          </a:p>
          <a:p>
            <a:pPr eaLnBrk="1" hangingPunct="1"/>
            <a:r>
              <a:rPr lang="hr-HR" smtClean="0">
                <a:latin typeface="Souvenir Lt BT" pitchFamily="18" charset="0"/>
              </a:rPr>
              <a:t>godina</a:t>
            </a:r>
          </a:p>
          <a:p>
            <a:pPr lvl="1" eaLnBrk="1" hangingPunct="1"/>
            <a:r>
              <a:rPr lang="hr-HR" smtClean="0">
                <a:latin typeface="Souvenir Lt BT" pitchFamily="18" charset="0"/>
              </a:rPr>
              <a:t>godina izdanja, odnosno “bez god.”</a:t>
            </a:r>
          </a:p>
          <a:p>
            <a:pPr lvl="1" eaLnBrk="1" hangingPunct="1">
              <a:buFont typeface="Wingdings" pitchFamily="2" charset="2"/>
              <a:buNone/>
            </a:pPr>
            <a:endParaRPr lang="hr-HR" smtClean="0">
              <a:latin typeface="Souvenir Lt BT" pitchFamily="18" charset="0"/>
            </a:endParaRPr>
          </a:p>
          <a:p>
            <a:pPr eaLnBrk="1" hangingPunct="1"/>
            <a:endParaRPr lang="hr-HR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altLang="en-US"/>
              <a:t>Županijsko stručno vijeće školskih knjižničara OŠ i SŠ Zadarske županije, 26.11.2014.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>
                <a:solidFill>
                  <a:schemeClr val="tx2">
                    <a:satMod val="130000"/>
                  </a:schemeClr>
                </a:solidFill>
                <a:latin typeface="Souvenir Lt BT" pitchFamily="18" charset="0"/>
              </a:rPr>
              <a:t>Dobavljač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r-HR" sz="2600" smtClean="0">
                <a:latin typeface="Souvenir Lt BT" pitchFamily="18" charset="0"/>
              </a:rPr>
              <a:t>DOBAVLJAČ – NE IZDAVAČ !! (najčešća greška!)</a:t>
            </a:r>
          </a:p>
          <a:p>
            <a:pPr eaLnBrk="1" hangingPunct="1"/>
            <a:r>
              <a:rPr lang="hr-HR" sz="2600" smtClean="0">
                <a:latin typeface="Souvenir Lt BT" pitchFamily="18" charset="0"/>
              </a:rPr>
              <a:t>Upisujemo dobavljača (tvrtka od koje smo nabavili knjige)</a:t>
            </a:r>
          </a:p>
          <a:p>
            <a:pPr lvl="1" eaLnBrk="1" hangingPunct="1"/>
            <a:r>
              <a:rPr lang="hr-HR" sz="2200" smtClean="0">
                <a:latin typeface="Souvenir Lt BT" pitchFamily="18" charset="0"/>
              </a:rPr>
              <a:t>Npr. </a:t>
            </a:r>
          </a:p>
          <a:p>
            <a:pPr lvl="2" eaLnBrk="1" hangingPunct="1"/>
            <a:r>
              <a:rPr lang="hr-HR" smtClean="0">
                <a:latin typeface="Souvenir Lt BT" pitchFamily="18" charset="0"/>
              </a:rPr>
              <a:t>Algoritam</a:t>
            </a:r>
          </a:p>
          <a:p>
            <a:pPr lvl="2" eaLnBrk="1" hangingPunct="1"/>
            <a:r>
              <a:rPr lang="hr-HR" smtClean="0">
                <a:latin typeface="Souvenir Lt BT" pitchFamily="18" charset="0"/>
              </a:rPr>
              <a:t>Veselo, veselo</a:t>
            </a:r>
          </a:p>
          <a:p>
            <a:pPr lvl="2" eaLnBrk="1" hangingPunct="1"/>
            <a:r>
              <a:rPr lang="hr-HR" smtClean="0">
                <a:latin typeface="Souvenir Lt BT" pitchFamily="18" charset="0"/>
              </a:rPr>
              <a:t>Školska knjiga</a:t>
            </a:r>
          </a:p>
          <a:p>
            <a:pPr lvl="2" eaLnBrk="1" hangingPunct="1"/>
            <a:r>
              <a:rPr lang="hr-HR" smtClean="0">
                <a:latin typeface="Souvenir Lt BT" pitchFamily="18" charset="0"/>
              </a:rPr>
              <a:t>Dar Ministarstva</a:t>
            </a:r>
          </a:p>
          <a:p>
            <a:pPr lvl="2" eaLnBrk="1" hangingPunct="1"/>
            <a:r>
              <a:rPr lang="hr-HR" smtClean="0">
                <a:latin typeface="Souvenir Lt BT" pitchFamily="18" charset="0"/>
              </a:rPr>
              <a:t>Lura </a:t>
            </a:r>
          </a:p>
          <a:p>
            <a:pPr lvl="2" eaLnBrk="1" hangingPunct="1"/>
            <a:r>
              <a:rPr lang="hr-HR" smtClean="0">
                <a:latin typeface="Souvenir Lt BT" pitchFamily="18" charset="0"/>
              </a:rPr>
              <a:t>Ivan Ivanović</a:t>
            </a:r>
          </a:p>
          <a:p>
            <a:pPr eaLnBrk="1" hangingPunct="1"/>
            <a:endParaRPr lang="hr-HR" sz="2600" smtClean="0">
              <a:latin typeface="Souvenir Lt BT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altLang="en-US"/>
              <a:t>Županijsko stručno vijeće školskih knjižničara OŠ i SŠ Zadarske županije, 26.11.2014.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>
                <a:solidFill>
                  <a:schemeClr val="tx2">
                    <a:satMod val="130000"/>
                  </a:schemeClr>
                </a:solidFill>
                <a:latin typeface="Souvenir Lt BT" pitchFamily="18" charset="0"/>
              </a:rPr>
              <a:t>Vrijednost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r-HR" smtClean="0">
                <a:latin typeface="Souvenir Lt BT" pitchFamily="18" charset="0"/>
              </a:rPr>
              <a:t>obavezno upisati vrijednost knjige u kunama</a:t>
            </a:r>
          </a:p>
          <a:p>
            <a:pPr eaLnBrk="1" hangingPunct="1"/>
            <a:r>
              <a:rPr lang="hr-HR" smtClean="0">
                <a:latin typeface="Souvenir Lt BT" pitchFamily="18" charset="0"/>
              </a:rPr>
              <a:t>procjena darovanih naslova</a:t>
            </a:r>
          </a:p>
          <a:p>
            <a:pPr eaLnBrk="1" hangingPunct="1">
              <a:buFont typeface="Wingdings" pitchFamily="2" charset="2"/>
              <a:buNone/>
            </a:pPr>
            <a:endParaRPr lang="hr-HR" smtClean="0">
              <a:latin typeface="Souvenir Lt BT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altLang="en-US"/>
              <a:t>Županijsko stručno vijeće školskih knjižničara OŠ i SŠ Zadarske županije, 26.11.2014.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>
                <a:solidFill>
                  <a:schemeClr val="tx2">
                    <a:satMod val="130000"/>
                  </a:schemeClr>
                </a:solidFill>
                <a:latin typeface="Souvenir Lt BT" pitchFamily="18" charset="0"/>
              </a:rPr>
              <a:t>Signatura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r-HR" smtClean="0">
                <a:latin typeface="Souvenir Lt BT" pitchFamily="18" charset="0"/>
              </a:rPr>
              <a:t>Upisujemo običnom olovkom</a:t>
            </a:r>
            <a:r>
              <a:rPr lang="hr-HR" smtClean="0"/>
              <a:t>!</a:t>
            </a:r>
          </a:p>
          <a:p>
            <a:pPr eaLnBrk="1" hangingPunct="1"/>
            <a:r>
              <a:rPr lang="hr-HR" smtClean="0">
                <a:latin typeface="Souvenir Lt BT" pitchFamily="18" charset="0"/>
              </a:rPr>
              <a:t>Nije dovoljno upisati UDK broj!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altLang="en-US"/>
              <a:t>Županijsko stručno vijeće školskih knjižničara OŠ i SŠ Zadarske županije, 26.11.2014.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>
                <a:solidFill>
                  <a:schemeClr val="tx2">
                    <a:satMod val="130000"/>
                  </a:schemeClr>
                </a:solidFill>
                <a:latin typeface="Souvenir Lt BT" pitchFamily="18" charset="0"/>
              </a:rPr>
              <a:t>Napomena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r-HR" smtClean="0">
                <a:latin typeface="Souvenir Lt BT" pitchFamily="18" charset="0"/>
              </a:rPr>
              <a:t>o svim kasnijim promjenama poput oštećenja, krađe, zamjene i otpisa </a:t>
            </a:r>
          </a:p>
          <a:p>
            <a:pPr eaLnBrk="1" hangingPunct="1"/>
            <a:r>
              <a:rPr lang="hr-HR" smtClean="0">
                <a:latin typeface="Souvenir Lt BT" pitchFamily="18" charset="0"/>
              </a:rPr>
              <a:t>Kod otpisa: “Otp.”, datum i UR.BR.</a:t>
            </a:r>
          </a:p>
          <a:p>
            <a:pPr eaLnBrk="1" hangingPunct="1"/>
            <a:r>
              <a:rPr lang="hr-HR" smtClean="0">
                <a:latin typeface="Souvenir Lt BT" pitchFamily="18" charset="0"/>
              </a:rPr>
              <a:t>Zamjena za izgubljenu knjigu: povezivanje bilješkom u napomeni, novi inv. br.!</a:t>
            </a:r>
          </a:p>
          <a:p>
            <a:pPr eaLnBrk="1" hangingPunct="1"/>
            <a:endParaRPr lang="hr-HR" smtClean="0">
              <a:latin typeface="Souvenir Lt BT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hr-HR" smtClean="0">
              <a:latin typeface="Souvenir Lt BT" pitchFamily="18" charset="0"/>
            </a:endParaRPr>
          </a:p>
          <a:p>
            <a:pPr eaLnBrk="1" hangingPunct="1"/>
            <a:endParaRPr lang="hr-HR" smtClean="0"/>
          </a:p>
          <a:p>
            <a:pPr eaLnBrk="1" hangingPunct="1">
              <a:buFont typeface="Wingdings" pitchFamily="2" charset="2"/>
              <a:buNone/>
            </a:pPr>
            <a:endParaRPr lang="hr-HR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altLang="en-US"/>
              <a:t>Županijsko stručno vijeće školskih knjižničara OŠ i SŠ Zadarske županije, 26.11.2014.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>
                <a:solidFill>
                  <a:schemeClr val="tx2">
                    <a:satMod val="130000"/>
                  </a:schemeClr>
                </a:solidFill>
              </a:rPr>
              <a:t>Donos i prijenos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r-HR" smtClean="0">
                <a:latin typeface="Souvenir Lt BT" pitchFamily="18" charset="0"/>
              </a:rPr>
              <a:t>U klasičnoj knjizi inventara i donos na vrhu stranice (prijenos cijena s prethodne stranice) te prijenos na dnu (zbroj cijena s tekuće stranice)</a:t>
            </a:r>
          </a:p>
          <a:p>
            <a:pPr eaLnBrk="1" hangingPunct="1"/>
            <a:endParaRPr lang="hr-HR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altLang="en-US"/>
              <a:t>Županijsko stručno vijeće školskih knjižničara OŠ i SŠ Zadarske županije, 26.11.2014.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 smtClean="0">
                <a:solidFill>
                  <a:schemeClr val="tx2">
                    <a:satMod val="130000"/>
                  </a:schemeClr>
                </a:solidFill>
                <a:latin typeface="Arial" pitchFamily="34" charset="0"/>
                <a:cs typeface="Arial" pitchFamily="34" charset="0"/>
              </a:rPr>
              <a:t>Američko govorno područje</a:t>
            </a:r>
            <a:endParaRPr lang="hr-HR" dirty="0">
              <a:solidFill>
                <a:schemeClr val="tx2">
                  <a:satMod val="13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hr-HR" smtClean="0">
                <a:latin typeface="Souvenir Lt BT" pitchFamily="18" charset="0"/>
              </a:rPr>
              <a:t> </a:t>
            </a:r>
            <a:r>
              <a:rPr lang="hr-HR" sz="2000" b="1" smtClean="0">
                <a:latin typeface="Souvenir Lt BT" pitchFamily="18" charset="0"/>
              </a:rPr>
              <a:t>inventory (inventarna knjiga – doslovno inventar)</a:t>
            </a:r>
          </a:p>
          <a:p>
            <a:pPr eaLnBrk="1" hangingPunct="1">
              <a:buFont typeface="Wingdings 2" pitchFamily="18" charset="2"/>
              <a:buNone/>
            </a:pPr>
            <a:endParaRPr lang="hr-HR" sz="2000" smtClean="0">
              <a:latin typeface="Souvenir Lt BT" pitchFamily="18" charset="0"/>
            </a:endParaRPr>
          </a:p>
          <a:p>
            <a:pPr eaLnBrk="1" hangingPunct="1"/>
            <a:r>
              <a:rPr lang="hr-HR" sz="2000" smtClean="0"/>
              <a:t>Inventaru pripadaju knjige, police, računala, AV-građa, globusi… jer je inventar “</a:t>
            </a:r>
            <a:r>
              <a:rPr lang="hr-HR" sz="2000" b="1" smtClean="0"/>
              <a:t>accounting</a:t>
            </a:r>
            <a:r>
              <a:rPr lang="hr-HR" sz="2000" smtClean="0"/>
              <a:t> of each of these items” (The school library media specialist, http://eduscapes.com/sms/program/inventory.html)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altLang="en-US"/>
              <a:t>Županijsko stručno vijeće školskih knjižničara OŠ i SŠ Zadarske županije, 26.11.2014.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>
                <a:solidFill>
                  <a:schemeClr val="tx2">
                    <a:satMod val="130000"/>
                  </a:schemeClr>
                </a:solidFill>
                <a:latin typeface="Souvenir Lt BT" pitchFamily="18" charset="0"/>
              </a:rPr>
              <a:t>Postupci - nastavak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r-HR" sz="2600" smtClean="0">
                <a:latin typeface="Souvenir Lt BT" pitchFamily="18" charset="0"/>
              </a:rPr>
              <a:t>svi podaci osim signature unose se tintom ili kemijskom olovkom</a:t>
            </a:r>
          </a:p>
          <a:p>
            <a:pPr eaLnBrk="1" hangingPunct="1">
              <a:buFont typeface="Wingdings" pitchFamily="2" charset="2"/>
              <a:buNone/>
            </a:pPr>
            <a:r>
              <a:rPr lang="hr-HR" smtClean="0">
                <a:latin typeface="Souvenir Lt BT" pitchFamily="18" charset="0"/>
              </a:rPr>
              <a:t>- inv. broj se upisuje na:</a:t>
            </a:r>
          </a:p>
          <a:p>
            <a:pPr eaLnBrk="1" hangingPunct="1"/>
            <a:r>
              <a:rPr lang="en-GB" sz="2600" smtClean="0">
                <a:latin typeface="Souvenir Lt BT" pitchFamily="18" charset="0"/>
              </a:rPr>
              <a:t>poleđini naslovne stranice publikacije, ispod ili iznad pečata</a:t>
            </a:r>
            <a:endParaRPr lang="hr-HR" sz="2600" smtClean="0">
              <a:latin typeface="Souvenir Lt BT" pitchFamily="18" charset="0"/>
            </a:endParaRPr>
          </a:p>
          <a:p>
            <a:pPr eaLnBrk="1" hangingPunct="1"/>
            <a:r>
              <a:rPr lang="hr-HR" sz="2600" smtClean="0">
                <a:latin typeface="Souvenir Lt BT" pitchFamily="18" charset="0"/>
              </a:rPr>
              <a:t>u kataložni zapis</a:t>
            </a:r>
            <a:r>
              <a:rPr lang="en-GB" sz="2600" smtClean="0">
                <a:latin typeface="Souvenir Lt BT" pitchFamily="18" charset="0"/>
              </a:rPr>
              <a:t> </a:t>
            </a:r>
            <a:r>
              <a:rPr lang="hr-HR" sz="2600" smtClean="0">
                <a:latin typeface="Souvenir Lt BT" pitchFamily="18" charset="0"/>
              </a:rPr>
              <a:t>(listić) </a:t>
            </a:r>
            <a:r>
              <a:rPr lang="en-GB" sz="2600" smtClean="0">
                <a:latin typeface="Souvenir Lt BT" pitchFamily="18" charset="0"/>
              </a:rPr>
              <a:t>te </a:t>
            </a:r>
            <a:endParaRPr lang="hr-HR" sz="2600" smtClean="0">
              <a:latin typeface="Souvenir Lt BT" pitchFamily="18" charset="0"/>
            </a:endParaRPr>
          </a:p>
          <a:p>
            <a:pPr eaLnBrk="1" hangingPunct="1"/>
            <a:r>
              <a:rPr lang="en-GB" sz="2600" smtClean="0">
                <a:latin typeface="Souvenir Lt BT" pitchFamily="18" charset="0"/>
              </a:rPr>
              <a:t>knjižni listić </a:t>
            </a:r>
            <a:endParaRPr lang="hr-HR" sz="2600" smtClean="0">
              <a:latin typeface="Souvenir Lt BT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hr-HR" sz="2600" smtClean="0">
                <a:latin typeface="Souvenir Lt BT" pitchFamily="18" charset="0"/>
              </a:rPr>
              <a:t>* Neke knjižnice unose inventarni broj i na str. 17 te na nutarnju stranu omotnog lista</a:t>
            </a:r>
          </a:p>
          <a:p>
            <a:pPr eaLnBrk="1" hangingPunct="1"/>
            <a:endParaRPr lang="hr-HR" sz="2400" smtClean="0">
              <a:latin typeface="Souvenir Lt BT" pitchFamily="18" charset="0"/>
            </a:endParaRPr>
          </a:p>
          <a:p>
            <a:pPr eaLnBrk="1" hangingPunct="1"/>
            <a:endParaRPr lang="hr-HR" sz="2600" smtClean="0">
              <a:latin typeface="Souvenir Lt BT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altLang="en-US"/>
              <a:t>Županijsko stručno vijeće školskih knjižničara OŠ i SŠ Zadarske županije, 26.11.2014.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>
                <a:solidFill>
                  <a:schemeClr val="tx2">
                    <a:satMod val="130000"/>
                  </a:schemeClr>
                </a:solidFill>
              </a:rPr>
              <a:t>Inventarizacija i računovodstvo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r-HR" smtClean="0">
                <a:latin typeface="Souvenir Lt BT" pitchFamily="18" charset="0"/>
              </a:rPr>
              <a:t>Na račun: inventarni brojevi novih jedinica knjižnične građe, datum unosa, pečat knjižnice i potpis unositelja</a:t>
            </a:r>
          </a:p>
          <a:p>
            <a:pPr eaLnBrk="1" hangingPunct="1"/>
            <a:r>
              <a:rPr lang="hr-HR" smtClean="0">
                <a:latin typeface="Souvenir Lt BT" pitchFamily="18" charset="0"/>
              </a:rPr>
              <a:t>fotokopija</a:t>
            </a:r>
          </a:p>
          <a:p>
            <a:pPr eaLnBrk="1" hangingPunct="1"/>
            <a:r>
              <a:rPr lang="hr-HR" smtClean="0">
                <a:latin typeface="Souvenir Lt BT" pitchFamily="18" charset="0"/>
              </a:rPr>
              <a:t>Darovane knjige: </a:t>
            </a:r>
            <a:r>
              <a:rPr lang="hr-HR" sz="2800" smtClean="0">
                <a:latin typeface="Souvenir Lt BT" pitchFamily="18" charset="0"/>
              </a:rPr>
              <a:t>popis u dvije kopije (jedan za inventarizaciju a drugi poslati sa zahvalom donatoru)</a:t>
            </a:r>
          </a:p>
          <a:p>
            <a:pPr eaLnBrk="1" hangingPunct="1"/>
            <a:endParaRPr lang="hr-HR" sz="2800" smtClean="0">
              <a:latin typeface="Souvenir Lt BT" pitchFamily="18" charset="0"/>
            </a:endParaRPr>
          </a:p>
          <a:p>
            <a:pPr eaLnBrk="1" hangingPunct="1"/>
            <a:endParaRPr lang="hr-HR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altLang="en-US"/>
              <a:t>Županijsko stručno vijeće školskih knjižničara OŠ i SŠ Zadarske županije, 26.11.2014.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>
                <a:solidFill>
                  <a:schemeClr val="tx2">
                    <a:satMod val="130000"/>
                  </a:schemeClr>
                </a:solidFill>
                <a:latin typeface="Souvenir Lt BT" pitchFamily="18" charset="0"/>
              </a:rPr>
              <a:t>VAŽNO!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r-HR" sz="2600" smtClean="0">
                <a:latin typeface="Souvenir Lt BT" pitchFamily="18" charset="0"/>
              </a:rPr>
              <a:t>preciznost i preglednost, ne dopušta se ispravljanje, brisanje i sl.</a:t>
            </a:r>
          </a:p>
          <a:p>
            <a:pPr eaLnBrk="1" hangingPunct="1"/>
            <a:r>
              <a:rPr lang="hr-HR" sz="2600" smtClean="0">
                <a:latin typeface="Souvenir Lt BT" pitchFamily="18" charset="0"/>
              </a:rPr>
              <a:t>Greška se ispravlja samo crvenom kemijskom olovkom + ovjera potpisom i pečatom</a:t>
            </a:r>
          </a:p>
          <a:p>
            <a:pPr eaLnBrk="1" hangingPunct="1"/>
            <a:r>
              <a:rPr lang="hr-HR" sz="2600" smtClean="0">
                <a:latin typeface="Souvenir Lt BT" pitchFamily="18" charset="0"/>
              </a:rPr>
              <a:t>reinventarizacija samo iznimno i uz dozvolu uprave škole (konzultacija s Matičnom službom!) – napomene u staroj i novoj knjizi!</a:t>
            </a:r>
          </a:p>
          <a:p>
            <a:pPr eaLnBrk="1" hangingPunct="1"/>
            <a:r>
              <a:rPr lang="hr-HR" sz="2600" smtClean="0">
                <a:latin typeface="Souvenir Lt BT" pitchFamily="18" charset="0"/>
              </a:rPr>
              <a:t>Važnost u materijalnom i financijskom smislu</a:t>
            </a:r>
          </a:p>
          <a:p>
            <a:pPr eaLnBrk="1" hangingPunct="1">
              <a:buFont typeface="Wingdings" pitchFamily="2" charset="2"/>
              <a:buNone/>
            </a:pPr>
            <a:endParaRPr lang="hr-HR" sz="2600" smtClean="0">
              <a:latin typeface="Souvenir Lt BT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altLang="en-US"/>
              <a:t>Županijsko stručno vijeće školskih knjižničara OŠ i SŠ Zadarske županije, 26.11.2014.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>
                <a:solidFill>
                  <a:schemeClr val="tx2">
                    <a:satMod val="130000"/>
                  </a:schemeClr>
                </a:solidFill>
                <a:latin typeface="Souvenir Lt BT" pitchFamily="18" charset="0"/>
              </a:rPr>
              <a:t>Inventarizacija AV-građe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r-HR" smtClean="0">
                <a:latin typeface="Souvenir Lt BT" pitchFamily="18" charset="0"/>
              </a:rPr>
              <a:t>Svaka samostalna jedinica: jedan inv. broj</a:t>
            </a:r>
          </a:p>
          <a:p>
            <a:pPr eaLnBrk="1" hangingPunct="1"/>
            <a:r>
              <a:rPr lang="hr-HR" smtClean="0">
                <a:latin typeface="Souvenir Lt BT" pitchFamily="18" charset="0"/>
              </a:rPr>
              <a:t>Inventarna knjiga: + izvođači i tvrtka (izdavač) + “prilog” u napomeni</a:t>
            </a:r>
          </a:p>
          <a:p>
            <a:pPr eaLnBrk="1" hangingPunct="1"/>
            <a:r>
              <a:rPr lang="hr-HR" smtClean="0">
                <a:latin typeface="Souvenir Lt BT" pitchFamily="18" charset="0"/>
              </a:rPr>
              <a:t>Broj se upisuje na prozirni dio u sredini medija iznad zapisa (CD-a, DVD-a) – koristiti tiskane naljepnice za inv. broj</a:t>
            </a:r>
          </a:p>
          <a:p>
            <a:pPr eaLnBrk="1" hangingPunct="1"/>
            <a:r>
              <a:rPr lang="hr-HR" smtClean="0">
                <a:latin typeface="Souvenir Lt BT" pitchFamily="18" charset="0"/>
              </a:rPr>
              <a:t>flomaster, ne tinta ili kemijska olovka!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altLang="en-US"/>
              <a:t>Županijsko stručno vijeće školskih knjižničara OŠ i SŠ Zadarske županije, 26.11.2014.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>
                <a:solidFill>
                  <a:schemeClr val="tx2">
                    <a:satMod val="130000"/>
                  </a:schemeClr>
                </a:solidFill>
                <a:latin typeface="Souvenir Lt BT" pitchFamily="18" charset="0"/>
              </a:rPr>
              <a:t>AV-građa - nastavak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r-HR" smtClean="0">
                <a:latin typeface="Souvenir Lt BT" pitchFamily="18" charset="0"/>
              </a:rPr>
              <a:t>Broj – i na popratni tekstualni prilog (ista pravila kao i kod knjiga)</a:t>
            </a:r>
          </a:p>
          <a:p>
            <a:pPr eaLnBrk="1" hangingPunct="1"/>
            <a:r>
              <a:rPr lang="hr-HR" smtClean="0">
                <a:latin typeface="Souvenir Lt BT" pitchFamily="18" charset="0"/>
              </a:rPr>
              <a:t>Četvrto mjesto za inv. broj: spremnica (paziti na praktičnu stranu, tj. na vidljivost zbog ulaganja!)</a:t>
            </a:r>
          </a:p>
          <a:p>
            <a:pPr eaLnBrk="1" hangingPunct="1"/>
            <a:r>
              <a:rPr lang="hr-HR" smtClean="0">
                <a:latin typeface="Souvenir Lt BT" pitchFamily="18" charset="0"/>
              </a:rPr>
              <a:t>DVD: ista pravila, no inv. broj se može flomasterom upisati i na lijevu nutarnju stranu spremnice</a:t>
            </a:r>
          </a:p>
          <a:p>
            <a:pPr eaLnBrk="1" hangingPunct="1"/>
            <a:endParaRPr lang="hr-HR" smtClean="0">
              <a:latin typeface="Souvenir Lt BT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altLang="en-US"/>
              <a:t>Županijsko stručno vijeće školskih knjižničara OŠ i SŠ Zadarske županije, 26.11.2014.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 smtClean="0">
                <a:solidFill>
                  <a:schemeClr val="tx2">
                    <a:satMod val="130000"/>
                  </a:schemeClr>
                </a:solidFill>
              </a:rPr>
              <a:t>Serijske publikacije - evidencija</a:t>
            </a:r>
            <a:endParaRPr lang="hr-HR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hr-HR" dirty="0" smtClean="0">
                <a:latin typeface="Souvenir Lt BT"/>
              </a:rPr>
              <a:t>Evidencija/</a:t>
            </a:r>
            <a:r>
              <a:rPr lang="hr-HR" dirty="0" err="1" smtClean="0">
                <a:latin typeface="Souvenir Lt BT"/>
              </a:rPr>
              <a:t>kontinuacija</a:t>
            </a:r>
            <a:r>
              <a:rPr lang="hr-HR" dirty="0" smtClean="0">
                <a:latin typeface="Souvenir Lt BT"/>
              </a:rPr>
              <a:t> časopisa: posebni obrasci i/ili bilježnice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hr-HR" dirty="0" smtClean="0">
                <a:latin typeface="Souvenir Lt BT"/>
              </a:rPr>
              <a:t>Rubrike: naslov, signatura, broj primjeraka, mjesto, nakladnik, koliko puta izlazi godišnje, način nabave, godište (naznačeno na časopisu), godina (tekuća godina)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hr-HR" dirty="0" smtClean="0">
                <a:latin typeface="Souvenir Lt BT"/>
              </a:rPr>
              <a:t>te prostor za brojeve časopisa po mjesecima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hr-HR" dirty="0" smtClean="0">
                <a:latin typeface="Souvenir Lt BT"/>
              </a:rPr>
              <a:t>Poleđina: uplata s datumom, iznos i što je uplaćeno; reklamacija; napomena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hr-HR" dirty="0" smtClean="0">
                <a:latin typeface="Souvenir Lt BT"/>
              </a:rPr>
              <a:t>1 obrazac može se koristiti za isti časopis kroz više godišta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hr-HR" dirty="0" smtClean="0">
                <a:latin typeface="Souvenir Lt BT"/>
              </a:rPr>
              <a:t>Evidencija materijalnog poslovanja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altLang="en-US"/>
              <a:t>Županijsko stručno vijeće školskih knjižničara OŠ i SŠ Zadarske županije, 26.11.2014.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altLang="en-US" smtClean="0"/>
              <a:t>Županijsko stručno vijeće školskih knjižničara OŠ i SŠ Zadarske županije, 26.11.2014.</a:t>
            </a:r>
            <a:endParaRPr lang="hr-HR" altLang="en-US"/>
          </a:p>
        </p:txBody>
      </p:sp>
      <p:pic>
        <p:nvPicPr>
          <p:cNvPr id="44036" name="Picture 2" descr="\\Data-server\datoteke\helena\skolske_knjiznice\prezentacije_strucna_vijeca\inventarn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28750" y="0"/>
            <a:ext cx="6286500" cy="6319838"/>
          </a:xfr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r-HR" dirty="0" smtClean="0"/>
              <a:t>Novine</a:t>
            </a:r>
            <a:endParaRPr lang="hr-HR" dirty="0"/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mtClean="0"/>
              <a:t>Jedan obrazac = jedno godište</a:t>
            </a:r>
          </a:p>
          <a:p>
            <a:r>
              <a:rPr lang="hr-HR" smtClean="0"/>
              <a:t>Žig na svaki broj novina i časopisa (dno posljednje stranice)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altLang="en-US" smtClean="0"/>
              <a:t>Županijsko stručno vijeće školskih knjižničara OŠ i SŠ Zadarske županije, 26.11.2014.</a:t>
            </a:r>
            <a:endParaRPr lang="hr-HR" alt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altLang="en-US" smtClean="0"/>
              <a:t>Županijsko stručno vijeće školskih knjižničara OŠ i SŠ Zadarske županije, 26.11.2014.</a:t>
            </a:r>
            <a:endParaRPr lang="hr-HR" altLang="en-US"/>
          </a:p>
        </p:txBody>
      </p:sp>
      <p:pic>
        <p:nvPicPr>
          <p:cNvPr id="46085" name="Picture 2" descr="\\Data-server\datoteke\helena\skolske_knjiznice\prezentacije_strucna_vijeca\inventarna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38" y="-142875"/>
            <a:ext cx="6143625" cy="715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 smtClean="0">
                <a:solidFill>
                  <a:schemeClr val="tx2">
                    <a:satMod val="130000"/>
                  </a:schemeClr>
                </a:solidFill>
              </a:rPr>
              <a:t>Inventarizacija serijskih </a:t>
            </a:r>
            <a:r>
              <a:rPr lang="hr-HR" dirty="0" err="1" smtClean="0">
                <a:solidFill>
                  <a:schemeClr val="tx2">
                    <a:satMod val="130000"/>
                  </a:schemeClr>
                </a:solidFill>
              </a:rPr>
              <a:t>publ</a:t>
            </a:r>
            <a:r>
              <a:rPr lang="hr-HR" dirty="0" smtClean="0">
                <a:solidFill>
                  <a:schemeClr val="tx2">
                    <a:satMod val="130000"/>
                  </a:schemeClr>
                </a:solidFill>
              </a:rPr>
              <a:t>.</a:t>
            </a:r>
            <a:endParaRPr lang="hr-HR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r-HR" smtClean="0"/>
              <a:t>Inventarizacija: tek kad je godište završeno</a:t>
            </a:r>
          </a:p>
          <a:p>
            <a:pPr eaLnBrk="1" hangingPunct="1"/>
            <a:r>
              <a:rPr lang="hr-HR" smtClean="0"/>
              <a:t>Iznimka: godišnjaci</a:t>
            </a:r>
          </a:p>
          <a:p>
            <a:pPr eaLnBrk="1" hangingPunct="1"/>
            <a:r>
              <a:rPr lang="hr-HR" smtClean="0"/>
              <a:t>Inventarna knjiga: samo cjelovita godišta!</a:t>
            </a:r>
          </a:p>
          <a:p>
            <a:pPr eaLnBrk="1" hangingPunct="1"/>
            <a:r>
              <a:rPr lang="hr-HR" smtClean="0"/>
              <a:t>Uvez: može i u dva ili više svezaka (svaki posebno inventarizirati)</a:t>
            </a:r>
          </a:p>
          <a:p>
            <a:pPr eaLnBrk="1" hangingPunct="1"/>
            <a:endParaRPr lang="hr-HR" smtClean="0"/>
          </a:p>
          <a:p>
            <a:pPr eaLnBrk="1" hangingPunct="1">
              <a:buFont typeface="Wingdings 2" pitchFamily="18" charset="2"/>
              <a:buNone/>
            </a:pPr>
            <a:endParaRPr lang="hr-HR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altLang="en-US"/>
              <a:t>Županijsko stručno vijeće školskih knjižničara OŠ i SŠ Zadarske županije, 26.11.2014.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>
                <a:solidFill>
                  <a:schemeClr val="tx2">
                    <a:satMod val="130000"/>
                  </a:schemeClr>
                </a:solidFill>
                <a:latin typeface="Souvenir Lt BT" pitchFamily="18" charset="0"/>
              </a:rPr>
              <a:t>Poveznica s otpisom/revizijom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r-HR" smtClean="0">
                <a:latin typeface="Souvenir Lt BT" pitchFamily="18" charset="0"/>
              </a:rPr>
              <a:t>Eng. inventory (inventarna knjiga) = inventory (revizija, doslovno inventura)</a:t>
            </a:r>
          </a:p>
          <a:p>
            <a:pPr eaLnBrk="1" hangingPunct="1"/>
            <a:r>
              <a:rPr lang="hr-HR" smtClean="0">
                <a:latin typeface="Souvenir Lt BT" pitchFamily="18" charset="0"/>
              </a:rPr>
              <a:t>pravilno vođena inv. knjiga kao osnova za kvalitetno provođenje otpisa/revizija</a:t>
            </a:r>
          </a:p>
          <a:p>
            <a:pPr eaLnBrk="1" hangingPunct="1"/>
            <a:r>
              <a:rPr lang="hr-HR" smtClean="0">
                <a:latin typeface="Souvenir Lt BT" pitchFamily="18" charset="0"/>
              </a:rPr>
              <a:t>loše vođenje inv. knjiga = praktični problemi!</a:t>
            </a:r>
          </a:p>
          <a:p>
            <a:pPr eaLnBrk="1" hangingPunct="1"/>
            <a:endParaRPr lang="hr-HR" smtClean="0">
              <a:latin typeface="Souvenir Lt BT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altLang="en-US"/>
              <a:t>Županijsko stručno vijeće školskih knjižničara OŠ i SŠ Zadarske županije, 26.11.2014.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 smtClean="0">
                <a:solidFill>
                  <a:schemeClr val="tx2">
                    <a:satMod val="130000"/>
                  </a:schemeClr>
                </a:solidFill>
              </a:rPr>
              <a:t>Rubrike u inventarnoj knjizi</a:t>
            </a:r>
            <a:endParaRPr lang="hr-HR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r-HR" smtClean="0"/>
              <a:t>Slične onima u inv. knjizi za knjige</a:t>
            </a:r>
          </a:p>
          <a:p>
            <a:pPr eaLnBrk="1" hangingPunct="1"/>
            <a:r>
              <a:rPr lang="hr-HR" smtClean="0"/>
              <a:t>Razlika: godina, godište i broj, uvezano/neuvezano</a:t>
            </a:r>
          </a:p>
          <a:p>
            <a:pPr eaLnBrk="1" hangingPunct="1"/>
            <a:r>
              <a:rPr lang="hr-HR" smtClean="0"/>
              <a:t>Godina: tekuća godina u kojoj publikacija izlazi (npr. 2014.)</a:t>
            </a:r>
          </a:p>
          <a:p>
            <a:pPr eaLnBrk="1" hangingPunct="1"/>
            <a:r>
              <a:rPr lang="hr-HR" smtClean="0"/>
              <a:t>Godište: broj godišta koji je označen na ser. publikaciji (npr. 23)</a:t>
            </a:r>
          </a:p>
          <a:p>
            <a:pPr eaLnBrk="1" hangingPunct="1"/>
            <a:r>
              <a:rPr lang="hr-HR" smtClean="0"/>
              <a:t>Broj: za nepotpuna godišta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altLang="en-US"/>
              <a:t>Županijsko stručno vijeće školskih knjižničara OŠ i SŠ Zadarske županije, 26.11.2014.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r-HR" dirty="0" smtClean="0"/>
              <a:t>Rubrike</a:t>
            </a:r>
            <a:endParaRPr lang="hr-HR" dirty="0"/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altLang="en-US" smtClean="0"/>
              <a:t>Županijsko stručno vijeće školskih knjižničara OŠ i SŠ Zadarske županije, 26.11.2014.</a:t>
            </a:r>
            <a:endParaRPr lang="hr-HR" altLang="en-US"/>
          </a:p>
        </p:txBody>
      </p:sp>
      <p:pic>
        <p:nvPicPr>
          <p:cNvPr id="49157" name="Picture 2" descr="\\Data-server\datoteke\helena\skolske_knjiznice\prezentacije_strucna_vijeca\inventarna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1075" y="1428750"/>
            <a:ext cx="8847138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431925" y="360363"/>
            <a:ext cx="7407275" cy="147161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r-HR">
                <a:solidFill>
                  <a:schemeClr val="tx2">
                    <a:satMod val="130000"/>
                  </a:schemeClr>
                </a:solidFill>
              </a:rPr>
              <a:t>Hvala!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431925" y="1849438"/>
            <a:ext cx="7407275" cy="17526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hr-HR"/>
              <a:t>helena@gkzd.hr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altLang="en-US"/>
              <a:t>Županijsko stručno vijeće školskih knjižničara OŠ i SŠ Zadarske županije, 26.11.2014.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>
                <a:solidFill>
                  <a:schemeClr val="tx2">
                    <a:satMod val="130000"/>
                  </a:schemeClr>
                </a:solidFill>
                <a:latin typeface="Souvenir Lt BT" pitchFamily="18" charset="0"/>
              </a:rPr>
              <a:t>Vrste inventarnih knjiga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r-HR" smtClean="0">
                <a:latin typeface="Souvenir Lt BT" pitchFamily="18" charset="0"/>
              </a:rPr>
              <a:t>Dijele se prema:</a:t>
            </a:r>
          </a:p>
          <a:p>
            <a:pPr eaLnBrk="1" hangingPunct="1">
              <a:buFont typeface="Wingdings" pitchFamily="2" charset="2"/>
              <a:buNone/>
            </a:pPr>
            <a:r>
              <a:rPr lang="hr-HR" smtClean="0">
                <a:latin typeface="Souvenir Lt BT" pitchFamily="18" charset="0"/>
              </a:rPr>
              <a:t>a) vrsti građe</a:t>
            </a:r>
          </a:p>
          <a:p>
            <a:pPr eaLnBrk="1" hangingPunct="1">
              <a:buFont typeface="Wingdings" pitchFamily="2" charset="2"/>
              <a:buNone/>
            </a:pPr>
            <a:r>
              <a:rPr lang="hr-HR" smtClean="0">
                <a:latin typeface="Souvenir Lt BT" pitchFamily="18" charset="0"/>
              </a:rPr>
              <a:t>b) načinu nabave</a:t>
            </a:r>
          </a:p>
          <a:p>
            <a:pPr eaLnBrk="1" hangingPunct="1"/>
            <a:endParaRPr lang="hr-HR" smtClean="0">
              <a:latin typeface="Souvenir Lt BT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altLang="en-US" dirty="0"/>
              <a:t>Županijsko stručno vijeće školskih knjižničara OŠ i SŠ Zadarske županije, 26.11.2014.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>
                <a:solidFill>
                  <a:schemeClr val="tx2">
                    <a:satMod val="130000"/>
                  </a:schemeClr>
                </a:solidFill>
                <a:latin typeface="Souvenir Lt BT" pitchFamily="18" charset="0"/>
              </a:rPr>
              <a:t>a) Prema vrsti građe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r-HR" smtClean="0">
                <a:latin typeface="Souvenir Lt BT" pitchFamily="18" charset="0"/>
              </a:rPr>
              <a:t>posebne inventarne knjige za pojedine vrste građe: monografske publikacije, serijske publikacije, zasebne zbirke (audiovizualna građa, muzikalije, zemljopisne karte…)</a:t>
            </a:r>
          </a:p>
          <a:p>
            <a:pPr eaLnBrk="1" hangingPunct="1"/>
            <a:r>
              <a:rPr lang="hr-HR" smtClean="0">
                <a:latin typeface="Souvenir Lt BT" pitchFamily="18" charset="0"/>
              </a:rPr>
              <a:t>serijske publikacije (časopisi i novine) - posebnost</a:t>
            </a:r>
          </a:p>
          <a:p>
            <a:pPr eaLnBrk="1" hangingPunct="1">
              <a:buFont typeface="Wingdings" pitchFamily="2" charset="2"/>
              <a:buNone/>
            </a:pPr>
            <a:endParaRPr lang="hr-HR" smtClean="0">
              <a:latin typeface="Souvenir Lt BT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altLang="en-US"/>
              <a:t>Županijsko stručno vijeće školskih knjižničara OŠ i SŠ Zadarske županije, 26.11.2014.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>
                <a:solidFill>
                  <a:schemeClr val="tx2">
                    <a:satMod val="130000"/>
                  </a:schemeClr>
                </a:solidFill>
                <a:latin typeface="Souvenir Lt BT" pitchFamily="18" charset="0"/>
              </a:rPr>
              <a:t>b) Načinu nabave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r-HR" smtClean="0">
                <a:latin typeface="Souvenir Lt BT" pitchFamily="18" charset="0"/>
              </a:rPr>
              <a:t>kupljena građa</a:t>
            </a:r>
          </a:p>
          <a:p>
            <a:pPr eaLnBrk="1" hangingPunct="1"/>
            <a:r>
              <a:rPr lang="hr-HR" smtClean="0">
                <a:latin typeface="Souvenir Lt BT" pitchFamily="18" charset="0"/>
              </a:rPr>
              <a:t>darovana građa</a:t>
            </a:r>
          </a:p>
          <a:p>
            <a:pPr eaLnBrk="1" hangingPunct="1"/>
            <a:r>
              <a:rPr lang="hr-HR" smtClean="0">
                <a:latin typeface="Souvenir Lt BT" pitchFamily="18" charset="0"/>
              </a:rPr>
              <a:t>pristigla zamjenom</a:t>
            </a:r>
          </a:p>
          <a:p>
            <a:pPr eaLnBrk="1" hangingPunct="1"/>
            <a:r>
              <a:rPr lang="hr-HR" smtClean="0">
                <a:latin typeface="Souvenir Lt BT" pitchFamily="18" charset="0"/>
              </a:rPr>
              <a:t>obveznim primjerkom</a:t>
            </a:r>
          </a:p>
          <a:p>
            <a:pPr eaLnBrk="1" hangingPunct="1"/>
            <a:r>
              <a:rPr lang="hr-HR" smtClean="0">
                <a:latin typeface="Souvenir Lt BT" pitchFamily="18" charset="0"/>
              </a:rPr>
              <a:t> - ne preporučuje se za školske knjižnice</a:t>
            </a:r>
          </a:p>
          <a:p>
            <a:pPr eaLnBrk="1" hangingPunct="1"/>
            <a:endParaRPr lang="hr-HR" smtClean="0">
              <a:latin typeface="Souvenir Lt BT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altLang="en-US"/>
              <a:t>Županijsko stručno vijeće školskih knjižničara OŠ i SŠ Zadarske županije, 26.11.2014.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>
                <a:solidFill>
                  <a:schemeClr val="tx2">
                    <a:satMod val="130000"/>
                  </a:schemeClr>
                </a:solidFill>
                <a:latin typeface="Souvenir Lt BT" pitchFamily="18" charset="0"/>
              </a:rPr>
              <a:t>Školske knjižnice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r-HR" smtClean="0">
                <a:latin typeface="Souvenir Lt BT" pitchFamily="18" charset="0"/>
              </a:rPr>
              <a:t>OŠ: 2 inventarne knjige (za učenički i nastavnički fond)</a:t>
            </a:r>
          </a:p>
          <a:p>
            <a:pPr eaLnBrk="1" hangingPunct="1"/>
            <a:r>
              <a:rPr lang="hr-HR" smtClean="0">
                <a:latin typeface="Souvenir Lt BT" pitchFamily="18" charset="0"/>
              </a:rPr>
              <a:t>SŠ: zajednički fond = zajednička inv. knjiga</a:t>
            </a:r>
          </a:p>
          <a:p>
            <a:pPr eaLnBrk="1" hangingPunct="1"/>
            <a:r>
              <a:rPr lang="hr-HR" smtClean="0">
                <a:latin typeface="Souvenir Lt BT" pitchFamily="18" charset="0"/>
              </a:rPr>
              <a:t>Zasebna inventarna knjiga za AV-građu</a:t>
            </a:r>
          </a:p>
          <a:p>
            <a:pPr eaLnBrk="1" hangingPunct="1"/>
            <a:r>
              <a:rPr lang="hr-HR" smtClean="0">
                <a:latin typeface="Souvenir Lt BT" pitchFamily="18" charset="0"/>
              </a:rPr>
              <a:t>Zasebno vođenje časopisa</a:t>
            </a:r>
          </a:p>
          <a:p>
            <a:pPr eaLnBrk="1" hangingPunct="1">
              <a:buFont typeface="Wingdings" pitchFamily="2" charset="2"/>
              <a:buNone/>
            </a:pPr>
            <a:endParaRPr lang="hr-HR" smtClean="0">
              <a:latin typeface="Souvenir Lt BT" pitchFamily="18" charset="0"/>
            </a:endParaRPr>
          </a:p>
          <a:p>
            <a:pPr eaLnBrk="1" hangingPunct="1"/>
            <a:endParaRPr lang="hr-HR" smtClean="0"/>
          </a:p>
          <a:p>
            <a:pPr eaLnBrk="1" hangingPunct="1"/>
            <a:endParaRPr lang="hr-HR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altLang="en-US"/>
              <a:t>Županijsko stručno vijeće školskih knjižničara OŠ i SŠ Zadarske županije, 26.11.2014.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>
                <a:solidFill>
                  <a:schemeClr val="tx2">
                    <a:satMod val="130000"/>
                  </a:schemeClr>
                </a:solidFill>
                <a:latin typeface="Souvenir Lt BT" pitchFamily="18" charset="0"/>
              </a:rPr>
              <a:t>Izgled inventarne knjige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r-HR" smtClean="0">
                <a:latin typeface="Souvenir Lt BT" pitchFamily="18" charset="0"/>
              </a:rPr>
              <a:t>Uvezane</a:t>
            </a:r>
          </a:p>
          <a:p>
            <a:pPr eaLnBrk="1" hangingPunct="1"/>
            <a:r>
              <a:rPr lang="hr-HR" smtClean="0">
                <a:latin typeface="Souvenir Lt BT" pitchFamily="18" charset="0"/>
              </a:rPr>
              <a:t>Stranice paginirane od br. 1 nadalje</a:t>
            </a:r>
          </a:p>
          <a:p>
            <a:pPr eaLnBrk="1" hangingPunct="1"/>
            <a:r>
              <a:rPr lang="hr-HR" smtClean="0">
                <a:latin typeface="Souvenir Lt BT" pitchFamily="18" charset="0"/>
              </a:rPr>
              <a:t>Ovjerene pečatom i potpisom ravnatelja knjižnice</a:t>
            </a:r>
          </a:p>
          <a:p>
            <a:pPr eaLnBrk="1" hangingPunct="1"/>
            <a:r>
              <a:rPr lang="hr-HR" smtClean="0">
                <a:latin typeface="Souvenir Lt BT" pitchFamily="18" charset="0"/>
              </a:rPr>
              <a:t>Na koricama: raspon inventarnih brojeva</a:t>
            </a:r>
          </a:p>
          <a:p>
            <a:pPr eaLnBrk="1" hangingPunct="1"/>
            <a:r>
              <a:rPr lang="hr-HR" smtClean="0">
                <a:latin typeface="Souvenir Lt BT" pitchFamily="18" charset="0"/>
              </a:rPr>
              <a:t>Na unutrašnjoj strani korica: </a:t>
            </a:r>
          </a:p>
          <a:p>
            <a:pPr eaLnBrk="1" hangingPunct="1">
              <a:buFont typeface="Wingdings" pitchFamily="2" charset="2"/>
              <a:buNone/>
            </a:pPr>
            <a:r>
              <a:rPr lang="hr-HR" smtClean="0">
                <a:latin typeface="Souvenir Lt BT" pitchFamily="18" charset="0"/>
              </a:rPr>
              <a:t>a. broj stranica inv. knjige i </a:t>
            </a:r>
          </a:p>
          <a:p>
            <a:pPr eaLnBrk="1" hangingPunct="1">
              <a:buFont typeface="Wingdings" pitchFamily="2" charset="2"/>
              <a:buNone/>
            </a:pPr>
            <a:r>
              <a:rPr lang="hr-HR" smtClean="0">
                <a:latin typeface="Souvenir Lt BT" pitchFamily="18" charset="0"/>
              </a:rPr>
              <a:t>b. raspon inv. brojeva koje sadrži</a:t>
            </a:r>
          </a:p>
          <a:p>
            <a:pPr eaLnBrk="1" hangingPunct="1"/>
            <a:endParaRPr lang="hr-HR" smtClean="0">
              <a:latin typeface="Souvenir Lt BT" pitchFamily="18" charset="0"/>
            </a:endParaRPr>
          </a:p>
          <a:p>
            <a:pPr eaLnBrk="1" hangingPunct="1"/>
            <a:endParaRPr lang="hr-HR" smtClean="0">
              <a:latin typeface="Souvenir Lt BT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altLang="en-US"/>
              <a:t>Županijsko stručno vijeće školskih knjižničara OŠ i SŠ Zadarske županije, 26.11.2014.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1073</TotalTime>
  <Words>1821</Words>
  <Application>Microsoft PowerPoint</Application>
  <PresentationFormat>Prikaz na zaslonu (4:3)</PresentationFormat>
  <Paragraphs>243</Paragraphs>
  <Slides>42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8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42</vt:i4>
      </vt:variant>
    </vt:vector>
  </HeadingPairs>
  <TitlesOfParts>
    <vt:vector size="51" baseType="lpstr">
      <vt:lpstr>Arial</vt:lpstr>
      <vt:lpstr>Gill Sans MT</vt:lpstr>
      <vt:lpstr>Wingdings 2</vt:lpstr>
      <vt:lpstr>Verdana</vt:lpstr>
      <vt:lpstr>Times New Roman</vt:lpstr>
      <vt:lpstr>Souvenir Lt BT</vt:lpstr>
      <vt:lpstr>Wingdings</vt:lpstr>
      <vt:lpstr>Tahoma</vt:lpstr>
      <vt:lpstr>Solstice</vt:lpstr>
      <vt:lpstr>Inventarizacija u školskoj knjižnici</vt:lpstr>
      <vt:lpstr>Što je inventar ili inventarna knjiga?</vt:lpstr>
      <vt:lpstr>Američko govorno područje</vt:lpstr>
      <vt:lpstr>Poveznica s otpisom/revizijom</vt:lpstr>
      <vt:lpstr>Vrste inventarnih knjiga</vt:lpstr>
      <vt:lpstr>a) Prema vrsti građe</vt:lpstr>
      <vt:lpstr>b) Načinu nabave</vt:lpstr>
      <vt:lpstr>Školske knjižnice</vt:lpstr>
      <vt:lpstr>Izgled inventarne knjige</vt:lpstr>
      <vt:lpstr>Prije inventarizacije</vt:lpstr>
      <vt:lpstr>nastavak</vt:lpstr>
      <vt:lpstr>VAŽNO!!</vt:lpstr>
      <vt:lpstr>Postupci inventarizacije</vt:lpstr>
      <vt:lpstr>Opis rubrika u              inventarnoj knjizi</vt:lpstr>
      <vt:lpstr>Slajd 15</vt:lpstr>
      <vt:lpstr>Slajd 16</vt:lpstr>
      <vt:lpstr>Slajd 17</vt:lpstr>
      <vt:lpstr>Slajd 18</vt:lpstr>
      <vt:lpstr>BROJ</vt:lpstr>
      <vt:lpstr>DATUM UNOSA</vt:lpstr>
      <vt:lpstr>AUTOR</vt:lpstr>
      <vt:lpstr>AUTOR - nastavak</vt:lpstr>
      <vt:lpstr>Naslov djela</vt:lpstr>
      <vt:lpstr>Mjesto i godina</vt:lpstr>
      <vt:lpstr>Dobavljač</vt:lpstr>
      <vt:lpstr>Vrijednost</vt:lpstr>
      <vt:lpstr>Signatura</vt:lpstr>
      <vt:lpstr>Napomena</vt:lpstr>
      <vt:lpstr>Donos i prijenos</vt:lpstr>
      <vt:lpstr>Postupci - nastavak</vt:lpstr>
      <vt:lpstr>Inventarizacija i računovodstvo</vt:lpstr>
      <vt:lpstr>VAŽNO!</vt:lpstr>
      <vt:lpstr>Inventarizacija AV-građe</vt:lpstr>
      <vt:lpstr>AV-građa - nastavak</vt:lpstr>
      <vt:lpstr>Serijske publikacije - evidencija</vt:lpstr>
      <vt:lpstr>Slajd 36</vt:lpstr>
      <vt:lpstr>Novine</vt:lpstr>
      <vt:lpstr>Slajd 38</vt:lpstr>
      <vt:lpstr>Inventarizacija serijskih publ.</vt:lpstr>
      <vt:lpstr>Rubrike u inventarnoj knjizi</vt:lpstr>
      <vt:lpstr>Rubrike</vt:lpstr>
      <vt:lpstr>Hvala!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Knjižnica</cp:lastModifiedBy>
  <cp:revision>189</cp:revision>
  <dcterms:created xsi:type="dcterms:W3CDTF">1601-01-01T00:00:00Z</dcterms:created>
  <dcterms:modified xsi:type="dcterms:W3CDTF">2015-09-24T09:04:00Z</dcterms:modified>
</cp:coreProperties>
</file>