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8" r:id="rId34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strips/>
    <p:sndAc>
      <p:stSnd>
        <p:snd r:embed="rId1" name="page-flip-01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EBBAF-8F7D-4333-B321-5F51440A7A3C}" type="datetimeFigureOut">
              <a:rPr lang="sr-Latn-CS" smtClean="0"/>
              <a:pPr/>
              <a:t>10.12.2018.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F733B-964B-43F6-B3D6-2D3D51445740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/>
    <p:sndAc>
      <p:stSnd>
        <p:snd r:embed="rId13" name="page-flip-01a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1470025"/>
          </a:xfrm>
        </p:spPr>
        <p:txBody>
          <a:bodyPr/>
          <a:lstStyle/>
          <a:p>
            <a:r>
              <a:rPr lang="hr-HR" dirty="0" smtClean="0"/>
              <a:t>OTKRIJ SLIKU</a:t>
            </a:r>
            <a:br>
              <a:rPr lang="hr-HR" dirty="0" smtClean="0"/>
            </a:br>
            <a:r>
              <a:rPr lang="hr-HR" dirty="0" smtClean="0"/>
              <a:t>1.RAZRED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766936"/>
          </a:xfrm>
        </p:spPr>
        <p:txBody>
          <a:bodyPr/>
          <a:lstStyle/>
          <a:p>
            <a:r>
              <a:rPr lang="hr-HR" dirty="0" smtClean="0"/>
              <a:t>JA SAM UČENIK</a:t>
            </a:r>
            <a:endParaRPr lang="hr-HR" dirty="0"/>
          </a:p>
        </p:txBody>
      </p:sp>
      <p:sp>
        <p:nvSpPr>
          <p:cNvPr id="4" name="TekstniOkvir 3"/>
          <p:cNvSpPr txBox="1"/>
          <p:nvPr/>
        </p:nvSpPr>
        <p:spPr>
          <a:xfrm>
            <a:off x="5143504" y="6143644"/>
            <a:ext cx="385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Izradila: Marija Zadro, mag.prim.educ.</a:t>
            </a:r>
            <a:endParaRPr lang="hr-HR" dirty="0"/>
          </a:p>
        </p:txBody>
      </p: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ĐAK</a:t>
            </a:r>
            <a:endParaRPr lang="hr-HR" sz="6000" b="1" dirty="0"/>
          </a:p>
        </p:txBody>
      </p:sp>
      <p:pic>
        <p:nvPicPr>
          <p:cNvPr id="23554" name="Picture 2" descr="Slikovni rezultat za boy schooler cartoon"/>
          <p:cNvPicPr>
            <a:picLocks noChangeAspect="1" noChangeArrowheads="1"/>
          </p:cNvPicPr>
          <p:nvPr/>
        </p:nvPicPr>
        <p:blipFill>
          <a:blip r:embed="rId4"/>
          <a:srcRect r="43333" b="6666"/>
          <a:stretch>
            <a:fillRect/>
          </a:stretch>
        </p:blipFill>
        <p:spPr bwMode="auto">
          <a:xfrm>
            <a:off x="3000364" y="1500174"/>
            <a:ext cx="3010601" cy="4958638"/>
          </a:xfrm>
          <a:prstGeom prst="rect">
            <a:avLst/>
          </a:prstGeom>
          <a:noFill/>
        </p:spPr>
      </p:pic>
      <p:sp>
        <p:nvSpPr>
          <p:cNvPr id="6" name="Pravokutnik 5"/>
          <p:cNvSpPr/>
          <p:nvPr/>
        </p:nvSpPr>
        <p:spPr>
          <a:xfrm>
            <a:off x="2928926" y="192880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4143372" y="192880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357818" y="192880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2928926" y="4214818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4143372" y="4214818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5357818" y="4214818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cxnSp>
        <p:nvCxnSpPr>
          <p:cNvPr id="12" name="Ravni poveznik 11"/>
          <p:cNvCxnSpPr/>
          <p:nvPr/>
        </p:nvCxnSpPr>
        <p:spPr>
          <a:xfrm>
            <a:off x="3857620" y="1214422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EKRAN</a:t>
            </a:r>
            <a:endParaRPr lang="hr-HR" sz="6000" b="1" dirty="0"/>
          </a:p>
        </p:txBody>
      </p:sp>
      <p:pic>
        <p:nvPicPr>
          <p:cNvPr id="22530" name="Picture 2" descr="Povezana sli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1785926"/>
            <a:ext cx="4286250" cy="4286250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285984" y="192880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285984" y="4214818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3500430" y="192880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714876" y="192880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929322" y="192880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500430" y="4214818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714876" y="4214818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929322" y="4214818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428992" y="1357298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FLOMASTERI</a:t>
            </a:r>
            <a:endParaRPr lang="hr-HR" sz="6000" b="1" dirty="0"/>
          </a:p>
        </p:txBody>
      </p:sp>
      <p:pic>
        <p:nvPicPr>
          <p:cNvPr id="21506" name="Picture 2" descr="https://shop.skolskaknjiga.hr/media/catalog/product/cache/1/image/1800x/040ec09b1e35df139433887a97daa66f/5/6/568420.jpg"/>
          <p:cNvPicPr>
            <a:picLocks noChangeAspect="1" noChangeArrowheads="1"/>
          </p:cNvPicPr>
          <p:nvPr/>
        </p:nvPicPr>
        <p:blipFill>
          <a:blip r:embed="rId4"/>
          <a:srcRect t="6267" b="4749"/>
          <a:stretch>
            <a:fillRect/>
          </a:stretch>
        </p:blipFill>
        <p:spPr bwMode="auto">
          <a:xfrm>
            <a:off x="2357422" y="1428736"/>
            <a:ext cx="4468800" cy="5072098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143108" y="1357298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143108" y="4000504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3357554" y="1357298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572000" y="1357298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786446" y="1357298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357554" y="4000504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572000" y="4000504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786446" y="4000504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2500298" y="1000108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GRB</a:t>
            </a:r>
            <a:endParaRPr lang="hr-HR" sz="6000" b="1" dirty="0"/>
          </a:p>
        </p:txBody>
      </p:sp>
      <p:pic>
        <p:nvPicPr>
          <p:cNvPr id="20482" name="Picture 2" descr="Slikovni rezultat za gr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1285860"/>
            <a:ext cx="4000528" cy="5298700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214546" y="1285860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214546" y="392906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3428992" y="392906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643438" y="392906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857884" y="392906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428992" y="1285860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643438" y="1285860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857884" y="1285860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929058" y="928670"/>
            <a:ext cx="500066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HLAČE</a:t>
            </a:r>
            <a:endParaRPr lang="hr-HR" sz="6000" b="1" dirty="0"/>
          </a:p>
        </p:txBody>
      </p:sp>
      <p:pic>
        <p:nvPicPr>
          <p:cNvPr id="4" name="Picture 2" descr="Slikovni rezultat za PANTS cart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1571612"/>
            <a:ext cx="5072074" cy="5072074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071670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3286116" y="1428736"/>
            <a:ext cx="135732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4572000" y="1428736"/>
            <a:ext cx="135732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929322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2071670" y="4071942"/>
            <a:ext cx="122396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286116" y="4071942"/>
            <a:ext cx="1285884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572000" y="4071942"/>
            <a:ext cx="135732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929322" y="4071942"/>
            <a:ext cx="1214446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500430" y="1285860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IGRALIŠTE</a:t>
            </a:r>
            <a:endParaRPr lang="hr-HR" sz="6000" b="1" dirty="0"/>
          </a:p>
        </p:txBody>
      </p:sp>
      <p:pic>
        <p:nvPicPr>
          <p:cNvPr id="18434" name="Picture 2" descr="Povezana slika"/>
          <p:cNvPicPr>
            <a:picLocks noChangeAspect="1" noChangeArrowheads="1"/>
          </p:cNvPicPr>
          <p:nvPr/>
        </p:nvPicPr>
        <p:blipFill>
          <a:blip r:embed="rId4"/>
          <a:srcRect b="7143"/>
          <a:stretch>
            <a:fillRect/>
          </a:stretch>
        </p:blipFill>
        <p:spPr bwMode="auto">
          <a:xfrm>
            <a:off x="1285852" y="1714488"/>
            <a:ext cx="6643734" cy="4429156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071538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1071538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2285984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3500430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4714876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5929322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7143768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2285984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3500430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4714876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sp>
        <p:nvSpPr>
          <p:cNvPr id="15" name="Pravokutnik 14"/>
          <p:cNvSpPr/>
          <p:nvPr/>
        </p:nvSpPr>
        <p:spPr>
          <a:xfrm>
            <a:off x="5929322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11</a:t>
            </a:r>
            <a:endParaRPr lang="hr-HR" dirty="0"/>
          </a:p>
        </p:txBody>
      </p:sp>
      <p:sp>
        <p:nvSpPr>
          <p:cNvPr id="16" name="Pravokutnik 15"/>
          <p:cNvSpPr/>
          <p:nvPr/>
        </p:nvSpPr>
        <p:spPr>
          <a:xfrm>
            <a:off x="7143768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12</a:t>
            </a:r>
            <a:endParaRPr lang="hr-HR" dirty="0"/>
          </a:p>
        </p:txBody>
      </p:sp>
      <p:cxnSp>
        <p:nvCxnSpPr>
          <p:cNvPr id="17" name="Ravni poveznik 16"/>
          <p:cNvCxnSpPr/>
          <p:nvPr/>
        </p:nvCxnSpPr>
        <p:spPr>
          <a:xfrm>
            <a:off x="2857488" y="1142984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JABUKA</a:t>
            </a:r>
            <a:endParaRPr lang="hr-HR" sz="6000" b="1" dirty="0"/>
          </a:p>
        </p:txBody>
      </p:sp>
      <p:pic>
        <p:nvPicPr>
          <p:cNvPr id="4" name="Picture 2" descr="Slikovni rezultat za APPLE  cartoon"/>
          <p:cNvPicPr>
            <a:picLocks noChangeAspect="1" noChangeArrowheads="1"/>
          </p:cNvPicPr>
          <p:nvPr/>
        </p:nvPicPr>
        <p:blipFill>
          <a:blip r:embed="rId4"/>
          <a:srcRect b="6249"/>
          <a:stretch>
            <a:fillRect/>
          </a:stretch>
        </p:blipFill>
        <p:spPr bwMode="auto">
          <a:xfrm>
            <a:off x="2071670" y="1571612"/>
            <a:ext cx="4929222" cy="4976653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3214678" y="157161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4429124" y="157161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2000232" y="157161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643570" y="157161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2000232" y="4143380"/>
            <a:ext cx="122396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214678" y="4143380"/>
            <a:ext cx="122396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429124" y="4143380"/>
            <a:ext cx="122396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643570" y="4143380"/>
            <a:ext cx="122396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071802" y="1285860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KREDA</a:t>
            </a:r>
            <a:endParaRPr lang="hr-HR" sz="6000" b="1" dirty="0"/>
          </a:p>
        </p:txBody>
      </p:sp>
      <p:pic>
        <p:nvPicPr>
          <p:cNvPr id="16386" name="Picture 2" descr="Slikovni rezultat za kreda"/>
          <p:cNvPicPr>
            <a:picLocks noChangeAspect="1" noChangeArrowheads="1"/>
          </p:cNvPicPr>
          <p:nvPr/>
        </p:nvPicPr>
        <p:blipFill>
          <a:blip r:embed="rId4"/>
          <a:srcRect b="5021"/>
          <a:stretch>
            <a:fillRect/>
          </a:stretch>
        </p:blipFill>
        <p:spPr bwMode="auto">
          <a:xfrm>
            <a:off x="1714480" y="1428736"/>
            <a:ext cx="5500726" cy="5224525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571604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1571604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2786050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000496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214942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6429388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2786050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4000496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5214942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5" name="Pravokutnik 14"/>
          <p:cNvSpPr/>
          <p:nvPr/>
        </p:nvSpPr>
        <p:spPr>
          <a:xfrm>
            <a:off x="6429388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cxnSp>
        <p:nvCxnSpPr>
          <p:cNvPr id="16" name="Ravni poveznik 15"/>
          <p:cNvCxnSpPr/>
          <p:nvPr/>
        </p:nvCxnSpPr>
        <p:spPr>
          <a:xfrm>
            <a:off x="3571868" y="1071546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LIKOVNA KUTIJA</a:t>
            </a:r>
            <a:endParaRPr lang="hr-HR" sz="6000" b="1" dirty="0"/>
          </a:p>
        </p:txBody>
      </p:sp>
      <p:pic>
        <p:nvPicPr>
          <p:cNvPr id="15362" name="Picture 2" descr="Slikovni rezultat za likovna kutij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428736"/>
            <a:ext cx="5214974" cy="5214975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571604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786050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4000496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214942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6429388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1571604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2786050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4000496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5214942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6429388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cxnSp>
        <p:nvCxnSpPr>
          <p:cNvPr id="15" name="Ravni poveznik 14"/>
          <p:cNvCxnSpPr/>
          <p:nvPr/>
        </p:nvCxnSpPr>
        <p:spPr>
          <a:xfrm>
            <a:off x="2000232" y="1071546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LJEPILO</a:t>
            </a:r>
            <a:endParaRPr lang="hr-HR" sz="6000" b="1" dirty="0"/>
          </a:p>
        </p:txBody>
      </p:sp>
      <p:pic>
        <p:nvPicPr>
          <p:cNvPr id="14338" name="Picture 2" descr="Slikovni rezultat za ljepil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357298"/>
            <a:ext cx="5143536" cy="5132131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928794" y="1285860"/>
            <a:ext cx="1295400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3214678" y="1285860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4500562" y="1285860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786446" y="1285860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1928794" y="3929066"/>
            <a:ext cx="1295400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214678" y="3929066"/>
            <a:ext cx="1295400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500562" y="3929066"/>
            <a:ext cx="1295400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786446" y="3929066"/>
            <a:ext cx="1295400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428992" y="928670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ZAIGRAJMO IGRU: OTKRIJ SLIKU!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76046" y="1628800"/>
            <a:ext cx="8229600" cy="4525963"/>
          </a:xfrm>
        </p:spPr>
        <p:txBody>
          <a:bodyPr/>
          <a:lstStyle/>
          <a:p>
            <a:pPr algn="just"/>
            <a:r>
              <a:rPr lang="hr-HR" dirty="0" smtClean="0"/>
              <a:t>ODABERI BROJ</a:t>
            </a:r>
          </a:p>
          <a:p>
            <a:pPr algn="just">
              <a:buNone/>
            </a:pPr>
            <a:endParaRPr lang="hr-HR" dirty="0" smtClean="0"/>
          </a:p>
          <a:p>
            <a:pPr algn="just"/>
            <a:r>
              <a:rPr lang="hr-HR" dirty="0" smtClean="0"/>
              <a:t>OTKRIVA SE DIO SLIKE</a:t>
            </a:r>
          </a:p>
          <a:p>
            <a:pPr algn="just">
              <a:buNone/>
            </a:pPr>
            <a:endParaRPr lang="hr-HR" dirty="0" smtClean="0"/>
          </a:p>
          <a:p>
            <a:pPr algn="just"/>
            <a:r>
              <a:rPr lang="hr-HR" dirty="0" smtClean="0"/>
              <a:t>POKUŠAJ POGODITI ŠTO JE NA SLICI PRIJE NEGO SE OTVORE SVI DIJELOVI SLIKE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MAPA</a:t>
            </a:r>
            <a:endParaRPr lang="hr-HR" sz="6000" b="1" dirty="0"/>
          </a:p>
        </p:txBody>
      </p:sp>
      <p:sp>
        <p:nvSpPr>
          <p:cNvPr id="13314" name="AutoShape 2" descr="Slikovni rezultat za likovna map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13316" name="Picture 4" descr="Povezana sli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357298"/>
            <a:ext cx="3857652" cy="5357850"/>
          </a:xfrm>
          <a:prstGeom prst="rect">
            <a:avLst/>
          </a:prstGeom>
          <a:noFill/>
        </p:spPr>
      </p:pic>
      <p:sp>
        <p:nvSpPr>
          <p:cNvPr id="6" name="Pravokutnik 5"/>
          <p:cNvSpPr/>
          <p:nvPr/>
        </p:nvSpPr>
        <p:spPr>
          <a:xfrm>
            <a:off x="2285984" y="1428736"/>
            <a:ext cx="1223962" cy="27146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2285984" y="4143380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3500430" y="4143380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4714876" y="4143380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5929322" y="4143380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3500430" y="1428736"/>
            <a:ext cx="1223962" cy="27146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4714876" y="1428736"/>
            <a:ext cx="1223962" cy="27146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</a:p>
        </p:txBody>
      </p:sp>
      <p:sp>
        <p:nvSpPr>
          <p:cNvPr id="13" name="Pravokutnik 12"/>
          <p:cNvSpPr/>
          <p:nvPr/>
        </p:nvSpPr>
        <p:spPr>
          <a:xfrm>
            <a:off x="5929322" y="1428736"/>
            <a:ext cx="1223962" cy="27146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cxnSp>
        <p:nvCxnSpPr>
          <p:cNvPr id="14" name="Ravni poveznik 13"/>
          <p:cNvCxnSpPr/>
          <p:nvPr/>
        </p:nvCxnSpPr>
        <p:spPr>
          <a:xfrm>
            <a:off x="3643306" y="1000108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NAOČALE</a:t>
            </a:r>
            <a:endParaRPr lang="hr-HR" sz="6000" b="1" dirty="0"/>
          </a:p>
        </p:txBody>
      </p:sp>
      <p:pic>
        <p:nvPicPr>
          <p:cNvPr id="12290" name="Picture 2" descr="Slikovni rezultat za glasses cart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1428736"/>
            <a:ext cx="4929221" cy="4929222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143108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143108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3357554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572000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786446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357554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572000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786446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000364" y="1142984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NJIHALJKA</a:t>
            </a:r>
            <a:endParaRPr lang="hr-HR" sz="6000" b="1" dirty="0"/>
          </a:p>
        </p:txBody>
      </p:sp>
      <p:pic>
        <p:nvPicPr>
          <p:cNvPr id="4" name="Picture 6" descr="Povezana slika"/>
          <p:cNvPicPr>
            <a:picLocks noChangeAspect="1" noChangeArrowheads="1"/>
          </p:cNvPicPr>
          <p:nvPr/>
        </p:nvPicPr>
        <p:blipFill>
          <a:blip r:embed="rId4"/>
          <a:srcRect b="8396"/>
          <a:stretch>
            <a:fillRect/>
          </a:stretch>
        </p:blipFill>
        <p:spPr bwMode="auto">
          <a:xfrm>
            <a:off x="2357422" y="1643050"/>
            <a:ext cx="4057630" cy="5072074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928794" y="1643050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3143240" y="1643050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4357686" y="1643050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572132" y="1643050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1928794" y="4214818"/>
            <a:ext cx="122396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143240" y="4214818"/>
            <a:ext cx="122396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357686" y="4214818"/>
            <a:ext cx="122396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572132" y="4214818"/>
            <a:ext cx="1223962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2786050" y="1285860"/>
            <a:ext cx="78581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ORMAR</a:t>
            </a:r>
            <a:endParaRPr lang="hr-HR" sz="6000" b="1" dirty="0"/>
          </a:p>
        </p:txBody>
      </p:sp>
      <p:sp>
        <p:nvSpPr>
          <p:cNvPr id="10242" name="AutoShape 2" descr="Slikovni rezultat za wardrobe carto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10244" name="AutoShape 4" descr="Slikovni rezultat za wardrobe carto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10246" name="Picture 6" descr="Slikovni rezultat za wardrobe cart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357298"/>
            <a:ext cx="5658393" cy="5310185"/>
          </a:xfrm>
          <a:prstGeom prst="rect">
            <a:avLst/>
          </a:prstGeom>
          <a:noFill/>
        </p:spPr>
      </p:pic>
      <p:sp>
        <p:nvSpPr>
          <p:cNvPr id="7" name="Pravokutnik 6"/>
          <p:cNvSpPr/>
          <p:nvPr/>
        </p:nvSpPr>
        <p:spPr>
          <a:xfrm>
            <a:off x="1643042" y="1357298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1643042" y="4000504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2857488" y="1357298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4071934" y="1357298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5286380" y="1357298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6500826" y="1357298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2857488" y="4000504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4071934" y="4000504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5" name="Pravokutnik 14"/>
          <p:cNvSpPr/>
          <p:nvPr/>
        </p:nvSpPr>
        <p:spPr>
          <a:xfrm>
            <a:off x="5286380" y="4000504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6" name="Pravokutnik 15"/>
          <p:cNvSpPr/>
          <p:nvPr/>
        </p:nvSpPr>
        <p:spPr>
          <a:xfrm>
            <a:off x="6500826" y="4000504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cxnSp>
        <p:nvCxnSpPr>
          <p:cNvPr id="17" name="Ravni poveznik 16"/>
          <p:cNvCxnSpPr/>
          <p:nvPr/>
        </p:nvCxnSpPr>
        <p:spPr>
          <a:xfrm>
            <a:off x="3286116" y="1000108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PLOČA</a:t>
            </a:r>
            <a:endParaRPr lang="hr-HR" sz="6000" b="1" dirty="0"/>
          </a:p>
        </p:txBody>
      </p:sp>
      <p:sp>
        <p:nvSpPr>
          <p:cNvPr id="9218" name="AutoShape 2" descr="Slikovni rezultat za school board carto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9220" name="Picture 4" descr="Povezana sli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643050"/>
            <a:ext cx="6191250" cy="4552951"/>
          </a:xfrm>
          <a:prstGeom prst="rect">
            <a:avLst/>
          </a:prstGeom>
          <a:noFill/>
        </p:spPr>
      </p:pic>
      <p:sp>
        <p:nvSpPr>
          <p:cNvPr id="6" name="Pravokutnik 5"/>
          <p:cNvSpPr/>
          <p:nvPr/>
        </p:nvSpPr>
        <p:spPr>
          <a:xfrm>
            <a:off x="1500166" y="1428736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1500166" y="4071942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2786050" y="1428736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4071934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5286380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6500826" y="1428736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2786050" y="4071942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4071934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5286380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5" name="Pravokutnik 14"/>
          <p:cNvSpPr/>
          <p:nvPr/>
        </p:nvSpPr>
        <p:spPr>
          <a:xfrm>
            <a:off x="6500826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cxnSp>
        <p:nvCxnSpPr>
          <p:cNvPr id="16" name="Ravni poveznik 15"/>
          <p:cNvCxnSpPr/>
          <p:nvPr/>
        </p:nvCxnSpPr>
        <p:spPr>
          <a:xfrm>
            <a:off x="3428992" y="1142984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RAČUNALO</a:t>
            </a:r>
            <a:endParaRPr lang="hr-HR" sz="6000" b="1" dirty="0"/>
          </a:p>
        </p:txBody>
      </p:sp>
      <p:pic>
        <p:nvPicPr>
          <p:cNvPr id="8194" name="Picture 2" descr="Slikovni rezultat za computer cartoon"/>
          <p:cNvPicPr>
            <a:picLocks noChangeAspect="1" noChangeArrowheads="1"/>
          </p:cNvPicPr>
          <p:nvPr/>
        </p:nvPicPr>
        <p:blipFill>
          <a:blip r:embed="rId4"/>
          <a:srcRect b="6249"/>
          <a:stretch>
            <a:fillRect/>
          </a:stretch>
        </p:blipFill>
        <p:spPr bwMode="auto">
          <a:xfrm>
            <a:off x="1928794" y="1433550"/>
            <a:ext cx="5357850" cy="5267586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428728" y="1428736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714612" y="1428736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4000496" y="1428736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286380" y="1428736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6572264" y="1428736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1428728" y="4071942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2714612" y="4071942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4000496" y="4071942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5286380" y="4071942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6572264" y="4071942"/>
            <a:ext cx="1285884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cxnSp>
        <p:nvCxnSpPr>
          <p:cNvPr id="15" name="Ravni poveznik 14"/>
          <p:cNvCxnSpPr/>
          <p:nvPr/>
        </p:nvCxnSpPr>
        <p:spPr>
          <a:xfrm>
            <a:off x="2786050" y="1142984"/>
            <a:ext cx="500066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STOL I STOLAC</a:t>
            </a:r>
            <a:endParaRPr lang="hr-HR" sz="6000" b="1" dirty="0"/>
          </a:p>
        </p:txBody>
      </p:sp>
      <p:pic>
        <p:nvPicPr>
          <p:cNvPr id="7170" name="Picture 2" descr="Slikovni rezultat za school table cart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643050"/>
            <a:ext cx="5357850" cy="4643470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571604" y="1643050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1571604" y="4000504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2786050" y="1643050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000496" y="1643050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214942" y="1643050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6429388" y="1643050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2786050" y="4000504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4000496" y="4000504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5214942" y="4000504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6429388" y="4000504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cxnSp>
        <p:nvCxnSpPr>
          <p:cNvPr id="15" name="Ravni poveznik 14"/>
          <p:cNvCxnSpPr/>
          <p:nvPr/>
        </p:nvCxnSpPr>
        <p:spPr>
          <a:xfrm>
            <a:off x="2143108" y="1285860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Ravni poveznik 15"/>
          <p:cNvCxnSpPr/>
          <p:nvPr/>
        </p:nvCxnSpPr>
        <p:spPr>
          <a:xfrm>
            <a:off x="4286248" y="1214422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ŠILJILO</a:t>
            </a:r>
            <a:endParaRPr lang="hr-HR" sz="6000" b="1" dirty="0"/>
          </a:p>
        </p:txBody>
      </p:sp>
      <p:pic>
        <p:nvPicPr>
          <p:cNvPr id="6146" name="Picture 2" descr="Slikovni rezultat za SHARPENER cart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1357298"/>
            <a:ext cx="5214974" cy="5214974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000232" y="1714488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3214678" y="1714488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4429124" y="1714488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643570" y="1714488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2000232" y="4071942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214678" y="4071942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429124" y="4071942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643570" y="4071942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357554" y="1285860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TORBA</a:t>
            </a:r>
            <a:endParaRPr lang="hr-HR" sz="6000" b="1" dirty="0"/>
          </a:p>
        </p:txBody>
      </p:sp>
      <p:pic>
        <p:nvPicPr>
          <p:cNvPr id="4" name="Picture 2" descr="Povezana sli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1714488"/>
            <a:ext cx="4515082" cy="4786306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3214678" y="1714488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4429124" y="1714488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5643570" y="1714488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2000232" y="1714488"/>
            <a:ext cx="1223962" cy="23574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2000232" y="4071942"/>
            <a:ext cx="1223962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214678" y="4071942"/>
            <a:ext cx="1223962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429124" y="4071942"/>
            <a:ext cx="1223962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643570" y="4071942"/>
            <a:ext cx="1223962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071802" y="1285860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URA</a:t>
            </a:r>
            <a:endParaRPr lang="hr-HR" sz="6000" b="1" dirty="0"/>
          </a:p>
        </p:txBody>
      </p:sp>
      <p:pic>
        <p:nvPicPr>
          <p:cNvPr id="4098" name="Picture 2" descr="Povezana sli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428736"/>
            <a:ext cx="5214974" cy="5214974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000232" y="1357298"/>
            <a:ext cx="1223962" cy="27146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000232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3214678" y="1357298"/>
            <a:ext cx="1223962" cy="27146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429124" y="1357298"/>
            <a:ext cx="1223962" cy="27146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643570" y="1357298"/>
            <a:ext cx="1223962" cy="27146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214678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429124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643570" y="4071942"/>
            <a:ext cx="1223962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786182" y="1000108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AUTIĆ</a:t>
            </a:r>
            <a:endParaRPr lang="hr-HR" sz="6000" b="1" dirty="0"/>
          </a:p>
        </p:txBody>
      </p:sp>
      <p:pic>
        <p:nvPicPr>
          <p:cNvPr id="4" name="Picture 2" descr="Slikovni rezultat za CAR CART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785926"/>
            <a:ext cx="6429420" cy="4286280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285852" y="1785926"/>
            <a:ext cx="1295400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571736" y="1785926"/>
            <a:ext cx="1295400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3857620" y="1785926"/>
            <a:ext cx="1295400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143504" y="1785926"/>
            <a:ext cx="1295400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6429388" y="1785926"/>
            <a:ext cx="1357322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1285852" y="3929066"/>
            <a:ext cx="1285884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2571736" y="3929066"/>
            <a:ext cx="1285884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3857620" y="3929066"/>
            <a:ext cx="1285884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5143504" y="3929066"/>
            <a:ext cx="1285884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6429388" y="3929066"/>
            <a:ext cx="1357322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cxnSp>
        <p:nvCxnSpPr>
          <p:cNvPr id="15" name="Ravni poveznik 14"/>
          <p:cNvCxnSpPr/>
          <p:nvPr/>
        </p:nvCxnSpPr>
        <p:spPr>
          <a:xfrm>
            <a:off x="3571868" y="1285860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VRATA</a:t>
            </a:r>
            <a:endParaRPr lang="hr-HR" sz="6000" b="1" dirty="0"/>
          </a:p>
        </p:txBody>
      </p:sp>
      <p:pic>
        <p:nvPicPr>
          <p:cNvPr id="3074" name="Picture 2" descr="Slikovni rezultat za DOOR cart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1571612"/>
            <a:ext cx="5072113" cy="5072116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643174" y="157161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3857620" y="157161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5072066" y="157161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</a:p>
        </p:txBody>
      </p:sp>
      <p:sp>
        <p:nvSpPr>
          <p:cNvPr id="8" name="Pravokutnik 7"/>
          <p:cNvSpPr/>
          <p:nvPr/>
        </p:nvSpPr>
        <p:spPr>
          <a:xfrm>
            <a:off x="2643174" y="4143356"/>
            <a:ext cx="1223962" cy="25717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3857620" y="4143380"/>
            <a:ext cx="1223962" cy="25717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5072066" y="4143380"/>
            <a:ext cx="1223962" cy="25717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cxnSp>
        <p:nvCxnSpPr>
          <p:cNvPr id="11" name="Ravni poveznik 10"/>
          <p:cNvCxnSpPr/>
          <p:nvPr/>
        </p:nvCxnSpPr>
        <p:spPr>
          <a:xfrm>
            <a:off x="3286116" y="1142984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ZID</a:t>
            </a:r>
            <a:endParaRPr lang="hr-HR" sz="6000" b="1" dirty="0"/>
          </a:p>
        </p:txBody>
      </p:sp>
      <p:pic>
        <p:nvPicPr>
          <p:cNvPr id="2050" name="Picture 2" descr="Povezana sli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500174"/>
            <a:ext cx="4857784" cy="4857784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000232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000232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3214678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429124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643570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214678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429124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643570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714744" y="1071546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ŽETONI</a:t>
            </a:r>
            <a:endParaRPr lang="hr-HR" sz="6000" b="1" dirty="0"/>
          </a:p>
        </p:txBody>
      </p:sp>
      <p:pic>
        <p:nvPicPr>
          <p:cNvPr id="1026" name="Picture 2" descr="Povezana sli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1857364"/>
            <a:ext cx="6623191" cy="4271959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785918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3000364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4214810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429256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6643702" y="1500174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1785918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3000364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4214810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5429256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6643702" y="4071942"/>
            <a:ext cx="1223962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cxnSp>
        <p:nvCxnSpPr>
          <p:cNvPr id="15" name="Ravni poveznik 14"/>
          <p:cNvCxnSpPr/>
          <p:nvPr/>
        </p:nvCxnSpPr>
        <p:spPr>
          <a:xfrm>
            <a:off x="3357554" y="1142984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SLIKE U IGRI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57290" y="1643050"/>
            <a:ext cx="8115328" cy="4525963"/>
          </a:xfrm>
        </p:spPr>
        <p:txBody>
          <a:bodyPr/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SLIKE KORIŠTENE U IGRI PREUZETE SU S </a:t>
            </a:r>
          </a:p>
          <a:p>
            <a:pPr>
              <a:buNone/>
            </a:pPr>
            <a:r>
              <a:rPr lang="hr-HR" dirty="0" smtClean="0"/>
              <a:t>INTERNETA. </a:t>
            </a:r>
          </a:p>
        </p:txBody>
      </p:sp>
    </p:spTree>
  </p:cSld>
  <p:clrMapOvr>
    <a:masterClrMapping/>
  </p:clrMapOvr>
  <p:transition spd="slow">
    <p:strips/>
    <p:sndAc>
      <p:stSnd>
        <p:snd r:embed="rId2" name="page-flip-01a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BILJEŽNICA</a:t>
            </a:r>
            <a:endParaRPr lang="hr-HR" sz="6000" b="1" dirty="0"/>
          </a:p>
        </p:txBody>
      </p:sp>
      <p:pic>
        <p:nvPicPr>
          <p:cNvPr id="29698" name="Picture 2" descr="Slikovni rezultat za notebook cart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1714488"/>
            <a:ext cx="5315124" cy="4767258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500166" y="1714488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1500166" y="4143380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2786050" y="1714488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071934" y="1714488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357818" y="1714488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6643702" y="1714488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2786050" y="4143380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4071934" y="4143380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5357818" y="4143380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6643702" y="4143380"/>
            <a:ext cx="129540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cxnSp>
        <p:nvCxnSpPr>
          <p:cNvPr id="15" name="Ravni poveznik 14"/>
          <p:cNvCxnSpPr/>
          <p:nvPr/>
        </p:nvCxnSpPr>
        <p:spPr>
          <a:xfrm>
            <a:off x="2714612" y="1285860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Autofit/>
          </a:bodyPr>
          <a:lstStyle/>
          <a:p>
            <a:r>
              <a:rPr lang="hr-HR" sz="6000" b="1" dirty="0" smtClean="0"/>
              <a:t>CVIJET</a:t>
            </a:r>
            <a:endParaRPr lang="hr-HR" sz="6000" b="1" dirty="0"/>
          </a:p>
        </p:txBody>
      </p:sp>
      <p:pic>
        <p:nvPicPr>
          <p:cNvPr id="28674" name="Picture 2" descr="Povezana slika"/>
          <p:cNvPicPr>
            <a:picLocks noChangeAspect="1" noChangeArrowheads="1"/>
          </p:cNvPicPr>
          <p:nvPr/>
        </p:nvPicPr>
        <p:blipFill>
          <a:blip r:embed="rId4"/>
          <a:srcRect b="8928"/>
          <a:stretch>
            <a:fillRect/>
          </a:stretch>
        </p:blipFill>
        <p:spPr bwMode="auto">
          <a:xfrm>
            <a:off x="1785918" y="1463019"/>
            <a:ext cx="5500726" cy="5252129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2071670" y="1428736"/>
            <a:ext cx="1295400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3357554" y="1428736"/>
            <a:ext cx="1295400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4643438" y="1428736"/>
            <a:ext cx="1295400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5929322" y="1428736"/>
            <a:ext cx="1295400" cy="25717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2071670" y="4000504"/>
            <a:ext cx="1295400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3357554" y="4000504"/>
            <a:ext cx="1295400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4643438" y="4000504"/>
            <a:ext cx="1295400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5929322" y="4000504"/>
            <a:ext cx="1295400" cy="2643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cxnSp>
        <p:nvCxnSpPr>
          <p:cNvPr id="13" name="Ravni poveznik 12"/>
          <p:cNvCxnSpPr/>
          <p:nvPr/>
        </p:nvCxnSpPr>
        <p:spPr>
          <a:xfrm>
            <a:off x="3500430" y="1142984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ČITANKA</a:t>
            </a:r>
            <a:endParaRPr lang="hr-HR" sz="6000" b="1" dirty="0"/>
          </a:p>
        </p:txBody>
      </p:sp>
      <p:pic>
        <p:nvPicPr>
          <p:cNvPr id="27650" name="Picture 2" descr="Povezana sli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643050"/>
            <a:ext cx="3643338" cy="4736341"/>
          </a:xfrm>
          <a:prstGeom prst="rect">
            <a:avLst/>
          </a:prstGeom>
          <a:noFill/>
        </p:spPr>
      </p:pic>
      <p:sp>
        <p:nvSpPr>
          <p:cNvPr id="6" name="Pravokutnik 5"/>
          <p:cNvSpPr/>
          <p:nvPr/>
        </p:nvSpPr>
        <p:spPr>
          <a:xfrm>
            <a:off x="2786050" y="1643050"/>
            <a:ext cx="1295400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2786050" y="4143380"/>
            <a:ext cx="1295400" cy="25003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071934" y="1643050"/>
            <a:ext cx="1295400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357818" y="1643050"/>
            <a:ext cx="1295400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4071934" y="4143380"/>
            <a:ext cx="1295400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5357818" y="4143380"/>
            <a:ext cx="1295400" cy="2500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cxnSp>
        <p:nvCxnSpPr>
          <p:cNvPr id="12" name="Ravni poveznik 11"/>
          <p:cNvCxnSpPr/>
          <p:nvPr/>
        </p:nvCxnSpPr>
        <p:spPr>
          <a:xfrm>
            <a:off x="3214678" y="1214422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ĆUK</a:t>
            </a:r>
            <a:endParaRPr lang="hr-HR" sz="6000" b="1" dirty="0"/>
          </a:p>
        </p:txBody>
      </p:sp>
      <p:pic>
        <p:nvPicPr>
          <p:cNvPr id="26626" name="Picture 2" descr="Slikovni rezultat za Äu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857364"/>
            <a:ext cx="7286676" cy="4103551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785786" y="1857364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785786" y="4071942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2071670" y="1857364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3357554" y="1857364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4643438" y="1857364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5929322" y="1857364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7215206" y="1857364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2071670" y="4071942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3357554" y="4071942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5" name="Pravokutnik 14"/>
          <p:cNvSpPr/>
          <p:nvPr/>
        </p:nvSpPr>
        <p:spPr>
          <a:xfrm>
            <a:off x="4643438" y="4071942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sp>
        <p:nvSpPr>
          <p:cNvPr id="16" name="Pravokutnik 15"/>
          <p:cNvSpPr/>
          <p:nvPr/>
        </p:nvSpPr>
        <p:spPr>
          <a:xfrm>
            <a:off x="5929322" y="4071942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11</a:t>
            </a:r>
            <a:endParaRPr lang="hr-HR" dirty="0"/>
          </a:p>
        </p:txBody>
      </p:sp>
      <p:sp>
        <p:nvSpPr>
          <p:cNvPr id="17" name="Pravokutnik 16"/>
          <p:cNvSpPr/>
          <p:nvPr/>
        </p:nvSpPr>
        <p:spPr>
          <a:xfrm>
            <a:off x="7215206" y="4071942"/>
            <a:ext cx="1295400" cy="22145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12</a:t>
            </a:r>
            <a:endParaRPr lang="hr-HR" dirty="0"/>
          </a:p>
        </p:txBody>
      </p:sp>
      <p:cxnSp>
        <p:nvCxnSpPr>
          <p:cNvPr id="18" name="Ravni poveznik 17"/>
          <p:cNvCxnSpPr/>
          <p:nvPr/>
        </p:nvCxnSpPr>
        <p:spPr>
          <a:xfrm>
            <a:off x="3929058" y="1285860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DVORANA</a:t>
            </a:r>
            <a:endParaRPr lang="hr-HR" sz="6000" b="1" dirty="0"/>
          </a:p>
        </p:txBody>
      </p:sp>
      <p:pic>
        <p:nvPicPr>
          <p:cNvPr id="25602" name="Picture 2" descr="Povezana slika"/>
          <p:cNvPicPr>
            <a:picLocks noChangeAspect="1" noChangeArrowheads="1"/>
          </p:cNvPicPr>
          <p:nvPr/>
        </p:nvPicPr>
        <p:blipFill>
          <a:blip r:embed="rId4"/>
          <a:srcRect b="10045"/>
          <a:stretch>
            <a:fillRect/>
          </a:stretch>
        </p:blipFill>
        <p:spPr bwMode="auto">
          <a:xfrm>
            <a:off x="1357290" y="1785926"/>
            <a:ext cx="6429420" cy="4155601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000100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1000100" y="407194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2214546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3428992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4643438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5857884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7072330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2214546" y="407194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3428992" y="407194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4643438" y="407194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sp>
        <p:nvSpPr>
          <p:cNvPr id="15" name="Pravokutnik 14"/>
          <p:cNvSpPr/>
          <p:nvPr/>
        </p:nvSpPr>
        <p:spPr>
          <a:xfrm>
            <a:off x="5857884" y="407194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11</a:t>
            </a:r>
            <a:endParaRPr lang="hr-HR" dirty="0"/>
          </a:p>
        </p:txBody>
      </p:sp>
      <p:sp>
        <p:nvSpPr>
          <p:cNvPr id="16" name="Pravokutnik 15"/>
          <p:cNvSpPr/>
          <p:nvPr/>
        </p:nvSpPr>
        <p:spPr>
          <a:xfrm>
            <a:off x="7072330" y="4071942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12</a:t>
            </a:r>
            <a:endParaRPr lang="hr-HR" dirty="0"/>
          </a:p>
        </p:txBody>
      </p:sp>
      <p:cxnSp>
        <p:nvCxnSpPr>
          <p:cNvPr id="17" name="Ravni poveznik 16"/>
          <p:cNvCxnSpPr/>
          <p:nvPr/>
        </p:nvCxnSpPr>
        <p:spPr>
          <a:xfrm>
            <a:off x="2857488" y="1214422"/>
            <a:ext cx="57150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6000" b="1" dirty="0" smtClean="0"/>
              <a:t>DŽIP</a:t>
            </a:r>
            <a:endParaRPr lang="hr-HR" sz="6000" b="1" dirty="0"/>
          </a:p>
        </p:txBody>
      </p:sp>
      <p:pic>
        <p:nvPicPr>
          <p:cNvPr id="4" name="Picture 2" descr="Slikovni rezultat za DÅ½IP cart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857364"/>
            <a:ext cx="6929486" cy="4385958"/>
          </a:xfrm>
          <a:prstGeom prst="rect">
            <a:avLst/>
          </a:prstGeom>
          <a:noFill/>
        </p:spPr>
      </p:pic>
      <p:sp>
        <p:nvSpPr>
          <p:cNvPr id="5" name="Pravokutnik 4"/>
          <p:cNvSpPr/>
          <p:nvPr/>
        </p:nvSpPr>
        <p:spPr>
          <a:xfrm>
            <a:off x="1000100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2214546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2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3428992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3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4643438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5857884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7072330" y="1785926"/>
            <a:ext cx="1223962" cy="2286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1000100" y="4071942"/>
            <a:ext cx="1223962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7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2214546" y="4071942"/>
            <a:ext cx="1223962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8</a:t>
            </a:r>
            <a:endParaRPr lang="hr-HR" dirty="0"/>
          </a:p>
        </p:txBody>
      </p:sp>
      <p:sp>
        <p:nvSpPr>
          <p:cNvPr id="13" name="Pravokutnik 12"/>
          <p:cNvSpPr/>
          <p:nvPr/>
        </p:nvSpPr>
        <p:spPr>
          <a:xfrm>
            <a:off x="3428992" y="4071942"/>
            <a:ext cx="1223962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9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4643438" y="4071942"/>
            <a:ext cx="1223962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10</a:t>
            </a:r>
            <a:endParaRPr lang="hr-HR" dirty="0"/>
          </a:p>
        </p:txBody>
      </p:sp>
      <p:sp>
        <p:nvSpPr>
          <p:cNvPr id="15" name="Pravokutnik 14"/>
          <p:cNvSpPr/>
          <p:nvPr/>
        </p:nvSpPr>
        <p:spPr>
          <a:xfrm>
            <a:off x="5857884" y="4071942"/>
            <a:ext cx="1223962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11</a:t>
            </a:r>
            <a:endParaRPr lang="hr-HR" dirty="0"/>
          </a:p>
        </p:txBody>
      </p:sp>
      <p:sp>
        <p:nvSpPr>
          <p:cNvPr id="16" name="Pravokutnik 15"/>
          <p:cNvSpPr/>
          <p:nvPr/>
        </p:nvSpPr>
        <p:spPr>
          <a:xfrm>
            <a:off x="7072330" y="4071942"/>
            <a:ext cx="1223962" cy="21431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/>
              <a:t>12</a:t>
            </a:r>
            <a:endParaRPr lang="hr-HR" dirty="0"/>
          </a:p>
        </p:txBody>
      </p:sp>
      <p:cxnSp>
        <p:nvCxnSpPr>
          <p:cNvPr id="17" name="Ravni poveznik 16"/>
          <p:cNvCxnSpPr/>
          <p:nvPr/>
        </p:nvCxnSpPr>
        <p:spPr>
          <a:xfrm>
            <a:off x="3857620" y="1214422"/>
            <a:ext cx="857256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page-flip-01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350</Words>
  <Application>Microsoft Office PowerPoint</Application>
  <PresentationFormat>Prikaz na zaslonu (4:3)</PresentationFormat>
  <Paragraphs>312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33</vt:i4>
      </vt:variant>
    </vt:vector>
  </HeadingPairs>
  <TitlesOfParts>
    <vt:vector size="34" baseType="lpstr">
      <vt:lpstr>Office tema</vt:lpstr>
      <vt:lpstr>OTKRIJ SLIKU 1.RAZRED</vt:lpstr>
      <vt:lpstr>ZAIGRAJMO IGRU: OTKRIJ SLIKU!</vt:lpstr>
      <vt:lpstr>AUTIĆ</vt:lpstr>
      <vt:lpstr>BILJEŽNICA</vt:lpstr>
      <vt:lpstr>CVIJET</vt:lpstr>
      <vt:lpstr>ČITANKA</vt:lpstr>
      <vt:lpstr>ĆUK</vt:lpstr>
      <vt:lpstr>DVORANA</vt:lpstr>
      <vt:lpstr>DŽIP</vt:lpstr>
      <vt:lpstr>ĐAK</vt:lpstr>
      <vt:lpstr>EKRAN</vt:lpstr>
      <vt:lpstr>FLOMASTERI</vt:lpstr>
      <vt:lpstr>GRB</vt:lpstr>
      <vt:lpstr>HLAČE</vt:lpstr>
      <vt:lpstr>IGRALIŠTE</vt:lpstr>
      <vt:lpstr>JABUKA</vt:lpstr>
      <vt:lpstr>KREDA</vt:lpstr>
      <vt:lpstr>LIKOVNA KUTIJA</vt:lpstr>
      <vt:lpstr>LJEPILO</vt:lpstr>
      <vt:lpstr>MAPA</vt:lpstr>
      <vt:lpstr>NAOČALE</vt:lpstr>
      <vt:lpstr>NJIHALJKA</vt:lpstr>
      <vt:lpstr>ORMAR</vt:lpstr>
      <vt:lpstr>PLOČA</vt:lpstr>
      <vt:lpstr>RAČUNALO</vt:lpstr>
      <vt:lpstr>STOL I STOLAC</vt:lpstr>
      <vt:lpstr>ŠILJILO</vt:lpstr>
      <vt:lpstr>TORBA</vt:lpstr>
      <vt:lpstr>URA</vt:lpstr>
      <vt:lpstr>VRATA</vt:lpstr>
      <vt:lpstr>ZID</vt:lpstr>
      <vt:lpstr>ŽETONI</vt:lpstr>
      <vt:lpstr>SLIKE U IGRI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OTKRIJ SLIKU 1.RAZRED</dc:title>
  <dc:creator>korisnik</dc:creator>
  <cp:lastModifiedBy>korisnik</cp:lastModifiedBy>
  <cp:revision>30</cp:revision>
  <dcterms:created xsi:type="dcterms:W3CDTF">2018-11-25T12:12:18Z</dcterms:created>
  <dcterms:modified xsi:type="dcterms:W3CDTF">2018-12-10T13:08:25Z</dcterms:modified>
</cp:coreProperties>
</file>