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0" r:id="rId2"/>
    <p:sldId id="289" r:id="rId3"/>
    <p:sldId id="288" r:id="rId4"/>
    <p:sldId id="291" r:id="rId5"/>
    <p:sldId id="292" r:id="rId6"/>
    <p:sldId id="293" r:id="rId7"/>
    <p:sldId id="294" r:id="rId8"/>
    <p:sldId id="295" r:id="rId9"/>
    <p:sldId id="296" r:id="rId10"/>
    <p:sldId id="297" r:id="rId11"/>
    <p:sldId id="298" r:id="rId12"/>
    <p:sldId id="299" r:id="rId13"/>
    <p:sldId id="300" r:id="rId14"/>
    <p:sldId id="271" r:id="rId15"/>
    <p:sldId id="301" r:id="rId16"/>
    <p:sldId id="302" r:id="rId17"/>
    <p:sldId id="303" r:id="rId18"/>
    <p:sldId id="304" r:id="rId19"/>
    <p:sldId id="305" r:id="rId20"/>
    <p:sldId id="306" r:id="rId21"/>
    <p:sldId id="307" r:id="rId22"/>
    <p:sldId id="308" r:id="rId23"/>
    <p:sldId id="309" r:id="rId24"/>
    <p:sldId id="310" r:id="rId25"/>
    <p:sldId id="321" r:id="rId26"/>
    <p:sldId id="311" r:id="rId27"/>
    <p:sldId id="312" r:id="rId28"/>
    <p:sldId id="313" r:id="rId29"/>
    <p:sldId id="314" r:id="rId30"/>
    <p:sldId id="315" r:id="rId31"/>
    <p:sldId id="316" r:id="rId32"/>
    <p:sldId id="317" r:id="rId33"/>
    <p:sldId id="318" r:id="rId34"/>
    <p:sldId id="319" r:id="rId35"/>
    <p:sldId id="320" r:id="rId36"/>
    <p:sldId id="322"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00D0FB"/>
    <a:srgbClr val="0084A5"/>
    <a:srgbClr val="3059A2"/>
    <a:srgbClr val="FF8FC7"/>
    <a:srgbClr val="D59C0E"/>
    <a:srgbClr val="FF66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3" autoAdjust="0"/>
    <p:restoredTop sz="89937" autoAdjust="0"/>
  </p:normalViewPr>
  <p:slideViewPr>
    <p:cSldViewPr snapToGrid="0" showGuides="1">
      <p:cViewPr varScale="1">
        <p:scale>
          <a:sx n="79" d="100"/>
          <a:sy n="79" d="100"/>
        </p:scale>
        <p:origin x="-677" y="-72"/>
      </p:cViewPr>
      <p:guideLst>
        <p:guide orient="horz" pos="2160"/>
        <p:guide pos="384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8F498B-B2E1-4CFB-B623-70DEF9855D1E}" type="datetimeFigureOut">
              <a:rPr lang="en-GB" smtClean="0"/>
              <a:pPr/>
              <a:t>10/12/2018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49B328-75EF-4903-B932-E7F60FD8E0DE}" type="slidenum">
              <a:rPr lang="en-GB" smtClean="0"/>
              <a:pPr/>
              <a:t>‹#›</a:t>
            </a:fld>
            <a:endParaRPr lang="en-GB"/>
          </a:p>
        </p:txBody>
      </p:sp>
    </p:spTree>
    <p:extLst>
      <p:ext uri="{BB962C8B-B14F-4D97-AF65-F5344CB8AC3E}">
        <p14:creationId xmlns="" xmlns:p14="http://schemas.microsoft.com/office/powerpoint/2010/main" val="4017459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10 Segments</a:t>
            </a:r>
          </a:p>
          <a:p>
            <a:endParaRPr lang="en-GB" dirty="0"/>
          </a:p>
        </p:txBody>
      </p:sp>
      <p:sp>
        <p:nvSpPr>
          <p:cNvPr id="4" name="Slide Number Placeholder 3"/>
          <p:cNvSpPr>
            <a:spLocks noGrp="1"/>
          </p:cNvSpPr>
          <p:nvPr>
            <p:ph type="sldNum" sz="quarter" idx="10"/>
          </p:nvPr>
        </p:nvSpPr>
        <p:spPr/>
        <p:txBody>
          <a:bodyPr/>
          <a:lstStyle/>
          <a:p>
            <a:fld id="{3549B328-75EF-4903-B932-E7F60FD8E0DE}" type="slidenum">
              <a:rPr lang="en-GB" smtClean="0"/>
              <a:pPr/>
              <a:t>3</a:t>
            </a:fld>
            <a:endParaRPr lang="en-GB"/>
          </a:p>
        </p:txBody>
      </p:sp>
    </p:spTree>
    <p:extLst>
      <p:ext uri="{BB962C8B-B14F-4D97-AF65-F5344CB8AC3E}">
        <p14:creationId xmlns="" xmlns:p14="http://schemas.microsoft.com/office/powerpoint/2010/main" val="1218270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10 Segments</a:t>
            </a:r>
          </a:p>
          <a:p>
            <a:endParaRPr lang="en-GB" dirty="0"/>
          </a:p>
        </p:txBody>
      </p:sp>
      <p:sp>
        <p:nvSpPr>
          <p:cNvPr id="4" name="Slide Number Placeholder 3"/>
          <p:cNvSpPr>
            <a:spLocks noGrp="1"/>
          </p:cNvSpPr>
          <p:nvPr>
            <p:ph type="sldNum" sz="quarter" idx="10"/>
          </p:nvPr>
        </p:nvSpPr>
        <p:spPr/>
        <p:txBody>
          <a:bodyPr/>
          <a:lstStyle/>
          <a:p>
            <a:fld id="{3549B328-75EF-4903-B932-E7F60FD8E0DE}" type="slidenum">
              <a:rPr lang="en-GB" smtClean="0"/>
              <a:pPr/>
              <a:t>14</a:t>
            </a:fld>
            <a:endParaRPr lang="en-GB"/>
          </a:p>
        </p:txBody>
      </p:sp>
    </p:spTree>
    <p:extLst>
      <p:ext uri="{BB962C8B-B14F-4D97-AF65-F5344CB8AC3E}">
        <p14:creationId xmlns="" xmlns:p14="http://schemas.microsoft.com/office/powerpoint/2010/main" val="1218270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10"/>
          </p:nvPr>
        </p:nvSpPr>
        <p:spPr/>
        <p:txBody>
          <a:bodyPr/>
          <a:lstStyle/>
          <a:p>
            <a:fld id="{3549B328-75EF-4903-B932-E7F60FD8E0DE}" type="slidenum">
              <a:rPr lang="en-GB" smtClean="0"/>
              <a:pPr/>
              <a:t>22</a:t>
            </a:fld>
            <a:endParaRPr lang="en-GB"/>
          </a:p>
        </p:txBody>
      </p:sp>
    </p:spTree>
    <p:extLst>
      <p:ext uri="{BB962C8B-B14F-4D97-AF65-F5344CB8AC3E}">
        <p14:creationId xmlns="" xmlns:p14="http://schemas.microsoft.com/office/powerpoint/2010/main" val="562971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10 Segments</a:t>
            </a:r>
          </a:p>
          <a:p>
            <a:endParaRPr lang="en-GB" dirty="0"/>
          </a:p>
        </p:txBody>
      </p:sp>
      <p:sp>
        <p:nvSpPr>
          <p:cNvPr id="4" name="Slide Number Placeholder 3"/>
          <p:cNvSpPr>
            <a:spLocks noGrp="1"/>
          </p:cNvSpPr>
          <p:nvPr>
            <p:ph type="sldNum" sz="quarter" idx="10"/>
          </p:nvPr>
        </p:nvSpPr>
        <p:spPr/>
        <p:txBody>
          <a:bodyPr/>
          <a:lstStyle/>
          <a:p>
            <a:fld id="{3549B328-75EF-4903-B932-E7F60FD8E0DE}" type="slidenum">
              <a:rPr lang="en-GB" smtClean="0"/>
              <a:pPr/>
              <a:t>25</a:t>
            </a:fld>
            <a:endParaRPr lang="en-GB"/>
          </a:p>
        </p:txBody>
      </p:sp>
    </p:spTree>
    <p:extLst>
      <p:ext uri="{BB962C8B-B14F-4D97-AF65-F5344CB8AC3E}">
        <p14:creationId xmlns="" xmlns:p14="http://schemas.microsoft.com/office/powerpoint/2010/main" val="1218270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sz="quarter" idx="10"/>
          </p:nvPr>
        </p:nvSpPr>
        <p:spPr/>
        <p:txBody>
          <a:bodyPr/>
          <a:lstStyle/>
          <a:p>
            <a:fld id="{3549B328-75EF-4903-B932-E7F60FD8E0DE}" type="slidenum">
              <a:rPr lang="en-GB" smtClean="0"/>
              <a:pPr/>
              <a:t>35</a:t>
            </a:fld>
            <a:endParaRPr lang="en-GB"/>
          </a:p>
        </p:txBody>
      </p:sp>
    </p:spTree>
    <p:extLst>
      <p:ext uri="{BB962C8B-B14F-4D97-AF65-F5344CB8AC3E}">
        <p14:creationId xmlns="" xmlns:p14="http://schemas.microsoft.com/office/powerpoint/2010/main" val="252445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2415023188"/>
      </p:ext>
    </p:extLst>
  </p:cSld>
  <p:clrMapOvr>
    <a:masterClrMapping/>
  </p:clrMapOvr>
  <p:transition spd="slow">
    <p:strips/>
    <p:sndAc>
      <p:stSnd>
        <p:snd r:embed="rId1" name="page-flip-01a-radi.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3213752164"/>
      </p:ext>
    </p:extLst>
  </p:cSld>
  <p:clrMapOvr>
    <a:masterClrMapping/>
  </p:clrMapOvr>
  <p:transition spd="slow">
    <p:strips/>
    <p:sndAc>
      <p:stSnd>
        <p:snd r:embed="rId1" name="page-flip-01a-radi.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4030916464"/>
      </p:ext>
    </p:extLst>
  </p:cSld>
  <p:clrMapOvr>
    <a:masterClrMapping/>
  </p:clrMapOvr>
  <p:transition spd="slow">
    <p:strips/>
    <p:sndAc>
      <p:stSnd>
        <p:snd r:embed="rId1" name="page-flip-01a-radi.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2864422109"/>
      </p:ext>
    </p:extLst>
  </p:cSld>
  <p:clrMapOvr>
    <a:masterClrMapping/>
  </p:clrMapOvr>
  <p:transition spd="slow">
    <p:strips/>
    <p:sndAc>
      <p:stSnd>
        <p:snd r:embed="rId1" name="page-flip-01a-radi.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1537883540"/>
      </p:ext>
    </p:extLst>
  </p:cSld>
  <p:clrMapOvr>
    <a:masterClrMapping/>
  </p:clrMapOvr>
  <p:transition spd="slow">
    <p:strips/>
    <p:sndAc>
      <p:stSnd>
        <p:snd r:embed="rId1" name="page-flip-01a-radi.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2335331691"/>
      </p:ext>
    </p:extLst>
  </p:cSld>
  <p:clrMapOvr>
    <a:masterClrMapping/>
  </p:clrMapOvr>
  <p:transition spd="slow">
    <p:strips/>
    <p:sndAc>
      <p:stSnd>
        <p:snd r:embed="rId1" name="page-flip-01a-radi.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2941479612"/>
      </p:ext>
    </p:extLst>
  </p:cSld>
  <p:clrMapOvr>
    <a:masterClrMapping/>
  </p:clrMapOvr>
  <p:transition spd="slow">
    <p:strips/>
    <p:sndAc>
      <p:stSnd>
        <p:snd r:embed="rId1" name="page-flip-01a-radi.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3767998643"/>
      </p:ext>
    </p:extLst>
  </p:cSld>
  <p:clrMapOvr>
    <a:masterClrMapping/>
  </p:clrMapOvr>
  <p:transition spd="slow">
    <p:strips/>
    <p:sndAc>
      <p:stSnd>
        <p:snd r:embed="rId1" name="page-flip-01a-radi.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326651333"/>
      </p:ext>
    </p:extLst>
  </p:cSld>
  <p:clrMapOvr>
    <a:masterClrMapping/>
  </p:clrMapOvr>
  <p:transition spd="slow">
    <p:strips/>
    <p:sndAc>
      <p:stSnd>
        <p:snd r:embed="rId1" name="page-flip-01a-radi.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2211777559"/>
      </p:ext>
    </p:extLst>
  </p:cSld>
  <p:clrMapOvr>
    <a:masterClrMapping/>
  </p:clrMapOvr>
  <p:transition spd="slow">
    <p:strips/>
    <p:sndAc>
      <p:stSnd>
        <p:snd r:embed="rId1" name="page-flip-01a-radi.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C3757A-D7FC-45AC-8CA1-2EB472E1DDAF}" type="datetimeFigureOut">
              <a:rPr lang="en-GB" smtClean="0"/>
              <a:pPr/>
              <a:t>10/12/2018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899316164"/>
      </p:ext>
    </p:extLst>
  </p:cSld>
  <p:clrMapOvr>
    <a:masterClrMapping/>
  </p:clrMapOvr>
  <p:transition spd="slow">
    <p:strips/>
    <p:sndAc>
      <p:stSnd>
        <p:snd r:embed="rId1" name="page-flip-01a-radi.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tx1"/>
            </a:gs>
            <a:gs pos="0">
              <a:schemeClr val="tx1">
                <a:lumMod val="75000"/>
                <a:lumOff val="2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C3757A-D7FC-45AC-8CA1-2EB472E1DDAF}" type="datetimeFigureOut">
              <a:rPr lang="en-GB" smtClean="0"/>
              <a:pPr/>
              <a:t>10/12/2018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028414-4FC7-42F2-A172-4D68B13B396B}" type="slidenum">
              <a:rPr lang="en-GB" smtClean="0"/>
              <a:pPr/>
              <a:t>‹#›</a:t>
            </a:fld>
            <a:endParaRPr lang="en-GB"/>
          </a:p>
        </p:txBody>
      </p:sp>
    </p:spTree>
    <p:extLst>
      <p:ext uri="{BB962C8B-B14F-4D97-AF65-F5344CB8AC3E}">
        <p14:creationId xmlns="" xmlns:p14="http://schemas.microsoft.com/office/powerpoint/2010/main" val="2676904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strips/>
    <p:sndAc>
      <p:stSnd>
        <p:snd r:embed="rId13" name="page-flip-01a-radi.wav"/>
      </p:stSnd>
    </p:sndAc>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hyperlink" Target="http://www.glas-slavonije.hr/373396/1/U-znaku-50-obljetnice-gradnje-dzamij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7.jpeg"/><Relationship Id="rId4" Type="http://schemas.openxmlformats.org/officeDocument/2006/relationships/hyperlink" Target="http://www.opcina-nijemci.com/index.php/naslovna/naselja/item/318-deletovci"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9.jpeg"/><Relationship Id="rId4" Type="http://schemas.openxmlformats.org/officeDocument/2006/relationships/hyperlink" Target="https://www.turizamvukovar.hr/index.php?stranica=7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1.xml"/><Relationship Id="rId3" Type="http://schemas.openxmlformats.org/officeDocument/2006/relationships/audio" Target="../media/audio1.wav"/><Relationship Id="rId7" Type="http://schemas.openxmlformats.org/officeDocument/2006/relationships/slide" Target="slide15.xml"/><Relationship Id="rId12" Type="http://schemas.openxmlformats.org/officeDocument/2006/relationships/slide" Target="slide20.xml"/><Relationship Id="rId2" Type="http://schemas.openxmlformats.org/officeDocument/2006/relationships/notesSlide" Target="../notesSlides/notesSlide2.xml"/><Relationship Id="rId16" Type="http://schemas.openxmlformats.org/officeDocument/2006/relationships/slide" Target="slide24.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slide" Target="slide19.xml"/><Relationship Id="rId5" Type="http://schemas.openxmlformats.org/officeDocument/2006/relationships/image" Target="../media/image3.png"/><Relationship Id="rId15" Type="http://schemas.openxmlformats.org/officeDocument/2006/relationships/slide" Target="slide23.xml"/><Relationship Id="rId10" Type="http://schemas.openxmlformats.org/officeDocument/2006/relationships/slide" Target="slide18.xml"/><Relationship Id="rId4" Type="http://schemas.openxmlformats.org/officeDocument/2006/relationships/image" Target="../media/image1.png"/><Relationship Id="rId9" Type="http://schemas.openxmlformats.org/officeDocument/2006/relationships/slide" Target="slide17.xml"/><Relationship Id="rId1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21.jpeg"/><Relationship Id="rId4" Type="http://schemas.openxmlformats.org/officeDocument/2006/relationships/hyperlink" Target="http://www.kazaliste-vinkovci.hr/o-kazalist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22.jpeg"/><Relationship Id="rId4" Type="http://schemas.openxmlformats.org/officeDocument/2006/relationships/hyperlink" Target="https://www.hrvatskidomvukovar.hr/"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23.jpeg"/><Relationship Id="rId4" Type="http://schemas.openxmlformats.org/officeDocument/2006/relationships/hyperlink" Target="http://m.visitvukovar-srijem.com/hr/vidjeti-dozivjeti/kulturni-i-povijesni-turizam/srednjovjekovni-sakralni-spomenici/svetiste-gospe-na-vodici-ilaca,100.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24.jpeg"/><Relationship Id="rId4" Type="http://schemas.openxmlformats.org/officeDocument/2006/relationships/hyperlink" Target="http://www.visitvukovar-srijem.com/hr/vidjeti-dozivjeti/kulturni-i-povijesni-turizam/gradske-znamenitosti/vukovar/barokna-jezgra-vukovara,110.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slide" Target="slide14.xml"/><Relationship Id="rId4" Type="http://schemas.openxmlformats.org/officeDocument/2006/relationships/hyperlink" Target="https://www.hrsume.hr/index.php/hr/turizam/nai-objekti/kunjevc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26.jpeg"/><Relationship Id="rId4" Type="http://schemas.openxmlformats.org/officeDocument/2006/relationships/hyperlink" Target="https://www.ilocki-podrumi.hr/turizam/ladanjsko-imanje-principovac/"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slide" Target="slide14.xml"/><Relationship Id="rId4" Type="http://schemas.openxmlformats.org/officeDocument/2006/relationships/hyperlink" Target="http://www.visitvukovar-srijem.com/hr/vidjeti-dozivjeti/kulturni-i-povijesni-turizam/gradske-znamenitosti/vukovar/centralna-ljekarna-kirchbaum,434.html" TargetMode="Externa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hyperlink" Target="https://cerna.hr/kultura/zetvene-svecanosti/" TargetMode="Externa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slide" Target="slide14.xml"/><Relationship Id="rId4" Type="http://schemas.openxmlformats.org/officeDocument/2006/relationships/hyperlink" Target="http://www.promatranje-ptica.com/index.php?option=com_content&amp;view=article&amp;id=128&amp;Itemid=208&amp;lang=hr"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slide" Target="slide14.xml"/><Relationship Id="rId4" Type="http://schemas.openxmlformats.org/officeDocument/2006/relationships/hyperlink" Target="https://www.savjetodavna.hr/vijesti/25/4097/odrzano-12-natjecanje-oraca-vukovarsko-srijemske-zupanije/" TargetMode="External"/></Relationships>
</file>

<file path=ppt/slides/_rels/slide25.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2.xml"/><Relationship Id="rId3" Type="http://schemas.openxmlformats.org/officeDocument/2006/relationships/audio" Target="../media/audio1.wav"/><Relationship Id="rId7" Type="http://schemas.openxmlformats.org/officeDocument/2006/relationships/slide" Target="slide26.xml"/><Relationship Id="rId12" Type="http://schemas.openxmlformats.org/officeDocument/2006/relationships/slide" Target="slide31.xml"/><Relationship Id="rId2" Type="http://schemas.openxmlformats.org/officeDocument/2006/relationships/notesSlide" Target="../notesSlides/notesSlide4.xml"/><Relationship Id="rId16" Type="http://schemas.openxmlformats.org/officeDocument/2006/relationships/slide" Target="slide35.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slide" Target="slide30.xml"/><Relationship Id="rId5" Type="http://schemas.openxmlformats.org/officeDocument/2006/relationships/image" Target="../media/image3.png"/><Relationship Id="rId15" Type="http://schemas.openxmlformats.org/officeDocument/2006/relationships/slide" Target="slide34.xml"/><Relationship Id="rId10" Type="http://schemas.openxmlformats.org/officeDocument/2006/relationships/slide" Target="slide29.xml"/><Relationship Id="rId4" Type="http://schemas.openxmlformats.org/officeDocument/2006/relationships/image" Target="../media/image1.png"/><Relationship Id="rId9" Type="http://schemas.openxmlformats.org/officeDocument/2006/relationships/slide" Target="slide28.xml"/><Relationship Id="rId14" Type="http://schemas.openxmlformats.org/officeDocument/2006/relationships/slide" Target="slide33.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slide" Target="slide25.xml"/><Relationship Id="rId4" Type="http://schemas.openxmlformats.org/officeDocument/2006/relationships/hyperlink" Target="http://www.visitvukovar-srijem.com/hr/vidjeti-dozivjeti/rekreacija/izletista/bosnjacki-i-otocki-virovi,186.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slide" Target="slide25.xml"/><Relationship Id="rId4" Type="http://schemas.openxmlformats.org/officeDocument/2006/relationships/hyperlink" Target="http://www.visitvukovar-srijem.com/hr/vidjeti-dozivjeti/priroda/adrenalinski-park-u-cerni/"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slide" Target="slide25.xml"/><Relationship Id="rId4" Type="http://schemas.openxmlformats.org/officeDocument/2006/relationships/hyperlink" Target="http://www.visitvukovar-srijem.com/hr/vidjeti-dozivjeti/kulturni-i-povijesni-turizam/srednjovjekovni-sakralni-spomenici/srednjovjekovne-crkve-i-svetista/rokovacke-zidine-rokovci,99.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slide" Target="slide25.xml"/><Relationship Id="rId4" Type="http://schemas.openxmlformats.org/officeDocument/2006/relationships/hyperlink" Target="https://www.otok.hr/2017/11/30/otocka-suvara/" TargetMode="External"/></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10.xml"/><Relationship Id="rId3" Type="http://schemas.openxmlformats.org/officeDocument/2006/relationships/audio" Target="../media/audio1.wav"/><Relationship Id="rId7" Type="http://schemas.openxmlformats.org/officeDocument/2006/relationships/slide" Target="slide4.xml"/><Relationship Id="rId12" Type="http://schemas.openxmlformats.org/officeDocument/2006/relationships/slide" Target="slide9.xml"/><Relationship Id="rId2" Type="http://schemas.openxmlformats.org/officeDocument/2006/relationships/notesSlide" Target="../notesSlides/notesSlide1.xml"/><Relationship Id="rId16" Type="http://schemas.openxmlformats.org/officeDocument/2006/relationships/slide" Target="slide13.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slide" Target="slide8.xml"/><Relationship Id="rId5" Type="http://schemas.openxmlformats.org/officeDocument/2006/relationships/image" Target="../media/image3.png"/><Relationship Id="rId15" Type="http://schemas.openxmlformats.org/officeDocument/2006/relationships/slide" Target="slide12.xml"/><Relationship Id="rId10" Type="http://schemas.openxmlformats.org/officeDocument/2006/relationships/slide" Target="slide7.xml"/><Relationship Id="rId4" Type="http://schemas.openxmlformats.org/officeDocument/2006/relationships/image" Target="../media/image1.png"/><Relationship Id="rId9" Type="http://schemas.openxmlformats.org/officeDocument/2006/relationships/slide" Target="slide6.xml"/><Relationship Id="rId14" Type="http://schemas.openxmlformats.org/officeDocument/2006/relationships/slide" Target="slide11.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slide" Target="slide25.xml"/><Relationship Id="rId4" Type="http://schemas.openxmlformats.org/officeDocument/2006/relationships/hyperlink" Target="http://www.tz-zupanja.hr/aktivni-odmor-rekreacija/spacvanska-suma/"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slide" Target="slide25.xml"/><Relationship Id="rId4" Type="http://schemas.openxmlformats.org/officeDocument/2006/relationships/hyperlink" Target="https://www.opcina-tovarnik.hr/"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slide" Target="slide25.xml"/><Relationship Id="rId4" Type="http://schemas.openxmlformats.org/officeDocument/2006/relationships/hyperlink" Target="http://www.visitvukovar-srijem.com/hr/vidjeti-dozivjeti/rekreacija/setnice/uz-savu-zupanja,187.htm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slide" Target="slide25.xml"/><Relationship Id="rId4" Type="http://schemas.openxmlformats.org/officeDocument/2006/relationships/hyperlink" Target="https://www.turizamvukovar.hr/index.php?stranica=256"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slide" Target="slide25.xml"/><Relationship Id="rId4" Type="http://schemas.openxmlformats.org/officeDocument/2006/relationships/hyperlink" Target="http://www.zavicajnimuzejstjepangruber-zupanja.hr/" TargetMode="External"/></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4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hyperlink" Target="http://www.tz-zupanja.hr/aktivni-odmor-rekreacija/osjeti-ritam-zemlje/" TargetMode="External"/><Relationship Id="rId4" Type="http://schemas.openxmlformats.org/officeDocument/2006/relationships/image" Target="../media/image6.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slide" Target="slide3.xml"/><Relationship Id="rId4" Type="http://schemas.openxmlformats.org/officeDocument/2006/relationships/hyperlink" Target="http://www.visitvukovar-srijem.com/hr/vidjeti-dozivjeti/aktivnosti-na-vodi/kupalista-plivalista/vukovarska-ada,175.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www.visitvukovar-srijem.com/hr/vidjeti-dozivjeti/rekreacija/setnice/uz-bosut-vinkovci,189.html" TargetMode="External"/><Relationship Id="rId4" Type="http://schemas.openxmlformats.org/officeDocument/2006/relationships/hyperlink" Target="http://ribolovni-savez.hr/ribolovne-vode/bosu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9.jpeg"/><Relationship Id="rId4" Type="http://schemas.openxmlformats.org/officeDocument/2006/relationships/hyperlink" Target="http://www.turizamilok.hr/hr/sto-vidjeti-i-dozivjeti/atraktivnosti-i-znamenitosti/svetiste-crkva-i-samostan-sv-ivana-kapistrana/"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1.jpeg"/><Relationship Id="rId4" Type="http://schemas.openxmlformats.org/officeDocument/2006/relationships/hyperlink" Target="http://www.vusz.hr/info/osnovni-podac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2.jpeg"/><Relationship Id="rId4" Type="http://schemas.openxmlformats.org/officeDocument/2006/relationships/hyperlink" Target="http://visitvukovar-srijem.com/hr/vidjeti-dozivjeti/kulturni-i-povijesni-turizam/arheologija/arheoloski-lokalitet-vucedo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3.jpeg"/><Relationship Id="rId4" Type="http://schemas.openxmlformats.org/officeDocument/2006/relationships/hyperlink" Target="http://www.turizamilok.hr/hr/sto-vidjeti-i-dozivjeti/atraktivnosti-i-znamenitosti/dvorac-odescalch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a:extLst>
              <a:ext uri="{FF2B5EF4-FFF2-40B4-BE49-F238E27FC236}">
                <a16:creationId xmlns:a16="http://schemas.microsoft.com/office/drawing/2014/main" xmlns="" id="{D40854B3-7181-4797-8793-E6FF00A296E8}"/>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Naslov 1"/>
          <p:cNvSpPr>
            <a:spLocks noGrp="1"/>
          </p:cNvSpPr>
          <p:nvPr>
            <p:ph type="title"/>
          </p:nvPr>
        </p:nvSpPr>
        <p:spPr>
          <a:xfrm>
            <a:off x="944078" y="1125520"/>
            <a:ext cx="10515600" cy="1325563"/>
          </a:xfrm>
        </p:spPr>
        <p:txBody>
          <a:bodyPr>
            <a:noAutofit/>
          </a:bodyPr>
          <a:lstStyle/>
          <a:p>
            <a:pPr algn="ctr"/>
            <a:r>
              <a:rPr lang="hr-HR" b="1" dirty="0" smtClean="0">
                <a:solidFill>
                  <a:schemeClr val="bg1"/>
                </a:solidFill>
                <a:latin typeface="+mn-lt"/>
              </a:rPr>
              <a:t>ZAVRTI KOLO </a:t>
            </a:r>
            <a:br>
              <a:rPr lang="hr-HR" b="1" dirty="0" smtClean="0">
                <a:solidFill>
                  <a:schemeClr val="bg1"/>
                </a:solidFill>
                <a:latin typeface="+mn-lt"/>
              </a:rPr>
            </a:br>
            <a:r>
              <a:rPr lang="hr-HR" b="1" dirty="0" smtClean="0">
                <a:solidFill>
                  <a:schemeClr val="bg1"/>
                </a:solidFill>
                <a:latin typeface="+mn-lt"/>
              </a:rPr>
              <a:t>I UPOZNAJ </a:t>
            </a:r>
            <a:br>
              <a:rPr lang="hr-HR" b="1" dirty="0" smtClean="0">
                <a:solidFill>
                  <a:schemeClr val="bg1"/>
                </a:solidFill>
                <a:latin typeface="+mn-lt"/>
              </a:rPr>
            </a:br>
            <a:r>
              <a:rPr lang="hr-HR" b="1" dirty="0" smtClean="0">
                <a:solidFill>
                  <a:schemeClr val="bg1"/>
                </a:solidFill>
                <a:latin typeface="+mn-lt"/>
              </a:rPr>
              <a:t>VUKOVARSKO-SRIJEMSKU </a:t>
            </a:r>
            <a:br>
              <a:rPr lang="hr-HR" b="1" dirty="0" smtClean="0">
                <a:solidFill>
                  <a:schemeClr val="bg1"/>
                </a:solidFill>
                <a:latin typeface="+mn-lt"/>
              </a:rPr>
            </a:br>
            <a:r>
              <a:rPr lang="hr-HR" b="1" dirty="0" smtClean="0">
                <a:solidFill>
                  <a:schemeClr val="bg1"/>
                </a:solidFill>
                <a:latin typeface="+mn-lt"/>
              </a:rPr>
              <a:t>ŽUPANIJU!</a:t>
            </a:r>
            <a:endParaRPr lang="hr-HR" b="1" dirty="0">
              <a:solidFill>
                <a:schemeClr val="bg1"/>
              </a:solidFill>
              <a:latin typeface="+mn-lt"/>
            </a:endParaRPr>
          </a:p>
        </p:txBody>
      </p:sp>
      <p:sp>
        <p:nvSpPr>
          <p:cNvPr id="5" name="Naslov 1"/>
          <p:cNvSpPr txBox="1">
            <a:spLocks/>
          </p:cNvSpPr>
          <p:nvPr/>
        </p:nvSpPr>
        <p:spPr>
          <a:xfrm>
            <a:off x="855846" y="5128025"/>
            <a:ext cx="10515600" cy="1325563"/>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hr-HR" sz="4400" b="1" i="0" u="none" strike="noStrike" kern="1200" cap="none" spc="0" normalizeH="0" baseline="0" noProof="0" dirty="0" smtClean="0">
                <a:ln>
                  <a:noFill/>
                </a:ln>
                <a:solidFill>
                  <a:schemeClr val="bg1"/>
                </a:solidFill>
                <a:effectLst/>
                <a:uLnTx/>
                <a:uFillTx/>
                <a:latin typeface="+mn-lt"/>
                <a:ea typeface="+mj-ea"/>
                <a:cs typeface="+mj-cs"/>
              </a:rPr>
              <a:t>3.</a:t>
            </a:r>
            <a:r>
              <a:rPr kumimoji="0" lang="hr-HR" sz="4400" b="1" i="0" u="none" strike="noStrike" kern="1200" cap="none" spc="0" normalizeH="0" noProof="0" dirty="0" smtClean="0">
                <a:ln>
                  <a:noFill/>
                </a:ln>
                <a:solidFill>
                  <a:schemeClr val="bg1"/>
                </a:solidFill>
                <a:effectLst/>
                <a:uLnTx/>
                <a:uFillTx/>
                <a:latin typeface="+mn-lt"/>
                <a:ea typeface="+mj-ea"/>
                <a:cs typeface="+mj-cs"/>
              </a:rPr>
              <a:t> RAZRED</a:t>
            </a:r>
            <a:endParaRPr kumimoji="0" lang="hr-HR" sz="4400" b="1" i="0" u="none" strike="noStrike" kern="1200" cap="none" spc="0" normalizeH="0" baseline="0" noProof="0" dirty="0">
              <a:ln>
                <a:noFill/>
              </a:ln>
              <a:solidFill>
                <a:schemeClr val="bg1"/>
              </a:solidFill>
              <a:effectLst/>
              <a:uLnTx/>
              <a:uFillTx/>
              <a:latin typeface="+mn-lt"/>
              <a:ea typeface="+mj-ea"/>
              <a:cs typeface="+mj-cs"/>
            </a:endParaRPr>
          </a:p>
        </p:txBody>
      </p:sp>
      <p:pic>
        <p:nvPicPr>
          <p:cNvPr id="1026" name="Picture 2" descr="Slikovni rezultat za VUKOVARSKO SRIJEMSKA Å½UPANIJA"/>
          <p:cNvPicPr>
            <a:picLocks noChangeAspect="1" noChangeArrowheads="1"/>
          </p:cNvPicPr>
          <p:nvPr/>
        </p:nvPicPr>
        <p:blipFill>
          <a:blip r:embed="rId4"/>
          <a:srcRect/>
          <a:stretch>
            <a:fillRect/>
          </a:stretch>
        </p:blipFill>
        <p:spPr bwMode="auto">
          <a:xfrm>
            <a:off x="4023359" y="3106551"/>
            <a:ext cx="4061861" cy="2030931"/>
          </a:xfrm>
          <a:prstGeom prst="rect">
            <a:avLst/>
          </a:prstGeom>
          <a:noFill/>
        </p:spPr>
      </p:pic>
      <p:sp>
        <p:nvSpPr>
          <p:cNvPr id="6" name="TekstniOkvir 5"/>
          <p:cNvSpPr txBox="1"/>
          <p:nvPr/>
        </p:nvSpPr>
        <p:spPr>
          <a:xfrm>
            <a:off x="4179441" y="6318988"/>
            <a:ext cx="3855563" cy="369332"/>
          </a:xfrm>
          <a:prstGeom prst="rect">
            <a:avLst/>
          </a:prstGeom>
          <a:noFill/>
        </p:spPr>
        <p:txBody>
          <a:bodyPr wrap="square" rtlCol="0">
            <a:spAutoFit/>
          </a:bodyPr>
          <a:lstStyle/>
          <a:p>
            <a:r>
              <a:rPr lang="hr-HR" dirty="0" smtClean="0"/>
              <a:t>Izradila: Marija Zadro, mag.prim.educ.</a:t>
            </a:r>
            <a:endParaRPr lang="hr-HR" dirty="0"/>
          </a:p>
        </p:txBody>
      </p:sp>
    </p:spTree>
  </p:cSld>
  <p:clrMapOvr>
    <a:masterClrMapping/>
  </p:clrMapOvr>
  <p:transition spd="slow">
    <p:strips/>
    <p:sndAc>
      <p:stSnd>
        <p:snd r:embed="rId2" name="page-flip-01a-radi.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70856" y="141515"/>
            <a:ext cx="10515600" cy="1325563"/>
          </a:xfrm>
        </p:spPr>
        <p:txBody>
          <a:bodyPr/>
          <a:lstStyle/>
          <a:p>
            <a:pPr algn="ctr"/>
            <a:r>
              <a:rPr lang="hr-HR" b="1" dirty="0" smtClean="0">
                <a:latin typeface="+mn-lt"/>
              </a:rPr>
              <a:t>DŽAMIJA U GUNJI</a:t>
            </a:r>
            <a:endParaRPr lang="hr-HR" b="1" dirty="0">
              <a:latin typeface="+mn-lt"/>
            </a:endParaRPr>
          </a:p>
        </p:txBody>
      </p:sp>
      <p:sp>
        <p:nvSpPr>
          <p:cNvPr id="3" name="Rezervirano mjesto sadržaja 2"/>
          <p:cNvSpPr>
            <a:spLocks noGrp="1"/>
          </p:cNvSpPr>
          <p:nvPr>
            <p:ph idx="1"/>
          </p:nvPr>
        </p:nvSpPr>
        <p:spPr>
          <a:xfrm>
            <a:off x="838200" y="1556657"/>
            <a:ext cx="10515600" cy="4620306"/>
          </a:xfrm>
        </p:spPr>
        <p:txBody>
          <a:bodyPr>
            <a:normAutofit fontScale="92500" lnSpcReduction="20000"/>
          </a:bodyPr>
          <a:lstStyle/>
          <a:p>
            <a:pPr algn="just">
              <a:lnSpc>
                <a:spcPct val="150000"/>
              </a:lnSpc>
              <a:buNone/>
            </a:pPr>
            <a:r>
              <a:rPr lang="hr-HR" dirty="0" smtClean="0"/>
              <a:t>   Prva i najstarija džamija u Hrvatskoj nalazi se  u </a:t>
            </a:r>
            <a:r>
              <a:rPr lang="hr-HR" dirty="0" err="1" smtClean="0"/>
              <a:t>Gunji</a:t>
            </a:r>
            <a:r>
              <a:rPr lang="hr-HR" dirty="0" smtClean="0"/>
              <a:t>, općini u Vukovarsko-srijemskoj županiji. Sagrađena je točno prije 50 godina. Gunja se nalazi na granici s Bosnom i Hercegovinom, na lijevoj obali rijeke Save. Zbog velikog broja </a:t>
            </a:r>
            <a:r>
              <a:rPr lang="hr-HR" dirty="0" err="1" smtClean="0"/>
              <a:t>Muslimana</a:t>
            </a:r>
            <a:r>
              <a:rPr lang="hr-HR" dirty="0" smtClean="0"/>
              <a:t> na tom području, ne čudi ni džamija koja je smještena upravo tamo. U Hrvatskoj postoje 4 džamije. </a:t>
            </a:r>
          </a:p>
          <a:p>
            <a:pPr algn="just">
              <a:lnSpc>
                <a:spcPct val="150000"/>
              </a:lnSpc>
              <a:buNone/>
            </a:pPr>
            <a:endParaRPr lang="hr-HR" dirty="0" smtClean="0"/>
          </a:p>
          <a:p>
            <a:pPr algn="just">
              <a:lnSpc>
                <a:spcPct val="150000"/>
              </a:lnSpc>
              <a:buNone/>
            </a:pPr>
            <a:r>
              <a:rPr lang="hr-HR" dirty="0" smtClean="0">
                <a:hlinkClick r:id="rId4"/>
              </a:rPr>
              <a:t>http://www.glas-slavonije.hr/373396/1/U-znaku-50-obljetnice-gradnje-dzamije</a:t>
            </a:r>
            <a:r>
              <a:rPr lang="hr-HR" dirty="0" smtClean="0"/>
              <a:t> </a:t>
            </a:r>
          </a:p>
          <a:p>
            <a:pPr algn="just">
              <a:lnSpc>
                <a:spcPct val="150000"/>
              </a:lnSpc>
              <a:buNone/>
            </a:pPr>
            <a:endParaRPr lang="hr-HR" dirty="0" smtClean="0"/>
          </a:p>
          <a:p>
            <a:pPr algn="just">
              <a:lnSpc>
                <a:spcPct val="150000"/>
              </a:lnSpc>
              <a:buNone/>
            </a:pPr>
            <a:endParaRPr lang="hr-HR" dirty="0"/>
          </a:p>
        </p:txBody>
      </p:sp>
      <p:cxnSp>
        <p:nvCxnSpPr>
          <p:cNvPr id="4" name="Ravni poveznik 3"/>
          <p:cNvCxnSpPr/>
          <p:nvPr/>
        </p:nvCxnSpPr>
        <p:spPr>
          <a:xfrm>
            <a:off x="4049486" y="1055914"/>
            <a:ext cx="598714"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8674" name="Picture 2" descr="Najstarija dzamija u Hrvatskoj"/>
          <p:cNvPicPr>
            <a:picLocks noChangeAspect="1" noChangeArrowheads="1"/>
          </p:cNvPicPr>
          <p:nvPr/>
        </p:nvPicPr>
        <p:blipFill>
          <a:blip r:embed="rId5"/>
          <a:srcRect/>
          <a:stretch>
            <a:fillRect/>
          </a:stretch>
        </p:blipFill>
        <p:spPr bwMode="auto">
          <a:xfrm>
            <a:off x="1365168" y="1360715"/>
            <a:ext cx="3512800" cy="53448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676" name="Picture 4" descr="http://www.glas-slavonije.hr/Slike/2018/08/374016.jpg"/>
          <p:cNvPicPr>
            <a:picLocks noChangeAspect="1" noChangeArrowheads="1"/>
          </p:cNvPicPr>
          <p:nvPr/>
        </p:nvPicPr>
        <p:blipFill>
          <a:blip r:embed="rId6"/>
          <a:srcRect/>
          <a:stretch>
            <a:fillRect/>
          </a:stretch>
        </p:blipFill>
        <p:spPr bwMode="auto">
          <a:xfrm>
            <a:off x="5086804" y="2027465"/>
            <a:ext cx="6210300" cy="4057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Akcijski gumb: Polazni 11">
            <a:hlinkClick r:id="rId7"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8674"/>
                                        </p:tgtEl>
                                        <p:attrNameLst>
                                          <p:attrName>style.visibility</p:attrName>
                                        </p:attrNameLst>
                                      </p:cBhvr>
                                      <p:to>
                                        <p:strVal val="visible"/>
                                      </p:to>
                                    </p:set>
                                    <p:animEffect transition="in" filter="wipe(up)">
                                      <p:cBhvr>
                                        <p:cTn id="17" dur="1000"/>
                                        <p:tgtEl>
                                          <p:spTgt spid="28674"/>
                                        </p:tgtEl>
                                      </p:cBhvr>
                                    </p:animEffect>
                                  </p:childTnLst>
                                </p:cTn>
                              </p:par>
                              <p:par>
                                <p:cTn id="18" presetID="22" presetClass="entr" presetSubtype="1" fill="hold" nodeType="withEffect">
                                  <p:stCondLst>
                                    <p:cond delay="0"/>
                                  </p:stCondLst>
                                  <p:childTnLst>
                                    <p:set>
                                      <p:cBhvr>
                                        <p:cTn id="19" dur="1" fill="hold">
                                          <p:stCondLst>
                                            <p:cond delay="0"/>
                                          </p:stCondLst>
                                        </p:cTn>
                                        <p:tgtEl>
                                          <p:spTgt spid="28676"/>
                                        </p:tgtEl>
                                        <p:attrNameLst>
                                          <p:attrName>style.visibility</p:attrName>
                                        </p:attrNameLst>
                                      </p:cBhvr>
                                      <p:to>
                                        <p:strVal val="visible"/>
                                      </p:to>
                                    </p:set>
                                    <p:animEffect transition="in" filter="wipe(up)">
                                      <p:cBhvr>
                                        <p:cTn id="20" dur="1000"/>
                                        <p:tgtEl>
                                          <p:spTgt spid="2867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1000"/>
                                        <p:tgtEl>
                                          <p:spTgt spid="28674"/>
                                        </p:tgtEl>
                                      </p:cBhvr>
                                    </p:animEffect>
                                    <p:set>
                                      <p:cBhvr>
                                        <p:cTn id="25" dur="1" fill="hold">
                                          <p:stCondLst>
                                            <p:cond delay="999"/>
                                          </p:stCondLst>
                                        </p:cTn>
                                        <p:tgtEl>
                                          <p:spTgt spid="28674"/>
                                        </p:tgtEl>
                                        <p:attrNameLst>
                                          <p:attrName>style.visibility</p:attrName>
                                        </p:attrNameLst>
                                      </p:cBhvr>
                                      <p:to>
                                        <p:strVal val="hidden"/>
                                      </p:to>
                                    </p:set>
                                  </p:childTnLst>
                                </p:cTn>
                              </p:par>
                              <p:par>
                                <p:cTn id="26" presetID="22" presetClass="exit" presetSubtype="4" fill="hold" nodeType="withEffect">
                                  <p:stCondLst>
                                    <p:cond delay="0"/>
                                  </p:stCondLst>
                                  <p:childTnLst>
                                    <p:animEffect transition="out" filter="wipe(down)">
                                      <p:cBhvr>
                                        <p:cTn id="27" dur="1000"/>
                                        <p:tgtEl>
                                          <p:spTgt spid="28676"/>
                                        </p:tgtEl>
                                      </p:cBhvr>
                                    </p:animEffect>
                                    <p:set>
                                      <p:cBhvr>
                                        <p:cTn id="28" dur="1" fill="hold">
                                          <p:stCondLst>
                                            <p:cond delay="999"/>
                                          </p:stCondLst>
                                        </p:cTn>
                                        <p:tgtEl>
                                          <p:spTgt spid="2867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wipe(up)">
                                      <p:cBhvr>
                                        <p:cTn id="33" dur="2000"/>
                                        <p:tgtEl>
                                          <p:spTgt spid="3">
                                            <p:txEl>
                                              <p:pRg st="0" end="0"/>
                                            </p:tx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Effect transition="in" filter="wipe(up)">
                                      <p:cBhvr>
                                        <p:cTn id="3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ĐELETOVCI</a:t>
            </a:r>
            <a:endParaRPr lang="hr-HR" b="1" dirty="0">
              <a:latin typeface="+mn-lt"/>
            </a:endParaRPr>
          </a:p>
        </p:txBody>
      </p:sp>
      <p:sp>
        <p:nvSpPr>
          <p:cNvPr id="3" name="Rezervirano mjesto sadržaja 2"/>
          <p:cNvSpPr>
            <a:spLocks noGrp="1"/>
          </p:cNvSpPr>
          <p:nvPr>
            <p:ph idx="1"/>
          </p:nvPr>
        </p:nvSpPr>
        <p:spPr>
          <a:xfrm>
            <a:off x="838200" y="1825624"/>
            <a:ext cx="10515600" cy="4716689"/>
          </a:xfrm>
        </p:spPr>
        <p:txBody>
          <a:bodyPr>
            <a:normAutofit fontScale="92500" lnSpcReduction="20000"/>
          </a:bodyPr>
          <a:lstStyle/>
          <a:p>
            <a:pPr algn="just">
              <a:lnSpc>
                <a:spcPct val="150000"/>
              </a:lnSpc>
              <a:buNone/>
            </a:pPr>
            <a:r>
              <a:rPr lang="hr-HR" dirty="0" smtClean="0"/>
              <a:t>   </a:t>
            </a:r>
            <a:r>
              <a:rPr lang="hr-HR" dirty="0" err="1" smtClean="0"/>
              <a:t>Đeletovci</a:t>
            </a:r>
            <a:r>
              <a:rPr lang="hr-HR" dirty="0" smtClean="0"/>
              <a:t> se nalaze u istočnom dijelu Slavonije uz rijeku Bosut. Prema popisu stanovništva iz 2011. godine </a:t>
            </a:r>
            <a:r>
              <a:rPr lang="hr-HR" dirty="0" err="1" smtClean="0"/>
              <a:t>Đeletovci</a:t>
            </a:r>
            <a:r>
              <a:rPr lang="hr-HR" dirty="0" smtClean="0"/>
              <a:t> imaju 511 stanovnika. Kraj </a:t>
            </a:r>
            <a:r>
              <a:rPr lang="hr-HR" dirty="0" err="1" smtClean="0"/>
              <a:t>Đeletovaca</a:t>
            </a:r>
            <a:r>
              <a:rPr lang="hr-HR" dirty="0" smtClean="0"/>
              <a:t> se pruža željeznička pruga Zagreb–</a:t>
            </a:r>
            <a:r>
              <a:rPr lang="hr-HR" dirty="0" err="1" smtClean="0"/>
              <a:t>Tovarnik</a:t>
            </a:r>
            <a:r>
              <a:rPr lang="hr-HR" dirty="0" smtClean="0"/>
              <a:t>–Šid. Područje </a:t>
            </a:r>
            <a:r>
              <a:rPr lang="hr-HR" dirty="0" err="1" smtClean="0"/>
              <a:t>Đeletovaca</a:t>
            </a:r>
            <a:r>
              <a:rPr lang="hr-HR" dirty="0" smtClean="0"/>
              <a:t> bilo je poznato kao područje plodnih oranica te hrastovih šuma, ali isto tako i naftnih polja.</a:t>
            </a:r>
          </a:p>
          <a:p>
            <a:pPr algn="just">
              <a:lnSpc>
                <a:spcPct val="150000"/>
              </a:lnSpc>
              <a:buNone/>
            </a:pPr>
            <a:endParaRPr lang="hr-HR" dirty="0" smtClean="0"/>
          </a:p>
          <a:p>
            <a:pPr algn="just">
              <a:lnSpc>
                <a:spcPct val="150000"/>
              </a:lnSpc>
              <a:buNone/>
            </a:pPr>
            <a:r>
              <a:rPr lang="hr-HR" dirty="0" smtClean="0">
                <a:hlinkClick r:id="rId4"/>
              </a:rPr>
              <a:t>http://www.opcina-nijemci.com/index.php/naslovna/naselja/item/318-deletovci</a:t>
            </a:r>
            <a:r>
              <a:rPr lang="hr-HR" dirty="0" smtClean="0"/>
              <a:t> </a:t>
            </a:r>
          </a:p>
          <a:p>
            <a:pPr algn="just">
              <a:lnSpc>
                <a:spcPct val="150000"/>
              </a:lnSpc>
              <a:buNone/>
            </a:pPr>
            <a:endParaRPr lang="hr-HR" dirty="0" smtClean="0"/>
          </a:p>
          <a:p>
            <a:endParaRPr lang="hr-HR" dirty="0"/>
          </a:p>
        </p:txBody>
      </p:sp>
      <p:cxnSp>
        <p:nvCxnSpPr>
          <p:cNvPr id="4" name="Ravni poveznik 3"/>
          <p:cNvCxnSpPr/>
          <p:nvPr/>
        </p:nvCxnSpPr>
        <p:spPr>
          <a:xfrm>
            <a:off x="4767942" y="1295400"/>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9698" name="Picture 2" descr="Povezana slika"/>
          <p:cNvPicPr>
            <a:picLocks noChangeAspect="1" noChangeArrowheads="1"/>
          </p:cNvPicPr>
          <p:nvPr/>
        </p:nvPicPr>
        <p:blipFill>
          <a:blip r:embed="rId5" cstate="print"/>
          <a:srcRect/>
          <a:stretch>
            <a:fillRect/>
          </a:stretch>
        </p:blipFill>
        <p:spPr bwMode="auto">
          <a:xfrm>
            <a:off x="2855686" y="1624693"/>
            <a:ext cx="6527800" cy="4895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Akcijski gumb: Polazni 8">
            <a:hlinkClick r:id="rId6" action="ppaction://hlinksldjump" highlightClick="1"/>
          </p:cNvPr>
          <p:cNvSpPr/>
          <p:nvPr/>
        </p:nvSpPr>
        <p:spPr>
          <a:xfrm>
            <a:off x="10992758" y="57585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9698"/>
                                        </p:tgtEl>
                                        <p:attrNameLst>
                                          <p:attrName>style.visibility</p:attrName>
                                        </p:attrNameLst>
                                      </p:cBhvr>
                                      <p:to>
                                        <p:strVal val="visible"/>
                                      </p:to>
                                    </p:set>
                                    <p:animEffect transition="in" filter="wipe(up)">
                                      <p:cBhvr>
                                        <p:cTn id="17" dur="1000"/>
                                        <p:tgtEl>
                                          <p:spTgt spid="296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9698"/>
                                        </p:tgtEl>
                                      </p:cBhvr>
                                    </p:animEffect>
                                    <p:set>
                                      <p:cBhvr>
                                        <p:cTn id="22" dur="1" fill="hold">
                                          <p:stCondLst>
                                            <p:cond delay="999"/>
                                          </p:stCondLst>
                                        </p:cTn>
                                        <p:tgtEl>
                                          <p:spTgt spid="2969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ELTZ- DVORAC U VUKOVARU</a:t>
            </a:r>
            <a:endParaRPr lang="hr-HR" b="1" dirty="0">
              <a:latin typeface="+mn-lt"/>
            </a:endParaRPr>
          </a:p>
        </p:txBody>
      </p:sp>
      <p:sp>
        <p:nvSpPr>
          <p:cNvPr id="3" name="Rezervirano mjesto sadržaja 2"/>
          <p:cNvSpPr>
            <a:spLocks noGrp="1"/>
          </p:cNvSpPr>
          <p:nvPr>
            <p:ph idx="1"/>
          </p:nvPr>
        </p:nvSpPr>
        <p:spPr>
          <a:xfrm>
            <a:off x="838200" y="1825624"/>
            <a:ext cx="10515600" cy="4564289"/>
          </a:xfrm>
        </p:spPr>
        <p:txBody>
          <a:bodyPr>
            <a:normAutofit lnSpcReduction="10000"/>
          </a:bodyPr>
          <a:lstStyle/>
          <a:p>
            <a:pPr algn="just">
              <a:lnSpc>
                <a:spcPct val="150000"/>
              </a:lnSpc>
              <a:buNone/>
            </a:pPr>
            <a:r>
              <a:rPr lang="hr-HR" dirty="0" smtClean="0"/>
              <a:t>   Gradnju dvorca započeo je grof </a:t>
            </a:r>
            <a:r>
              <a:rPr lang="hr-HR" dirty="0" err="1" smtClean="0"/>
              <a:t>Anzelmo</a:t>
            </a:r>
            <a:r>
              <a:rPr lang="hr-HR" dirty="0" smtClean="0"/>
              <a:t> Kazimir </a:t>
            </a:r>
            <a:r>
              <a:rPr lang="hr-HR" dirty="0" err="1" smtClean="0"/>
              <a:t>Eltz</a:t>
            </a:r>
            <a:r>
              <a:rPr lang="hr-HR" dirty="0" smtClean="0"/>
              <a:t> 1749. godine. Dvorac se ubraja u najreprezentativnije primjere baroknog razdoblja u Hrvatskoj. Tijekom prijašnjih godina dograđivan je, a poslije Domovinskog rata i obnovljen. U njemu je sada smješten Muzej grada Vukovara. </a:t>
            </a:r>
          </a:p>
          <a:p>
            <a:pPr algn="just">
              <a:lnSpc>
                <a:spcPct val="150000"/>
              </a:lnSpc>
              <a:buNone/>
            </a:pPr>
            <a:endParaRPr lang="hr-HR" dirty="0" smtClean="0"/>
          </a:p>
          <a:p>
            <a:pPr algn="just">
              <a:lnSpc>
                <a:spcPct val="150000"/>
              </a:lnSpc>
              <a:buNone/>
            </a:pPr>
            <a:r>
              <a:rPr lang="hr-HR" dirty="0" smtClean="0">
                <a:hlinkClick r:id="rId4"/>
              </a:rPr>
              <a:t>https://www.turizamvukovar.hr/index.php?stranica=74</a:t>
            </a:r>
            <a:r>
              <a:rPr lang="hr-HR" dirty="0" smtClean="0"/>
              <a:t> </a:t>
            </a:r>
            <a:endParaRPr lang="hr-HR" dirty="0"/>
          </a:p>
        </p:txBody>
      </p:sp>
      <p:cxnSp>
        <p:nvCxnSpPr>
          <p:cNvPr id="4" name="Ravni poveznik 3"/>
          <p:cNvCxnSpPr/>
          <p:nvPr/>
        </p:nvCxnSpPr>
        <p:spPr>
          <a:xfrm>
            <a:off x="2775857" y="1317171"/>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0722" name="Picture 2" descr="Slikovni rezultat za dvorac eltz vukovar"/>
          <p:cNvPicPr>
            <a:picLocks noChangeAspect="1" noChangeArrowheads="1"/>
          </p:cNvPicPr>
          <p:nvPr/>
        </p:nvPicPr>
        <p:blipFill>
          <a:blip r:embed="rId5"/>
          <a:srcRect/>
          <a:stretch>
            <a:fillRect/>
          </a:stretch>
        </p:blipFill>
        <p:spPr bwMode="auto">
          <a:xfrm>
            <a:off x="2049690" y="1619476"/>
            <a:ext cx="7620000" cy="50292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0722"/>
                                        </p:tgtEl>
                                        <p:attrNameLst>
                                          <p:attrName>style.visibility</p:attrName>
                                        </p:attrNameLst>
                                      </p:cBhvr>
                                      <p:to>
                                        <p:strVal val="visible"/>
                                      </p:to>
                                    </p:set>
                                    <p:animEffect transition="in" filter="wipe(up)">
                                      <p:cBhvr>
                                        <p:cTn id="17" dur="1000"/>
                                        <p:tgtEl>
                                          <p:spTgt spid="307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0722"/>
                                        </p:tgtEl>
                                      </p:cBhvr>
                                    </p:animEffect>
                                    <p:set>
                                      <p:cBhvr>
                                        <p:cTn id="22" dur="1" fill="hold">
                                          <p:stCondLst>
                                            <p:cond delay="999"/>
                                          </p:stCondLst>
                                        </p:cTn>
                                        <p:tgtEl>
                                          <p:spTgt spid="307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FRUŠKA GORA</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Fruška gora planina je u sjevernom Srijemu. Veći dio nalazi se u Srbiji (Vojvodini) dok se zapadni obronci nalaze u Hrvatskoj, u Vukovarsko-srijemskoj županiji. Fruška gora poznata je po vinogradima, a nalazi se uz rijeku Dunav. </a:t>
            </a:r>
            <a:endParaRPr lang="hr-HR" dirty="0"/>
          </a:p>
        </p:txBody>
      </p:sp>
      <p:cxnSp>
        <p:nvCxnSpPr>
          <p:cNvPr id="4" name="Ravni poveznik 3"/>
          <p:cNvCxnSpPr/>
          <p:nvPr/>
        </p:nvCxnSpPr>
        <p:spPr>
          <a:xfrm>
            <a:off x="4310743" y="1284514"/>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1746" name="Picture 2" descr="Slikovni rezultat za fruÅ¡ka gora hrvatska"/>
          <p:cNvPicPr>
            <a:picLocks noChangeAspect="1" noChangeArrowheads="1"/>
          </p:cNvPicPr>
          <p:nvPr/>
        </p:nvPicPr>
        <p:blipFill>
          <a:blip r:embed="rId4"/>
          <a:srcRect/>
          <a:stretch>
            <a:fillRect/>
          </a:stretch>
        </p:blipFill>
        <p:spPr bwMode="auto">
          <a:xfrm>
            <a:off x="2861285" y="1667583"/>
            <a:ext cx="6413343" cy="4842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5"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1746"/>
                                        </p:tgtEl>
                                        <p:attrNameLst>
                                          <p:attrName>style.visibility</p:attrName>
                                        </p:attrNameLst>
                                      </p:cBhvr>
                                      <p:to>
                                        <p:strVal val="visible"/>
                                      </p:to>
                                    </p:set>
                                    <p:animEffect transition="in" filter="wipe(up)">
                                      <p:cBhvr>
                                        <p:cTn id="17" dur="1000"/>
                                        <p:tgtEl>
                                          <p:spTgt spid="317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1746"/>
                                        </p:tgtEl>
                                      </p:cBhvr>
                                    </p:animEffect>
                                    <p:set>
                                      <p:cBhvr>
                                        <p:cTn id="22" dur="1" fill="hold">
                                          <p:stCondLst>
                                            <p:cond delay="999"/>
                                          </p:stCondLst>
                                        </p:cTn>
                                        <p:tgtEl>
                                          <p:spTgt spid="3174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BG">
            <a:extLst>
              <a:ext uri="{FF2B5EF4-FFF2-40B4-BE49-F238E27FC236}">
                <a16:creationId xmlns:a16="http://schemas.microsoft.com/office/drawing/2014/main" xmlns="" id="{D40854B3-7181-4797-8793-E6FF00A296E8}"/>
              </a:ext>
            </a:extLst>
          </p:cNvPr>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grpSp>
        <p:nvGrpSpPr>
          <p:cNvPr id="25" name="Tekhnologic Logo">
            <a:extLst>
              <a:ext uri="{FF2B5EF4-FFF2-40B4-BE49-F238E27FC236}">
                <a16:creationId xmlns:a16="http://schemas.microsoft.com/office/drawing/2014/main" xmlns="" id="{C5D662CC-1BE3-434A-87C6-6DCBC37C88A8}"/>
              </a:ext>
            </a:extLst>
          </p:cNvPr>
          <p:cNvGrpSpPr/>
          <p:nvPr/>
        </p:nvGrpSpPr>
        <p:grpSpPr>
          <a:xfrm>
            <a:off x="5685616" y="6661025"/>
            <a:ext cx="820768" cy="180000"/>
            <a:chOff x="5464435" y="6630924"/>
            <a:chExt cx="820768" cy="180000"/>
          </a:xfrm>
        </p:grpSpPr>
        <p:pic>
          <p:nvPicPr>
            <p:cNvPr id="26" name="Image">
              <a:extLst>
                <a:ext uri="{FF2B5EF4-FFF2-40B4-BE49-F238E27FC236}">
                  <a16:creationId xmlns:a16="http://schemas.microsoft.com/office/drawing/2014/main" xmlns="" id="{B6C46ED3-364F-42FD-9E9B-2627FCCB1D41}"/>
                </a:ext>
              </a:extLst>
            </p:cNvPr>
            <p:cNvPicPr>
              <a:picLocks noChangeAspect="1"/>
            </p:cNvPicPr>
            <p:nvPr/>
          </p:nvPicPr>
          <p:blipFill>
            <a:blip r:embed="rId5" cstate="print">
              <a:duotone>
                <a:schemeClr val="accent1">
                  <a:shade val="45000"/>
                  <a:satMod val="135000"/>
                </a:schemeClr>
                <a:prstClr val="white"/>
              </a:duotone>
              <a:extLst>
                <a:ext uri="{BEBA8EAE-BF5A-486C-A8C5-ECC9F3942E4B}">
                  <a14:imgProps xmlns="" xmlns:a14="http://schemas.microsoft.com/office/drawing/2010/main">
                    <a14:imgLayer r:embed="rId6">
                      <a14:imgEffect>
                        <a14:brightnessContrast bright="40000" contrast="40000"/>
                      </a14:imgEffect>
                    </a14:imgLayer>
                  </a14:imgProps>
                </a:ext>
                <a:ext uri="{28A0092B-C50C-407E-A947-70E740481C1C}">
                  <a14:useLocalDpi xmlns="" xmlns:a14="http://schemas.microsoft.com/office/drawing/2010/main" val="0"/>
                </a:ext>
              </a:extLst>
            </a:blip>
            <a:stretch>
              <a:fillRect/>
            </a:stretch>
          </p:blipFill>
          <p:spPr>
            <a:xfrm>
              <a:off x="5464435" y="6630924"/>
              <a:ext cx="180000" cy="180000"/>
            </a:xfrm>
            <a:prstGeom prst="rect">
              <a:avLst/>
            </a:prstGeom>
          </p:spPr>
        </p:pic>
        <p:sp>
          <p:nvSpPr>
            <p:cNvPr id="27" name="Text">
              <a:extLst>
                <a:ext uri="{FF2B5EF4-FFF2-40B4-BE49-F238E27FC236}">
                  <a16:creationId xmlns:a16="http://schemas.microsoft.com/office/drawing/2014/main" xmlns="" id="{8C8A5E28-D2DF-40B5-802B-38576B3EE85E}"/>
                </a:ext>
              </a:extLst>
            </p:cNvPr>
            <p:cNvSpPr/>
            <p:nvPr/>
          </p:nvSpPr>
          <p:spPr>
            <a:xfrm>
              <a:off x="5624766" y="6651674"/>
              <a:ext cx="660437" cy="138499"/>
            </a:xfrm>
            <a:prstGeom prst="rect">
              <a:avLst/>
            </a:prstGeom>
            <a:noFill/>
          </p:spPr>
          <p:txBody>
            <a:bodyPr wrap="none" lIns="0" tIns="0" rIns="0" bIns="0">
              <a:spAutoFit/>
            </a:bodyPr>
            <a:lstStyle/>
            <a:p>
              <a:pPr algn="ctr"/>
              <a:r>
                <a:rPr lang="en-US" sz="900" b="1" cap="none" spc="0" dirty="0">
                  <a:ln w="0"/>
                  <a:solidFill>
                    <a:srgbClr val="3059A2"/>
                  </a:solidFill>
                  <a:latin typeface="Century Gothic" panose="020B0502020202020204" pitchFamily="34" charset="0"/>
                </a:rPr>
                <a:t>tekhnologic</a:t>
              </a:r>
            </a:p>
          </p:txBody>
        </p:sp>
      </p:grpSp>
      <p:sp>
        <p:nvSpPr>
          <p:cNvPr id="28" name="Spinner BG">
            <a:extLst>
              <a:ext uri="{FF2B5EF4-FFF2-40B4-BE49-F238E27FC236}">
                <a16:creationId xmlns:a16="http://schemas.microsoft.com/office/drawing/2014/main" xmlns="" id="{E7247EFC-DA6F-4517-958E-60940FA8DC84}"/>
              </a:ext>
            </a:extLst>
          </p:cNvPr>
          <p:cNvSpPr/>
          <p:nvPr/>
        </p:nvSpPr>
        <p:spPr>
          <a:xfrm>
            <a:off x="2856000" y="189000"/>
            <a:ext cx="6480000" cy="6480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nchor">
            <a:extLst>
              <a:ext uri="{FF2B5EF4-FFF2-40B4-BE49-F238E27FC236}">
                <a16:creationId xmlns:a16="http://schemas.microsoft.com/office/drawing/2014/main" xmlns="" id="{B316AF16-047B-4F82-AB9C-1224E1DDA737}"/>
              </a:ext>
            </a:extLst>
          </p:cNvPr>
          <p:cNvSpPr/>
          <p:nvPr/>
        </p:nvSpPr>
        <p:spPr>
          <a:xfrm>
            <a:off x="5196000" y="2529000"/>
            <a:ext cx="1800000" cy="1800000"/>
          </a:xfrm>
          <a:prstGeom prst="ellipse">
            <a:avLst/>
          </a:prstGeom>
          <a:solidFill>
            <a:srgbClr val="00B050">
              <a:alpha val="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chemeClr val="tx1"/>
              </a:solidFill>
              <a:latin typeface="Arial" panose="020B0604020202020204" pitchFamily="34" charset="0"/>
              <a:cs typeface="Arial" panose="020B0604020202020204" pitchFamily="34" charset="0"/>
            </a:endParaRPr>
          </a:p>
        </p:txBody>
      </p:sp>
      <p:grpSp>
        <p:nvGrpSpPr>
          <p:cNvPr id="32" name="Spinning Wheel 10">
            <a:extLst>
              <a:ext uri="{FF2B5EF4-FFF2-40B4-BE49-F238E27FC236}">
                <a16:creationId xmlns:a16="http://schemas.microsoft.com/office/drawing/2014/main" xmlns="" id="{B5123D5A-8489-4948-BDCA-C21BF48EED80}"/>
              </a:ext>
            </a:extLst>
          </p:cNvPr>
          <p:cNvGrpSpPr/>
          <p:nvPr/>
        </p:nvGrpSpPr>
        <p:grpSpPr>
          <a:xfrm>
            <a:off x="2706784" y="206704"/>
            <a:ext cx="6778317" cy="6453410"/>
            <a:chOff x="2706784" y="206704"/>
            <a:chExt cx="6778317" cy="6453410"/>
          </a:xfrm>
        </p:grpSpPr>
        <p:sp>
          <p:nvSpPr>
            <p:cNvPr id="33" name="Segment 10">
              <a:extLst>
                <a:ext uri="{FF2B5EF4-FFF2-40B4-BE49-F238E27FC236}">
                  <a16:creationId xmlns:a16="http://schemas.microsoft.com/office/drawing/2014/main" xmlns="" id="{52C205B5-9663-4A8A-9F48-476FB5F6653A}"/>
                </a:ext>
              </a:extLst>
            </p:cNvPr>
            <p:cNvSpPr/>
            <p:nvPr/>
          </p:nvSpPr>
          <p:spPr>
            <a:xfrm rot="19440000">
              <a:off x="4804678" y="206704"/>
              <a:ext cx="1812504" cy="2358292"/>
            </a:xfrm>
            <a:custGeom>
              <a:avLst/>
              <a:gdLst>
                <a:gd name="connsiteX0" fmla="*/ 1812504 w 1812504"/>
                <a:gd name="connsiteY0" fmla="*/ 580792 h 2358292"/>
                <a:gd name="connsiteX1" fmla="*/ 521075 w 1812504"/>
                <a:gd name="connsiteY1" fmla="*/ 2358292 h 2358292"/>
                <a:gd name="connsiteX2" fmla="*/ 450092 w 1812504"/>
                <a:gd name="connsiteY2" fmla="*/ 2312002 h 2358292"/>
                <a:gd name="connsiteX3" fmla="*/ 47112 w 1812504"/>
                <a:gd name="connsiteY3" fmla="*/ 2195890 h 2358292"/>
                <a:gd name="connsiteX4" fmla="*/ 0 w 1812504"/>
                <a:gd name="connsiteY4" fmla="*/ 2198792 h 2358292"/>
                <a:gd name="connsiteX5" fmla="*/ 0 w 1812504"/>
                <a:gd name="connsiteY5" fmla="*/ 1709 h 2358292"/>
                <a:gd name="connsiteX6" fmla="*/ 124166 w 1812504"/>
                <a:gd name="connsiteY6" fmla="*/ 0 h 2358292"/>
                <a:gd name="connsiteX7" fmla="*/ 1685735 w 1812504"/>
                <a:gd name="connsiteY7" fmla="*/ 493500 h 2358292"/>
                <a:gd name="connsiteX8" fmla="*/ 1812504 w 1812504"/>
                <a:gd name="connsiteY8" fmla="*/ 580792 h 23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2504" h="2358292">
                  <a:moveTo>
                    <a:pt x="1812504" y="580792"/>
                  </a:moveTo>
                  <a:lnTo>
                    <a:pt x="521075" y="2358292"/>
                  </a:lnTo>
                  <a:lnTo>
                    <a:pt x="450092" y="2312002"/>
                  </a:lnTo>
                  <a:cubicBezTo>
                    <a:pt x="324082" y="2238659"/>
                    <a:pt x="185548" y="2200621"/>
                    <a:pt x="47112" y="2195890"/>
                  </a:cubicBezTo>
                  <a:lnTo>
                    <a:pt x="0" y="2198792"/>
                  </a:lnTo>
                  <a:lnTo>
                    <a:pt x="0" y="1709"/>
                  </a:lnTo>
                  <a:lnTo>
                    <a:pt x="124166" y="0"/>
                  </a:lnTo>
                  <a:cubicBezTo>
                    <a:pt x="664122" y="18455"/>
                    <a:pt x="1204503" y="179810"/>
                    <a:pt x="1685735" y="493500"/>
                  </a:cubicBezTo>
                  <a:lnTo>
                    <a:pt x="1812504" y="580792"/>
                  </a:lnTo>
                  <a:close/>
                </a:path>
              </a:pathLst>
            </a:cu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Segment 9">
              <a:extLst>
                <a:ext uri="{FF2B5EF4-FFF2-40B4-BE49-F238E27FC236}">
                  <a16:creationId xmlns:a16="http://schemas.microsoft.com/office/drawing/2014/main" xmlns="" id="{662F17CF-2B18-4001-A42B-E2652281E0B8}"/>
                </a:ext>
              </a:extLst>
            </p:cNvPr>
            <p:cNvSpPr/>
            <p:nvPr/>
          </p:nvSpPr>
          <p:spPr>
            <a:xfrm rot="19440000">
              <a:off x="3370936" y="1264404"/>
              <a:ext cx="1773615" cy="2355935"/>
            </a:xfrm>
            <a:custGeom>
              <a:avLst/>
              <a:gdLst>
                <a:gd name="connsiteX0" fmla="*/ 1773615 w 1773615"/>
                <a:gd name="connsiteY0" fmla="*/ 0 h 2355935"/>
                <a:gd name="connsiteX1" fmla="*/ 1773615 w 1773615"/>
                <a:gd name="connsiteY1" fmla="*/ 2197255 h 2355935"/>
                <a:gd name="connsiteX2" fmla="*/ 1659062 w 1773615"/>
                <a:gd name="connsiteY2" fmla="*/ 2204311 h 2355935"/>
                <a:gd name="connsiteX3" fmla="*/ 1348204 w 1773615"/>
                <a:gd name="connsiteY3" fmla="*/ 2317525 h 2355935"/>
                <a:gd name="connsiteX4" fmla="*/ 1291038 w 1773615"/>
                <a:gd name="connsiteY4" fmla="*/ 2355935 h 2355935"/>
                <a:gd name="connsiteX5" fmla="*/ 0 w 1773615"/>
                <a:gd name="connsiteY5" fmla="*/ 578973 h 2355935"/>
                <a:gd name="connsiteX6" fmla="*/ 213119 w 1773615"/>
                <a:gd name="connsiteY6" fmla="*/ 435778 h 2355935"/>
                <a:gd name="connsiteX7" fmla="*/ 1607260 w 1773615"/>
                <a:gd name="connsiteY7" fmla="*/ 2289 h 2355935"/>
                <a:gd name="connsiteX8" fmla="*/ 1773615 w 1773615"/>
                <a:gd name="connsiteY8" fmla="*/ 0 h 235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3615" h="2355935">
                  <a:moveTo>
                    <a:pt x="1773615" y="0"/>
                  </a:moveTo>
                  <a:lnTo>
                    <a:pt x="1773615" y="2197255"/>
                  </a:lnTo>
                  <a:lnTo>
                    <a:pt x="1659062" y="2204311"/>
                  </a:lnTo>
                  <a:cubicBezTo>
                    <a:pt x="1549993" y="2221586"/>
                    <a:pt x="1444220" y="2259665"/>
                    <a:pt x="1348204" y="2317525"/>
                  </a:cubicBezTo>
                  <a:lnTo>
                    <a:pt x="1291038" y="2355935"/>
                  </a:lnTo>
                  <a:lnTo>
                    <a:pt x="0" y="578973"/>
                  </a:lnTo>
                  <a:lnTo>
                    <a:pt x="213119" y="435778"/>
                  </a:lnTo>
                  <a:cubicBezTo>
                    <a:pt x="638689" y="179327"/>
                    <a:pt x="1118323" y="32468"/>
                    <a:pt x="1607260" y="2289"/>
                  </a:cubicBezTo>
                  <a:lnTo>
                    <a:pt x="1773615"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egment 8">
              <a:extLst>
                <a:ext uri="{FF2B5EF4-FFF2-40B4-BE49-F238E27FC236}">
                  <a16:creationId xmlns:a16="http://schemas.microsoft.com/office/drawing/2014/main" xmlns="" id="{5D6D526B-E0DF-4330-8327-B79502762656}"/>
                </a:ext>
              </a:extLst>
            </p:cNvPr>
            <p:cNvSpPr/>
            <p:nvPr/>
          </p:nvSpPr>
          <p:spPr>
            <a:xfrm rot="19440000">
              <a:off x="2706784" y="2218952"/>
              <a:ext cx="2403822" cy="2210353"/>
            </a:xfrm>
            <a:custGeom>
              <a:avLst/>
              <a:gdLst>
                <a:gd name="connsiteX0" fmla="*/ 1112784 w 2403822"/>
                <a:gd name="connsiteY0" fmla="*/ 0 h 2210353"/>
                <a:gd name="connsiteX1" fmla="*/ 2403822 w 2403822"/>
                <a:gd name="connsiteY1" fmla="*/ 1776962 h 2210353"/>
                <a:gd name="connsiteX2" fmla="*/ 2393897 w 2403822"/>
                <a:gd name="connsiteY2" fmla="*/ 1783630 h 2210353"/>
                <a:gd name="connsiteX3" fmla="*/ 2211669 w 2403822"/>
                <a:gd name="connsiteY3" fmla="*/ 1968438 h 2210353"/>
                <a:gd name="connsiteX4" fmla="*/ 2092218 w 2403822"/>
                <a:gd name="connsiteY4" fmla="*/ 2198856 h 2210353"/>
                <a:gd name="connsiteX5" fmla="*/ 2088943 w 2403822"/>
                <a:gd name="connsiteY5" fmla="*/ 2210353 h 2210353"/>
                <a:gd name="connsiteX6" fmla="*/ 0 w 2403822"/>
                <a:gd name="connsiteY6" fmla="*/ 1531615 h 2210353"/>
                <a:gd name="connsiteX7" fmla="*/ 10686 w 2403822"/>
                <a:gd name="connsiteY7" fmla="*/ 1494091 h 2210353"/>
                <a:gd name="connsiteX8" fmla="*/ 434244 w 2403822"/>
                <a:gd name="connsiteY8" fmla="*/ 677063 h 2210353"/>
                <a:gd name="connsiteX9" fmla="*/ 1080397 w 2403822"/>
                <a:gd name="connsiteY9" fmla="*/ 21761 h 2210353"/>
                <a:gd name="connsiteX10" fmla="*/ 1112784 w 2403822"/>
                <a:gd name="connsiteY10" fmla="*/ 0 h 221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3822" h="2210353">
                  <a:moveTo>
                    <a:pt x="1112784" y="0"/>
                  </a:moveTo>
                  <a:lnTo>
                    <a:pt x="2403822" y="1776962"/>
                  </a:lnTo>
                  <a:lnTo>
                    <a:pt x="2393897" y="1783630"/>
                  </a:lnTo>
                  <a:cubicBezTo>
                    <a:pt x="2325848" y="1834394"/>
                    <a:pt x="2264196" y="1896141"/>
                    <a:pt x="2211669" y="1968438"/>
                  </a:cubicBezTo>
                  <a:cubicBezTo>
                    <a:pt x="2159142" y="2040736"/>
                    <a:pt x="2119469" y="2118451"/>
                    <a:pt x="2092218" y="2198856"/>
                  </a:cubicBezTo>
                  <a:lnTo>
                    <a:pt x="2088943" y="2210353"/>
                  </a:lnTo>
                  <a:lnTo>
                    <a:pt x="0" y="1531615"/>
                  </a:lnTo>
                  <a:lnTo>
                    <a:pt x="10686" y="1494091"/>
                  </a:lnTo>
                  <a:cubicBezTo>
                    <a:pt x="107315" y="1208984"/>
                    <a:pt x="247990" y="933419"/>
                    <a:pt x="434244" y="677063"/>
                  </a:cubicBezTo>
                  <a:cubicBezTo>
                    <a:pt x="620497" y="420707"/>
                    <a:pt x="839104" y="201763"/>
                    <a:pt x="1080397" y="21761"/>
                  </a:cubicBezTo>
                  <a:lnTo>
                    <a:pt x="1112784"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Segment 7">
              <a:extLst>
                <a:ext uri="{FF2B5EF4-FFF2-40B4-BE49-F238E27FC236}">
                  <a16:creationId xmlns:a16="http://schemas.microsoft.com/office/drawing/2014/main" xmlns="" id="{BEB2DC4A-3F5B-4091-B904-52FC02DAB6F8}"/>
                </a:ext>
              </a:extLst>
            </p:cNvPr>
            <p:cNvSpPr/>
            <p:nvPr/>
          </p:nvSpPr>
          <p:spPr>
            <a:xfrm rot="19440000">
              <a:off x="3407879" y="3627616"/>
              <a:ext cx="2242173" cy="1887182"/>
            </a:xfrm>
            <a:custGeom>
              <a:avLst/>
              <a:gdLst>
                <a:gd name="connsiteX0" fmla="*/ 2238338 w 2242173"/>
                <a:gd name="connsiteY0" fmla="*/ 678739 h 1887182"/>
                <a:gd name="connsiteX1" fmla="*/ 2219472 w 2242173"/>
                <a:gd name="connsiteY1" fmla="*/ 744979 h 1887182"/>
                <a:gd name="connsiteX2" fmla="*/ 2207860 w 2242173"/>
                <a:gd name="connsiteY2" fmla="*/ 1075607 h 1887182"/>
                <a:gd name="connsiteX3" fmla="*/ 2242173 w 2242173"/>
                <a:gd name="connsiteY3" fmla="*/ 1208525 h 1887182"/>
                <a:gd name="connsiteX4" fmla="*/ 153482 w 2242173"/>
                <a:gd name="connsiteY4" fmla="*/ 1887182 h 1887182"/>
                <a:gd name="connsiteX5" fmla="*/ 97605 w 2242173"/>
                <a:gd name="connsiteY5" fmla="*/ 1706803 h 1887182"/>
                <a:gd name="connsiteX6" fmla="*/ 79064 w 2242173"/>
                <a:gd name="connsiteY6" fmla="*/ 246941 h 1887182"/>
                <a:gd name="connsiteX7" fmla="*/ 149394 w 2242173"/>
                <a:gd name="connsiteY7" fmla="*/ 0 h 1887182"/>
                <a:gd name="connsiteX8" fmla="*/ 2238338 w 2242173"/>
                <a:gd name="connsiteY8" fmla="*/ 678739 h 188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173" h="1887182">
                  <a:moveTo>
                    <a:pt x="2238338" y="678739"/>
                  </a:moveTo>
                  <a:lnTo>
                    <a:pt x="2219472" y="744979"/>
                  </a:lnTo>
                  <a:cubicBezTo>
                    <a:pt x="2194115" y="854175"/>
                    <a:pt x="2190586" y="966538"/>
                    <a:pt x="2207860" y="1075607"/>
                  </a:cubicBezTo>
                  <a:lnTo>
                    <a:pt x="2242173" y="1208525"/>
                  </a:lnTo>
                  <a:lnTo>
                    <a:pt x="153482" y="1887182"/>
                  </a:lnTo>
                  <a:lnTo>
                    <a:pt x="97605" y="1706803"/>
                  </a:lnTo>
                  <a:cubicBezTo>
                    <a:pt x="-24783" y="1232470"/>
                    <a:pt x="-33327" y="730929"/>
                    <a:pt x="79064" y="246941"/>
                  </a:cubicBezTo>
                  <a:lnTo>
                    <a:pt x="149394" y="0"/>
                  </a:lnTo>
                  <a:lnTo>
                    <a:pt x="2238338" y="678739"/>
                  </a:lnTo>
                  <a:close/>
                </a:path>
              </a:pathLst>
            </a:cu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egment 6">
              <a:extLst>
                <a:ext uri="{FF2B5EF4-FFF2-40B4-BE49-F238E27FC236}">
                  <a16:creationId xmlns:a16="http://schemas.microsoft.com/office/drawing/2014/main" xmlns="" id="{AC54C0A2-DBFA-4667-9249-4E33F504F432}"/>
                </a:ext>
              </a:extLst>
            </p:cNvPr>
            <p:cNvSpPr/>
            <p:nvPr/>
          </p:nvSpPr>
          <p:spPr>
            <a:xfrm rot="19440000">
              <a:off x="4322620" y="4443711"/>
              <a:ext cx="2391407" cy="2198706"/>
            </a:xfrm>
            <a:custGeom>
              <a:avLst/>
              <a:gdLst>
                <a:gd name="connsiteX0" fmla="*/ 2088528 w 2391407"/>
                <a:gd name="connsiteY0" fmla="*/ 0 h 2198706"/>
                <a:gd name="connsiteX1" fmla="*/ 2094701 w 2391407"/>
                <a:gd name="connsiteY1" fmla="*/ 23912 h 2198706"/>
                <a:gd name="connsiteX2" fmla="*/ 2329657 w 2391407"/>
                <a:gd name="connsiteY2" fmla="*/ 371288 h 2198706"/>
                <a:gd name="connsiteX3" fmla="*/ 2391407 w 2391407"/>
                <a:gd name="connsiteY3" fmla="*/ 421097 h 2198706"/>
                <a:gd name="connsiteX4" fmla="*/ 1099898 w 2391407"/>
                <a:gd name="connsiteY4" fmla="*/ 2198706 h 2198706"/>
                <a:gd name="connsiteX5" fmla="*/ 981994 w 2391407"/>
                <a:gd name="connsiteY5" fmla="*/ 2108403 h 2198706"/>
                <a:gd name="connsiteX6" fmla="*/ 30096 w 2391407"/>
                <a:gd name="connsiteY6" fmla="*/ 775762 h 2198706"/>
                <a:gd name="connsiteX7" fmla="*/ 0 w 2391407"/>
                <a:gd name="connsiteY7" fmla="*/ 678604 h 2198706"/>
                <a:gd name="connsiteX8" fmla="*/ 2088528 w 2391407"/>
                <a:gd name="connsiteY8" fmla="*/ 0 h 219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1407" h="2198706">
                  <a:moveTo>
                    <a:pt x="2088528" y="0"/>
                  </a:moveTo>
                  <a:lnTo>
                    <a:pt x="2094701" y="23912"/>
                  </a:lnTo>
                  <a:cubicBezTo>
                    <a:pt x="2141979" y="154110"/>
                    <a:pt x="2220965" y="274109"/>
                    <a:pt x="2329657" y="371288"/>
                  </a:cubicBezTo>
                  <a:lnTo>
                    <a:pt x="2391407" y="421097"/>
                  </a:lnTo>
                  <a:lnTo>
                    <a:pt x="1099898" y="2198706"/>
                  </a:lnTo>
                  <a:lnTo>
                    <a:pt x="981994" y="2108403"/>
                  </a:lnTo>
                  <a:cubicBezTo>
                    <a:pt x="534948" y="1747659"/>
                    <a:pt x="214504" y="1283587"/>
                    <a:pt x="30096" y="775762"/>
                  </a:cubicBezTo>
                  <a:lnTo>
                    <a:pt x="0" y="678604"/>
                  </a:lnTo>
                  <a:lnTo>
                    <a:pt x="2088528"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Segment 5">
              <a:extLst>
                <a:ext uri="{FF2B5EF4-FFF2-40B4-BE49-F238E27FC236}">
                  <a16:creationId xmlns:a16="http://schemas.microsoft.com/office/drawing/2014/main" xmlns="" id="{5E98BE26-8444-4529-806D-372E3848F1A5}"/>
                </a:ext>
              </a:extLst>
            </p:cNvPr>
            <p:cNvSpPr/>
            <p:nvPr/>
          </p:nvSpPr>
          <p:spPr>
            <a:xfrm rot="19440000">
              <a:off x="5568685" y="4296458"/>
              <a:ext cx="1798755" cy="2363656"/>
            </a:xfrm>
            <a:custGeom>
              <a:avLst/>
              <a:gdLst>
                <a:gd name="connsiteX0" fmla="*/ 1798755 w 1798755"/>
                <a:gd name="connsiteY0" fmla="*/ 166158 h 2363656"/>
                <a:gd name="connsiteX1" fmla="*/ 1798755 w 1798755"/>
                <a:gd name="connsiteY1" fmla="*/ 2362236 h 2363656"/>
                <a:gd name="connsiteX2" fmla="*/ 1695593 w 1798755"/>
                <a:gd name="connsiteY2" fmla="*/ 2363656 h 2363656"/>
                <a:gd name="connsiteX3" fmla="*/ 4290 w 1798755"/>
                <a:gd name="connsiteY3" fmla="*/ 1780821 h 2363656"/>
                <a:gd name="connsiteX4" fmla="*/ 0 w 1798755"/>
                <a:gd name="connsiteY4" fmla="*/ 1777536 h 2363656"/>
                <a:gd name="connsiteX5" fmla="*/ 1291456 w 1798755"/>
                <a:gd name="connsiteY5" fmla="*/ 0 h 2363656"/>
                <a:gd name="connsiteX6" fmla="*/ 1295665 w 1798755"/>
                <a:gd name="connsiteY6" fmla="*/ 3395 h 2363656"/>
                <a:gd name="connsiteX7" fmla="*/ 1772647 w 1798755"/>
                <a:gd name="connsiteY7" fmla="*/ 167766 h 2363656"/>
                <a:gd name="connsiteX8" fmla="*/ 1798755 w 1798755"/>
                <a:gd name="connsiteY8" fmla="*/ 166158 h 236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8755" h="2363656">
                  <a:moveTo>
                    <a:pt x="1798755" y="166158"/>
                  </a:moveTo>
                  <a:lnTo>
                    <a:pt x="1798755" y="2362236"/>
                  </a:lnTo>
                  <a:lnTo>
                    <a:pt x="1695593" y="2363656"/>
                  </a:lnTo>
                  <a:cubicBezTo>
                    <a:pt x="1106551" y="2343523"/>
                    <a:pt x="517001" y="2153328"/>
                    <a:pt x="4290" y="1780821"/>
                  </a:cubicBezTo>
                  <a:lnTo>
                    <a:pt x="0" y="1777536"/>
                  </a:lnTo>
                  <a:lnTo>
                    <a:pt x="1291456" y="0"/>
                  </a:lnTo>
                  <a:lnTo>
                    <a:pt x="1295665" y="3395"/>
                  </a:lnTo>
                  <a:cubicBezTo>
                    <a:pt x="1440260" y="108449"/>
                    <a:pt x="1606525" y="162088"/>
                    <a:pt x="1772647" y="167766"/>
                  </a:cubicBezTo>
                  <a:lnTo>
                    <a:pt x="1798755" y="166158"/>
                  </a:ln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egment 4">
              <a:extLst>
                <a:ext uri="{FF2B5EF4-FFF2-40B4-BE49-F238E27FC236}">
                  <a16:creationId xmlns:a16="http://schemas.microsoft.com/office/drawing/2014/main" xmlns="" id="{9FA3CF94-921C-4079-9CB9-D72FA0E78604}"/>
                </a:ext>
              </a:extLst>
            </p:cNvPr>
            <p:cNvSpPr/>
            <p:nvPr/>
          </p:nvSpPr>
          <p:spPr>
            <a:xfrm rot="19440000">
              <a:off x="7028400" y="3243389"/>
              <a:ext cx="1795084" cy="2356536"/>
            </a:xfrm>
            <a:custGeom>
              <a:avLst/>
              <a:gdLst>
                <a:gd name="connsiteX0" fmla="*/ 504046 w 1795084"/>
                <a:gd name="connsiteY0" fmla="*/ 0 h 2356536"/>
                <a:gd name="connsiteX1" fmla="*/ 1795084 w 1795084"/>
                <a:gd name="connsiteY1" fmla="*/ 1776961 h 2356536"/>
                <a:gd name="connsiteX2" fmla="*/ 1581500 w 1795084"/>
                <a:gd name="connsiteY2" fmla="*/ 1920469 h 2356536"/>
                <a:gd name="connsiteX3" fmla="*/ 187359 w 1795084"/>
                <a:gd name="connsiteY3" fmla="*/ 2353957 h 2356536"/>
                <a:gd name="connsiteX4" fmla="*/ 0 w 1795084"/>
                <a:gd name="connsiteY4" fmla="*/ 2356536 h 2356536"/>
                <a:gd name="connsiteX5" fmla="*/ 0 w 1795084"/>
                <a:gd name="connsiteY5" fmla="*/ 160286 h 2356536"/>
                <a:gd name="connsiteX6" fmla="*/ 135558 w 1795084"/>
                <a:gd name="connsiteY6" fmla="*/ 151936 h 2356536"/>
                <a:gd name="connsiteX7" fmla="*/ 446415 w 1795084"/>
                <a:gd name="connsiteY7" fmla="*/ 38722 h 2356536"/>
                <a:gd name="connsiteX8" fmla="*/ 504046 w 1795084"/>
                <a:gd name="connsiteY8" fmla="*/ 0 h 2356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084" h="2356536">
                  <a:moveTo>
                    <a:pt x="504046" y="0"/>
                  </a:moveTo>
                  <a:lnTo>
                    <a:pt x="1795084" y="1776961"/>
                  </a:lnTo>
                  <a:lnTo>
                    <a:pt x="1581500" y="1920469"/>
                  </a:lnTo>
                  <a:cubicBezTo>
                    <a:pt x="1155930" y="2176919"/>
                    <a:pt x="676296" y="2323778"/>
                    <a:pt x="187359" y="2353957"/>
                  </a:cubicBezTo>
                  <a:lnTo>
                    <a:pt x="0" y="2356536"/>
                  </a:lnTo>
                  <a:lnTo>
                    <a:pt x="0" y="160286"/>
                  </a:lnTo>
                  <a:lnTo>
                    <a:pt x="135558" y="151936"/>
                  </a:lnTo>
                  <a:cubicBezTo>
                    <a:pt x="244626" y="134660"/>
                    <a:pt x="350400" y="96582"/>
                    <a:pt x="446415" y="38722"/>
                  </a:cubicBezTo>
                  <a:lnTo>
                    <a:pt x="504046"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egment 3">
              <a:extLst>
                <a:ext uri="{FF2B5EF4-FFF2-40B4-BE49-F238E27FC236}">
                  <a16:creationId xmlns:a16="http://schemas.microsoft.com/office/drawing/2014/main" xmlns="" id="{2B42EAB0-7EBB-47DF-9A7B-1AC125C1A2E3}"/>
                </a:ext>
              </a:extLst>
            </p:cNvPr>
            <p:cNvSpPr/>
            <p:nvPr/>
          </p:nvSpPr>
          <p:spPr>
            <a:xfrm rot="19440000">
              <a:off x="7081895" y="2429116"/>
              <a:ext cx="2403206" cy="2209508"/>
            </a:xfrm>
            <a:custGeom>
              <a:avLst/>
              <a:gdLst>
                <a:gd name="connsiteX0" fmla="*/ 2403206 w 2403206"/>
                <a:gd name="connsiteY0" fmla="*/ 678740 h 2209508"/>
                <a:gd name="connsiteX1" fmla="*/ 2392671 w 2403206"/>
                <a:gd name="connsiteY1" fmla="*/ 715729 h 2209508"/>
                <a:gd name="connsiteX2" fmla="*/ 1969114 w 2403206"/>
                <a:gd name="connsiteY2" fmla="*/ 1532757 h 2209508"/>
                <a:gd name="connsiteX3" fmla="*/ 1322960 w 2403206"/>
                <a:gd name="connsiteY3" fmla="*/ 2188059 h 2209508"/>
                <a:gd name="connsiteX4" fmla="*/ 1291039 w 2403206"/>
                <a:gd name="connsiteY4" fmla="*/ 2209508 h 2209508"/>
                <a:gd name="connsiteX5" fmla="*/ 0 w 2403206"/>
                <a:gd name="connsiteY5" fmla="*/ 432546 h 2209508"/>
                <a:gd name="connsiteX6" fmla="*/ 9460 w 2403206"/>
                <a:gd name="connsiteY6" fmla="*/ 426190 h 2209508"/>
                <a:gd name="connsiteX7" fmla="*/ 191688 w 2403206"/>
                <a:gd name="connsiteY7" fmla="*/ 241381 h 2209508"/>
                <a:gd name="connsiteX8" fmla="*/ 311139 w 2403206"/>
                <a:gd name="connsiteY8" fmla="*/ 10963 h 2209508"/>
                <a:gd name="connsiteX9" fmla="*/ 314262 w 2403206"/>
                <a:gd name="connsiteY9" fmla="*/ 0 h 2209508"/>
                <a:gd name="connsiteX10" fmla="*/ 2403206 w 2403206"/>
                <a:gd name="connsiteY10" fmla="*/ 678740 h 220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3206" h="2209508">
                  <a:moveTo>
                    <a:pt x="2403206" y="678740"/>
                  </a:moveTo>
                  <a:lnTo>
                    <a:pt x="2392671" y="715729"/>
                  </a:lnTo>
                  <a:cubicBezTo>
                    <a:pt x="2296043" y="1000836"/>
                    <a:pt x="2155367" y="1276401"/>
                    <a:pt x="1969114" y="1532757"/>
                  </a:cubicBezTo>
                  <a:cubicBezTo>
                    <a:pt x="1782860" y="1789113"/>
                    <a:pt x="1564253" y="2008058"/>
                    <a:pt x="1322960" y="2188059"/>
                  </a:cubicBezTo>
                  <a:lnTo>
                    <a:pt x="1291039" y="2209508"/>
                  </a:lnTo>
                  <a:lnTo>
                    <a:pt x="0" y="432546"/>
                  </a:lnTo>
                  <a:lnTo>
                    <a:pt x="9460" y="426190"/>
                  </a:lnTo>
                  <a:cubicBezTo>
                    <a:pt x="77509" y="375425"/>
                    <a:pt x="139161" y="313679"/>
                    <a:pt x="191688" y="241381"/>
                  </a:cubicBezTo>
                  <a:cubicBezTo>
                    <a:pt x="244215" y="169084"/>
                    <a:pt x="283888" y="91369"/>
                    <a:pt x="311139" y="10963"/>
                  </a:cubicBezTo>
                  <a:lnTo>
                    <a:pt x="314262" y="0"/>
                  </a:lnTo>
                  <a:lnTo>
                    <a:pt x="2403206" y="678740"/>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Segment 2">
              <a:extLst>
                <a:ext uri="{FF2B5EF4-FFF2-40B4-BE49-F238E27FC236}">
                  <a16:creationId xmlns:a16="http://schemas.microsoft.com/office/drawing/2014/main" xmlns="" id="{9D908D8C-CF90-42F6-A032-9EA5CED11314}"/>
                </a:ext>
              </a:extLst>
            </p:cNvPr>
            <p:cNvSpPr/>
            <p:nvPr/>
          </p:nvSpPr>
          <p:spPr>
            <a:xfrm rot="19440000">
              <a:off x="6542846" y="1344306"/>
              <a:ext cx="2241807" cy="1886322"/>
            </a:xfrm>
            <a:custGeom>
              <a:avLst/>
              <a:gdLst>
                <a:gd name="connsiteX0" fmla="*/ 2088758 w 2241807"/>
                <a:gd name="connsiteY0" fmla="*/ 0 h 1886322"/>
                <a:gd name="connsiteX1" fmla="*/ 2144202 w 2241807"/>
                <a:gd name="connsiteY1" fmla="*/ 178985 h 1886322"/>
                <a:gd name="connsiteX2" fmla="*/ 2162743 w 2241807"/>
                <a:gd name="connsiteY2" fmla="*/ 1638847 h 1886322"/>
                <a:gd name="connsiteX3" fmla="*/ 2092262 w 2241807"/>
                <a:gd name="connsiteY3" fmla="*/ 1886322 h 1886322"/>
                <a:gd name="connsiteX4" fmla="*/ 3318 w 2241807"/>
                <a:gd name="connsiteY4" fmla="*/ 1207583 h 1886322"/>
                <a:gd name="connsiteX5" fmla="*/ 22335 w 2241807"/>
                <a:gd name="connsiteY5" fmla="*/ 1140809 h 1886322"/>
                <a:gd name="connsiteX6" fmla="*/ 33947 w 2241807"/>
                <a:gd name="connsiteY6" fmla="*/ 810181 h 1886322"/>
                <a:gd name="connsiteX7" fmla="*/ 0 w 2241807"/>
                <a:gd name="connsiteY7" fmla="*/ 678679 h 1886322"/>
                <a:gd name="connsiteX8" fmla="*/ 2088758 w 2241807"/>
                <a:gd name="connsiteY8" fmla="*/ 0 h 188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1807" h="1886322">
                  <a:moveTo>
                    <a:pt x="2088758" y="0"/>
                  </a:moveTo>
                  <a:lnTo>
                    <a:pt x="2144202" y="178985"/>
                  </a:lnTo>
                  <a:cubicBezTo>
                    <a:pt x="2266590" y="653317"/>
                    <a:pt x="2275134" y="1154858"/>
                    <a:pt x="2162743" y="1638847"/>
                  </a:cubicBezTo>
                  <a:lnTo>
                    <a:pt x="2092262" y="1886322"/>
                  </a:lnTo>
                  <a:lnTo>
                    <a:pt x="3318" y="1207583"/>
                  </a:lnTo>
                  <a:lnTo>
                    <a:pt x="22335" y="1140809"/>
                  </a:lnTo>
                  <a:cubicBezTo>
                    <a:pt x="47692" y="1031613"/>
                    <a:pt x="51221" y="919249"/>
                    <a:pt x="33947" y="810181"/>
                  </a:cubicBezTo>
                  <a:lnTo>
                    <a:pt x="0" y="678679"/>
                  </a:lnTo>
                  <a:lnTo>
                    <a:pt x="2088758" y="0"/>
                  </a:lnTo>
                  <a:close/>
                </a:path>
              </a:pathLst>
            </a:cu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egment 1">
              <a:extLst>
                <a:ext uri="{FF2B5EF4-FFF2-40B4-BE49-F238E27FC236}">
                  <a16:creationId xmlns:a16="http://schemas.microsoft.com/office/drawing/2014/main" xmlns="" id="{C204C949-8ED3-4221-A775-AD47FA458F03}"/>
                </a:ext>
              </a:extLst>
            </p:cNvPr>
            <p:cNvSpPr/>
            <p:nvPr/>
          </p:nvSpPr>
          <p:spPr>
            <a:xfrm rot="19440000">
              <a:off x="5470394" y="212430"/>
              <a:ext cx="2398855" cy="2205598"/>
            </a:xfrm>
            <a:custGeom>
              <a:avLst/>
              <a:gdLst>
                <a:gd name="connsiteX0" fmla="*/ 1291375 w 2398855"/>
                <a:gd name="connsiteY0" fmla="*/ 0 h 2205598"/>
                <a:gd name="connsiteX1" fmla="*/ 2368326 w 2398855"/>
                <a:gd name="connsiteY1" fmla="*/ 1428419 h 2205598"/>
                <a:gd name="connsiteX2" fmla="*/ 2398855 w 2398855"/>
                <a:gd name="connsiteY2" fmla="*/ 1526972 h 2205598"/>
                <a:gd name="connsiteX3" fmla="*/ 310260 w 2398855"/>
                <a:gd name="connsiteY3" fmla="*/ 2205598 h 2205598"/>
                <a:gd name="connsiteX4" fmla="*/ 303721 w 2398855"/>
                <a:gd name="connsiteY4" fmla="*/ 2180269 h 2205598"/>
                <a:gd name="connsiteX5" fmla="*/ 0 w 2398855"/>
                <a:gd name="connsiteY5" fmla="*/ 1777426 h 2205598"/>
                <a:gd name="connsiteX6" fmla="*/ 1291375 w 2398855"/>
                <a:gd name="connsiteY6" fmla="*/ 0 h 22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855" h="2205598">
                  <a:moveTo>
                    <a:pt x="1291375" y="0"/>
                  </a:moveTo>
                  <a:cubicBezTo>
                    <a:pt x="1804087" y="372507"/>
                    <a:pt x="2167154" y="874428"/>
                    <a:pt x="2368326" y="1428419"/>
                  </a:cubicBezTo>
                  <a:lnTo>
                    <a:pt x="2398855" y="1526972"/>
                  </a:lnTo>
                  <a:lnTo>
                    <a:pt x="310260" y="2205598"/>
                  </a:lnTo>
                  <a:lnTo>
                    <a:pt x="303721" y="2180269"/>
                  </a:lnTo>
                  <a:cubicBezTo>
                    <a:pt x="246987" y="2024032"/>
                    <a:pt x="144595" y="1882480"/>
                    <a:pt x="0" y="1777426"/>
                  </a:cubicBezTo>
                  <a:lnTo>
                    <a:pt x="1291375"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Segment 10 Text">
              <a:extLst>
                <a:ext uri="{FF2B5EF4-FFF2-40B4-BE49-F238E27FC236}">
                  <a16:creationId xmlns:a16="http://schemas.microsoft.com/office/drawing/2014/main" xmlns="" id="{42C32710-2676-4E22-8BD9-BB984EAEFF2B}"/>
                </a:ext>
              </a:extLst>
            </p:cNvPr>
            <p:cNvSpPr/>
            <p:nvPr/>
          </p:nvSpPr>
          <p:spPr>
            <a:xfrm rot="15044964">
              <a:off x="4392400" y="1192399"/>
              <a:ext cx="2134632" cy="815259"/>
            </a:xfrm>
            <a:prstGeom prst="rect">
              <a:avLst/>
            </a:prstGeom>
            <a:noFill/>
          </p:spPr>
          <p:txBody>
            <a:bodyPr vert="horz" wrap="square" lIns="36000" tIns="36000" rIns="36000" bIns="36000" anchor="ctr" anchorCtr="0">
              <a:normAutofit fontScale="70000" lnSpcReduction="20000"/>
            </a:bodyPr>
            <a:lstStyle/>
            <a:p>
              <a:pPr algn="ctr"/>
              <a:r>
                <a:rPr lang="hr-HR" sz="2400" b="1" dirty="0" smtClean="0">
                  <a:ln w="0"/>
                  <a:latin typeface="Arial" panose="020B0604020202020204" pitchFamily="34" charset="0"/>
                  <a:cs typeface="Arial" panose="020B0604020202020204" pitchFamily="34" charset="0"/>
                </a:rPr>
                <a:t>Što predstavlja najveće bogatstvo Slavonije?</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0" name="Segment 9 Text">
              <a:extLst>
                <a:ext uri="{FF2B5EF4-FFF2-40B4-BE49-F238E27FC236}">
                  <a16:creationId xmlns:a16="http://schemas.microsoft.com/office/drawing/2014/main" xmlns="" id="{E0DBBA3D-EDC3-4F2F-BA90-9CC10D71459B}"/>
                </a:ext>
              </a:extLst>
            </p:cNvPr>
            <p:cNvSpPr/>
            <p:nvPr/>
          </p:nvSpPr>
          <p:spPr>
            <a:xfrm rot="12746085">
              <a:off x="3411014" y="1928770"/>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9. Kako se naziva mjesto u kojem se nalazi Centar za promatranje ptica?</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1" name="Segment 8 Text">
              <a:extLst>
                <a:ext uri="{FF2B5EF4-FFF2-40B4-BE49-F238E27FC236}">
                  <a16:creationId xmlns:a16="http://schemas.microsoft.com/office/drawing/2014/main" xmlns="" id="{F7E52260-A0E4-406C-99D5-5E78A6732972}"/>
                </a:ext>
              </a:extLst>
            </p:cNvPr>
            <p:cNvSpPr/>
            <p:nvPr/>
          </p:nvSpPr>
          <p:spPr>
            <a:xfrm rot="10800000">
              <a:off x="3088578" y="3041846"/>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8. Kako se zove manifestacija koja se održava svake godine u srpnju?</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2" name="Segment 7 Text">
              <a:extLst>
                <a:ext uri="{FF2B5EF4-FFF2-40B4-BE49-F238E27FC236}">
                  <a16:creationId xmlns:a16="http://schemas.microsoft.com/office/drawing/2014/main" xmlns="" id="{F7A9E11C-6485-4CD0-910C-EC3B27CA2109}"/>
                </a:ext>
              </a:extLst>
            </p:cNvPr>
            <p:cNvSpPr/>
            <p:nvPr/>
          </p:nvSpPr>
          <p:spPr>
            <a:xfrm rot="8533522">
              <a:off x="3465297" y="4204795"/>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Kako se naziva obitelj koja je vodila ljekarnu u Vukovaru?</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5" name="Segment 6 Text">
              <a:extLst>
                <a:ext uri="{FF2B5EF4-FFF2-40B4-BE49-F238E27FC236}">
                  <a16:creationId xmlns:a16="http://schemas.microsoft.com/office/drawing/2014/main" xmlns="" id="{794C4BDF-D593-412B-9F3F-92D5B2D45420}"/>
                </a:ext>
              </a:extLst>
            </p:cNvPr>
            <p:cNvSpPr/>
            <p:nvPr/>
          </p:nvSpPr>
          <p:spPr>
            <a:xfrm rot="6448510">
              <a:off x="4448297" y="4890955"/>
              <a:ext cx="2134632" cy="815259"/>
            </a:xfrm>
            <a:prstGeom prst="rect">
              <a:avLst/>
            </a:prstGeom>
            <a:noFill/>
          </p:spPr>
          <p:txBody>
            <a:bodyPr vert="horz" wrap="square" lIns="36000" tIns="36000" rIns="36000" bIns="36000" anchor="ctr" anchorCtr="0">
              <a:normAutofit fontScale="77500" lnSpcReduction="20000"/>
            </a:bodyPr>
            <a:lstStyle/>
            <a:p>
              <a:pPr algn="ctr"/>
              <a:r>
                <a:rPr lang="hr-HR" sz="2400" b="1" dirty="0" smtClean="0">
                  <a:ln w="0"/>
                  <a:latin typeface="Arial" panose="020B0604020202020204" pitchFamily="34" charset="0"/>
                  <a:cs typeface="Arial" panose="020B0604020202020204" pitchFamily="34" charset="0"/>
                </a:rPr>
                <a:t>6. Kako se zove Ladanjsko imanje blizu Iloka?</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2" name="Segment 5 Text">
              <a:extLst>
                <a:ext uri="{FF2B5EF4-FFF2-40B4-BE49-F238E27FC236}">
                  <a16:creationId xmlns:a16="http://schemas.microsoft.com/office/drawing/2014/main" xmlns="" id="{FFBCECC3-F70A-42A8-BA20-4418414E7281}"/>
                </a:ext>
              </a:extLst>
            </p:cNvPr>
            <p:cNvSpPr/>
            <p:nvPr/>
          </p:nvSpPr>
          <p:spPr>
            <a:xfrm rot="4437146">
              <a:off x="5548075" y="4924096"/>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5. Kako se zove lovište blizu Vinkovaca</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3" name="Segment 4 Text">
              <a:extLst>
                <a:ext uri="{FF2B5EF4-FFF2-40B4-BE49-F238E27FC236}">
                  <a16:creationId xmlns:a16="http://schemas.microsoft.com/office/drawing/2014/main" xmlns="" id="{F0E7D3DF-C7D3-4769-AB38-86B7446FDAC0}"/>
                </a:ext>
              </a:extLst>
            </p:cNvPr>
            <p:cNvSpPr/>
            <p:nvPr/>
          </p:nvSpPr>
          <p:spPr>
            <a:xfrm rot="2251830">
              <a:off x="6593981" y="4196414"/>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cap="none" spc="0" dirty="0" smtClean="0">
                  <a:ln w="0"/>
                  <a:solidFill>
                    <a:schemeClr val="tx1"/>
                  </a:solidFill>
                  <a:latin typeface="Arial" panose="020B0604020202020204" pitchFamily="34" charset="0"/>
                  <a:cs typeface="Arial" panose="020B0604020202020204" pitchFamily="34" charset="0"/>
                </a:rPr>
                <a:t>4. Gdje je vidljiv barokni dio grada Vukovara?</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4" name="Segment 3 Text">
              <a:extLst>
                <a:ext uri="{FF2B5EF4-FFF2-40B4-BE49-F238E27FC236}">
                  <a16:creationId xmlns:a16="http://schemas.microsoft.com/office/drawing/2014/main" xmlns="" id="{302BC54B-15F2-4543-B08E-73C343EE81B2}"/>
                </a:ext>
              </a:extLst>
            </p:cNvPr>
            <p:cNvSpPr/>
            <p:nvPr/>
          </p:nvSpPr>
          <p:spPr>
            <a:xfrm>
              <a:off x="6975036" y="3024005"/>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3. Kako se naziva mjesto u kojem se nalazi Svetište Gospe na Vodici?</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5" name="Segment 2 Text">
              <a:extLst>
                <a:ext uri="{FF2B5EF4-FFF2-40B4-BE49-F238E27FC236}">
                  <a16:creationId xmlns:a16="http://schemas.microsoft.com/office/drawing/2014/main" xmlns="" id="{421FA830-E00D-475D-A3EC-158B0533B899}"/>
                </a:ext>
              </a:extLst>
            </p:cNvPr>
            <p:cNvSpPr/>
            <p:nvPr/>
          </p:nvSpPr>
          <p:spPr>
            <a:xfrm rot="19530205">
              <a:off x="6596433" y="1879838"/>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2. Kako se zove ustanova u kojoj je smješteno kazalište u Vukovaru?</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6" name="Segment 1 Text">
              <a:extLst>
                <a:ext uri="{FF2B5EF4-FFF2-40B4-BE49-F238E27FC236}">
                  <a16:creationId xmlns:a16="http://schemas.microsoft.com/office/drawing/2014/main" xmlns="" id="{A68EFAF5-B9F3-4478-A6CB-ED802BB69FAB}"/>
                </a:ext>
              </a:extLst>
            </p:cNvPr>
            <p:cNvSpPr/>
            <p:nvPr/>
          </p:nvSpPr>
          <p:spPr>
            <a:xfrm rot="17140939">
              <a:off x="5594705" y="1125596"/>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1. Kako se naziva kazalište u Vinkovcima? </a:t>
              </a:r>
              <a:endParaRPr lang="en-US" sz="2400" b="1" cap="none" spc="0" dirty="0">
                <a:ln w="0"/>
                <a:solidFill>
                  <a:schemeClr val="tx1"/>
                </a:solidFill>
                <a:latin typeface="Arial" panose="020B0604020202020204" pitchFamily="34" charset="0"/>
                <a:cs typeface="Arial" panose="020B0604020202020204" pitchFamily="34" charset="0"/>
              </a:endParaRPr>
            </a:p>
          </p:txBody>
        </p:sp>
      </p:grpSp>
      <p:grpSp>
        <p:nvGrpSpPr>
          <p:cNvPr id="67" name="Spin Button">
            <a:extLst>
              <a:ext uri="{FF2B5EF4-FFF2-40B4-BE49-F238E27FC236}">
                <a16:creationId xmlns:a16="http://schemas.microsoft.com/office/drawing/2014/main" xmlns="" id="{1972FA71-9F7D-4B81-B488-7F26645D57CD}"/>
              </a:ext>
            </a:extLst>
          </p:cNvPr>
          <p:cNvGrpSpPr/>
          <p:nvPr/>
        </p:nvGrpSpPr>
        <p:grpSpPr>
          <a:xfrm>
            <a:off x="5196000" y="2529000"/>
            <a:ext cx="1800000" cy="1800000"/>
            <a:chOff x="5196000" y="2529000"/>
            <a:chExt cx="1800000" cy="1800000"/>
          </a:xfrm>
        </p:grpSpPr>
        <p:sp>
          <p:nvSpPr>
            <p:cNvPr id="51" name="Spin Button">
              <a:extLst>
                <a:ext uri="{FF2B5EF4-FFF2-40B4-BE49-F238E27FC236}">
                  <a16:creationId xmlns:a16="http://schemas.microsoft.com/office/drawing/2014/main" xmlns="" id="{B7650D7D-7FCB-4A79-BFAA-6C32C5E3579F}"/>
                </a:ext>
              </a:extLst>
            </p:cNvPr>
            <p:cNvSpPr/>
            <p:nvPr/>
          </p:nvSpPr>
          <p:spPr>
            <a:xfrm>
              <a:off x="5196000" y="2529000"/>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path>
              </a:pathLst>
            </a:custGeom>
            <a:solidFill>
              <a:schemeClr val="accent6">
                <a:lumMod val="60000"/>
                <a:lumOff val="40000"/>
              </a:schemeClr>
            </a:solidFill>
            <a:ln w="190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hr-HR" sz="4000" b="1" dirty="0" smtClean="0">
                  <a:solidFill>
                    <a:schemeClr val="tx1"/>
                  </a:solidFill>
                  <a:latin typeface="Arial" panose="020B0604020202020204" pitchFamily="34" charset="0"/>
                  <a:cs typeface="Arial" panose="020B0604020202020204" pitchFamily="34" charset="0"/>
                </a:rPr>
                <a:t>ZAVRTI</a:t>
              </a:r>
              <a:endParaRPr lang="en-GB" sz="4000" b="1" dirty="0">
                <a:solidFill>
                  <a:schemeClr val="tx1"/>
                </a:solidFill>
                <a:latin typeface="Arial" panose="020B0604020202020204" pitchFamily="34" charset="0"/>
                <a:cs typeface="Arial" panose="020B0604020202020204" pitchFamily="34" charset="0"/>
              </a:endParaRPr>
            </a:p>
          </p:txBody>
        </p:sp>
        <p:sp>
          <p:nvSpPr>
            <p:cNvPr id="63" name="Arrow: Curved Down 62">
              <a:extLst>
                <a:ext uri="{FF2B5EF4-FFF2-40B4-BE49-F238E27FC236}">
                  <a16:creationId xmlns:a16="http://schemas.microsoft.com/office/drawing/2014/main" xmlns="" id="{B210A41A-0C7E-475B-831B-931895C7011C}"/>
                </a:ext>
              </a:extLst>
            </p:cNvPr>
            <p:cNvSpPr/>
            <p:nvPr/>
          </p:nvSpPr>
          <p:spPr>
            <a:xfrm>
              <a:off x="5392462" y="2664749"/>
              <a:ext cx="1410677" cy="515092"/>
            </a:xfrm>
            <a:prstGeom prst="curved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4" name="Arrow: Curved Down 63">
              <a:extLst>
                <a:ext uri="{FF2B5EF4-FFF2-40B4-BE49-F238E27FC236}">
                  <a16:creationId xmlns:a16="http://schemas.microsoft.com/office/drawing/2014/main" xmlns="" id="{1CA3CB84-AD33-4099-80E9-01351CE5DBB5}"/>
                </a:ext>
              </a:extLst>
            </p:cNvPr>
            <p:cNvSpPr/>
            <p:nvPr/>
          </p:nvSpPr>
          <p:spPr>
            <a:xfrm flipH="1" flipV="1">
              <a:off x="5384979" y="3672555"/>
              <a:ext cx="1410677" cy="515092"/>
            </a:xfrm>
            <a:prstGeom prst="curved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48" name="Marker">
            <a:extLst>
              <a:ext uri="{FF2B5EF4-FFF2-40B4-BE49-F238E27FC236}">
                <a16:creationId xmlns:a16="http://schemas.microsoft.com/office/drawing/2014/main" xmlns="" id="{6F381C54-25EF-445D-B869-A54C62C08DBE}"/>
              </a:ext>
            </a:extLst>
          </p:cNvPr>
          <p:cNvSpPr/>
          <p:nvPr/>
        </p:nvSpPr>
        <p:spPr>
          <a:xfrm rot="10800000">
            <a:off x="5741207" y="-2198"/>
            <a:ext cx="720000" cy="720000"/>
          </a:xfrm>
          <a:prstGeom prst="triangle">
            <a:avLst/>
          </a:prstGeom>
          <a:solidFill>
            <a:srgbClr val="C00000"/>
          </a:solidFill>
          <a:ln w="1905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Akcijski gumb: Pomoć 43">
            <a:hlinkClick r:id="rId7" action="ppaction://hlinksldjump" highlightClick="1"/>
          </p:cNvPr>
          <p:cNvSpPr/>
          <p:nvPr/>
        </p:nvSpPr>
        <p:spPr>
          <a:xfrm>
            <a:off x="8033657" y="283029"/>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1</a:t>
            </a:r>
            <a:endParaRPr lang="hr-HR" sz="3600" b="1" dirty="0"/>
          </a:p>
        </p:txBody>
      </p:sp>
      <p:sp>
        <p:nvSpPr>
          <p:cNvPr id="45" name="Akcijski gumb: Pomoć 44">
            <a:hlinkClick r:id="rId8" action="ppaction://hlinksldjump" highlightClick="1"/>
          </p:cNvPr>
          <p:cNvSpPr/>
          <p:nvPr/>
        </p:nvSpPr>
        <p:spPr>
          <a:xfrm>
            <a:off x="8730343" y="94705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2</a:t>
            </a:r>
            <a:endParaRPr lang="hr-HR" sz="3600" b="1" dirty="0"/>
          </a:p>
        </p:txBody>
      </p:sp>
      <p:sp>
        <p:nvSpPr>
          <p:cNvPr id="47" name="Akcijski gumb: Pomoć 46">
            <a:hlinkClick r:id="rId9" action="ppaction://hlinksldjump" highlightClick="1"/>
          </p:cNvPr>
          <p:cNvSpPr/>
          <p:nvPr/>
        </p:nvSpPr>
        <p:spPr>
          <a:xfrm>
            <a:off x="9470572" y="2688771"/>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3</a:t>
            </a:r>
            <a:endParaRPr lang="hr-HR" sz="3600" b="1" dirty="0"/>
          </a:p>
        </p:txBody>
      </p:sp>
      <p:sp>
        <p:nvSpPr>
          <p:cNvPr id="49" name="Akcijski gumb: Pomoć 48">
            <a:hlinkClick r:id="rId10" action="ppaction://hlinksldjump" highlightClick="1"/>
          </p:cNvPr>
          <p:cNvSpPr/>
          <p:nvPr/>
        </p:nvSpPr>
        <p:spPr>
          <a:xfrm>
            <a:off x="9448801" y="384265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4</a:t>
            </a:r>
            <a:endParaRPr lang="hr-HR" sz="3600" b="1" dirty="0"/>
          </a:p>
        </p:txBody>
      </p:sp>
      <p:sp>
        <p:nvSpPr>
          <p:cNvPr id="50" name="Akcijski gumb: Pomoć 49">
            <a:hlinkClick r:id="rId11" action="ppaction://hlinksldjump" highlightClick="1"/>
          </p:cNvPr>
          <p:cNvSpPr/>
          <p:nvPr/>
        </p:nvSpPr>
        <p:spPr>
          <a:xfrm>
            <a:off x="8425543" y="574765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5</a:t>
            </a:r>
            <a:endParaRPr lang="hr-HR" sz="3600" b="1" dirty="0"/>
          </a:p>
        </p:txBody>
      </p:sp>
      <p:sp>
        <p:nvSpPr>
          <p:cNvPr id="52" name="Akcijski gumb: Pomoć 51">
            <a:hlinkClick r:id="rId12" action="ppaction://hlinksldjump" highlightClick="1"/>
          </p:cNvPr>
          <p:cNvSpPr/>
          <p:nvPr/>
        </p:nvSpPr>
        <p:spPr>
          <a:xfrm>
            <a:off x="3679371" y="6052456"/>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6</a:t>
            </a:r>
            <a:endParaRPr lang="hr-HR" sz="3600" b="1" dirty="0"/>
          </a:p>
        </p:txBody>
      </p:sp>
      <p:sp>
        <p:nvSpPr>
          <p:cNvPr id="53" name="Akcijski gumb: Pomoć 52">
            <a:hlinkClick r:id="rId13" action="ppaction://hlinksldjump" highlightClick="1"/>
          </p:cNvPr>
          <p:cNvSpPr/>
          <p:nvPr/>
        </p:nvSpPr>
        <p:spPr>
          <a:xfrm>
            <a:off x="3037115" y="5442856"/>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7</a:t>
            </a:r>
            <a:endParaRPr lang="hr-HR" sz="3600" b="1" dirty="0"/>
          </a:p>
        </p:txBody>
      </p:sp>
      <p:sp>
        <p:nvSpPr>
          <p:cNvPr id="54" name="Akcijski gumb: Pomoć 53">
            <a:hlinkClick r:id="rId14" action="ppaction://hlinksldjump" highlightClick="1"/>
          </p:cNvPr>
          <p:cNvSpPr/>
          <p:nvPr/>
        </p:nvSpPr>
        <p:spPr>
          <a:xfrm>
            <a:off x="2318657" y="3875314"/>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8</a:t>
            </a:r>
            <a:endParaRPr lang="hr-HR" sz="3600" b="1" dirty="0"/>
          </a:p>
        </p:txBody>
      </p:sp>
      <p:sp>
        <p:nvSpPr>
          <p:cNvPr id="55" name="Akcijski gumb: Pomoć 54">
            <a:hlinkClick r:id="rId15" action="ppaction://hlinksldjump" highlightClick="1"/>
          </p:cNvPr>
          <p:cNvSpPr/>
          <p:nvPr/>
        </p:nvSpPr>
        <p:spPr>
          <a:xfrm>
            <a:off x="2329542" y="2895600"/>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9</a:t>
            </a:r>
            <a:endParaRPr lang="hr-HR" sz="3600" b="1" dirty="0"/>
          </a:p>
        </p:txBody>
      </p:sp>
      <p:sp>
        <p:nvSpPr>
          <p:cNvPr id="56" name="Akcijski gumb: Pomoć 55">
            <a:hlinkClick r:id="rId16" action="ppaction://hlinksldjump" highlightClick="1"/>
          </p:cNvPr>
          <p:cNvSpPr/>
          <p:nvPr/>
        </p:nvSpPr>
        <p:spPr>
          <a:xfrm>
            <a:off x="3156857" y="772887"/>
            <a:ext cx="500743" cy="511628"/>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b="1" dirty="0" smtClean="0"/>
              <a:t>10</a:t>
            </a:r>
            <a:endParaRPr lang="hr-HR" sz="2400" b="1" dirty="0"/>
          </a:p>
        </p:txBody>
      </p:sp>
    </p:spTree>
    <p:extLst>
      <p:ext uri="{BB962C8B-B14F-4D97-AF65-F5344CB8AC3E}">
        <p14:creationId xmlns="" xmlns:p14="http://schemas.microsoft.com/office/powerpoint/2010/main" val="3293801635"/>
      </p:ext>
    </p:extLst>
  </p:cSld>
  <p:clrMapOvr>
    <a:masterClrMapping/>
  </p:clrMapOvr>
  <p:transition spd="slow">
    <p:strips/>
    <p:sndAc>
      <p:stSnd>
        <p:snd r:embed="rId3" name="page-flip-01a-radi.wav"/>
      </p:stSnd>
    </p:sndAc>
  </p:transition>
  <p:timing>
    <p:tnLst>
      <p:par>
        <p:cTn id="1" dur="indefinite" restart="never" nodeType="tmRoot">
          <p:childTnLst>
            <p:seq concurrent="1" nextAc="seek">
              <p:cTn id="2" restart="whenNotActive" fill="hold" evtFilter="cancelBubble" nodeType="interactiveSeq">
                <p:stCondLst>
                  <p:cond evt="onClick" delay="0">
                    <p:tgtEl>
                      <p:spTgt spid="67"/>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250" fill="hold"/>
                                        <p:tgtEl>
                                          <p:spTgt spid="3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
                                        <p:tgtEl>
                                          <p:spTgt spid="46"/>
                                        </p:tgtEl>
                                      </p:cBhvr>
                                    </p:animEffect>
                                  </p:childTnLst>
                                </p:cTn>
                              </p:par>
                              <p:par>
                                <p:cTn id="12" presetID="10" presetClass="exit" presetSubtype="0" fill="hold" grpId="1" nodeType="withEffect">
                                  <p:stCondLst>
                                    <p:cond delay="0"/>
                                  </p:stCondLst>
                                  <p:childTnLst>
                                    <p:animEffect transition="out" filter="fade">
                                      <p:cBhvr>
                                        <p:cTn id="13" dur="10"/>
                                        <p:tgtEl>
                                          <p:spTgt spid="46"/>
                                        </p:tgtEl>
                                      </p:cBhvr>
                                    </p:animEffect>
                                    <p:set>
                                      <p:cBhvr>
                                        <p:cTn id="14" dur="1" fill="hold">
                                          <p:stCondLst>
                                            <p:cond delay="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67"/>
                  </p:tgtEl>
                </p:cond>
              </p:nextCondLst>
            </p:seq>
          </p:childTnLst>
        </p:cTn>
      </p:par>
    </p:tnLst>
    <p:bldLst>
      <p:bldP spid="46" grpId="0" animBg="1"/>
      <p:bldP spid="4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GRADSKO KAZALIŠTE JOZA IVAKIĆ</a:t>
            </a:r>
            <a:endParaRPr lang="hr-HR" b="1" dirty="0">
              <a:latin typeface="+mn-lt"/>
            </a:endParaRPr>
          </a:p>
        </p:txBody>
      </p:sp>
      <p:sp>
        <p:nvSpPr>
          <p:cNvPr id="3" name="Rezervirano mjesto sadržaja 2"/>
          <p:cNvSpPr>
            <a:spLocks noGrp="1"/>
          </p:cNvSpPr>
          <p:nvPr>
            <p:ph idx="1"/>
          </p:nvPr>
        </p:nvSpPr>
        <p:spPr/>
        <p:txBody>
          <a:bodyPr>
            <a:normAutofit fontScale="92500" lnSpcReduction="10000"/>
          </a:bodyPr>
          <a:lstStyle/>
          <a:p>
            <a:pPr algn="just" fontAlgn="base">
              <a:lnSpc>
                <a:spcPct val="150000"/>
              </a:lnSpc>
              <a:buNone/>
            </a:pPr>
            <a:r>
              <a:rPr lang="hr-HR" dirty="0" smtClean="0"/>
              <a:t>  Kazališna tradicija  ovog kazališta seže u 1917. godinu. Od tada pa sve do danas kazalište radi kontinuirano s vrlo kratkim prekidom za vrijeme Domovinskog rata, zbog kojeg je i grad i sama zgrada teško stradala. Vrijedna djela, posebice slavonskih pisaca, nalaze svoje mjesto izvođenja upravo u ovom kazalištu. </a:t>
            </a:r>
          </a:p>
          <a:p>
            <a:pPr algn="just" fontAlgn="base">
              <a:lnSpc>
                <a:spcPct val="150000"/>
              </a:lnSpc>
              <a:buNone/>
            </a:pPr>
            <a:endParaRPr lang="hr-HR" dirty="0" smtClean="0"/>
          </a:p>
          <a:p>
            <a:pPr algn="just" fontAlgn="base">
              <a:lnSpc>
                <a:spcPct val="150000"/>
              </a:lnSpc>
              <a:buNone/>
            </a:pPr>
            <a:r>
              <a:rPr lang="vi-VN" dirty="0" smtClean="0">
                <a:hlinkClick r:id="rId4"/>
              </a:rPr>
              <a:t>http://www.kazaliste-vinkovci.hr/o-kazalistu/</a:t>
            </a:r>
            <a:r>
              <a:rPr lang="hr-HR" dirty="0" smtClean="0"/>
              <a:t> </a:t>
            </a:r>
            <a:endParaRPr lang="vi-VN" dirty="0" smtClean="0"/>
          </a:p>
          <a:p>
            <a:pPr>
              <a:buNone/>
            </a:pPr>
            <a:endParaRPr lang="hr-HR" dirty="0"/>
          </a:p>
        </p:txBody>
      </p:sp>
      <p:cxnSp>
        <p:nvCxnSpPr>
          <p:cNvPr id="4" name="Ravni poveznik 3"/>
          <p:cNvCxnSpPr/>
          <p:nvPr/>
        </p:nvCxnSpPr>
        <p:spPr>
          <a:xfrm>
            <a:off x="2198915" y="1317171"/>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2772" name="Picture 4" descr="Slikovni rezultat za kazaliÅ¡te joza ivakiÄ vinkovci"/>
          <p:cNvPicPr>
            <a:picLocks noChangeAspect="1" noChangeArrowheads="1"/>
          </p:cNvPicPr>
          <p:nvPr/>
        </p:nvPicPr>
        <p:blipFill>
          <a:blip r:embed="rId5"/>
          <a:srcRect/>
          <a:stretch>
            <a:fillRect/>
          </a:stretch>
        </p:blipFill>
        <p:spPr bwMode="auto">
          <a:xfrm>
            <a:off x="2198733" y="1567544"/>
            <a:ext cx="7507846" cy="50400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Akcijski gumb: Polazni 6">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2772"/>
                                        </p:tgtEl>
                                        <p:attrNameLst>
                                          <p:attrName>style.visibility</p:attrName>
                                        </p:attrNameLst>
                                      </p:cBhvr>
                                      <p:to>
                                        <p:strVal val="visible"/>
                                      </p:to>
                                    </p:set>
                                    <p:animEffect transition="in" filter="wipe(up)">
                                      <p:cBhvr>
                                        <p:cTn id="17" dur="1000"/>
                                        <p:tgtEl>
                                          <p:spTgt spid="327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2772"/>
                                        </p:tgtEl>
                                      </p:cBhvr>
                                    </p:animEffect>
                                    <p:set>
                                      <p:cBhvr>
                                        <p:cTn id="22" dur="1" fill="hold">
                                          <p:stCondLst>
                                            <p:cond delay="999"/>
                                          </p:stCondLst>
                                        </p:cTn>
                                        <p:tgtEl>
                                          <p:spTgt spid="3277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59972" y="158297"/>
            <a:ext cx="10515600" cy="1325563"/>
          </a:xfrm>
        </p:spPr>
        <p:txBody>
          <a:bodyPr/>
          <a:lstStyle/>
          <a:p>
            <a:pPr algn="ctr"/>
            <a:r>
              <a:rPr lang="hr-HR" b="1" dirty="0" smtClean="0">
                <a:latin typeface="+mn-lt"/>
              </a:rPr>
              <a:t>HRVATSKI DOM VUKOVAR</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Hrvatski dom Vukovar kulturna je ustanova u gradu Vukovaru. Mjesto je to gdje se održavaju brojna kulturna događanja, kazališne predstave, koncerti i brojni drugi nastupi. </a:t>
            </a:r>
          </a:p>
          <a:p>
            <a:pPr>
              <a:buNone/>
            </a:pPr>
            <a:r>
              <a:rPr lang="hr-HR" dirty="0" smtClean="0"/>
              <a:t>   </a:t>
            </a:r>
          </a:p>
          <a:p>
            <a:pPr>
              <a:buNone/>
            </a:pPr>
            <a:endParaRPr lang="hr-HR" dirty="0" smtClean="0"/>
          </a:p>
          <a:p>
            <a:pPr>
              <a:buNone/>
            </a:pPr>
            <a:r>
              <a:rPr lang="hr-HR" dirty="0" smtClean="0"/>
              <a:t>  </a:t>
            </a:r>
            <a:r>
              <a:rPr lang="hr-HR" dirty="0" smtClean="0">
                <a:hlinkClick r:id="rId4"/>
              </a:rPr>
              <a:t>https://www.hrvatskidomvukovar.hr/</a:t>
            </a:r>
            <a:r>
              <a:rPr lang="hr-HR" dirty="0" smtClean="0"/>
              <a:t> </a:t>
            </a:r>
            <a:endParaRPr lang="hr-HR" dirty="0"/>
          </a:p>
        </p:txBody>
      </p:sp>
      <p:cxnSp>
        <p:nvCxnSpPr>
          <p:cNvPr id="4" name="Ravni poveznik 3"/>
          <p:cNvCxnSpPr/>
          <p:nvPr/>
        </p:nvCxnSpPr>
        <p:spPr>
          <a:xfrm>
            <a:off x="3091544" y="1066799"/>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3794" name="Picture 2" descr="https://www.hrvatskidomvukovar.hr/img/hrvatski_dom_Vukovar.jpg"/>
          <p:cNvPicPr>
            <a:picLocks noChangeAspect="1" noChangeArrowheads="1"/>
          </p:cNvPicPr>
          <p:nvPr/>
        </p:nvPicPr>
        <p:blipFill>
          <a:blip r:embed="rId5"/>
          <a:srcRect/>
          <a:stretch>
            <a:fillRect/>
          </a:stretch>
        </p:blipFill>
        <p:spPr bwMode="auto">
          <a:xfrm>
            <a:off x="1603375" y="1420586"/>
            <a:ext cx="9144000" cy="5162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9726673" y="316821"/>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3794"/>
                                        </p:tgtEl>
                                        <p:attrNameLst>
                                          <p:attrName>style.visibility</p:attrName>
                                        </p:attrNameLst>
                                      </p:cBhvr>
                                      <p:to>
                                        <p:strVal val="visible"/>
                                      </p:to>
                                    </p:set>
                                    <p:animEffect transition="in" filter="wipe(up)">
                                      <p:cBhvr>
                                        <p:cTn id="17" dur="1000"/>
                                        <p:tgtEl>
                                          <p:spTgt spid="337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3794"/>
                                        </p:tgtEl>
                                      </p:cBhvr>
                                    </p:animEffect>
                                    <p:set>
                                      <p:cBhvr>
                                        <p:cTn id="22" dur="1" fill="hold">
                                          <p:stCondLst>
                                            <p:cond delay="999"/>
                                          </p:stCondLst>
                                        </p:cTn>
                                        <p:tgtEl>
                                          <p:spTgt spid="3379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up)">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ILAČA</a:t>
            </a:r>
            <a:endParaRPr lang="hr-HR" b="1" dirty="0">
              <a:latin typeface="+mn-lt"/>
            </a:endParaRPr>
          </a:p>
        </p:txBody>
      </p:sp>
      <p:sp>
        <p:nvSpPr>
          <p:cNvPr id="3" name="Rezervirano mjesto sadržaja 2"/>
          <p:cNvSpPr>
            <a:spLocks noGrp="1"/>
          </p:cNvSpPr>
          <p:nvPr>
            <p:ph idx="1"/>
          </p:nvPr>
        </p:nvSpPr>
        <p:spPr>
          <a:xfrm>
            <a:off x="838200" y="1825625"/>
            <a:ext cx="10515600" cy="4782004"/>
          </a:xfrm>
        </p:spPr>
        <p:txBody>
          <a:bodyPr>
            <a:normAutofit fontScale="85000" lnSpcReduction="20000"/>
          </a:bodyPr>
          <a:lstStyle/>
          <a:p>
            <a:pPr algn="just">
              <a:lnSpc>
                <a:spcPct val="150000"/>
              </a:lnSpc>
              <a:buNone/>
            </a:pPr>
            <a:r>
              <a:rPr lang="hr-HR" dirty="0" smtClean="0"/>
              <a:t>   1865. godine pojavio se izvor vode nekoliko stotina metara udaljen od župne crkve. U snu je </a:t>
            </a:r>
            <a:r>
              <a:rPr lang="hr-HR" dirty="0" err="1" smtClean="0"/>
              <a:t>Ilačanin</a:t>
            </a:r>
            <a:r>
              <a:rPr lang="hr-HR" dirty="0" smtClean="0"/>
              <a:t> vidio Gospu s bijelom krunom na glavi koja je držala malog Isusa. Gospa mu je naredila da zagradi izvor kako mu stoka ne bi prilazila. Zbog tog ukazanja taj je izvor prozvan Gospina vodica. Brojni ljudi hodočaste na to mjesto, posebno u vrijeme Velike Gospe. </a:t>
            </a:r>
          </a:p>
          <a:p>
            <a:pPr algn="just">
              <a:lnSpc>
                <a:spcPct val="150000"/>
              </a:lnSpc>
              <a:buNone/>
            </a:pPr>
            <a:endParaRPr lang="hr-HR" dirty="0" smtClean="0"/>
          </a:p>
          <a:p>
            <a:pPr algn="just">
              <a:lnSpc>
                <a:spcPct val="150000"/>
              </a:lnSpc>
              <a:buNone/>
            </a:pPr>
            <a:r>
              <a:rPr lang="hr-HR" dirty="0" smtClean="0">
                <a:hlinkClick r:id="rId4"/>
              </a:rPr>
              <a:t>http://m.visitvukovar-srijem.com/hr/vidjeti-dozivjeti/kulturni-i-povijesni-turizam/srednjovjekovni-sakralni-spomenici/svetiste-gospe-na-vodici-ilaca,100.html</a:t>
            </a:r>
            <a:r>
              <a:rPr lang="hr-HR" dirty="0" smtClean="0"/>
              <a:t> </a:t>
            </a:r>
            <a:endParaRPr lang="hr-HR" dirty="0"/>
          </a:p>
        </p:txBody>
      </p:sp>
      <p:cxnSp>
        <p:nvCxnSpPr>
          <p:cNvPr id="4" name="Ravni poveznik 3"/>
          <p:cNvCxnSpPr/>
          <p:nvPr/>
        </p:nvCxnSpPr>
        <p:spPr>
          <a:xfrm>
            <a:off x="5279572" y="1306285"/>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4818" name="Picture 2" descr="Slikovni rezultat za ilaÄa svetiÅ¡te"/>
          <p:cNvPicPr>
            <a:picLocks noChangeAspect="1" noChangeArrowheads="1"/>
          </p:cNvPicPr>
          <p:nvPr/>
        </p:nvPicPr>
        <p:blipFill>
          <a:blip r:embed="rId5"/>
          <a:srcRect/>
          <a:stretch>
            <a:fillRect/>
          </a:stretch>
        </p:blipFill>
        <p:spPr bwMode="auto">
          <a:xfrm>
            <a:off x="1755775" y="1545682"/>
            <a:ext cx="8781596" cy="49469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4818"/>
                                        </p:tgtEl>
                                        <p:attrNameLst>
                                          <p:attrName>style.visibility</p:attrName>
                                        </p:attrNameLst>
                                      </p:cBhvr>
                                      <p:to>
                                        <p:strVal val="visible"/>
                                      </p:to>
                                    </p:set>
                                    <p:animEffect transition="in" filter="wipe(up)">
                                      <p:cBhvr>
                                        <p:cTn id="17" dur="1000"/>
                                        <p:tgtEl>
                                          <p:spTgt spid="348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4818"/>
                                        </p:tgtEl>
                                      </p:cBhvr>
                                    </p:animEffect>
                                    <p:set>
                                      <p:cBhvr>
                                        <p:cTn id="22" dur="1" fill="hold">
                                          <p:stCondLst>
                                            <p:cond delay="999"/>
                                          </p:stCondLst>
                                        </p:cTn>
                                        <p:tgtEl>
                                          <p:spTgt spid="348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JEZGRA GRADA VUKOVARA</a:t>
            </a:r>
            <a:endParaRPr lang="hr-HR" b="1" dirty="0">
              <a:latin typeface="+mn-lt"/>
            </a:endParaRPr>
          </a:p>
        </p:txBody>
      </p:sp>
      <p:sp>
        <p:nvSpPr>
          <p:cNvPr id="3" name="Rezervirano mjesto sadržaja 2"/>
          <p:cNvSpPr>
            <a:spLocks noGrp="1"/>
          </p:cNvSpPr>
          <p:nvPr>
            <p:ph idx="1"/>
          </p:nvPr>
        </p:nvSpPr>
        <p:spPr/>
        <p:txBody>
          <a:bodyPr>
            <a:normAutofit fontScale="92500"/>
          </a:bodyPr>
          <a:lstStyle/>
          <a:p>
            <a:pPr algn="just">
              <a:lnSpc>
                <a:spcPct val="150000"/>
              </a:lnSpc>
              <a:buNone/>
            </a:pPr>
            <a:r>
              <a:rPr lang="hr-HR" dirty="0" smtClean="0"/>
              <a:t>   Jezgra grada Vukovara je barokna i prepoznatljivi je dio grada Vukovara. Kuće s baroknim lukovima jedan su od posjećenijih dijelova grada. Cijeli je taj prostor danas zaštićen kao urbana povijesna cjelina. Uputite li se u šetnju Vukovarom, naići ćete na brojne druge barokne znamenitosti. </a:t>
            </a:r>
          </a:p>
          <a:p>
            <a:pPr algn="just"/>
            <a:endParaRPr lang="hr-HR" dirty="0" smtClean="0"/>
          </a:p>
          <a:p>
            <a:pPr algn="just">
              <a:buNone/>
            </a:pPr>
            <a:r>
              <a:rPr lang="hr-HR" dirty="0" smtClean="0">
                <a:hlinkClick r:id="rId4"/>
              </a:rPr>
              <a:t>http://www.visitvukovar-srijem.com/hr/vidjeti-dozivjeti/kulturni-i-povijesni-turizam/gradske-znamenitosti/vukovar/barokna-jezgra-vukovara,110.html</a:t>
            </a:r>
            <a:r>
              <a:rPr lang="hr-HR" dirty="0" smtClean="0"/>
              <a:t> </a:t>
            </a:r>
            <a:endParaRPr lang="hr-HR" dirty="0"/>
          </a:p>
        </p:txBody>
      </p:sp>
      <p:cxnSp>
        <p:nvCxnSpPr>
          <p:cNvPr id="4" name="Ravni poveznik 3"/>
          <p:cNvCxnSpPr/>
          <p:nvPr/>
        </p:nvCxnSpPr>
        <p:spPr>
          <a:xfrm>
            <a:off x="2841172" y="1306285"/>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5842" name="Picture 2" descr="Povezana slika"/>
          <p:cNvPicPr>
            <a:picLocks noChangeAspect="1" noChangeArrowheads="1"/>
          </p:cNvPicPr>
          <p:nvPr/>
        </p:nvPicPr>
        <p:blipFill>
          <a:blip r:embed="rId5"/>
          <a:srcRect/>
          <a:stretch>
            <a:fillRect/>
          </a:stretch>
        </p:blipFill>
        <p:spPr bwMode="auto">
          <a:xfrm>
            <a:off x="2768145" y="1627073"/>
            <a:ext cx="6604454" cy="49533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5842"/>
                                        </p:tgtEl>
                                        <p:attrNameLst>
                                          <p:attrName>style.visibility</p:attrName>
                                        </p:attrNameLst>
                                      </p:cBhvr>
                                      <p:to>
                                        <p:strVal val="visible"/>
                                      </p:to>
                                    </p:set>
                                    <p:animEffect transition="in" filter="wipe(up)">
                                      <p:cBhvr>
                                        <p:cTn id="17" dur="1000"/>
                                        <p:tgtEl>
                                          <p:spTgt spid="358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5842"/>
                                        </p:tgtEl>
                                      </p:cBhvr>
                                    </p:animEffect>
                                    <p:set>
                                      <p:cBhvr>
                                        <p:cTn id="22" dur="1" fill="hold">
                                          <p:stCondLst>
                                            <p:cond delay="999"/>
                                          </p:stCondLst>
                                        </p:cTn>
                                        <p:tgtEl>
                                          <p:spTgt spid="3584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KUNJEVCI</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Lovački dom </a:t>
            </a:r>
            <a:r>
              <a:rPr lang="hr-HR" dirty="0" err="1" smtClean="0"/>
              <a:t>Kunjevci</a:t>
            </a:r>
            <a:r>
              <a:rPr lang="hr-HR" dirty="0" smtClean="0"/>
              <a:t> nalazi se u okolici Vinkovaca. </a:t>
            </a:r>
            <a:r>
              <a:rPr lang="hr-HR" dirty="0" err="1" smtClean="0"/>
              <a:t>Kunjevci</a:t>
            </a:r>
            <a:r>
              <a:rPr lang="hr-HR" dirty="0" smtClean="0"/>
              <a:t> su i lovište i uzgajalište divljači. Ovdje možete kušati brojne specijalitete od divljači. Brojni dodatni sadržaji kriju se u tom kompleksu. </a:t>
            </a:r>
          </a:p>
          <a:p>
            <a:pPr algn="just">
              <a:lnSpc>
                <a:spcPct val="150000"/>
              </a:lnSpc>
              <a:buNone/>
            </a:pPr>
            <a:endParaRPr lang="hr-HR" dirty="0" smtClean="0"/>
          </a:p>
          <a:p>
            <a:pPr algn="just">
              <a:lnSpc>
                <a:spcPct val="150000"/>
              </a:lnSpc>
              <a:buNone/>
            </a:pPr>
            <a:r>
              <a:rPr lang="hr-HR" dirty="0" smtClean="0">
                <a:hlinkClick r:id="rId4"/>
              </a:rPr>
              <a:t>https://www.hrsume.hr/index.php/hr/turizam/nai-objekti/kunjevci</a:t>
            </a:r>
            <a:r>
              <a:rPr lang="hr-HR" dirty="0" smtClean="0"/>
              <a:t> </a:t>
            </a:r>
            <a:endParaRPr lang="hr-HR" dirty="0"/>
          </a:p>
        </p:txBody>
      </p:sp>
      <p:cxnSp>
        <p:nvCxnSpPr>
          <p:cNvPr id="4" name="Ravni poveznik 3"/>
          <p:cNvCxnSpPr/>
          <p:nvPr/>
        </p:nvCxnSpPr>
        <p:spPr>
          <a:xfrm>
            <a:off x="4920344" y="1317170"/>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Akcijski gumb: Polazni 4">
            <a:hlinkClick r:id="rId5"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41986" name="Picture 2" descr="kunjevci01 07 web"/>
          <p:cNvPicPr>
            <a:picLocks noChangeAspect="1" noChangeArrowheads="1"/>
          </p:cNvPicPr>
          <p:nvPr/>
        </p:nvPicPr>
        <p:blipFill>
          <a:blip r:embed="rId6"/>
          <a:srcRect/>
          <a:stretch>
            <a:fillRect/>
          </a:stretch>
        </p:blipFill>
        <p:spPr bwMode="auto">
          <a:xfrm>
            <a:off x="2757261" y="1591697"/>
            <a:ext cx="6615339" cy="4961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1986"/>
                                        </p:tgtEl>
                                        <p:attrNameLst>
                                          <p:attrName>style.visibility</p:attrName>
                                        </p:attrNameLst>
                                      </p:cBhvr>
                                      <p:to>
                                        <p:strVal val="visible"/>
                                      </p:to>
                                    </p:set>
                                    <p:animEffect transition="in" filter="wipe(up)">
                                      <p:cBhvr>
                                        <p:cTn id="17" dur="1000"/>
                                        <p:tgtEl>
                                          <p:spTgt spid="4198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41986"/>
                                        </p:tgtEl>
                                      </p:cBhvr>
                                    </p:animEffect>
                                    <p:set>
                                      <p:cBhvr>
                                        <p:cTn id="22" dur="1" fill="hold">
                                          <p:stCondLst>
                                            <p:cond delay="999"/>
                                          </p:stCondLst>
                                        </p:cTn>
                                        <p:tgtEl>
                                          <p:spTgt spid="4198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a:extLst>
              <a:ext uri="{FF2B5EF4-FFF2-40B4-BE49-F238E27FC236}">
                <a16:creationId xmlns:a16="http://schemas.microsoft.com/office/drawing/2014/main" xmlns="" id="{D40854B3-7181-4797-8793-E6FF00A296E8}"/>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Naslov 1"/>
          <p:cNvSpPr>
            <a:spLocks noGrp="1"/>
          </p:cNvSpPr>
          <p:nvPr>
            <p:ph type="title"/>
          </p:nvPr>
        </p:nvSpPr>
        <p:spPr/>
        <p:txBody>
          <a:bodyPr/>
          <a:lstStyle/>
          <a:p>
            <a:pPr algn="ctr"/>
            <a:r>
              <a:rPr lang="hr-HR" b="1" dirty="0" smtClean="0">
                <a:solidFill>
                  <a:schemeClr val="bg1"/>
                </a:solidFill>
                <a:latin typeface="+mn-lt"/>
              </a:rPr>
              <a:t>Zaigrajmo igru Zavrti kolo!</a:t>
            </a:r>
            <a:endParaRPr lang="hr-HR" b="1" dirty="0">
              <a:solidFill>
                <a:schemeClr val="bg1"/>
              </a:solidFill>
              <a:latin typeface="+mn-lt"/>
            </a:endParaRPr>
          </a:p>
        </p:txBody>
      </p:sp>
      <p:sp>
        <p:nvSpPr>
          <p:cNvPr id="3" name="Rezervirano mjesto sadržaja 2"/>
          <p:cNvSpPr>
            <a:spLocks noGrp="1"/>
          </p:cNvSpPr>
          <p:nvPr>
            <p:ph idx="1"/>
          </p:nvPr>
        </p:nvSpPr>
        <p:spPr>
          <a:xfrm>
            <a:off x="2795791" y="1825625"/>
            <a:ext cx="10515600" cy="4654688"/>
          </a:xfrm>
        </p:spPr>
        <p:txBody>
          <a:bodyPr>
            <a:normAutofit fontScale="92500" lnSpcReduction="10000"/>
          </a:bodyPr>
          <a:lstStyle/>
          <a:p>
            <a:r>
              <a:rPr lang="hr-HR" dirty="0" smtClean="0">
                <a:solidFill>
                  <a:schemeClr val="bg1"/>
                </a:solidFill>
              </a:rPr>
              <a:t>Na svakom dijelu kola nalazi se pitanje.</a:t>
            </a:r>
          </a:p>
          <a:p>
            <a:r>
              <a:rPr lang="hr-HR" dirty="0" smtClean="0">
                <a:solidFill>
                  <a:schemeClr val="bg1"/>
                </a:solidFill>
              </a:rPr>
              <a:t>Kada budeš prozvan, učiteljica će zavrtjeti kolo.</a:t>
            </a:r>
          </a:p>
          <a:p>
            <a:r>
              <a:rPr lang="hr-HR" dirty="0" smtClean="0">
                <a:solidFill>
                  <a:schemeClr val="bg1"/>
                </a:solidFill>
              </a:rPr>
              <a:t> Zaustavi ga – reci STOP.</a:t>
            </a:r>
          </a:p>
          <a:p>
            <a:r>
              <a:rPr lang="hr-HR" dirty="0" smtClean="0">
                <a:solidFill>
                  <a:schemeClr val="bg1"/>
                </a:solidFill>
              </a:rPr>
              <a:t>Učitelj/</a:t>
            </a:r>
            <a:r>
              <a:rPr lang="hr-HR" dirty="0" err="1" smtClean="0">
                <a:solidFill>
                  <a:schemeClr val="bg1"/>
                </a:solidFill>
              </a:rPr>
              <a:t>ica</a:t>
            </a:r>
            <a:r>
              <a:rPr lang="hr-HR" dirty="0" smtClean="0">
                <a:solidFill>
                  <a:schemeClr val="bg1"/>
                </a:solidFill>
              </a:rPr>
              <a:t> ti čita pitanje.</a:t>
            </a:r>
          </a:p>
          <a:p>
            <a:r>
              <a:rPr lang="hr-HR" dirty="0" smtClean="0">
                <a:solidFill>
                  <a:schemeClr val="bg1"/>
                </a:solidFill>
              </a:rPr>
              <a:t>Ako točno odgovoriš na pitanje, osvajaš bodove.</a:t>
            </a:r>
          </a:p>
          <a:p>
            <a:pPr lvl="1"/>
            <a:r>
              <a:rPr lang="hr-HR" dirty="0" smtClean="0">
                <a:solidFill>
                  <a:schemeClr val="bg1"/>
                </a:solidFill>
              </a:rPr>
              <a:t>Crvena polja- 5 bodova</a:t>
            </a:r>
          </a:p>
          <a:p>
            <a:pPr lvl="1"/>
            <a:r>
              <a:rPr lang="hr-HR" dirty="0" smtClean="0">
                <a:solidFill>
                  <a:schemeClr val="bg1"/>
                </a:solidFill>
              </a:rPr>
              <a:t>Ljubičasta polja- 10 bodova</a:t>
            </a:r>
          </a:p>
          <a:p>
            <a:pPr lvl="1"/>
            <a:r>
              <a:rPr lang="hr-HR" dirty="0" smtClean="0">
                <a:solidFill>
                  <a:schemeClr val="bg1"/>
                </a:solidFill>
              </a:rPr>
              <a:t>Žuta polja- 15 bodova</a:t>
            </a:r>
          </a:p>
          <a:p>
            <a:pPr lvl="1"/>
            <a:r>
              <a:rPr lang="hr-HR" dirty="0" smtClean="0">
                <a:solidFill>
                  <a:schemeClr val="bg1"/>
                </a:solidFill>
              </a:rPr>
              <a:t>Zeleno polje- 20 bodova</a:t>
            </a:r>
          </a:p>
          <a:p>
            <a:pPr lvl="1"/>
            <a:r>
              <a:rPr lang="hr-HR" dirty="0" smtClean="0">
                <a:solidFill>
                  <a:schemeClr val="bg1"/>
                </a:solidFill>
              </a:rPr>
              <a:t>Plavo polje- 25 bodova</a:t>
            </a:r>
          </a:p>
          <a:p>
            <a:pPr lvl="1"/>
            <a:r>
              <a:rPr lang="hr-HR" dirty="0" err="1" smtClean="0">
                <a:solidFill>
                  <a:schemeClr val="bg1"/>
                </a:solidFill>
              </a:rPr>
              <a:t>Rozo</a:t>
            </a:r>
            <a:r>
              <a:rPr lang="hr-HR" dirty="0" smtClean="0">
                <a:solidFill>
                  <a:schemeClr val="bg1"/>
                </a:solidFill>
              </a:rPr>
              <a:t> polje- 30 bodova</a:t>
            </a:r>
          </a:p>
          <a:p>
            <a:pPr lvl="1"/>
            <a:r>
              <a:rPr lang="hr-HR" dirty="0" smtClean="0">
                <a:solidFill>
                  <a:schemeClr val="bg1"/>
                </a:solidFill>
              </a:rPr>
              <a:t>Narančasto polje- 35 bodova</a:t>
            </a:r>
          </a:p>
          <a:p>
            <a:endParaRPr lang="hr-HR" dirty="0"/>
          </a:p>
        </p:txBody>
      </p:sp>
    </p:spTree>
  </p:cSld>
  <p:clrMapOvr>
    <a:masterClrMapping/>
  </p:clrMapOvr>
  <p:transition spd="slow">
    <p:strips/>
    <p:sndAc>
      <p:stSnd>
        <p:snd r:embed="rId2" name="page-flip-01a-radi.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LADANJSKO IMANJE PRINCIPOVAC</a:t>
            </a:r>
            <a:endParaRPr lang="hr-HR" b="1" dirty="0">
              <a:latin typeface="+mn-lt"/>
            </a:endParaRPr>
          </a:p>
        </p:txBody>
      </p:sp>
      <p:sp>
        <p:nvSpPr>
          <p:cNvPr id="3" name="Rezervirano mjesto sadržaja 2"/>
          <p:cNvSpPr>
            <a:spLocks noGrp="1"/>
          </p:cNvSpPr>
          <p:nvPr>
            <p:ph idx="1"/>
          </p:nvPr>
        </p:nvSpPr>
        <p:spPr>
          <a:xfrm>
            <a:off x="838200" y="1825624"/>
            <a:ext cx="10515600" cy="4727575"/>
          </a:xfrm>
        </p:spPr>
        <p:txBody>
          <a:bodyPr>
            <a:normAutofit fontScale="92500"/>
          </a:bodyPr>
          <a:lstStyle/>
          <a:p>
            <a:pPr algn="just">
              <a:lnSpc>
                <a:spcPct val="150000"/>
              </a:lnSpc>
              <a:buNone/>
            </a:pPr>
            <a:r>
              <a:rPr lang="hr-HR" dirty="0" smtClean="0"/>
              <a:t>  Ladanjsko imanje i dvorac </a:t>
            </a:r>
            <a:r>
              <a:rPr lang="hr-HR" dirty="0" err="1" smtClean="0"/>
              <a:t>Principovac</a:t>
            </a:r>
            <a:r>
              <a:rPr lang="hr-HR" dirty="0" smtClean="0"/>
              <a:t> nalazi se nadomak grada Iloka, na brežuljku odakle se pruža predivan pogled na Ilok. Izgrađen je 1864.godine kao ljetna rezidencija obitelji </a:t>
            </a:r>
            <a:r>
              <a:rPr lang="hr-HR" dirty="0" err="1" smtClean="0"/>
              <a:t>Odescalchi</a:t>
            </a:r>
            <a:r>
              <a:rPr lang="hr-HR" dirty="0" smtClean="0"/>
              <a:t>. Restoran se nalazi unutar dvorca, a kompleks nudi i apartmane, salu te razne sadržaje za rekreiranje i uživanje u prirodi, među kojima i golf. Vinske ceste na kojima se pružaju divni pogledi na vinograde, izvrstan su način uživanja u prirodi i rekreaciji. </a:t>
            </a:r>
          </a:p>
          <a:p>
            <a:endParaRPr lang="hr-HR" dirty="0" smtClean="0"/>
          </a:p>
          <a:p>
            <a:pPr>
              <a:buNone/>
            </a:pPr>
            <a:r>
              <a:rPr lang="hr-HR" dirty="0" smtClean="0">
                <a:hlinkClick r:id="rId4"/>
              </a:rPr>
              <a:t>https://www.ilocki-podrumi.hr/turizam/ladanjsko-imanje-principovac/</a:t>
            </a:r>
            <a:r>
              <a:rPr lang="hr-HR" dirty="0" smtClean="0"/>
              <a:t> </a:t>
            </a:r>
            <a:endParaRPr lang="hr-HR" dirty="0"/>
          </a:p>
        </p:txBody>
      </p:sp>
      <p:cxnSp>
        <p:nvCxnSpPr>
          <p:cNvPr id="4" name="Ravni poveznik 3"/>
          <p:cNvCxnSpPr/>
          <p:nvPr/>
        </p:nvCxnSpPr>
        <p:spPr>
          <a:xfrm>
            <a:off x="2068286" y="1295400"/>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40962" name="Picture 2" descr="Slikovni rezultat za principovac"/>
          <p:cNvPicPr>
            <a:picLocks noChangeAspect="1" noChangeArrowheads="1"/>
          </p:cNvPicPr>
          <p:nvPr/>
        </p:nvPicPr>
        <p:blipFill>
          <a:blip r:embed="rId5"/>
          <a:srcRect/>
          <a:stretch>
            <a:fillRect/>
          </a:stretch>
        </p:blipFill>
        <p:spPr bwMode="auto">
          <a:xfrm>
            <a:off x="2439633" y="1643744"/>
            <a:ext cx="7319774"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962"/>
                                        </p:tgtEl>
                                        <p:attrNameLst>
                                          <p:attrName>style.visibility</p:attrName>
                                        </p:attrNameLst>
                                      </p:cBhvr>
                                      <p:to>
                                        <p:strVal val="visible"/>
                                      </p:to>
                                    </p:set>
                                    <p:animEffect transition="in" filter="wipe(up)">
                                      <p:cBhvr>
                                        <p:cTn id="17" dur="1000"/>
                                        <p:tgtEl>
                                          <p:spTgt spid="409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40962"/>
                                        </p:tgtEl>
                                      </p:cBhvr>
                                    </p:animEffect>
                                    <p:set>
                                      <p:cBhvr>
                                        <p:cTn id="22" dur="1" fill="hold">
                                          <p:stCondLst>
                                            <p:cond delay="999"/>
                                          </p:stCondLst>
                                        </p:cTn>
                                        <p:tgtEl>
                                          <p:spTgt spid="4096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LJEKARNA KIRCHBAUM</a:t>
            </a:r>
            <a:endParaRPr lang="hr-HR" b="1" dirty="0">
              <a:latin typeface="+mn-lt"/>
            </a:endParaRPr>
          </a:p>
        </p:txBody>
      </p:sp>
      <p:sp>
        <p:nvSpPr>
          <p:cNvPr id="3" name="Rezervirano mjesto sadržaja 2"/>
          <p:cNvSpPr>
            <a:spLocks noGrp="1"/>
          </p:cNvSpPr>
          <p:nvPr>
            <p:ph idx="1"/>
          </p:nvPr>
        </p:nvSpPr>
        <p:spPr/>
        <p:txBody>
          <a:bodyPr>
            <a:normAutofit/>
          </a:bodyPr>
          <a:lstStyle/>
          <a:p>
            <a:pPr algn="just" fontAlgn="base">
              <a:lnSpc>
                <a:spcPct val="150000"/>
              </a:lnSpc>
              <a:buNone/>
            </a:pPr>
            <a:r>
              <a:rPr lang="hr-HR" dirty="0" smtClean="0"/>
              <a:t>   Centralna ljekarna </a:t>
            </a:r>
            <a:r>
              <a:rPr lang="hr-HR" dirty="0" err="1" smtClean="0"/>
              <a:t>Kirchbaum</a:t>
            </a:r>
            <a:r>
              <a:rPr lang="hr-HR" dirty="0" smtClean="0"/>
              <a:t> postojala je u prošlosti u gradu Vukovaru.   Izgrađena još 1909. godine kutni je dio u centru grada. Istoimena obitelj vodila je ljekarnu. Danas se ovdje nalazi banka. </a:t>
            </a:r>
          </a:p>
          <a:p>
            <a:pPr fontAlgn="base">
              <a:buNone/>
            </a:pPr>
            <a:r>
              <a:rPr lang="hr-HR" dirty="0" smtClean="0"/>
              <a:t> </a:t>
            </a:r>
          </a:p>
          <a:p>
            <a:pPr fontAlgn="base">
              <a:buNone/>
            </a:pPr>
            <a:endParaRPr lang="hr-HR" dirty="0" smtClean="0"/>
          </a:p>
          <a:p>
            <a:pPr fontAlgn="base">
              <a:buNone/>
            </a:pPr>
            <a:r>
              <a:rPr lang="hr-HR" dirty="0" smtClean="0">
                <a:hlinkClick r:id="rId4"/>
              </a:rPr>
              <a:t>http://www.visitvukovar-srijem.com/hr/vidjeti-dozivjeti/kulturni-i-povijesni-turizam/gradske-znamenitosti/vukovar/centralna-ljekarna-kirchbaum,434.html</a:t>
            </a:r>
            <a:r>
              <a:rPr lang="hr-HR" dirty="0" smtClean="0"/>
              <a:t> </a:t>
            </a:r>
            <a:endParaRPr lang="hr-HR" dirty="0"/>
          </a:p>
        </p:txBody>
      </p:sp>
      <p:sp>
        <p:nvSpPr>
          <p:cNvPr id="4" name="Akcijski gumb: Polazni 3">
            <a:hlinkClick r:id="rId5"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16386" name="Picture 2" descr="http://www.visitvukovar-srijem.com/files/g/1-0/404x301-4/ljekarna1.jpg"/>
          <p:cNvPicPr>
            <a:picLocks noChangeAspect="1" noChangeArrowheads="1"/>
          </p:cNvPicPr>
          <p:nvPr/>
        </p:nvPicPr>
        <p:blipFill>
          <a:blip r:embed="rId6"/>
          <a:srcRect/>
          <a:stretch>
            <a:fillRect/>
          </a:stretch>
        </p:blipFill>
        <p:spPr bwMode="auto">
          <a:xfrm>
            <a:off x="2942317" y="1782841"/>
            <a:ext cx="6452055" cy="4807100"/>
          </a:xfrm>
          <a:prstGeom prst="rect">
            <a:avLst/>
          </a:prstGeom>
          <a:noFill/>
        </p:spPr>
      </p:pic>
      <p:cxnSp>
        <p:nvCxnSpPr>
          <p:cNvPr id="6" name="Ravni poveznik 5"/>
          <p:cNvCxnSpPr/>
          <p:nvPr/>
        </p:nvCxnSpPr>
        <p:spPr>
          <a:xfrm>
            <a:off x="3418116" y="1295400"/>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6386"/>
                                        </p:tgtEl>
                                        <p:attrNameLst>
                                          <p:attrName>style.visibility</p:attrName>
                                        </p:attrNameLst>
                                      </p:cBhvr>
                                      <p:to>
                                        <p:strVal val="visible"/>
                                      </p:to>
                                    </p:set>
                                    <p:animEffect transition="in" filter="wipe(up)">
                                      <p:cBhvr>
                                        <p:cTn id="17" dur="1000"/>
                                        <p:tgtEl>
                                          <p:spTgt spid="1638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16386"/>
                                        </p:tgtEl>
                                      </p:cBhvr>
                                    </p:animEffect>
                                    <p:set>
                                      <p:cBhvr>
                                        <p:cTn id="22" dur="1" fill="hold">
                                          <p:stCondLst>
                                            <p:cond delay="999"/>
                                          </p:stCondLst>
                                        </p:cTn>
                                        <p:tgtEl>
                                          <p:spTgt spid="1638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up)">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hr-HR" sz="4000" b="1" dirty="0" smtClean="0">
                <a:latin typeface="+mn-lt"/>
              </a:rPr>
              <a:t>MANIFESTACIJA ŽETVENE SVEČANOSTI U CERNI</a:t>
            </a:r>
            <a:endParaRPr lang="hr-HR" sz="4000"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Žetvene svečanosti u </a:t>
            </a:r>
            <a:r>
              <a:rPr lang="hr-HR" dirty="0" err="1" smtClean="0"/>
              <a:t>Cerni</a:t>
            </a:r>
            <a:r>
              <a:rPr lang="hr-HR" dirty="0" smtClean="0"/>
              <a:t> manifestacija su koja se održava svake godine u srpnju, još od davne 1977. godine. Posvećene su završetku žetvenih radova. Brojna kulturno-umjetnička društva nastupaju te tako čuvaju tradiciju ovoga kraja. </a:t>
            </a:r>
          </a:p>
          <a:p>
            <a:pPr algn="just">
              <a:lnSpc>
                <a:spcPct val="150000"/>
              </a:lnSpc>
              <a:buNone/>
            </a:pPr>
            <a:endParaRPr lang="hr-HR" dirty="0" smtClean="0"/>
          </a:p>
          <a:p>
            <a:pPr algn="just">
              <a:lnSpc>
                <a:spcPct val="150000"/>
              </a:lnSpc>
              <a:buNone/>
            </a:pPr>
            <a:r>
              <a:rPr lang="hr-HR" dirty="0" smtClean="0">
                <a:hlinkClick r:id="rId5"/>
              </a:rPr>
              <a:t>https://cerna.hr/kultura/zetvene-svecanosti/</a:t>
            </a:r>
            <a:r>
              <a:rPr lang="hr-HR" dirty="0" smtClean="0"/>
              <a:t> </a:t>
            </a:r>
            <a:endParaRPr lang="hr-HR" dirty="0"/>
          </a:p>
        </p:txBody>
      </p:sp>
      <p:cxnSp>
        <p:nvCxnSpPr>
          <p:cNvPr id="4" name="Ravni poveznik 3"/>
          <p:cNvCxnSpPr/>
          <p:nvPr/>
        </p:nvCxnSpPr>
        <p:spPr>
          <a:xfrm>
            <a:off x="1175658" y="1284514"/>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Akcijski gumb: Polazni 4">
            <a:hlinkClick r:id="rId6" action="ppaction://hlinksldjump" highlightClick="1"/>
          </p:cNvPr>
          <p:cNvSpPr/>
          <p:nvPr/>
        </p:nvSpPr>
        <p:spPr>
          <a:xfrm>
            <a:off x="11168744" y="1959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38914" name="Picture 2" descr="Slikovni rezultat za Å¾etvene sveÄanosti cerna 2018"/>
          <p:cNvPicPr>
            <a:picLocks noChangeAspect="1" noChangeArrowheads="1"/>
          </p:cNvPicPr>
          <p:nvPr/>
        </p:nvPicPr>
        <p:blipFill>
          <a:blip r:embed="rId7"/>
          <a:srcRect/>
          <a:stretch>
            <a:fillRect/>
          </a:stretch>
        </p:blipFill>
        <p:spPr bwMode="auto">
          <a:xfrm>
            <a:off x="2419803" y="1654630"/>
            <a:ext cx="7302118" cy="48518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3"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8914"/>
                                        </p:tgtEl>
                                        <p:attrNameLst>
                                          <p:attrName>style.visibility</p:attrName>
                                        </p:attrNameLst>
                                      </p:cBhvr>
                                      <p:to>
                                        <p:strVal val="visible"/>
                                      </p:to>
                                    </p:set>
                                    <p:animEffect transition="in" filter="wipe(up)">
                                      <p:cBhvr>
                                        <p:cTn id="17" dur="1000"/>
                                        <p:tgtEl>
                                          <p:spTgt spid="389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8914"/>
                                        </p:tgtEl>
                                      </p:cBhvr>
                                    </p:animEffect>
                                    <p:set>
                                      <p:cBhvr>
                                        <p:cTn id="22" dur="1" fill="hold">
                                          <p:stCondLst>
                                            <p:cond delay="999"/>
                                          </p:stCondLst>
                                        </p:cTn>
                                        <p:tgtEl>
                                          <p:spTgt spid="389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NIJEMCI</a:t>
            </a:r>
            <a:endParaRPr lang="hr-HR" b="1" dirty="0">
              <a:latin typeface="+mn-lt"/>
            </a:endParaRPr>
          </a:p>
        </p:txBody>
      </p:sp>
      <p:sp>
        <p:nvSpPr>
          <p:cNvPr id="3" name="Rezervirano mjesto sadržaja 2"/>
          <p:cNvSpPr>
            <a:spLocks noGrp="1"/>
          </p:cNvSpPr>
          <p:nvPr>
            <p:ph idx="1"/>
          </p:nvPr>
        </p:nvSpPr>
        <p:spPr>
          <a:xfrm>
            <a:off x="838200" y="1825625"/>
            <a:ext cx="10515600" cy="4749346"/>
          </a:xfrm>
        </p:spPr>
        <p:txBody>
          <a:bodyPr>
            <a:normAutofit fontScale="92500"/>
          </a:bodyPr>
          <a:lstStyle/>
          <a:p>
            <a:pPr algn="just">
              <a:lnSpc>
                <a:spcPct val="150000"/>
              </a:lnSpc>
              <a:buNone/>
            </a:pPr>
            <a:r>
              <a:rPr lang="hr-HR" dirty="0" smtClean="0"/>
              <a:t>   Općina Nijemci smještena je na jugoistoku Vukovarsko-srijemske županije, koji se još naziva i Srijem. Mjesto Nijemci središte su istoimene općine. U Nijemcima se nalazi Centar za promatranje ptica, koji je veliki mamac za turiste. Vožnja brodom rijekom Bosut, promatranje prirode i osluškivanje ptica samo su neki od sadržaja koji se nudi. </a:t>
            </a:r>
          </a:p>
          <a:p>
            <a:endParaRPr lang="hr-HR" dirty="0" smtClean="0"/>
          </a:p>
          <a:p>
            <a:pPr>
              <a:buNone/>
            </a:pPr>
            <a:r>
              <a:rPr lang="hr-HR" dirty="0" smtClean="0">
                <a:hlinkClick r:id="rId4"/>
              </a:rPr>
              <a:t>http://www.promatranje-ptica.com/index.php?option=com_content&amp;view=article&amp;id=128&amp;Itemid=208&amp;lang=hr</a:t>
            </a:r>
            <a:r>
              <a:rPr lang="hr-HR" dirty="0" smtClean="0"/>
              <a:t> </a:t>
            </a:r>
            <a:endParaRPr lang="hr-HR" dirty="0"/>
          </a:p>
        </p:txBody>
      </p:sp>
      <p:cxnSp>
        <p:nvCxnSpPr>
          <p:cNvPr id="4" name="Ravni poveznik 3"/>
          <p:cNvCxnSpPr/>
          <p:nvPr/>
        </p:nvCxnSpPr>
        <p:spPr>
          <a:xfrm>
            <a:off x="5083630" y="1284514"/>
            <a:ext cx="381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Akcijski gumb: Polazni 4">
            <a:hlinkClick r:id="rId5" action="ppaction://hlinksldjump" highlightClick="1"/>
          </p:cNvPr>
          <p:cNvSpPr/>
          <p:nvPr/>
        </p:nvSpPr>
        <p:spPr>
          <a:xfrm>
            <a:off x="9662504" y="365125"/>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37890" name="Picture 2" descr="Slikovni rezultat za nijemci ptice"/>
          <p:cNvPicPr>
            <a:picLocks noChangeAspect="1" noChangeArrowheads="1"/>
          </p:cNvPicPr>
          <p:nvPr/>
        </p:nvPicPr>
        <p:blipFill>
          <a:blip r:embed="rId6"/>
          <a:srcRect/>
          <a:stretch>
            <a:fillRect/>
          </a:stretch>
        </p:blipFill>
        <p:spPr bwMode="auto">
          <a:xfrm>
            <a:off x="2735488" y="1659731"/>
            <a:ext cx="6539139" cy="49043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7890"/>
                                        </p:tgtEl>
                                        <p:attrNameLst>
                                          <p:attrName>style.visibility</p:attrName>
                                        </p:attrNameLst>
                                      </p:cBhvr>
                                      <p:to>
                                        <p:strVal val="visible"/>
                                      </p:to>
                                    </p:set>
                                    <p:animEffect transition="in" filter="wipe(up)">
                                      <p:cBhvr>
                                        <p:cTn id="17" dur="1000"/>
                                        <p:tgtEl>
                                          <p:spTgt spid="378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7890"/>
                                        </p:tgtEl>
                                      </p:cBhvr>
                                    </p:animEffect>
                                    <p:set>
                                      <p:cBhvr>
                                        <p:cTn id="22" dur="1" fill="hold">
                                          <p:stCondLst>
                                            <p:cond delay="999"/>
                                          </p:stCondLst>
                                        </p:cTn>
                                        <p:tgtEl>
                                          <p:spTgt spid="3789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Calibri" pitchFamily="34" charset="0"/>
                <a:cs typeface="Calibri" pitchFamily="34" charset="0"/>
              </a:rPr>
              <a:t>NJIVE VUKOVARSKO-SRIJEMSKE ŽUPANIJE</a:t>
            </a:r>
            <a:endParaRPr lang="hr-HR" b="1" dirty="0">
              <a:latin typeface="Calibri" pitchFamily="34" charset="0"/>
              <a:cs typeface="Calibri" pitchFamily="34" charset="0"/>
            </a:endParaRPr>
          </a:p>
        </p:txBody>
      </p:sp>
      <p:sp>
        <p:nvSpPr>
          <p:cNvPr id="3" name="Rezervirano mjesto sadržaja 2"/>
          <p:cNvSpPr>
            <a:spLocks noGrp="1"/>
          </p:cNvSpPr>
          <p:nvPr>
            <p:ph idx="1"/>
          </p:nvPr>
        </p:nvSpPr>
        <p:spPr>
          <a:xfrm>
            <a:off x="838200" y="1825625"/>
            <a:ext cx="10515600" cy="4629604"/>
          </a:xfrm>
        </p:spPr>
        <p:txBody>
          <a:bodyPr>
            <a:normAutofit fontScale="92500" lnSpcReduction="20000"/>
          </a:bodyPr>
          <a:lstStyle/>
          <a:p>
            <a:pPr algn="just">
              <a:lnSpc>
                <a:spcPct val="150000"/>
              </a:lnSpc>
              <a:buNone/>
            </a:pPr>
            <a:r>
              <a:rPr lang="hr-HR" dirty="0" smtClean="0"/>
              <a:t>   Njive su u našoj županiji oduvijek bile izvor zarade i način života. Ipak, danas to nije toliko plodno kao prije jer puno ljudi odlazi iz Slavonije. Država mjerama potiče ponovni procvat. U selu </a:t>
            </a:r>
            <a:r>
              <a:rPr lang="hr-HR" dirty="0" err="1" smtClean="0"/>
              <a:t>Retkovci</a:t>
            </a:r>
            <a:r>
              <a:rPr lang="hr-HR" dirty="0" smtClean="0"/>
              <a:t> održava se natjecanje orača na rudini Djedove njive (</a:t>
            </a:r>
            <a:r>
              <a:rPr lang="hr-HR" dirty="0" err="1" smtClean="0"/>
              <a:t>Ivankovo</a:t>
            </a:r>
            <a:r>
              <a:rPr lang="hr-HR" dirty="0" smtClean="0"/>
              <a:t>- </a:t>
            </a:r>
            <a:r>
              <a:rPr lang="hr-HR" dirty="0" err="1" smtClean="0"/>
              <a:t>Retkovci</a:t>
            </a:r>
            <a:r>
              <a:rPr lang="hr-HR" dirty="0" smtClean="0"/>
              <a:t>) što samo govori o tome što njive znače žiteljima ovoga kraja. </a:t>
            </a:r>
          </a:p>
          <a:p>
            <a:pPr algn="just">
              <a:lnSpc>
                <a:spcPct val="150000"/>
              </a:lnSpc>
              <a:buNone/>
            </a:pPr>
            <a:endParaRPr lang="hr-HR" dirty="0" smtClean="0"/>
          </a:p>
          <a:p>
            <a:pPr algn="just">
              <a:lnSpc>
                <a:spcPct val="150000"/>
              </a:lnSpc>
              <a:buNone/>
            </a:pPr>
            <a:r>
              <a:rPr lang="hr-HR" dirty="0" smtClean="0">
                <a:hlinkClick r:id="rId4"/>
              </a:rPr>
              <a:t>https://www.savjetodavna.hr/vijesti/25/4097/odrzano-12-natjecanje-oraca-vukovarsko-srijemske-zupanije/</a:t>
            </a:r>
            <a:r>
              <a:rPr lang="hr-HR" dirty="0" smtClean="0"/>
              <a:t> </a:t>
            </a:r>
            <a:endParaRPr lang="hr-HR" dirty="0"/>
          </a:p>
        </p:txBody>
      </p:sp>
      <p:cxnSp>
        <p:nvCxnSpPr>
          <p:cNvPr id="4" name="Ravni poveznik 3"/>
          <p:cNvCxnSpPr/>
          <p:nvPr/>
        </p:nvCxnSpPr>
        <p:spPr>
          <a:xfrm>
            <a:off x="1262743" y="1262742"/>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Akcijski gumb: Polazni 8">
            <a:hlinkClick r:id="rId5" action="ppaction://hlinksldjump" highlightClick="1"/>
          </p:cNvPr>
          <p:cNvSpPr/>
          <p:nvPr/>
        </p:nvSpPr>
        <p:spPr>
          <a:xfrm>
            <a:off x="11049001" y="1959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13314" name="Picture 2" descr="OdrÅ¾ano 12. natjecanje oraÄa Vukovarsko-srijemske Å¾upanije"/>
          <p:cNvPicPr>
            <a:picLocks noChangeAspect="1" noChangeArrowheads="1"/>
          </p:cNvPicPr>
          <p:nvPr/>
        </p:nvPicPr>
        <p:blipFill>
          <a:blip r:embed="rId6"/>
          <a:srcRect/>
          <a:stretch>
            <a:fillRect/>
          </a:stretch>
        </p:blipFill>
        <p:spPr bwMode="auto">
          <a:xfrm>
            <a:off x="2147660" y="1608097"/>
            <a:ext cx="7235825" cy="48267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314"/>
                                        </p:tgtEl>
                                        <p:attrNameLst>
                                          <p:attrName>style.visibility</p:attrName>
                                        </p:attrNameLst>
                                      </p:cBhvr>
                                      <p:to>
                                        <p:strVal val="visible"/>
                                      </p:to>
                                    </p:set>
                                    <p:animEffect transition="in" filter="wipe(up)">
                                      <p:cBhvr>
                                        <p:cTn id="17" dur="1000"/>
                                        <p:tgtEl>
                                          <p:spTgt spid="133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13314"/>
                                        </p:tgtEl>
                                      </p:cBhvr>
                                    </p:animEffect>
                                    <p:set>
                                      <p:cBhvr>
                                        <p:cTn id="22" dur="1" fill="hold">
                                          <p:stCondLst>
                                            <p:cond delay="999"/>
                                          </p:stCondLst>
                                        </p:cTn>
                                        <p:tgtEl>
                                          <p:spTgt spid="133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BG">
            <a:extLst>
              <a:ext uri="{FF2B5EF4-FFF2-40B4-BE49-F238E27FC236}">
                <a16:creationId xmlns:a16="http://schemas.microsoft.com/office/drawing/2014/main" xmlns="" id="{D40854B3-7181-4797-8793-E6FF00A296E8}"/>
              </a:ext>
            </a:extLst>
          </p:cNvPr>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grpSp>
        <p:nvGrpSpPr>
          <p:cNvPr id="2" name="Tekhnologic Logo">
            <a:extLst>
              <a:ext uri="{FF2B5EF4-FFF2-40B4-BE49-F238E27FC236}">
                <a16:creationId xmlns:a16="http://schemas.microsoft.com/office/drawing/2014/main" xmlns="" id="{C5D662CC-1BE3-434A-87C6-6DCBC37C88A8}"/>
              </a:ext>
            </a:extLst>
          </p:cNvPr>
          <p:cNvGrpSpPr/>
          <p:nvPr/>
        </p:nvGrpSpPr>
        <p:grpSpPr>
          <a:xfrm>
            <a:off x="5685616" y="6661025"/>
            <a:ext cx="820768" cy="180000"/>
            <a:chOff x="5464435" y="6630924"/>
            <a:chExt cx="820768" cy="180000"/>
          </a:xfrm>
        </p:grpSpPr>
        <p:pic>
          <p:nvPicPr>
            <p:cNvPr id="26" name="Image">
              <a:extLst>
                <a:ext uri="{FF2B5EF4-FFF2-40B4-BE49-F238E27FC236}">
                  <a16:creationId xmlns:a16="http://schemas.microsoft.com/office/drawing/2014/main" xmlns="" id="{B6C46ED3-364F-42FD-9E9B-2627FCCB1D41}"/>
                </a:ext>
              </a:extLst>
            </p:cNvPr>
            <p:cNvPicPr>
              <a:picLocks noChangeAspect="1"/>
            </p:cNvPicPr>
            <p:nvPr/>
          </p:nvPicPr>
          <p:blipFill>
            <a:blip r:embed="rId5" cstate="print">
              <a:duotone>
                <a:schemeClr val="accent1">
                  <a:shade val="45000"/>
                  <a:satMod val="135000"/>
                </a:schemeClr>
                <a:prstClr val="white"/>
              </a:duotone>
              <a:extLst>
                <a:ext uri="{BEBA8EAE-BF5A-486C-A8C5-ECC9F3942E4B}">
                  <a14:imgProps xmlns="" xmlns:a14="http://schemas.microsoft.com/office/drawing/2010/main">
                    <a14:imgLayer r:embed="rId6">
                      <a14:imgEffect>
                        <a14:brightnessContrast bright="40000" contrast="40000"/>
                      </a14:imgEffect>
                    </a14:imgLayer>
                  </a14:imgProps>
                </a:ext>
                <a:ext uri="{28A0092B-C50C-407E-A947-70E740481C1C}">
                  <a14:useLocalDpi xmlns="" xmlns:a14="http://schemas.microsoft.com/office/drawing/2010/main" val="0"/>
                </a:ext>
              </a:extLst>
            </a:blip>
            <a:stretch>
              <a:fillRect/>
            </a:stretch>
          </p:blipFill>
          <p:spPr>
            <a:xfrm>
              <a:off x="5464435" y="6630924"/>
              <a:ext cx="180000" cy="180000"/>
            </a:xfrm>
            <a:prstGeom prst="rect">
              <a:avLst/>
            </a:prstGeom>
          </p:spPr>
        </p:pic>
        <p:sp>
          <p:nvSpPr>
            <p:cNvPr id="27" name="Text">
              <a:extLst>
                <a:ext uri="{FF2B5EF4-FFF2-40B4-BE49-F238E27FC236}">
                  <a16:creationId xmlns:a16="http://schemas.microsoft.com/office/drawing/2014/main" xmlns="" id="{8C8A5E28-D2DF-40B5-802B-38576B3EE85E}"/>
                </a:ext>
              </a:extLst>
            </p:cNvPr>
            <p:cNvSpPr/>
            <p:nvPr/>
          </p:nvSpPr>
          <p:spPr>
            <a:xfrm>
              <a:off x="5624766" y="6651674"/>
              <a:ext cx="660437" cy="138499"/>
            </a:xfrm>
            <a:prstGeom prst="rect">
              <a:avLst/>
            </a:prstGeom>
            <a:noFill/>
          </p:spPr>
          <p:txBody>
            <a:bodyPr wrap="none" lIns="0" tIns="0" rIns="0" bIns="0">
              <a:spAutoFit/>
            </a:bodyPr>
            <a:lstStyle/>
            <a:p>
              <a:pPr algn="ctr"/>
              <a:r>
                <a:rPr lang="en-US" sz="900" b="1" cap="none" spc="0" dirty="0">
                  <a:ln w="0"/>
                  <a:solidFill>
                    <a:srgbClr val="3059A2"/>
                  </a:solidFill>
                  <a:latin typeface="Century Gothic" panose="020B0502020202020204" pitchFamily="34" charset="0"/>
                </a:rPr>
                <a:t>tekhnologic</a:t>
              </a:r>
            </a:p>
          </p:txBody>
        </p:sp>
      </p:grpSp>
      <p:sp>
        <p:nvSpPr>
          <p:cNvPr id="28" name="Spinner BG">
            <a:extLst>
              <a:ext uri="{FF2B5EF4-FFF2-40B4-BE49-F238E27FC236}">
                <a16:creationId xmlns:a16="http://schemas.microsoft.com/office/drawing/2014/main" xmlns="" id="{E7247EFC-DA6F-4517-958E-60940FA8DC84}"/>
              </a:ext>
            </a:extLst>
          </p:cNvPr>
          <p:cNvSpPr/>
          <p:nvPr/>
        </p:nvSpPr>
        <p:spPr>
          <a:xfrm>
            <a:off x="2856000" y="189000"/>
            <a:ext cx="6480000" cy="6480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nchor">
            <a:extLst>
              <a:ext uri="{FF2B5EF4-FFF2-40B4-BE49-F238E27FC236}">
                <a16:creationId xmlns:a16="http://schemas.microsoft.com/office/drawing/2014/main" xmlns="" id="{B316AF16-047B-4F82-AB9C-1224E1DDA737}"/>
              </a:ext>
            </a:extLst>
          </p:cNvPr>
          <p:cNvSpPr/>
          <p:nvPr/>
        </p:nvSpPr>
        <p:spPr>
          <a:xfrm>
            <a:off x="5196000" y="2529000"/>
            <a:ext cx="1800000" cy="1800000"/>
          </a:xfrm>
          <a:prstGeom prst="ellipse">
            <a:avLst/>
          </a:prstGeom>
          <a:solidFill>
            <a:srgbClr val="00B050">
              <a:alpha val="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chemeClr val="tx1"/>
              </a:solidFill>
              <a:latin typeface="Arial" panose="020B0604020202020204" pitchFamily="34" charset="0"/>
              <a:cs typeface="Arial" panose="020B0604020202020204" pitchFamily="34" charset="0"/>
            </a:endParaRPr>
          </a:p>
        </p:txBody>
      </p:sp>
      <p:grpSp>
        <p:nvGrpSpPr>
          <p:cNvPr id="3" name="Spinning Wheel 10">
            <a:extLst>
              <a:ext uri="{FF2B5EF4-FFF2-40B4-BE49-F238E27FC236}">
                <a16:creationId xmlns:a16="http://schemas.microsoft.com/office/drawing/2014/main" xmlns="" id="{B5123D5A-8489-4948-BDCA-C21BF48EED80}"/>
              </a:ext>
            </a:extLst>
          </p:cNvPr>
          <p:cNvGrpSpPr/>
          <p:nvPr/>
        </p:nvGrpSpPr>
        <p:grpSpPr>
          <a:xfrm>
            <a:off x="2706784" y="206704"/>
            <a:ext cx="6778317" cy="6453410"/>
            <a:chOff x="2706784" y="206704"/>
            <a:chExt cx="6778317" cy="6453410"/>
          </a:xfrm>
        </p:grpSpPr>
        <p:sp>
          <p:nvSpPr>
            <p:cNvPr id="33" name="Segment 10">
              <a:extLst>
                <a:ext uri="{FF2B5EF4-FFF2-40B4-BE49-F238E27FC236}">
                  <a16:creationId xmlns:a16="http://schemas.microsoft.com/office/drawing/2014/main" xmlns="" id="{52C205B5-9663-4A8A-9F48-476FB5F6653A}"/>
                </a:ext>
              </a:extLst>
            </p:cNvPr>
            <p:cNvSpPr/>
            <p:nvPr/>
          </p:nvSpPr>
          <p:spPr>
            <a:xfrm rot="19440000">
              <a:off x="4804678" y="206704"/>
              <a:ext cx="1812504" cy="2358292"/>
            </a:xfrm>
            <a:custGeom>
              <a:avLst/>
              <a:gdLst>
                <a:gd name="connsiteX0" fmla="*/ 1812504 w 1812504"/>
                <a:gd name="connsiteY0" fmla="*/ 580792 h 2358292"/>
                <a:gd name="connsiteX1" fmla="*/ 521075 w 1812504"/>
                <a:gd name="connsiteY1" fmla="*/ 2358292 h 2358292"/>
                <a:gd name="connsiteX2" fmla="*/ 450092 w 1812504"/>
                <a:gd name="connsiteY2" fmla="*/ 2312002 h 2358292"/>
                <a:gd name="connsiteX3" fmla="*/ 47112 w 1812504"/>
                <a:gd name="connsiteY3" fmla="*/ 2195890 h 2358292"/>
                <a:gd name="connsiteX4" fmla="*/ 0 w 1812504"/>
                <a:gd name="connsiteY4" fmla="*/ 2198792 h 2358292"/>
                <a:gd name="connsiteX5" fmla="*/ 0 w 1812504"/>
                <a:gd name="connsiteY5" fmla="*/ 1709 h 2358292"/>
                <a:gd name="connsiteX6" fmla="*/ 124166 w 1812504"/>
                <a:gd name="connsiteY6" fmla="*/ 0 h 2358292"/>
                <a:gd name="connsiteX7" fmla="*/ 1685735 w 1812504"/>
                <a:gd name="connsiteY7" fmla="*/ 493500 h 2358292"/>
                <a:gd name="connsiteX8" fmla="*/ 1812504 w 1812504"/>
                <a:gd name="connsiteY8" fmla="*/ 580792 h 23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2504" h="2358292">
                  <a:moveTo>
                    <a:pt x="1812504" y="580792"/>
                  </a:moveTo>
                  <a:lnTo>
                    <a:pt x="521075" y="2358292"/>
                  </a:lnTo>
                  <a:lnTo>
                    <a:pt x="450092" y="2312002"/>
                  </a:lnTo>
                  <a:cubicBezTo>
                    <a:pt x="324082" y="2238659"/>
                    <a:pt x="185548" y="2200621"/>
                    <a:pt x="47112" y="2195890"/>
                  </a:cubicBezTo>
                  <a:lnTo>
                    <a:pt x="0" y="2198792"/>
                  </a:lnTo>
                  <a:lnTo>
                    <a:pt x="0" y="1709"/>
                  </a:lnTo>
                  <a:lnTo>
                    <a:pt x="124166" y="0"/>
                  </a:lnTo>
                  <a:cubicBezTo>
                    <a:pt x="664122" y="18455"/>
                    <a:pt x="1204503" y="179810"/>
                    <a:pt x="1685735" y="493500"/>
                  </a:cubicBezTo>
                  <a:lnTo>
                    <a:pt x="1812504" y="580792"/>
                  </a:lnTo>
                  <a:close/>
                </a:path>
              </a:pathLst>
            </a:cu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Segment 9">
              <a:extLst>
                <a:ext uri="{FF2B5EF4-FFF2-40B4-BE49-F238E27FC236}">
                  <a16:creationId xmlns:a16="http://schemas.microsoft.com/office/drawing/2014/main" xmlns="" id="{662F17CF-2B18-4001-A42B-E2652281E0B8}"/>
                </a:ext>
              </a:extLst>
            </p:cNvPr>
            <p:cNvSpPr/>
            <p:nvPr/>
          </p:nvSpPr>
          <p:spPr>
            <a:xfrm rot="19440000">
              <a:off x="3370936" y="1264404"/>
              <a:ext cx="1773615" cy="2355935"/>
            </a:xfrm>
            <a:custGeom>
              <a:avLst/>
              <a:gdLst>
                <a:gd name="connsiteX0" fmla="*/ 1773615 w 1773615"/>
                <a:gd name="connsiteY0" fmla="*/ 0 h 2355935"/>
                <a:gd name="connsiteX1" fmla="*/ 1773615 w 1773615"/>
                <a:gd name="connsiteY1" fmla="*/ 2197255 h 2355935"/>
                <a:gd name="connsiteX2" fmla="*/ 1659062 w 1773615"/>
                <a:gd name="connsiteY2" fmla="*/ 2204311 h 2355935"/>
                <a:gd name="connsiteX3" fmla="*/ 1348204 w 1773615"/>
                <a:gd name="connsiteY3" fmla="*/ 2317525 h 2355935"/>
                <a:gd name="connsiteX4" fmla="*/ 1291038 w 1773615"/>
                <a:gd name="connsiteY4" fmla="*/ 2355935 h 2355935"/>
                <a:gd name="connsiteX5" fmla="*/ 0 w 1773615"/>
                <a:gd name="connsiteY5" fmla="*/ 578973 h 2355935"/>
                <a:gd name="connsiteX6" fmla="*/ 213119 w 1773615"/>
                <a:gd name="connsiteY6" fmla="*/ 435778 h 2355935"/>
                <a:gd name="connsiteX7" fmla="*/ 1607260 w 1773615"/>
                <a:gd name="connsiteY7" fmla="*/ 2289 h 2355935"/>
                <a:gd name="connsiteX8" fmla="*/ 1773615 w 1773615"/>
                <a:gd name="connsiteY8" fmla="*/ 0 h 235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3615" h="2355935">
                  <a:moveTo>
                    <a:pt x="1773615" y="0"/>
                  </a:moveTo>
                  <a:lnTo>
                    <a:pt x="1773615" y="2197255"/>
                  </a:lnTo>
                  <a:lnTo>
                    <a:pt x="1659062" y="2204311"/>
                  </a:lnTo>
                  <a:cubicBezTo>
                    <a:pt x="1549993" y="2221586"/>
                    <a:pt x="1444220" y="2259665"/>
                    <a:pt x="1348204" y="2317525"/>
                  </a:cubicBezTo>
                  <a:lnTo>
                    <a:pt x="1291038" y="2355935"/>
                  </a:lnTo>
                  <a:lnTo>
                    <a:pt x="0" y="578973"/>
                  </a:lnTo>
                  <a:lnTo>
                    <a:pt x="213119" y="435778"/>
                  </a:lnTo>
                  <a:cubicBezTo>
                    <a:pt x="638689" y="179327"/>
                    <a:pt x="1118323" y="32468"/>
                    <a:pt x="1607260" y="2289"/>
                  </a:cubicBezTo>
                  <a:lnTo>
                    <a:pt x="1773615"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egment 8">
              <a:extLst>
                <a:ext uri="{FF2B5EF4-FFF2-40B4-BE49-F238E27FC236}">
                  <a16:creationId xmlns:a16="http://schemas.microsoft.com/office/drawing/2014/main" xmlns="" id="{5D6D526B-E0DF-4330-8327-B79502762656}"/>
                </a:ext>
              </a:extLst>
            </p:cNvPr>
            <p:cNvSpPr/>
            <p:nvPr/>
          </p:nvSpPr>
          <p:spPr>
            <a:xfrm rot="19440000">
              <a:off x="2706784" y="2218952"/>
              <a:ext cx="2403822" cy="2210353"/>
            </a:xfrm>
            <a:custGeom>
              <a:avLst/>
              <a:gdLst>
                <a:gd name="connsiteX0" fmla="*/ 1112784 w 2403822"/>
                <a:gd name="connsiteY0" fmla="*/ 0 h 2210353"/>
                <a:gd name="connsiteX1" fmla="*/ 2403822 w 2403822"/>
                <a:gd name="connsiteY1" fmla="*/ 1776962 h 2210353"/>
                <a:gd name="connsiteX2" fmla="*/ 2393897 w 2403822"/>
                <a:gd name="connsiteY2" fmla="*/ 1783630 h 2210353"/>
                <a:gd name="connsiteX3" fmla="*/ 2211669 w 2403822"/>
                <a:gd name="connsiteY3" fmla="*/ 1968438 h 2210353"/>
                <a:gd name="connsiteX4" fmla="*/ 2092218 w 2403822"/>
                <a:gd name="connsiteY4" fmla="*/ 2198856 h 2210353"/>
                <a:gd name="connsiteX5" fmla="*/ 2088943 w 2403822"/>
                <a:gd name="connsiteY5" fmla="*/ 2210353 h 2210353"/>
                <a:gd name="connsiteX6" fmla="*/ 0 w 2403822"/>
                <a:gd name="connsiteY6" fmla="*/ 1531615 h 2210353"/>
                <a:gd name="connsiteX7" fmla="*/ 10686 w 2403822"/>
                <a:gd name="connsiteY7" fmla="*/ 1494091 h 2210353"/>
                <a:gd name="connsiteX8" fmla="*/ 434244 w 2403822"/>
                <a:gd name="connsiteY8" fmla="*/ 677063 h 2210353"/>
                <a:gd name="connsiteX9" fmla="*/ 1080397 w 2403822"/>
                <a:gd name="connsiteY9" fmla="*/ 21761 h 2210353"/>
                <a:gd name="connsiteX10" fmla="*/ 1112784 w 2403822"/>
                <a:gd name="connsiteY10" fmla="*/ 0 h 221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3822" h="2210353">
                  <a:moveTo>
                    <a:pt x="1112784" y="0"/>
                  </a:moveTo>
                  <a:lnTo>
                    <a:pt x="2403822" y="1776962"/>
                  </a:lnTo>
                  <a:lnTo>
                    <a:pt x="2393897" y="1783630"/>
                  </a:lnTo>
                  <a:cubicBezTo>
                    <a:pt x="2325848" y="1834394"/>
                    <a:pt x="2264196" y="1896141"/>
                    <a:pt x="2211669" y="1968438"/>
                  </a:cubicBezTo>
                  <a:cubicBezTo>
                    <a:pt x="2159142" y="2040736"/>
                    <a:pt x="2119469" y="2118451"/>
                    <a:pt x="2092218" y="2198856"/>
                  </a:cubicBezTo>
                  <a:lnTo>
                    <a:pt x="2088943" y="2210353"/>
                  </a:lnTo>
                  <a:lnTo>
                    <a:pt x="0" y="1531615"/>
                  </a:lnTo>
                  <a:lnTo>
                    <a:pt x="10686" y="1494091"/>
                  </a:lnTo>
                  <a:cubicBezTo>
                    <a:pt x="107315" y="1208984"/>
                    <a:pt x="247990" y="933419"/>
                    <a:pt x="434244" y="677063"/>
                  </a:cubicBezTo>
                  <a:cubicBezTo>
                    <a:pt x="620497" y="420707"/>
                    <a:pt x="839104" y="201763"/>
                    <a:pt x="1080397" y="21761"/>
                  </a:cubicBezTo>
                  <a:lnTo>
                    <a:pt x="1112784"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Segment 7">
              <a:extLst>
                <a:ext uri="{FF2B5EF4-FFF2-40B4-BE49-F238E27FC236}">
                  <a16:creationId xmlns:a16="http://schemas.microsoft.com/office/drawing/2014/main" xmlns="" id="{BEB2DC4A-3F5B-4091-B904-52FC02DAB6F8}"/>
                </a:ext>
              </a:extLst>
            </p:cNvPr>
            <p:cNvSpPr/>
            <p:nvPr/>
          </p:nvSpPr>
          <p:spPr>
            <a:xfrm rot="19440000">
              <a:off x="3407879" y="3627616"/>
              <a:ext cx="2242173" cy="1887182"/>
            </a:xfrm>
            <a:custGeom>
              <a:avLst/>
              <a:gdLst>
                <a:gd name="connsiteX0" fmla="*/ 2238338 w 2242173"/>
                <a:gd name="connsiteY0" fmla="*/ 678739 h 1887182"/>
                <a:gd name="connsiteX1" fmla="*/ 2219472 w 2242173"/>
                <a:gd name="connsiteY1" fmla="*/ 744979 h 1887182"/>
                <a:gd name="connsiteX2" fmla="*/ 2207860 w 2242173"/>
                <a:gd name="connsiteY2" fmla="*/ 1075607 h 1887182"/>
                <a:gd name="connsiteX3" fmla="*/ 2242173 w 2242173"/>
                <a:gd name="connsiteY3" fmla="*/ 1208525 h 1887182"/>
                <a:gd name="connsiteX4" fmla="*/ 153482 w 2242173"/>
                <a:gd name="connsiteY4" fmla="*/ 1887182 h 1887182"/>
                <a:gd name="connsiteX5" fmla="*/ 97605 w 2242173"/>
                <a:gd name="connsiteY5" fmla="*/ 1706803 h 1887182"/>
                <a:gd name="connsiteX6" fmla="*/ 79064 w 2242173"/>
                <a:gd name="connsiteY6" fmla="*/ 246941 h 1887182"/>
                <a:gd name="connsiteX7" fmla="*/ 149394 w 2242173"/>
                <a:gd name="connsiteY7" fmla="*/ 0 h 1887182"/>
                <a:gd name="connsiteX8" fmla="*/ 2238338 w 2242173"/>
                <a:gd name="connsiteY8" fmla="*/ 678739 h 188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173" h="1887182">
                  <a:moveTo>
                    <a:pt x="2238338" y="678739"/>
                  </a:moveTo>
                  <a:lnTo>
                    <a:pt x="2219472" y="744979"/>
                  </a:lnTo>
                  <a:cubicBezTo>
                    <a:pt x="2194115" y="854175"/>
                    <a:pt x="2190586" y="966538"/>
                    <a:pt x="2207860" y="1075607"/>
                  </a:cubicBezTo>
                  <a:lnTo>
                    <a:pt x="2242173" y="1208525"/>
                  </a:lnTo>
                  <a:lnTo>
                    <a:pt x="153482" y="1887182"/>
                  </a:lnTo>
                  <a:lnTo>
                    <a:pt x="97605" y="1706803"/>
                  </a:lnTo>
                  <a:cubicBezTo>
                    <a:pt x="-24783" y="1232470"/>
                    <a:pt x="-33327" y="730929"/>
                    <a:pt x="79064" y="246941"/>
                  </a:cubicBezTo>
                  <a:lnTo>
                    <a:pt x="149394" y="0"/>
                  </a:lnTo>
                  <a:lnTo>
                    <a:pt x="2238338" y="678739"/>
                  </a:lnTo>
                  <a:close/>
                </a:path>
              </a:pathLst>
            </a:cu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egment 6">
              <a:extLst>
                <a:ext uri="{FF2B5EF4-FFF2-40B4-BE49-F238E27FC236}">
                  <a16:creationId xmlns:a16="http://schemas.microsoft.com/office/drawing/2014/main" xmlns="" id="{AC54C0A2-DBFA-4667-9249-4E33F504F432}"/>
                </a:ext>
              </a:extLst>
            </p:cNvPr>
            <p:cNvSpPr/>
            <p:nvPr/>
          </p:nvSpPr>
          <p:spPr>
            <a:xfrm rot="19440000">
              <a:off x="4322620" y="4443711"/>
              <a:ext cx="2391407" cy="2198706"/>
            </a:xfrm>
            <a:custGeom>
              <a:avLst/>
              <a:gdLst>
                <a:gd name="connsiteX0" fmla="*/ 2088528 w 2391407"/>
                <a:gd name="connsiteY0" fmla="*/ 0 h 2198706"/>
                <a:gd name="connsiteX1" fmla="*/ 2094701 w 2391407"/>
                <a:gd name="connsiteY1" fmla="*/ 23912 h 2198706"/>
                <a:gd name="connsiteX2" fmla="*/ 2329657 w 2391407"/>
                <a:gd name="connsiteY2" fmla="*/ 371288 h 2198706"/>
                <a:gd name="connsiteX3" fmla="*/ 2391407 w 2391407"/>
                <a:gd name="connsiteY3" fmla="*/ 421097 h 2198706"/>
                <a:gd name="connsiteX4" fmla="*/ 1099898 w 2391407"/>
                <a:gd name="connsiteY4" fmla="*/ 2198706 h 2198706"/>
                <a:gd name="connsiteX5" fmla="*/ 981994 w 2391407"/>
                <a:gd name="connsiteY5" fmla="*/ 2108403 h 2198706"/>
                <a:gd name="connsiteX6" fmla="*/ 30096 w 2391407"/>
                <a:gd name="connsiteY6" fmla="*/ 775762 h 2198706"/>
                <a:gd name="connsiteX7" fmla="*/ 0 w 2391407"/>
                <a:gd name="connsiteY7" fmla="*/ 678604 h 2198706"/>
                <a:gd name="connsiteX8" fmla="*/ 2088528 w 2391407"/>
                <a:gd name="connsiteY8" fmla="*/ 0 h 219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1407" h="2198706">
                  <a:moveTo>
                    <a:pt x="2088528" y="0"/>
                  </a:moveTo>
                  <a:lnTo>
                    <a:pt x="2094701" y="23912"/>
                  </a:lnTo>
                  <a:cubicBezTo>
                    <a:pt x="2141979" y="154110"/>
                    <a:pt x="2220965" y="274109"/>
                    <a:pt x="2329657" y="371288"/>
                  </a:cubicBezTo>
                  <a:lnTo>
                    <a:pt x="2391407" y="421097"/>
                  </a:lnTo>
                  <a:lnTo>
                    <a:pt x="1099898" y="2198706"/>
                  </a:lnTo>
                  <a:lnTo>
                    <a:pt x="981994" y="2108403"/>
                  </a:lnTo>
                  <a:cubicBezTo>
                    <a:pt x="534948" y="1747659"/>
                    <a:pt x="214504" y="1283587"/>
                    <a:pt x="30096" y="775762"/>
                  </a:cubicBezTo>
                  <a:lnTo>
                    <a:pt x="0" y="678604"/>
                  </a:lnTo>
                  <a:lnTo>
                    <a:pt x="2088528"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Segment 5">
              <a:extLst>
                <a:ext uri="{FF2B5EF4-FFF2-40B4-BE49-F238E27FC236}">
                  <a16:creationId xmlns:a16="http://schemas.microsoft.com/office/drawing/2014/main" xmlns="" id="{5E98BE26-8444-4529-806D-372E3848F1A5}"/>
                </a:ext>
              </a:extLst>
            </p:cNvPr>
            <p:cNvSpPr/>
            <p:nvPr/>
          </p:nvSpPr>
          <p:spPr>
            <a:xfrm rot="19440000">
              <a:off x="5568685" y="4296458"/>
              <a:ext cx="1798755" cy="2363656"/>
            </a:xfrm>
            <a:custGeom>
              <a:avLst/>
              <a:gdLst>
                <a:gd name="connsiteX0" fmla="*/ 1798755 w 1798755"/>
                <a:gd name="connsiteY0" fmla="*/ 166158 h 2363656"/>
                <a:gd name="connsiteX1" fmla="*/ 1798755 w 1798755"/>
                <a:gd name="connsiteY1" fmla="*/ 2362236 h 2363656"/>
                <a:gd name="connsiteX2" fmla="*/ 1695593 w 1798755"/>
                <a:gd name="connsiteY2" fmla="*/ 2363656 h 2363656"/>
                <a:gd name="connsiteX3" fmla="*/ 4290 w 1798755"/>
                <a:gd name="connsiteY3" fmla="*/ 1780821 h 2363656"/>
                <a:gd name="connsiteX4" fmla="*/ 0 w 1798755"/>
                <a:gd name="connsiteY4" fmla="*/ 1777536 h 2363656"/>
                <a:gd name="connsiteX5" fmla="*/ 1291456 w 1798755"/>
                <a:gd name="connsiteY5" fmla="*/ 0 h 2363656"/>
                <a:gd name="connsiteX6" fmla="*/ 1295665 w 1798755"/>
                <a:gd name="connsiteY6" fmla="*/ 3395 h 2363656"/>
                <a:gd name="connsiteX7" fmla="*/ 1772647 w 1798755"/>
                <a:gd name="connsiteY7" fmla="*/ 167766 h 2363656"/>
                <a:gd name="connsiteX8" fmla="*/ 1798755 w 1798755"/>
                <a:gd name="connsiteY8" fmla="*/ 166158 h 236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8755" h="2363656">
                  <a:moveTo>
                    <a:pt x="1798755" y="166158"/>
                  </a:moveTo>
                  <a:lnTo>
                    <a:pt x="1798755" y="2362236"/>
                  </a:lnTo>
                  <a:lnTo>
                    <a:pt x="1695593" y="2363656"/>
                  </a:lnTo>
                  <a:cubicBezTo>
                    <a:pt x="1106551" y="2343523"/>
                    <a:pt x="517001" y="2153328"/>
                    <a:pt x="4290" y="1780821"/>
                  </a:cubicBezTo>
                  <a:lnTo>
                    <a:pt x="0" y="1777536"/>
                  </a:lnTo>
                  <a:lnTo>
                    <a:pt x="1291456" y="0"/>
                  </a:lnTo>
                  <a:lnTo>
                    <a:pt x="1295665" y="3395"/>
                  </a:lnTo>
                  <a:cubicBezTo>
                    <a:pt x="1440260" y="108449"/>
                    <a:pt x="1606525" y="162088"/>
                    <a:pt x="1772647" y="167766"/>
                  </a:cubicBezTo>
                  <a:lnTo>
                    <a:pt x="1798755" y="166158"/>
                  </a:ln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egment 4">
              <a:extLst>
                <a:ext uri="{FF2B5EF4-FFF2-40B4-BE49-F238E27FC236}">
                  <a16:creationId xmlns:a16="http://schemas.microsoft.com/office/drawing/2014/main" xmlns="" id="{9FA3CF94-921C-4079-9CB9-D72FA0E78604}"/>
                </a:ext>
              </a:extLst>
            </p:cNvPr>
            <p:cNvSpPr/>
            <p:nvPr/>
          </p:nvSpPr>
          <p:spPr>
            <a:xfrm rot="19440000">
              <a:off x="7028400" y="3243389"/>
              <a:ext cx="1795084" cy="2356536"/>
            </a:xfrm>
            <a:custGeom>
              <a:avLst/>
              <a:gdLst>
                <a:gd name="connsiteX0" fmla="*/ 504046 w 1795084"/>
                <a:gd name="connsiteY0" fmla="*/ 0 h 2356536"/>
                <a:gd name="connsiteX1" fmla="*/ 1795084 w 1795084"/>
                <a:gd name="connsiteY1" fmla="*/ 1776961 h 2356536"/>
                <a:gd name="connsiteX2" fmla="*/ 1581500 w 1795084"/>
                <a:gd name="connsiteY2" fmla="*/ 1920469 h 2356536"/>
                <a:gd name="connsiteX3" fmla="*/ 187359 w 1795084"/>
                <a:gd name="connsiteY3" fmla="*/ 2353957 h 2356536"/>
                <a:gd name="connsiteX4" fmla="*/ 0 w 1795084"/>
                <a:gd name="connsiteY4" fmla="*/ 2356536 h 2356536"/>
                <a:gd name="connsiteX5" fmla="*/ 0 w 1795084"/>
                <a:gd name="connsiteY5" fmla="*/ 160286 h 2356536"/>
                <a:gd name="connsiteX6" fmla="*/ 135558 w 1795084"/>
                <a:gd name="connsiteY6" fmla="*/ 151936 h 2356536"/>
                <a:gd name="connsiteX7" fmla="*/ 446415 w 1795084"/>
                <a:gd name="connsiteY7" fmla="*/ 38722 h 2356536"/>
                <a:gd name="connsiteX8" fmla="*/ 504046 w 1795084"/>
                <a:gd name="connsiteY8" fmla="*/ 0 h 2356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084" h="2356536">
                  <a:moveTo>
                    <a:pt x="504046" y="0"/>
                  </a:moveTo>
                  <a:lnTo>
                    <a:pt x="1795084" y="1776961"/>
                  </a:lnTo>
                  <a:lnTo>
                    <a:pt x="1581500" y="1920469"/>
                  </a:lnTo>
                  <a:cubicBezTo>
                    <a:pt x="1155930" y="2176919"/>
                    <a:pt x="676296" y="2323778"/>
                    <a:pt x="187359" y="2353957"/>
                  </a:cubicBezTo>
                  <a:lnTo>
                    <a:pt x="0" y="2356536"/>
                  </a:lnTo>
                  <a:lnTo>
                    <a:pt x="0" y="160286"/>
                  </a:lnTo>
                  <a:lnTo>
                    <a:pt x="135558" y="151936"/>
                  </a:lnTo>
                  <a:cubicBezTo>
                    <a:pt x="244626" y="134660"/>
                    <a:pt x="350400" y="96582"/>
                    <a:pt x="446415" y="38722"/>
                  </a:cubicBezTo>
                  <a:lnTo>
                    <a:pt x="504046"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egment 3">
              <a:extLst>
                <a:ext uri="{FF2B5EF4-FFF2-40B4-BE49-F238E27FC236}">
                  <a16:creationId xmlns:a16="http://schemas.microsoft.com/office/drawing/2014/main" xmlns="" id="{2B42EAB0-7EBB-47DF-9A7B-1AC125C1A2E3}"/>
                </a:ext>
              </a:extLst>
            </p:cNvPr>
            <p:cNvSpPr/>
            <p:nvPr/>
          </p:nvSpPr>
          <p:spPr>
            <a:xfrm rot="19440000">
              <a:off x="7081895" y="2429116"/>
              <a:ext cx="2403206" cy="2209508"/>
            </a:xfrm>
            <a:custGeom>
              <a:avLst/>
              <a:gdLst>
                <a:gd name="connsiteX0" fmla="*/ 2403206 w 2403206"/>
                <a:gd name="connsiteY0" fmla="*/ 678740 h 2209508"/>
                <a:gd name="connsiteX1" fmla="*/ 2392671 w 2403206"/>
                <a:gd name="connsiteY1" fmla="*/ 715729 h 2209508"/>
                <a:gd name="connsiteX2" fmla="*/ 1969114 w 2403206"/>
                <a:gd name="connsiteY2" fmla="*/ 1532757 h 2209508"/>
                <a:gd name="connsiteX3" fmla="*/ 1322960 w 2403206"/>
                <a:gd name="connsiteY3" fmla="*/ 2188059 h 2209508"/>
                <a:gd name="connsiteX4" fmla="*/ 1291039 w 2403206"/>
                <a:gd name="connsiteY4" fmla="*/ 2209508 h 2209508"/>
                <a:gd name="connsiteX5" fmla="*/ 0 w 2403206"/>
                <a:gd name="connsiteY5" fmla="*/ 432546 h 2209508"/>
                <a:gd name="connsiteX6" fmla="*/ 9460 w 2403206"/>
                <a:gd name="connsiteY6" fmla="*/ 426190 h 2209508"/>
                <a:gd name="connsiteX7" fmla="*/ 191688 w 2403206"/>
                <a:gd name="connsiteY7" fmla="*/ 241381 h 2209508"/>
                <a:gd name="connsiteX8" fmla="*/ 311139 w 2403206"/>
                <a:gd name="connsiteY8" fmla="*/ 10963 h 2209508"/>
                <a:gd name="connsiteX9" fmla="*/ 314262 w 2403206"/>
                <a:gd name="connsiteY9" fmla="*/ 0 h 2209508"/>
                <a:gd name="connsiteX10" fmla="*/ 2403206 w 2403206"/>
                <a:gd name="connsiteY10" fmla="*/ 678740 h 220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3206" h="2209508">
                  <a:moveTo>
                    <a:pt x="2403206" y="678740"/>
                  </a:moveTo>
                  <a:lnTo>
                    <a:pt x="2392671" y="715729"/>
                  </a:lnTo>
                  <a:cubicBezTo>
                    <a:pt x="2296043" y="1000836"/>
                    <a:pt x="2155367" y="1276401"/>
                    <a:pt x="1969114" y="1532757"/>
                  </a:cubicBezTo>
                  <a:cubicBezTo>
                    <a:pt x="1782860" y="1789113"/>
                    <a:pt x="1564253" y="2008058"/>
                    <a:pt x="1322960" y="2188059"/>
                  </a:cubicBezTo>
                  <a:lnTo>
                    <a:pt x="1291039" y="2209508"/>
                  </a:lnTo>
                  <a:lnTo>
                    <a:pt x="0" y="432546"/>
                  </a:lnTo>
                  <a:lnTo>
                    <a:pt x="9460" y="426190"/>
                  </a:lnTo>
                  <a:cubicBezTo>
                    <a:pt x="77509" y="375425"/>
                    <a:pt x="139161" y="313679"/>
                    <a:pt x="191688" y="241381"/>
                  </a:cubicBezTo>
                  <a:cubicBezTo>
                    <a:pt x="244215" y="169084"/>
                    <a:pt x="283888" y="91369"/>
                    <a:pt x="311139" y="10963"/>
                  </a:cubicBezTo>
                  <a:lnTo>
                    <a:pt x="314262" y="0"/>
                  </a:lnTo>
                  <a:lnTo>
                    <a:pt x="2403206" y="678740"/>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Segment 2">
              <a:extLst>
                <a:ext uri="{FF2B5EF4-FFF2-40B4-BE49-F238E27FC236}">
                  <a16:creationId xmlns:a16="http://schemas.microsoft.com/office/drawing/2014/main" xmlns="" id="{9D908D8C-CF90-42F6-A032-9EA5CED11314}"/>
                </a:ext>
              </a:extLst>
            </p:cNvPr>
            <p:cNvSpPr/>
            <p:nvPr/>
          </p:nvSpPr>
          <p:spPr>
            <a:xfrm rot="19440000">
              <a:off x="6542846" y="1344306"/>
              <a:ext cx="2241807" cy="1886322"/>
            </a:xfrm>
            <a:custGeom>
              <a:avLst/>
              <a:gdLst>
                <a:gd name="connsiteX0" fmla="*/ 2088758 w 2241807"/>
                <a:gd name="connsiteY0" fmla="*/ 0 h 1886322"/>
                <a:gd name="connsiteX1" fmla="*/ 2144202 w 2241807"/>
                <a:gd name="connsiteY1" fmla="*/ 178985 h 1886322"/>
                <a:gd name="connsiteX2" fmla="*/ 2162743 w 2241807"/>
                <a:gd name="connsiteY2" fmla="*/ 1638847 h 1886322"/>
                <a:gd name="connsiteX3" fmla="*/ 2092262 w 2241807"/>
                <a:gd name="connsiteY3" fmla="*/ 1886322 h 1886322"/>
                <a:gd name="connsiteX4" fmla="*/ 3318 w 2241807"/>
                <a:gd name="connsiteY4" fmla="*/ 1207583 h 1886322"/>
                <a:gd name="connsiteX5" fmla="*/ 22335 w 2241807"/>
                <a:gd name="connsiteY5" fmla="*/ 1140809 h 1886322"/>
                <a:gd name="connsiteX6" fmla="*/ 33947 w 2241807"/>
                <a:gd name="connsiteY6" fmla="*/ 810181 h 1886322"/>
                <a:gd name="connsiteX7" fmla="*/ 0 w 2241807"/>
                <a:gd name="connsiteY7" fmla="*/ 678679 h 1886322"/>
                <a:gd name="connsiteX8" fmla="*/ 2088758 w 2241807"/>
                <a:gd name="connsiteY8" fmla="*/ 0 h 188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1807" h="1886322">
                  <a:moveTo>
                    <a:pt x="2088758" y="0"/>
                  </a:moveTo>
                  <a:lnTo>
                    <a:pt x="2144202" y="178985"/>
                  </a:lnTo>
                  <a:cubicBezTo>
                    <a:pt x="2266590" y="653317"/>
                    <a:pt x="2275134" y="1154858"/>
                    <a:pt x="2162743" y="1638847"/>
                  </a:cubicBezTo>
                  <a:lnTo>
                    <a:pt x="2092262" y="1886322"/>
                  </a:lnTo>
                  <a:lnTo>
                    <a:pt x="3318" y="1207583"/>
                  </a:lnTo>
                  <a:lnTo>
                    <a:pt x="22335" y="1140809"/>
                  </a:lnTo>
                  <a:cubicBezTo>
                    <a:pt x="47692" y="1031613"/>
                    <a:pt x="51221" y="919249"/>
                    <a:pt x="33947" y="810181"/>
                  </a:cubicBezTo>
                  <a:lnTo>
                    <a:pt x="0" y="678679"/>
                  </a:lnTo>
                  <a:lnTo>
                    <a:pt x="2088758" y="0"/>
                  </a:lnTo>
                  <a:close/>
                </a:path>
              </a:pathLst>
            </a:cu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egment 1">
              <a:extLst>
                <a:ext uri="{FF2B5EF4-FFF2-40B4-BE49-F238E27FC236}">
                  <a16:creationId xmlns:a16="http://schemas.microsoft.com/office/drawing/2014/main" xmlns="" id="{C204C949-8ED3-4221-A775-AD47FA458F03}"/>
                </a:ext>
              </a:extLst>
            </p:cNvPr>
            <p:cNvSpPr/>
            <p:nvPr/>
          </p:nvSpPr>
          <p:spPr>
            <a:xfrm rot="19440000">
              <a:off x="5470394" y="212430"/>
              <a:ext cx="2398855" cy="2205598"/>
            </a:xfrm>
            <a:custGeom>
              <a:avLst/>
              <a:gdLst>
                <a:gd name="connsiteX0" fmla="*/ 1291375 w 2398855"/>
                <a:gd name="connsiteY0" fmla="*/ 0 h 2205598"/>
                <a:gd name="connsiteX1" fmla="*/ 2368326 w 2398855"/>
                <a:gd name="connsiteY1" fmla="*/ 1428419 h 2205598"/>
                <a:gd name="connsiteX2" fmla="*/ 2398855 w 2398855"/>
                <a:gd name="connsiteY2" fmla="*/ 1526972 h 2205598"/>
                <a:gd name="connsiteX3" fmla="*/ 310260 w 2398855"/>
                <a:gd name="connsiteY3" fmla="*/ 2205598 h 2205598"/>
                <a:gd name="connsiteX4" fmla="*/ 303721 w 2398855"/>
                <a:gd name="connsiteY4" fmla="*/ 2180269 h 2205598"/>
                <a:gd name="connsiteX5" fmla="*/ 0 w 2398855"/>
                <a:gd name="connsiteY5" fmla="*/ 1777426 h 2205598"/>
                <a:gd name="connsiteX6" fmla="*/ 1291375 w 2398855"/>
                <a:gd name="connsiteY6" fmla="*/ 0 h 22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855" h="2205598">
                  <a:moveTo>
                    <a:pt x="1291375" y="0"/>
                  </a:moveTo>
                  <a:cubicBezTo>
                    <a:pt x="1804087" y="372507"/>
                    <a:pt x="2167154" y="874428"/>
                    <a:pt x="2368326" y="1428419"/>
                  </a:cubicBezTo>
                  <a:lnTo>
                    <a:pt x="2398855" y="1526972"/>
                  </a:lnTo>
                  <a:lnTo>
                    <a:pt x="310260" y="2205598"/>
                  </a:lnTo>
                  <a:lnTo>
                    <a:pt x="303721" y="2180269"/>
                  </a:lnTo>
                  <a:cubicBezTo>
                    <a:pt x="246987" y="2024032"/>
                    <a:pt x="144595" y="1882480"/>
                    <a:pt x="0" y="1777426"/>
                  </a:cubicBezTo>
                  <a:lnTo>
                    <a:pt x="1291375"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Segment 10 Text">
              <a:extLst>
                <a:ext uri="{FF2B5EF4-FFF2-40B4-BE49-F238E27FC236}">
                  <a16:creationId xmlns:a16="http://schemas.microsoft.com/office/drawing/2014/main" xmlns="" id="{42C32710-2676-4E22-8BD9-BB984EAEFF2B}"/>
                </a:ext>
              </a:extLst>
            </p:cNvPr>
            <p:cNvSpPr/>
            <p:nvPr/>
          </p:nvSpPr>
          <p:spPr>
            <a:xfrm rot="15044964">
              <a:off x="4392400" y="1192399"/>
              <a:ext cx="2134632" cy="815259"/>
            </a:xfrm>
            <a:prstGeom prst="rect">
              <a:avLst/>
            </a:prstGeom>
            <a:noFill/>
          </p:spPr>
          <p:txBody>
            <a:bodyPr vert="horz" wrap="square" lIns="36000" tIns="36000" rIns="36000" bIns="36000" anchor="ctr" anchorCtr="0">
              <a:normAutofit fontScale="70000" lnSpcReduction="20000"/>
            </a:bodyPr>
            <a:lstStyle/>
            <a:p>
              <a:pPr algn="ctr"/>
              <a:r>
                <a:rPr lang="hr-HR" sz="2400" b="1" cap="none" spc="0" dirty="0" smtClean="0">
                  <a:ln w="0"/>
                  <a:solidFill>
                    <a:schemeClr val="tx1"/>
                  </a:solidFill>
                  <a:latin typeface="Arial" panose="020B0604020202020204" pitchFamily="34" charset="0"/>
                  <a:cs typeface="Arial" panose="020B0604020202020204" pitchFamily="34" charset="0"/>
                </a:rPr>
                <a:t>Kako se zovu vode rijeka uz spačvanske šume?</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0" name="Segment 9 Text">
              <a:extLst>
                <a:ext uri="{FF2B5EF4-FFF2-40B4-BE49-F238E27FC236}">
                  <a16:creationId xmlns:a16="http://schemas.microsoft.com/office/drawing/2014/main" xmlns="" id="{E0DBBA3D-EDC3-4F2F-BA90-9CC10D71459B}"/>
                </a:ext>
              </a:extLst>
            </p:cNvPr>
            <p:cNvSpPr/>
            <p:nvPr/>
          </p:nvSpPr>
          <p:spPr>
            <a:xfrm rot="12746085">
              <a:off x="3454558" y="1852570"/>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9. Čije ime novi zavičajni muzej u Županji? </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1" name="Segment 8 Text">
              <a:extLst>
                <a:ext uri="{FF2B5EF4-FFF2-40B4-BE49-F238E27FC236}">
                  <a16:creationId xmlns:a16="http://schemas.microsoft.com/office/drawing/2014/main" xmlns="" id="{F7E52260-A0E4-406C-99D5-5E78A6732972}"/>
                </a:ext>
              </a:extLst>
            </p:cNvPr>
            <p:cNvSpPr/>
            <p:nvPr/>
          </p:nvSpPr>
          <p:spPr>
            <a:xfrm rot="10800000">
              <a:off x="3088578" y="3041846"/>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8. Kako se zove arheološko nalazište blizu Vukovara?</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2" name="Segment 7 Text">
              <a:extLst>
                <a:ext uri="{FF2B5EF4-FFF2-40B4-BE49-F238E27FC236}">
                  <a16:creationId xmlns:a16="http://schemas.microsoft.com/office/drawing/2014/main" xmlns="" id="{F7A9E11C-6485-4CD0-910C-EC3B27CA2109}"/>
                </a:ext>
              </a:extLst>
            </p:cNvPr>
            <p:cNvSpPr/>
            <p:nvPr/>
          </p:nvSpPr>
          <p:spPr>
            <a:xfrm rot="8533522">
              <a:off x="3465297" y="4204795"/>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cap="none" spc="0" dirty="0" smtClean="0">
                  <a:ln w="0"/>
                  <a:solidFill>
                    <a:schemeClr val="tx1"/>
                  </a:solidFill>
                  <a:latin typeface="Arial" panose="020B0604020202020204" pitchFamily="34" charset="0"/>
                  <a:cs typeface="Arial" panose="020B0604020202020204" pitchFamily="34" charset="0"/>
                </a:rPr>
                <a:t>Uz koju rijeku </a:t>
              </a:r>
              <a:r>
                <a:rPr lang="hr-HR" sz="2400" b="1" cap="none" spc="0" dirty="0" err="1" smtClean="0">
                  <a:ln w="0"/>
                  <a:solidFill>
                    <a:schemeClr val="tx1"/>
                  </a:solidFill>
                  <a:latin typeface="Arial" panose="020B0604020202020204" pitchFamily="34" charset="0"/>
                  <a:cs typeface="Arial" panose="020B0604020202020204" pitchFamily="34" charset="0"/>
                </a:rPr>
                <a:t>šetamo</a:t>
              </a:r>
              <a:r>
                <a:rPr lang="hr-HR" sz="2400" b="1" cap="none" spc="0" dirty="0" smtClean="0">
                  <a:ln w="0"/>
                  <a:solidFill>
                    <a:schemeClr val="tx1"/>
                  </a:solidFill>
                  <a:latin typeface="Arial" panose="020B0604020202020204" pitchFamily="34" charset="0"/>
                  <a:cs typeface="Arial" panose="020B0604020202020204" pitchFamily="34" charset="0"/>
                </a:rPr>
                <a:t> u Županji?</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5" name="Segment 6 Text">
              <a:extLst>
                <a:ext uri="{FF2B5EF4-FFF2-40B4-BE49-F238E27FC236}">
                  <a16:creationId xmlns:a16="http://schemas.microsoft.com/office/drawing/2014/main" xmlns="" id="{794C4BDF-D593-412B-9F3F-92D5B2D45420}"/>
                </a:ext>
              </a:extLst>
            </p:cNvPr>
            <p:cNvSpPr/>
            <p:nvPr/>
          </p:nvSpPr>
          <p:spPr>
            <a:xfrm rot="6448510">
              <a:off x="4372097" y="4923613"/>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6. Kako se zove selo s većim brojem udruga, a nalazi se između </a:t>
              </a:r>
              <a:r>
                <a:rPr lang="hr-HR" sz="2400" b="1" dirty="0" err="1" smtClean="0">
                  <a:ln w="0"/>
                  <a:latin typeface="Arial" panose="020B0604020202020204" pitchFamily="34" charset="0"/>
                  <a:cs typeface="Arial" panose="020B0604020202020204" pitchFamily="34" charset="0"/>
                </a:rPr>
                <a:t>Berka</a:t>
              </a:r>
              <a:r>
                <a:rPr lang="hr-HR" sz="2400" b="1" dirty="0" smtClean="0">
                  <a:ln w="0"/>
                  <a:latin typeface="Arial" panose="020B0604020202020204" pitchFamily="34" charset="0"/>
                  <a:cs typeface="Arial" panose="020B0604020202020204" pitchFamily="34" charset="0"/>
                </a:rPr>
                <a:t> i </a:t>
              </a:r>
              <a:r>
                <a:rPr lang="hr-HR" sz="2400" b="1" dirty="0" err="1" smtClean="0">
                  <a:ln w="0"/>
                  <a:latin typeface="Arial" panose="020B0604020202020204" pitchFamily="34" charset="0"/>
                  <a:cs typeface="Arial" panose="020B0604020202020204" pitchFamily="34" charset="0"/>
                </a:rPr>
                <a:t>Lovasa</a:t>
              </a:r>
              <a:r>
                <a:rPr lang="hr-HR" sz="2400" b="1" dirty="0" smtClean="0">
                  <a:ln w="0"/>
                  <a:latin typeface="Arial" panose="020B0604020202020204" pitchFamily="34" charset="0"/>
                  <a:cs typeface="Arial" panose="020B0604020202020204" pitchFamily="34" charset="0"/>
                </a:rPr>
                <a:t>?</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2" name="Segment 5 Text">
              <a:extLst>
                <a:ext uri="{FF2B5EF4-FFF2-40B4-BE49-F238E27FC236}">
                  <a16:creationId xmlns:a16="http://schemas.microsoft.com/office/drawing/2014/main" xmlns="" id="{FFBCECC3-F70A-42A8-BA20-4418414E7281}"/>
                </a:ext>
              </a:extLst>
            </p:cNvPr>
            <p:cNvSpPr/>
            <p:nvPr/>
          </p:nvSpPr>
          <p:spPr>
            <a:xfrm rot="4437146">
              <a:off x="5548075" y="4924096"/>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5. Kako se zove šuma bogata  hrastom lužnjakom?</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3" name="Segment 4 Text">
              <a:extLst>
                <a:ext uri="{FF2B5EF4-FFF2-40B4-BE49-F238E27FC236}">
                  <a16:creationId xmlns:a16="http://schemas.microsoft.com/office/drawing/2014/main" xmlns="" id="{F0E7D3DF-C7D3-4769-AB38-86B7446FDAC0}"/>
                </a:ext>
              </a:extLst>
            </p:cNvPr>
            <p:cNvSpPr/>
            <p:nvPr/>
          </p:nvSpPr>
          <p:spPr>
            <a:xfrm rot="2251830">
              <a:off x="6593981" y="4196414"/>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cap="none" spc="0" dirty="0" smtClean="0">
                  <a:ln w="0"/>
                  <a:solidFill>
                    <a:schemeClr val="tx1"/>
                  </a:solidFill>
                  <a:latin typeface="Arial" panose="020B0604020202020204" pitchFamily="34" charset="0"/>
                  <a:cs typeface="Arial" panose="020B0604020202020204" pitchFamily="34" charset="0"/>
                </a:rPr>
                <a:t>4. </a:t>
              </a:r>
              <a:r>
                <a:rPr lang="hr-HR" sz="2400" b="1" dirty="0" smtClean="0">
                  <a:ln w="0"/>
                  <a:latin typeface="Arial" panose="020B0604020202020204" pitchFamily="34" charset="0"/>
                  <a:cs typeface="Arial" panose="020B0604020202020204" pitchFamily="34" charset="0"/>
                </a:rPr>
                <a:t>Kako se zove etnološki muzej na otvorenom u našoj županiji?</a:t>
              </a:r>
              <a:r>
                <a:rPr lang="hr-HR" sz="2400" b="1" cap="none" spc="0" dirty="0" smtClean="0">
                  <a:ln w="0"/>
                  <a:solidFill>
                    <a:schemeClr val="tx1"/>
                  </a:solidFill>
                  <a:latin typeface="Arial" panose="020B0604020202020204" pitchFamily="34" charset="0"/>
                  <a:cs typeface="Arial" panose="020B0604020202020204" pitchFamily="34" charset="0"/>
                </a:rPr>
                <a:t> </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4" name="Segment 3 Text">
              <a:extLst>
                <a:ext uri="{FF2B5EF4-FFF2-40B4-BE49-F238E27FC236}">
                  <a16:creationId xmlns:a16="http://schemas.microsoft.com/office/drawing/2014/main" xmlns="" id="{302BC54B-15F2-4543-B08E-73C343EE81B2}"/>
                </a:ext>
              </a:extLst>
            </p:cNvPr>
            <p:cNvSpPr/>
            <p:nvPr/>
          </p:nvSpPr>
          <p:spPr>
            <a:xfrm>
              <a:off x="6975036" y="3024005"/>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3. Kako se nazivaju zidine u </a:t>
              </a:r>
              <a:r>
                <a:rPr lang="hr-HR" sz="2400" b="1" dirty="0" err="1" smtClean="0">
                  <a:ln w="0"/>
                  <a:latin typeface="Arial" panose="020B0604020202020204" pitchFamily="34" charset="0"/>
                  <a:cs typeface="Arial" panose="020B0604020202020204" pitchFamily="34" charset="0"/>
                </a:rPr>
                <a:t>Rokovcima</a:t>
              </a:r>
              <a:r>
                <a:rPr lang="hr-HR" sz="2400" b="1" dirty="0" smtClean="0">
                  <a:ln w="0"/>
                  <a:latin typeface="Arial" panose="020B0604020202020204" pitchFamily="34" charset="0"/>
                  <a:cs typeface="Arial" panose="020B0604020202020204" pitchFamily="34" charset="0"/>
                </a:rPr>
                <a:t>?</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5" name="Segment 2 Text">
              <a:extLst>
                <a:ext uri="{FF2B5EF4-FFF2-40B4-BE49-F238E27FC236}">
                  <a16:creationId xmlns:a16="http://schemas.microsoft.com/office/drawing/2014/main" xmlns="" id="{421FA830-E00D-475D-A3EC-158B0533B899}"/>
                </a:ext>
              </a:extLst>
            </p:cNvPr>
            <p:cNvSpPr/>
            <p:nvPr/>
          </p:nvSpPr>
          <p:spPr>
            <a:xfrm rot="19530205">
              <a:off x="6596433" y="1879838"/>
              <a:ext cx="2134632" cy="815259"/>
            </a:xfrm>
            <a:prstGeom prst="rect">
              <a:avLst/>
            </a:prstGeom>
            <a:noFill/>
          </p:spPr>
          <p:txBody>
            <a:bodyPr vert="horz" wrap="square" lIns="36000" tIns="36000" rIns="36000" bIns="36000" anchor="ctr" anchorCtr="0">
              <a:normAutofit fontScale="85000" lnSpcReduction="10000"/>
            </a:bodyPr>
            <a:lstStyle/>
            <a:p>
              <a:pPr algn="ctr"/>
              <a:r>
                <a:rPr lang="hr-HR" sz="2400" b="1" dirty="0" smtClean="0">
                  <a:ln w="0"/>
                  <a:latin typeface="Arial" panose="020B0604020202020204" pitchFamily="34" charset="0"/>
                  <a:cs typeface="Arial" panose="020B0604020202020204" pitchFamily="34" charset="0"/>
                </a:rPr>
                <a:t>2. Kakav se park nalazi u </a:t>
              </a:r>
              <a:r>
                <a:rPr lang="hr-HR" sz="2400" b="1" dirty="0" err="1" smtClean="0">
                  <a:ln w="0"/>
                  <a:latin typeface="Arial" panose="020B0604020202020204" pitchFamily="34" charset="0"/>
                  <a:cs typeface="Arial" panose="020B0604020202020204" pitchFamily="34" charset="0"/>
                </a:rPr>
                <a:t>Cerni</a:t>
              </a:r>
              <a:r>
                <a:rPr lang="hr-HR" sz="2400" b="1" dirty="0" smtClean="0">
                  <a:ln w="0"/>
                  <a:latin typeface="Arial" panose="020B0604020202020204" pitchFamily="34" charset="0"/>
                  <a:cs typeface="Arial" panose="020B0604020202020204" pitchFamily="34" charset="0"/>
                </a:rPr>
                <a:t>?</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6" name="Segment 1 Text">
              <a:extLst>
                <a:ext uri="{FF2B5EF4-FFF2-40B4-BE49-F238E27FC236}">
                  <a16:creationId xmlns:a16="http://schemas.microsoft.com/office/drawing/2014/main" xmlns="" id="{A68EFAF5-B9F3-4478-A6CB-ED802BB69FAB}"/>
                </a:ext>
              </a:extLst>
            </p:cNvPr>
            <p:cNvSpPr/>
            <p:nvPr/>
          </p:nvSpPr>
          <p:spPr>
            <a:xfrm rot="17140939">
              <a:off x="5594705" y="1125596"/>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1. Kako se naziva voda i zaštićeni fenomen blizu Otoka?</a:t>
              </a:r>
              <a:endParaRPr lang="en-US" sz="2400" b="1" cap="none" spc="0" dirty="0">
                <a:ln w="0"/>
                <a:solidFill>
                  <a:schemeClr val="tx1"/>
                </a:solidFill>
                <a:latin typeface="Arial" panose="020B0604020202020204" pitchFamily="34" charset="0"/>
                <a:cs typeface="Arial" panose="020B0604020202020204" pitchFamily="34" charset="0"/>
              </a:endParaRPr>
            </a:p>
          </p:txBody>
        </p:sp>
      </p:grpSp>
      <p:grpSp>
        <p:nvGrpSpPr>
          <p:cNvPr id="4" name="Spin Button">
            <a:extLst>
              <a:ext uri="{FF2B5EF4-FFF2-40B4-BE49-F238E27FC236}">
                <a16:creationId xmlns:a16="http://schemas.microsoft.com/office/drawing/2014/main" xmlns="" id="{1972FA71-9F7D-4B81-B488-7F26645D57CD}"/>
              </a:ext>
            </a:extLst>
          </p:cNvPr>
          <p:cNvGrpSpPr/>
          <p:nvPr/>
        </p:nvGrpSpPr>
        <p:grpSpPr>
          <a:xfrm>
            <a:off x="5196000" y="2529000"/>
            <a:ext cx="1800000" cy="1800000"/>
            <a:chOff x="5196000" y="2529000"/>
            <a:chExt cx="1800000" cy="1800000"/>
          </a:xfrm>
        </p:grpSpPr>
        <p:sp>
          <p:nvSpPr>
            <p:cNvPr id="51" name="Spin Button">
              <a:extLst>
                <a:ext uri="{FF2B5EF4-FFF2-40B4-BE49-F238E27FC236}">
                  <a16:creationId xmlns:a16="http://schemas.microsoft.com/office/drawing/2014/main" xmlns="" id="{B7650D7D-7FCB-4A79-BFAA-6C32C5E3579F}"/>
                </a:ext>
              </a:extLst>
            </p:cNvPr>
            <p:cNvSpPr/>
            <p:nvPr/>
          </p:nvSpPr>
          <p:spPr>
            <a:xfrm>
              <a:off x="5196000" y="2529000"/>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path>
              </a:pathLst>
            </a:custGeom>
            <a:solidFill>
              <a:schemeClr val="accent6">
                <a:lumMod val="60000"/>
                <a:lumOff val="40000"/>
              </a:schemeClr>
            </a:solidFill>
            <a:ln w="190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hr-HR" sz="4000" b="1" dirty="0" smtClean="0">
                  <a:solidFill>
                    <a:schemeClr val="tx1"/>
                  </a:solidFill>
                  <a:latin typeface="Arial" panose="020B0604020202020204" pitchFamily="34" charset="0"/>
                  <a:cs typeface="Arial" panose="020B0604020202020204" pitchFamily="34" charset="0"/>
                </a:rPr>
                <a:t>ZAVRTI</a:t>
              </a:r>
              <a:endParaRPr lang="en-GB" sz="4000" b="1" dirty="0">
                <a:solidFill>
                  <a:schemeClr val="tx1"/>
                </a:solidFill>
                <a:latin typeface="Arial" panose="020B0604020202020204" pitchFamily="34" charset="0"/>
                <a:cs typeface="Arial" panose="020B0604020202020204" pitchFamily="34" charset="0"/>
              </a:endParaRPr>
            </a:p>
          </p:txBody>
        </p:sp>
        <p:sp>
          <p:nvSpPr>
            <p:cNvPr id="63" name="Arrow: Curved Down 62">
              <a:extLst>
                <a:ext uri="{FF2B5EF4-FFF2-40B4-BE49-F238E27FC236}">
                  <a16:creationId xmlns:a16="http://schemas.microsoft.com/office/drawing/2014/main" xmlns="" id="{B210A41A-0C7E-475B-831B-931895C7011C}"/>
                </a:ext>
              </a:extLst>
            </p:cNvPr>
            <p:cNvSpPr/>
            <p:nvPr/>
          </p:nvSpPr>
          <p:spPr>
            <a:xfrm>
              <a:off x="5392462" y="2664749"/>
              <a:ext cx="1410677" cy="515092"/>
            </a:xfrm>
            <a:prstGeom prst="curved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4" name="Arrow: Curved Down 63">
              <a:extLst>
                <a:ext uri="{FF2B5EF4-FFF2-40B4-BE49-F238E27FC236}">
                  <a16:creationId xmlns:a16="http://schemas.microsoft.com/office/drawing/2014/main" xmlns="" id="{1CA3CB84-AD33-4099-80E9-01351CE5DBB5}"/>
                </a:ext>
              </a:extLst>
            </p:cNvPr>
            <p:cNvSpPr/>
            <p:nvPr/>
          </p:nvSpPr>
          <p:spPr>
            <a:xfrm flipH="1" flipV="1">
              <a:off x="5384979" y="3672555"/>
              <a:ext cx="1410677" cy="515092"/>
            </a:xfrm>
            <a:prstGeom prst="curved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48" name="Marker">
            <a:extLst>
              <a:ext uri="{FF2B5EF4-FFF2-40B4-BE49-F238E27FC236}">
                <a16:creationId xmlns:a16="http://schemas.microsoft.com/office/drawing/2014/main" xmlns="" id="{6F381C54-25EF-445D-B869-A54C62C08DBE}"/>
              </a:ext>
            </a:extLst>
          </p:cNvPr>
          <p:cNvSpPr/>
          <p:nvPr/>
        </p:nvSpPr>
        <p:spPr>
          <a:xfrm rot="10800000">
            <a:off x="5741207" y="-2198"/>
            <a:ext cx="720000" cy="720000"/>
          </a:xfrm>
          <a:prstGeom prst="triangle">
            <a:avLst/>
          </a:prstGeom>
          <a:solidFill>
            <a:srgbClr val="C00000"/>
          </a:solidFill>
          <a:ln w="1905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Akcijski gumb: Pomoć 43">
            <a:hlinkClick r:id="rId7" action="ppaction://hlinksldjump" highlightClick="1"/>
          </p:cNvPr>
          <p:cNvSpPr/>
          <p:nvPr/>
        </p:nvSpPr>
        <p:spPr>
          <a:xfrm>
            <a:off x="8033657" y="283029"/>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1</a:t>
            </a:r>
            <a:endParaRPr lang="hr-HR" sz="3600" b="1" dirty="0"/>
          </a:p>
        </p:txBody>
      </p:sp>
      <p:sp>
        <p:nvSpPr>
          <p:cNvPr id="45" name="Akcijski gumb: Pomoć 44">
            <a:hlinkClick r:id="rId8" action="ppaction://hlinksldjump" highlightClick="1"/>
          </p:cNvPr>
          <p:cNvSpPr/>
          <p:nvPr/>
        </p:nvSpPr>
        <p:spPr>
          <a:xfrm>
            <a:off x="8730343" y="94705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2</a:t>
            </a:r>
            <a:endParaRPr lang="hr-HR" sz="3600" b="1" dirty="0"/>
          </a:p>
        </p:txBody>
      </p:sp>
      <p:sp>
        <p:nvSpPr>
          <p:cNvPr id="47" name="Akcijski gumb: Pomoć 46">
            <a:hlinkClick r:id="rId9" action="ppaction://hlinksldjump" highlightClick="1"/>
          </p:cNvPr>
          <p:cNvSpPr/>
          <p:nvPr/>
        </p:nvSpPr>
        <p:spPr>
          <a:xfrm>
            <a:off x="9470572" y="2688771"/>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3</a:t>
            </a:r>
            <a:endParaRPr lang="hr-HR" sz="3600" b="1" dirty="0"/>
          </a:p>
        </p:txBody>
      </p:sp>
      <p:sp>
        <p:nvSpPr>
          <p:cNvPr id="49" name="Akcijski gumb: Pomoć 48">
            <a:hlinkClick r:id="rId10" action="ppaction://hlinksldjump" highlightClick="1"/>
          </p:cNvPr>
          <p:cNvSpPr/>
          <p:nvPr/>
        </p:nvSpPr>
        <p:spPr>
          <a:xfrm>
            <a:off x="9448801" y="384265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4</a:t>
            </a:r>
            <a:endParaRPr lang="hr-HR" sz="3600" b="1" dirty="0"/>
          </a:p>
        </p:txBody>
      </p:sp>
      <p:sp>
        <p:nvSpPr>
          <p:cNvPr id="50" name="Akcijski gumb: Pomoć 49">
            <a:hlinkClick r:id="rId11" action="ppaction://hlinksldjump" highlightClick="1"/>
          </p:cNvPr>
          <p:cNvSpPr/>
          <p:nvPr/>
        </p:nvSpPr>
        <p:spPr>
          <a:xfrm>
            <a:off x="8425543" y="574765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5</a:t>
            </a:r>
            <a:endParaRPr lang="hr-HR" sz="3600" b="1" dirty="0"/>
          </a:p>
        </p:txBody>
      </p:sp>
      <p:sp>
        <p:nvSpPr>
          <p:cNvPr id="52" name="Akcijski gumb: Pomoć 51">
            <a:hlinkClick r:id="rId12" action="ppaction://hlinksldjump" highlightClick="1"/>
          </p:cNvPr>
          <p:cNvSpPr/>
          <p:nvPr/>
        </p:nvSpPr>
        <p:spPr>
          <a:xfrm>
            <a:off x="3679371" y="6052456"/>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6</a:t>
            </a:r>
            <a:endParaRPr lang="hr-HR" sz="3600" b="1" dirty="0"/>
          </a:p>
        </p:txBody>
      </p:sp>
      <p:sp>
        <p:nvSpPr>
          <p:cNvPr id="53" name="Akcijski gumb: Pomoć 52">
            <a:hlinkClick r:id="rId13" action="ppaction://hlinksldjump" highlightClick="1"/>
          </p:cNvPr>
          <p:cNvSpPr/>
          <p:nvPr/>
        </p:nvSpPr>
        <p:spPr>
          <a:xfrm>
            <a:off x="3037115" y="5442856"/>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7</a:t>
            </a:r>
            <a:endParaRPr lang="hr-HR" sz="3600" b="1" dirty="0"/>
          </a:p>
        </p:txBody>
      </p:sp>
      <p:sp>
        <p:nvSpPr>
          <p:cNvPr id="54" name="Akcijski gumb: Pomoć 53">
            <a:hlinkClick r:id="rId14" action="ppaction://hlinksldjump" highlightClick="1"/>
          </p:cNvPr>
          <p:cNvSpPr/>
          <p:nvPr/>
        </p:nvSpPr>
        <p:spPr>
          <a:xfrm>
            <a:off x="2318657" y="3875314"/>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8</a:t>
            </a:r>
            <a:endParaRPr lang="hr-HR" sz="3600" b="1" dirty="0"/>
          </a:p>
        </p:txBody>
      </p:sp>
      <p:sp>
        <p:nvSpPr>
          <p:cNvPr id="55" name="Akcijski gumb: Pomoć 54">
            <a:hlinkClick r:id="rId15" action="ppaction://hlinksldjump" highlightClick="1"/>
          </p:cNvPr>
          <p:cNvSpPr/>
          <p:nvPr/>
        </p:nvSpPr>
        <p:spPr>
          <a:xfrm>
            <a:off x="2329542" y="2895600"/>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9</a:t>
            </a:r>
            <a:endParaRPr lang="hr-HR" sz="3600" b="1" dirty="0"/>
          </a:p>
        </p:txBody>
      </p:sp>
      <p:sp>
        <p:nvSpPr>
          <p:cNvPr id="56" name="Akcijski gumb: Pomoć 55">
            <a:hlinkClick r:id="rId16" action="ppaction://hlinksldjump" highlightClick="1"/>
          </p:cNvPr>
          <p:cNvSpPr/>
          <p:nvPr/>
        </p:nvSpPr>
        <p:spPr>
          <a:xfrm>
            <a:off x="3156857" y="772887"/>
            <a:ext cx="500743" cy="511628"/>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b="1" dirty="0" smtClean="0"/>
              <a:t>10</a:t>
            </a:r>
            <a:endParaRPr lang="hr-HR" sz="2400" b="1" dirty="0"/>
          </a:p>
        </p:txBody>
      </p:sp>
    </p:spTree>
    <p:extLst>
      <p:ext uri="{BB962C8B-B14F-4D97-AF65-F5344CB8AC3E}">
        <p14:creationId xmlns="" xmlns:p14="http://schemas.microsoft.com/office/powerpoint/2010/main" val="3293801635"/>
      </p:ext>
    </p:extLst>
  </p:cSld>
  <p:clrMapOvr>
    <a:masterClrMapping/>
  </p:clrMapOvr>
  <p:transition spd="slow">
    <p:strips/>
    <p:sndAc>
      <p:stSnd>
        <p:snd r:embed="rId3" name="page-flip-01a-radi.wav"/>
      </p:stSnd>
    </p:sndAc>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250" fill="hold"/>
                                        <p:tgtEl>
                                          <p:spTgt spid="3"/>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
                                        <p:tgtEl>
                                          <p:spTgt spid="46"/>
                                        </p:tgtEl>
                                      </p:cBhvr>
                                    </p:animEffect>
                                  </p:childTnLst>
                                </p:cTn>
                              </p:par>
                              <p:par>
                                <p:cTn id="12" presetID="10" presetClass="exit" presetSubtype="0" fill="hold" grpId="1" nodeType="withEffect">
                                  <p:stCondLst>
                                    <p:cond delay="0"/>
                                  </p:stCondLst>
                                  <p:childTnLst>
                                    <p:animEffect transition="out" filter="fade">
                                      <p:cBhvr>
                                        <p:cTn id="13" dur="10"/>
                                        <p:tgtEl>
                                          <p:spTgt spid="46"/>
                                        </p:tgtEl>
                                      </p:cBhvr>
                                    </p:animEffect>
                                    <p:set>
                                      <p:cBhvr>
                                        <p:cTn id="14" dur="1" fill="hold">
                                          <p:stCondLst>
                                            <p:cond delay="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6" grpId="0" animBg="1"/>
      <p:bldP spid="4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OTOČKI I BOŠNJAČKI VIROVI</a:t>
            </a:r>
            <a:endParaRPr lang="hr-HR" b="1" dirty="0">
              <a:latin typeface="+mn-lt"/>
            </a:endParaRPr>
          </a:p>
        </p:txBody>
      </p:sp>
      <p:sp>
        <p:nvSpPr>
          <p:cNvPr id="3" name="Rezervirano mjesto sadržaja 2"/>
          <p:cNvSpPr>
            <a:spLocks noGrp="1"/>
          </p:cNvSpPr>
          <p:nvPr>
            <p:ph idx="1"/>
          </p:nvPr>
        </p:nvSpPr>
        <p:spPr>
          <a:xfrm>
            <a:off x="838200" y="1825625"/>
            <a:ext cx="10515600" cy="4782004"/>
          </a:xfrm>
        </p:spPr>
        <p:txBody>
          <a:bodyPr>
            <a:normAutofit/>
          </a:bodyPr>
          <a:lstStyle/>
          <a:p>
            <a:pPr algn="just">
              <a:lnSpc>
                <a:spcPct val="150000"/>
              </a:lnSpc>
              <a:buNone/>
            </a:pPr>
            <a:r>
              <a:rPr lang="hr-HR" sz="2400" dirty="0" smtClean="0"/>
              <a:t>   </a:t>
            </a:r>
            <a:r>
              <a:rPr lang="vi-VN" sz="2400" dirty="0" smtClean="0">
                <a:latin typeface="Calibri" pitchFamily="34" charset="0"/>
                <a:cs typeface="Calibri" pitchFamily="34" charset="0"/>
              </a:rPr>
              <a:t>Virovi su zaštićeni krajolik Vukovarsko-srijemske županije koji su prirodni fenomen.Preko 70% omeđeni su šumom hrasta lužnjaka.Zbog gotovo netaknute prirode Otočki virovi i njezina obala su sačuvali svoj izvorni izgled za razliku od Bošnjačkih virova. Oni su raj za sve ljubitelje bujne i netaknute prirode</a:t>
            </a:r>
            <a:r>
              <a:rPr lang="hr-HR" sz="2400" dirty="0" smtClean="0">
                <a:latin typeface="Calibri" pitchFamily="34" charset="0"/>
                <a:cs typeface="Calibri" pitchFamily="34" charset="0"/>
              </a:rPr>
              <a:t>. Idealno su mjesto boravka u prirodi. </a:t>
            </a:r>
          </a:p>
          <a:p>
            <a:pPr algn="just">
              <a:lnSpc>
                <a:spcPct val="150000"/>
              </a:lnSpc>
              <a:buNone/>
            </a:pPr>
            <a:endParaRPr lang="hr-HR" sz="2400" dirty="0" smtClean="0">
              <a:latin typeface="Calibri" pitchFamily="34" charset="0"/>
              <a:cs typeface="Calibri" pitchFamily="34" charset="0"/>
            </a:endParaRPr>
          </a:p>
          <a:p>
            <a:pPr algn="just">
              <a:lnSpc>
                <a:spcPct val="150000"/>
              </a:lnSpc>
              <a:buNone/>
            </a:pPr>
            <a:r>
              <a:rPr lang="hr-HR" sz="2400" dirty="0" smtClean="0">
                <a:latin typeface="Calibri" pitchFamily="34" charset="0"/>
                <a:cs typeface="Calibri" pitchFamily="34" charset="0"/>
                <a:hlinkClick r:id="rId4"/>
              </a:rPr>
              <a:t>http://www.visitvukovar-srijem.com/hr/vidjeti-dozivjeti/rekreacija/izletista/bosnjacki-i-otocki-virovi,186.html</a:t>
            </a:r>
            <a:r>
              <a:rPr lang="hr-HR" sz="2400" dirty="0" smtClean="0">
                <a:latin typeface="Calibri" pitchFamily="34" charset="0"/>
                <a:cs typeface="Calibri" pitchFamily="34" charset="0"/>
              </a:rPr>
              <a:t> </a:t>
            </a:r>
            <a:endParaRPr lang="hr-HR" sz="2400" dirty="0">
              <a:latin typeface="Calibri" pitchFamily="34" charset="0"/>
              <a:cs typeface="Calibri" pitchFamily="34" charset="0"/>
            </a:endParaRPr>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2819400" y="1284515"/>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42" name="Picture 2" descr="http://www.visitvukovar-srijem.com/files/img/galerija/177/404x301-4/otocki-virovi1.jpg"/>
          <p:cNvPicPr>
            <a:picLocks noChangeAspect="1" noChangeArrowheads="1"/>
          </p:cNvPicPr>
          <p:nvPr/>
        </p:nvPicPr>
        <p:blipFill>
          <a:blip r:embed="rId6"/>
          <a:srcRect/>
          <a:stretch>
            <a:fillRect/>
          </a:stretch>
        </p:blipFill>
        <p:spPr bwMode="auto">
          <a:xfrm>
            <a:off x="2757262" y="1590107"/>
            <a:ext cx="6550024" cy="48800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Effect transition="in" filter="wipe(up)">
                                      <p:cBhvr>
                                        <p:cTn id="17" dur="1000"/>
                                        <p:tgtEl>
                                          <p:spTgt spid="102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10242"/>
                                        </p:tgtEl>
                                      </p:cBhvr>
                                    </p:animEffect>
                                    <p:set>
                                      <p:cBhvr>
                                        <p:cTn id="22" dur="1" fill="hold">
                                          <p:stCondLst>
                                            <p:cond delay="999"/>
                                          </p:stCondLst>
                                        </p:cTn>
                                        <p:tgtEl>
                                          <p:spTgt spid="1024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PARK U CERNI</a:t>
            </a:r>
            <a:endParaRPr lang="hr-HR" b="1" dirty="0">
              <a:latin typeface="+mn-lt"/>
            </a:endParaRPr>
          </a:p>
        </p:txBody>
      </p:sp>
      <p:sp>
        <p:nvSpPr>
          <p:cNvPr id="3" name="Rezervirano mjesto sadržaja 2"/>
          <p:cNvSpPr>
            <a:spLocks noGrp="1"/>
          </p:cNvSpPr>
          <p:nvPr>
            <p:ph idx="1"/>
          </p:nvPr>
        </p:nvSpPr>
        <p:spPr/>
        <p:txBody>
          <a:bodyPr>
            <a:normAutofit fontScale="92500" lnSpcReduction="10000"/>
          </a:bodyPr>
          <a:lstStyle/>
          <a:p>
            <a:pPr algn="just">
              <a:lnSpc>
                <a:spcPct val="150000"/>
              </a:lnSpc>
              <a:buNone/>
            </a:pPr>
            <a:r>
              <a:rPr lang="hr-HR" dirty="0" smtClean="0"/>
              <a:t>   Park koji se nalazi u </a:t>
            </a:r>
            <a:r>
              <a:rPr lang="hr-HR" dirty="0" err="1" smtClean="0"/>
              <a:t>Cerni</a:t>
            </a:r>
            <a:r>
              <a:rPr lang="hr-HR" dirty="0" smtClean="0"/>
              <a:t> zapravo je adrenalinski park, a u vlasništvu je obitelji Rimac. U parku se nalazi i zoološki vrt. Njihov je adrenalinski park prvi takve vrste u našoj županiji. U sklopu parka su i dva jezera, sprave, prostor za </a:t>
            </a:r>
            <a:r>
              <a:rPr lang="hr-HR" dirty="0" err="1" smtClean="0"/>
              <a:t>paintball</a:t>
            </a:r>
            <a:r>
              <a:rPr lang="hr-HR" dirty="0" smtClean="0"/>
              <a:t> i brojne druge aktivnosti. </a:t>
            </a:r>
          </a:p>
          <a:p>
            <a:pPr algn="just">
              <a:lnSpc>
                <a:spcPct val="150000"/>
              </a:lnSpc>
              <a:buNone/>
            </a:pPr>
            <a:endParaRPr lang="hr-HR" dirty="0" smtClean="0"/>
          </a:p>
          <a:p>
            <a:pPr algn="just">
              <a:lnSpc>
                <a:spcPct val="150000"/>
              </a:lnSpc>
              <a:buNone/>
            </a:pPr>
            <a:r>
              <a:rPr lang="hr-HR" dirty="0" smtClean="0">
                <a:hlinkClick r:id="rId4"/>
              </a:rPr>
              <a:t>http://www.visitvukovar-srijem.com/hr/vidjeti-dozivjeti/priroda/adrenalinski-park-u-cerni/</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4343400" y="1338943"/>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9218" name="Picture 2" descr="http://www.visitvukovar-srijem.com/files/images/opcenite/cerna.jpg"/>
          <p:cNvPicPr>
            <a:picLocks noChangeAspect="1" noChangeArrowheads="1"/>
          </p:cNvPicPr>
          <p:nvPr/>
        </p:nvPicPr>
        <p:blipFill>
          <a:blip r:embed="rId6"/>
          <a:srcRect/>
          <a:stretch>
            <a:fillRect/>
          </a:stretch>
        </p:blipFill>
        <p:spPr bwMode="auto">
          <a:xfrm>
            <a:off x="2082345" y="1589766"/>
            <a:ext cx="7790997" cy="47439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wipe(up)">
                                      <p:cBhvr>
                                        <p:cTn id="17" dur="1000"/>
                                        <p:tgtEl>
                                          <p:spTgt spid="92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9218"/>
                                        </p:tgtEl>
                                      </p:cBhvr>
                                    </p:animEffect>
                                    <p:set>
                                      <p:cBhvr>
                                        <p:cTn id="22" dur="1" fill="hold">
                                          <p:stCondLst>
                                            <p:cond delay="999"/>
                                          </p:stCondLst>
                                        </p:cTn>
                                        <p:tgtEl>
                                          <p:spTgt spid="92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ROKOVAČKE ZIDINE</a:t>
            </a:r>
            <a:endParaRPr lang="hr-HR" b="1" dirty="0">
              <a:latin typeface="+mn-lt"/>
            </a:endParaRPr>
          </a:p>
        </p:txBody>
      </p:sp>
      <p:sp>
        <p:nvSpPr>
          <p:cNvPr id="3" name="Rezervirano mjesto sadržaja 2"/>
          <p:cNvSpPr>
            <a:spLocks noGrp="1"/>
          </p:cNvSpPr>
          <p:nvPr>
            <p:ph idx="1"/>
          </p:nvPr>
        </p:nvSpPr>
        <p:spPr/>
        <p:txBody>
          <a:bodyPr>
            <a:normAutofit fontScale="92500" lnSpcReduction="10000"/>
          </a:bodyPr>
          <a:lstStyle/>
          <a:p>
            <a:pPr algn="just">
              <a:lnSpc>
                <a:spcPct val="150000"/>
              </a:lnSpc>
              <a:buNone/>
            </a:pPr>
            <a:r>
              <a:rPr lang="hr-HR" dirty="0" smtClean="0"/>
              <a:t>   </a:t>
            </a:r>
            <a:r>
              <a:rPr lang="hr-HR" dirty="0" err="1" smtClean="0"/>
              <a:t>Rokovačke</a:t>
            </a:r>
            <a:r>
              <a:rPr lang="hr-HR" dirty="0" smtClean="0"/>
              <a:t> zidine nalaze se južno od Vinkovaca, s desne strane za </a:t>
            </a:r>
            <a:r>
              <a:rPr lang="hr-HR" dirty="0" err="1" smtClean="0"/>
              <a:t>Rokovce</a:t>
            </a:r>
            <a:r>
              <a:rPr lang="hr-HR" dirty="0" smtClean="0"/>
              <a:t>. Radi se o portalu i dijelu zida crkve koja je bila blizu </a:t>
            </a:r>
            <a:r>
              <a:rPr lang="hr-HR" dirty="0" err="1" smtClean="0"/>
              <a:t>Rokovaca</a:t>
            </a:r>
            <a:r>
              <a:rPr lang="hr-HR" dirty="0" smtClean="0"/>
              <a:t> i oko koje se nalazilo groblje. </a:t>
            </a:r>
          </a:p>
          <a:p>
            <a:pPr algn="just">
              <a:lnSpc>
                <a:spcPct val="150000"/>
              </a:lnSpc>
              <a:buNone/>
            </a:pPr>
            <a:endParaRPr lang="hr-HR" dirty="0" smtClean="0"/>
          </a:p>
          <a:p>
            <a:pPr algn="just">
              <a:lnSpc>
                <a:spcPct val="150000"/>
              </a:lnSpc>
              <a:buNone/>
            </a:pPr>
            <a:r>
              <a:rPr lang="hr-HR" dirty="0" smtClean="0">
                <a:hlinkClick r:id="rId4"/>
              </a:rPr>
              <a:t>http://www.visitvukovar-srijem.com/hr/vidjeti-dozivjeti/kulturni-i-povijesni-turizam/srednjovjekovni-sakralni-spomenici/srednjovjekovne-crkve-i-svetista/rokovacke-zidine-rokovci,99.html</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3777343" y="1284514"/>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194" name="Picture 2" descr="http://www.visitvukovar-srijem.com/files/img/galerija/105/404x301-4/rokovacke-zidine.jpg"/>
          <p:cNvPicPr>
            <a:picLocks noChangeAspect="1" noChangeArrowheads="1"/>
          </p:cNvPicPr>
          <p:nvPr/>
        </p:nvPicPr>
        <p:blipFill>
          <a:blip r:embed="rId6"/>
          <a:srcRect/>
          <a:stretch>
            <a:fillRect/>
          </a:stretch>
        </p:blipFill>
        <p:spPr bwMode="auto">
          <a:xfrm>
            <a:off x="2637519" y="1617856"/>
            <a:ext cx="6658882" cy="49611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wipe(up)">
                                      <p:cBhvr>
                                        <p:cTn id="17" dur="1000"/>
                                        <p:tgtEl>
                                          <p:spTgt spid="81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8194"/>
                                        </p:tgtEl>
                                      </p:cBhvr>
                                    </p:animEffect>
                                    <p:set>
                                      <p:cBhvr>
                                        <p:cTn id="22" dur="1" fill="hold">
                                          <p:stCondLst>
                                            <p:cond delay="999"/>
                                          </p:stCondLst>
                                        </p:cTn>
                                        <p:tgtEl>
                                          <p:spTgt spid="819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SUVARA - OTOK</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Otočka </a:t>
            </a:r>
            <a:r>
              <a:rPr lang="hr-HR" dirty="0" err="1" smtClean="0"/>
              <a:t>suvara</a:t>
            </a:r>
            <a:r>
              <a:rPr lang="hr-HR" dirty="0" smtClean="0"/>
              <a:t> spomenik je kulturne vrijednosti koji Otok svrstava među 13 etno-muzeja na otvorenom u Hrvatskoj. To je zapravo mlin na konjski pogon iz 19. st. Jedini je obnovljen i očuvan u Hrvatskoj. </a:t>
            </a:r>
          </a:p>
          <a:p>
            <a:pPr algn="just">
              <a:lnSpc>
                <a:spcPct val="150000"/>
              </a:lnSpc>
              <a:buNone/>
            </a:pPr>
            <a:endParaRPr lang="hr-HR" dirty="0" smtClean="0"/>
          </a:p>
          <a:p>
            <a:pPr algn="just">
              <a:lnSpc>
                <a:spcPct val="150000"/>
              </a:lnSpc>
              <a:buNone/>
            </a:pPr>
            <a:r>
              <a:rPr lang="hr-HR" dirty="0" smtClean="0">
                <a:hlinkClick r:id="rId4"/>
              </a:rPr>
              <a:t>https://www.otok.hr/2017/11/30/otocka-suvara/</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4191000" y="1295400"/>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7170" name="Picture 2" descr="Slikovni rezultat za suvara otok"/>
          <p:cNvPicPr>
            <a:picLocks noChangeAspect="1" noChangeArrowheads="1"/>
          </p:cNvPicPr>
          <p:nvPr/>
        </p:nvPicPr>
        <p:blipFill>
          <a:blip r:embed="rId6"/>
          <a:srcRect/>
          <a:stretch>
            <a:fillRect/>
          </a:stretch>
        </p:blipFill>
        <p:spPr bwMode="auto">
          <a:xfrm>
            <a:off x="2779032" y="1505994"/>
            <a:ext cx="6876598" cy="51234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wipe(up)">
                                      <p:cBhvr>
                                        <p:cTn id="17" dur="1000"/>
                                        <p:tgtEl>
                                          <p:spTgt spid="717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7170"/>
                                        </p:tgtEl>
                                      </p:cBhvr>
                                    </p:animEffect>
                                    <p:set>
                                      <p:cBhvr>
                                        <p:cTn id="22" dur="1" fill="hold">
                                          <p:stCondLst>
                                            <p:cond delay="999"/>
                                          </p:stCondLst>
                                        </p:cTn>
                                        <p:tgtEl>
                                          <p:spTgt spid="717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BG">
            <a:extLst>
              <a:ext uri="{FF2B5EF4-FFF2-40B4-BE49-F238E27FC236}">
                <a16:creationId xmlns:a16="http://schemas.microsoft.com/office/drawing/2014/main" xmlns="" id="{D40854B3-7181-4797-8793-E6FF00A296E8}"/>
              </a:ext>
            </a:extLst>
          </p:cNvPr>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grpSp>
        <p:nvGrpSpPr>
          <p:cNvPr id="2" name="Tekhnologic Logo">
            <a:extLst>
              <a:ext uri="{FF2B5EF4-FFF2-40B4-BE49-F238E27FC236}">
                <a16:creationId xmlns:a16="http://schemas.microsoft.com/office/drawing/2014/main" xmlns="" id="{C5D662CC-1BE3-434A-87C6-6DCBC37C88A8}"/>
              </a:ext>
            </a:extLst>
          </p:cNvPr>
          <p:cNvGrpSpPr/>
          <p:nvPr/>
        </p:nvGrpSpPr>
        <p:grpSpPr>
          <a:xfrm>
            <a:off x="5685616" y="6661025"/>
            <a:ext cx="820768" cy="180000"/>
            <a:chOff x="5464435" y="6630924"/>
            <a:chExt cx="820768" cy="180000"/>
          </a:xfrm>
        </p:grpSpPr>
        <p:pic>
          <p:nvPicPr>
            <p:cNvPr id="26" name="Image">
              <a:extLst>
                <a:ext uri="{FF2B5EF4-FFF2-40B4-BE49-F238E27FC236}">
                  <a16:creationId xmlns:a16="http://schemas.microsoft.com/office/drawing/2014/main" xmlns="" id="{B6C46ED3-364F-42FD-9E9B-2627FCCB1D41}"/>
                </a:ext>
              </a:extLst>
            </p:cNvPr>
            <p:cNvPicPr>
              <a:picLocks noChangeAspect="1"/>
            </p:cNvPicPr>
            <p:nvPr/>
          </p:nvPicPr>
          <p:blipFill>
            <a:blip r:embed="rId5" cstate="print">
              <a:duotone>
                <a:schemeClr val="accent1">
                  <a:shade val="45000"/>
                  <a:satMod val="135000"/>
                </a:schemeClr>
                <a:prstClr val="white"/>
              </a:duotone>
              <a:extLst>
                <a:ext uri="{BEBA8EAE-BF5A-486C-A8C5-ECC9F3942E4B}">
                  <a14:imgProps xmlns="" xmlns:a14="http://schemas.microsoft.com/office/drawing/2010/main">
                    <a14:imgLayer r:embed="rId6">
                      <a14:imgEffect>
                        <a14:brightnessContrast bright="40000" contrast="40000"/>
                      </a14:imgEffect>
                    </a14:imgLayer>
                  </a14:imgProps>
                </a:ext>
                <a:ext uri="{28A0092B-C50C-407E-A947-70E740481C1C}">
                  <a14:useLocalDpi xmlns="" xmlns:a14="http://schemas.microsoft.com/office/drawing/2010/main" val="0"/>
                </a:ext>
              </a:extLst>
            </a:blip>
            <a:stretch>
              <a:fillRect/>
            </a:stretch>
          </p:blipFill>
          <p:spPr>
            <a:xfrm>
              <a:off x="5464435" y="6630924"/>
              <a:ext cx="180000" cy="180000"/>
            </a:xfrm>
            <a:prstGeom prst="rect">
              <a:avLst/>
            </a:prstGeom>
          </p:spPr>
        </p:pic>
        <p:sp>
          <p:nvSpPr>
            <p:cNvPr id="27" name="Text">
              <a:extLst>
                <a:ext uri="{FF2B5EF4-FFF2-40B4-BE49-F238E27FC236}">
                  <a16:creationId xmlns:a16="http://schemas.microsoft.com/office/drawing/2014/main" xmlns="" id="{8C8A5E28-D2DF-40B5-802B-38576B3EE85E}"/>
                </a:ext>
              </a:extLst>
            </p:cNvPr>
            <p:cNvSpPr/>
            <p:nvPr/>
          </p:nvSpPr>
          <p:spPr>
            <a:xfrm>
              <a:off x="5624766" y="6651674"/>
              <a:ext cx="660437" cy="138499"/>
            </a:xfrm>
            <a:prstGeom prst="rect">
              <a:avLst/>
            </a:prstGeom>
            <a:noFill/>
          </p:spPr>
          <p:txBody>
            <a:bodyPr wrap="none" lIns="0" tIns="0" rIns="0" bIns="0">
              <a:spAutoFit/>
            </a:bodyPr>
            <a:lstStyle/>
            <a:p>
              <a:pPr algn="ctr"/>
              <a:r>
                <a:rPr lang="en-US" sz="900" b="1" cap="none" spc="0" dirty="0">
                  <a:ln w="0"/>
                  <a:solidFill>
                    <a:srgbClr val="3059A2"/>
                  </a:solidFill>
                  <a:latin typeface="Century Gothic" panose="020B0502020202020204" pitchFamily="34" charset="0"/>
                </a:rPr>
                <a:t>tekhnologic</a:t>
              </a:r>
            </a:p>
          </p:txBody>
        </p:sp>
      </p:grpSp>
      <p:sp>
        <p:nvSpPr>
          <p:cNvPr id="28" name="Spinner BG">
            <a:extLst>
              <a:ext uri="{FF2B5EF4-FFF2-40B4-BE49-F238E27FC236}">
                <a16:creationId xmlns:a16="http://schemas.microsoft.com/office/drawing/2014/main" xmlns="" id="{E7247EFC-DA6F-4517-958E-60940FA8DC84}"/>
              </a:ext>
            </a:extLst>
          </p:cNvPr>
          <p:cNvSpPr/>
          <p:nvPr/>
        </p:nvSpPr>
        <p:spPr>
          <a:xfrm>
            <a:off x="2856000" y="189000"/>
            <a:ext cx="6480000" cy="6480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nchor">
            <a:extLst>
              <a:ext uri="{FF2B5EF4-FFF2-40B4-BE49-F238E27FC236}">
                <a16:creationId xmlns:a16="http://schemas.microsoft.com/office/drawing/2014/main" xmlns="" id="{B316AF16-047B-4F82-AB9C-1224E1DDA737}"/>
              </a:ext>
            </a:extLst>
          </p:cNvPr>
          <p:cNvSpPr/>
          <p:nvPr/>
        </p:nvSpPr>
        <p:spPr>
          <a:xfrm>
            <a:off x="5196000" y="2529000"/>
            <a:ext cx="1800000" cy="1800000"/>
          </a:xfrm>
          <a:prstGeom prst="ellipse">
            <a:avLst/>
          </a:prstGeom>
          <a:solidFill>
            <a:srgbClr val="00B050">
              <a:alpha val="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chemeClr val="tx1"/>
              </a:solidFill>
              <a:latin typeface="Arial" panose="020B0604020202020204" pitchFamily="34" charset="0"/>
              <a:cs typeface="Arial" panose="020B0604020202020204" pitchFamily="34" charset="0"/>
            </a:endParaRPr>
          </a:p>
        </p:txBody>
      </p:sp>
      <p:grpSp>
        <p:nvGrpSpPr>
          <p:cNvPr id="3" name="Spinning Wheel 10">
            <a:extLst>
              <a:ext uri="{FF2B5EF4-FFF2-40B4-BE49-F238E27FC236}">
                <a16:creationId xmlns:a16="http://schemas.microsoft.com/office/drawing/2014/main" xmlns="" id="{B5123D5A-8489-4948-BDCA-C21BF48EED80}"/>
              </a:ext>
            </a:extLst>
          </p:cNvPr>
          <p:cNvGrpSpPr/>
          <p:nvPr/>
        </p:nvGrpSpPr>
        <p:grpSpPr>
          <a:xfrm>
            <a:off x="2706784" y="206704"/>
            <a:ext cx="6778317" cy="6453410"/>
            <a:chOff x="2706784" y="206704"/>
            <a:chExt cx="6778317" cy="6453410"/>
          </a:xfrm>
        </p:grpSpPr>
        <p:sp>
          <p:nvSpPr>
            <p:cNvPr id="33" name="Segment 10">
              <a:extLst>
                <a:ext uri="{FF2B5EF4-FFF2-40B4-BE49-F238E27FC236}">
                  <a16:creationId xmlns:a16="http://schemas.microsoft.com/office/drawing/2014/main" xmlns="" id="{52C205B5-9663-4A8A-9F48-476FB5F6653A}"/>
                </a:ext>
              </a:extLst>
            </p:cNvPr>
            <p:cNvSpPr/>
            <p:nvPr/>
          </p:nvSpPr>
          <p:spPr>
            <a:xfrm rot="19440000">
              <a:off x="4804678" y="206704"/>
              <a:ext cx="1812504" cy="2358292"/>
            </a:xfrm>
            <a:custGeom>
              <a:avLst/>
              <a:gdLst>
                <a:gd name="connsiteX0" fmla="*/ 1812504 w 1812504"/>
                <a:gd name="connsiteY0" fmla="*/ 580792 h 2358292"/>
                <a:gd name="connsiteX1" fmla="*/ 521075 w 1812504"/>
                <a:gd name="connsiteY1" fmla="*/ 2358292 h 2358292"/>
                <a:gd name="connsiteX2" fmla="*/ 450092 w 1812504"/>
                <a:gd name="connsiteY2" fmla="*/ 2312002 h 2358292"/>
                <a:gd name="connsiteX3" fmla="*/ 47112 w 1812504"/>
                <a:gd name="connsiteY3" fmla="*/ 2195890 h 2358292"/>
                <a:gd name="connsiteX4" fmla="*/ 0 w 1812504"/>
                <a:gd name="connsiteY4" fmla="*/ 2198792 h 2358292"/>
                <a:gd name="connsiteX5" fmla="*/ 0 w 1812504"/>
                <a:gd name="connsiteY5" fmla="*/ 1709 h 2358292"/>
                <a:gd name="connsiteX6" fmla="*/ 124166 w 1812504"/>
                <a:gd name="connsiteY6" fmla="*/ 0 h 2358292"/>
                <a:gd name="connsiteX7" fmla="*/ 1685735 w 1812504"/>
                <a:gd name="connsiteY7" fmla="*/ 493500 h 2358292"/>
                <a:gd name="connsiteX8" fmla="*/ 1812504 w 1812504"/>
                <a:gd name="connsiteY8" fmla="*/ 580792 h 23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2504" h="2358292">
                  <a:moveTo>
                    <a:pt x="1812504" y="580792"/>
                  </a:moveTo>
                  <a:lnTo>
                    <a:pt x="521075" y="2358292"/>
                  </a:lnTo>
                  <a:lnTo>
                    <a:pt x="450092" y="2312002"/>
                  </a:lnTo>
                  <a:cubicBezTo>
                    <a:pt x="324082" y="2238659"/>
                    <a:pt x="185548" y="2200621"/>
                    <a:pt x="47112" y="2195890"/>
                  </a:cubicBezTo>
                  <a:lnTo>
                    <a:pt x="0" y="2198792"/>
                  </a:lnTo>
                  <a:lnTo>
                    <a:pt x="0" y="1709"/>
                  </a:lnTo>
                  <a:lnTo>
                    <a:pt x="124166" y="0"/>
                  </a:lnTo>
                  <a:cubicBezTo>
                    <a:pt x="664122" y="18455"/>
                    <a:pt x="1204503" y="179810"/>
                    <a:pt x="1685735" y="493500"/>
                  </a:cubicBezTo>
                  <a:lnTo>
                    <a:pt x="1812504" y="580792"/>
                  </a:lnTo>
                  <a:close/>
                </a:path>
              </a:pathLst>
            </a:cu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Segment 9">
              <a:extLst>
                <a:ext uri="{FF2B5EF4-FFF2-40B4-BE49-F238E27FC236}">
                  <a16:creationId xmlns:a16="http://schemas.microsoft.com/office/drawing/2014/main" xmlns="" id="{662F17CF-2B18-4001-A42B-E2652281E0B8}"/>
                </a:ext>
              </a:extLst>
            </p:cNvPr>
            <p:cNvSpPr/>
            <p:nvPr/>
          </p:nvSpPr>
          <p:spPr>
            <a:xfrm rot="19440000">
              <a:off x="3370936" y="1264404"/>
              <a:ext cx="1773615" cy="2355935"/>
            </a:xfrm>
            <a:custGeom>
              <a:avLst/>
              <a:gdLst>
                <a:gd name="connsiteX0" fmla="*/ 1773615 w 1773615"/>
                <a:gd name="connsiteY0" fmla="*/ 0 h 2355935"/>
                <a:gd name="connsiteX1" fmla="*/ 1773615 w 1773615"/>
                <a:gd name="connsiteY1" fmla="*/ 2197255 h 2355935"/>
                <a:gd name="connsiteX2" fmla="*/ 1659062 w 1773615"/>
                <a:gd name="connsiteY2" fmla="*/ 2204311 h 2355935"/>
                <a:gd name="connsiteX3" fmla="*/ 1348204 w 1773615"/>
                <a:gd name="connsiteY3" fmla="*/ 2317525 h 2355935"/>
                <a:gd name="connsiteX4" fmla="*/ 1291038 w 1773615"/>
                <a:gd name="connsiteY4" fmla="*/ 2355935 h 2355935"/>
                <a:gd name="connsiteX5" fmla="*/ 0 w 1773615"/>
                <a:gd name="connsiteY5" fmla="*/ 578973 h 2355935"/>
                <a:gd name="connsiteX6" fmla="*/ 213119 w 1773615"/>
                <a:gd name="connsiteY6" fmla="*/ 435778 h 2355935"/>
                <a:gd name="connsiteX7" fmla="*/ 1607260 w 1773615"/>
                <a:gd name="connsiteY7" fmla="*/ 2289 h 2355935"/>
                <a:gd name="connsiteX8" fmla="*/ 1773615 w 1773615"/>
                <a:gd name="connsiteY8" fmla="*/ 0 h 235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3615" h="2355935">
                  <a:moveTo>
                    <a:pt x="1773615" y="0"/>
                  </a:moveTo>
                  <a:lnTo>
                    <a:pt x="1773615" y="2197255"/>
                  </a:lnTo>
                  <a:lnTo>
                    <a:pt x="1659062" y="2204311"/>
                  </a:lnTo>
                  <a:cubicBezTo>
                    <a:pt x="1549993" y="2221586"/>
                    <a:pt x="1444220" y="2259665"/>
                    <a:pt x="1348204" y="2317525"/>
                  </a:cubicBezTo>
                  <a:lnTo>
                    <a:pt x="1291038" y="2355935"/>
                  </a:lnTo>
                  <a:lnTo>
                    <a:pt x="0" y="578973"/>
                  </a:lnTo>
                  <a:lnTo>
                    <a:pt x="213119" y="435778"/>
                  </a:lnTo>
                  <a:cubicBezTo>
                    <a:pt x="638689" y="179327"/>
                    <a:pt x="1118323" y="32468"/>
                    <a:pt x="1607260" y="2289"/>
                  </a:cubicBezTo>
                  <a:lnTo>
                    <a:pt x="1773615"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egment 8">
              <a:extLst>
                <a:ext uri="{FF2B5EF4-FFF2-40B4-BE49-F238E27FC236}">
                  <a16:creationId xmlns:a16="http://schemas.microsoft.com/office/drawing/2014/main" xmlns="" id="{5D6D526B-E0DF-4330-8327-B79502762656}"/>
                </a:ext>
              </a:extLst>
            </p:cNvPr>
            <p:cNvSpPr/>
            <p:nvPr/>
          </p:nvSpPr>
          <p:spPr>
            <a:xfrm rot="19440000">
              <a:off x="2706784" y="2218952"/>
              <a:ext cx="2403822" cy="2210353"/>
            </a:xfrm>
            <a:custGeom>
              <a:avLst/>
              <a:gdLst>
                <a:gd name="connsiteX0" fmla="*/ 1112784 w 2403822"/>
                <a:gd name="connsiteY0" fmla="*/ 0 h 2210353"/>
                <a:gd name="connsiteX1" fmla="*/ 2403822 w 2403822"/>
                <a:gd name="connsiteY1" fmla="*/ 1776962 h 2210353"/>
                <a:gd name="connsiteX2" fmla="*/ 2393897 w 2403822"/>
                <a:gd name="connsiteY2" fmla="*/ 1783630 h 2210353"/>
                <a:gd name="connsiteX3" fmla="*/ 2211669 w 2403822"/>
                <a:gd name="connsiteY3" fmla="*/ 1968438 h 2210353"/>
                <a:gd name="connsiteX4" fmla="*/ 2092218 w 2403822"/>
                <a:gd name="connsiteY4" fmla="*/ 2198856 h 2210353"/>
                <a:gd name="connsiteX5" fmla="*/ 2088943 w 2403822"/>
                <a:gd name="connsiteY5" fmla="*/ 2210353 h 2210353"/>
                <a:gd name="connsiteX6" fmla="*/ 0 w 2403822"/>
                <a:gd name="connsiteY6" fmla="*/ 1531615 h 2210353"/>
                <a:gd name="connsiteX7" fmla="*/ 10686 w 2403822"/>
                <a:gd name="connsiteY7" fmla="*/ 1494091 h 2210353"/>
                <a:gd name="connsiteX8" fmla="*/ 434244 w 2403822"/>
                <a:gd name="connsiteY8" fmla="*/ 677063 h 2210353"/>
                <a:gd name="connsiteX9" fmla="*/ 1080397 w 2403822"/>
                <a:gd name="connsiteY9" fmla="*/ 21761 h 2210353"/>
                <a:gd name="connsiteX10" fmla="*/ 1112784 w 2403822"/>
                <a:gd name="connsiteY10" fmla="*/ 0 h 221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3822" h="2210353">
                  <a:moveTo>
                    <a:pt x="1112784" y="0"/>
                  </a:moveTo>
                  <a:lnTo>
                    <a:pt x="2403822" y="1776962"/>
                  </a:lnTo>
                  <a:lnTo>
                    <a:pt x="2393897" y="1783630"/>
                  </a:lnTo>
                  <a:cubicBezTo>
                    <a:pt x="2325848" y="1834394"/>
                    <a:pt x="2264196" y="1896141"/>
                    <a:pt x="2211669" y="1968438"/>
                  </a:cubicBezTo>
                  <a:cubicBezTo>
                    <a:pt x="2159142" y="2040736"/>
                    <a:pt x="2119469" y="2118451"/>
                    <a:pt x="2092218" y="2198856"/>
                  </a:cubicBezTo>
                  <a:lnTo>
                    <a:pt x="2088943" y="2210353"/>
                  </a:lnTo>
                  <a:lnTo>
                    <a:pt x="0" y="1531615"/>
                  </a:lnTo>
                  <a:lnTo>
                    <a:pt x="10686" y="1494091"/>
                  </a:lnTo>
                  <a:cubicBezTo>
                    <a:pt x="107315" y="1208984"/>
                    <a:pt x="247990" y="933419"/>
                    <a:pt x="434244" y="677063"/>
                  </a:cubicBezTo>
                  <a:cubicBezTo>
                    <a:pt x="620497" y="420707"/>
                    <a:pt x="839104" y="201763"/>
                    <a:pt x="1080397" y="21761"/>
                  </a:cubicBezTo>
                  <a:lnTo>
                    <a:pt x="1112784"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Segment 7">
              <a:extLst>
                <a:ext uri="{FF2B5EF4-FFF2-40B4-BE49-F238E27FC236}">
                  <a16:creationId xmlns:a16="http://schemas.microsoft.com/office/drawing/2014/main" xmlns="" id="{BEB2DC4A-3F5B-4091-B904-52FC02DAB6F8}"/>
                </a:ext>
              </a:extLst>
            </p:cNvPr>
            <p:cNvSpPr/>
            <p:nvPr/>
          </p:nvSpPr>
          <p:spPr>
            <a:xfrm rot="19440000">
              <a:off x="3407879" y="3627616"/>
              <a:ext cx="2242173" cy="1887182"/>
            </a:xfrm>
            <a:custGeom>
              <a:avLst/>
              <a:gdLst>
                <a:gd name="connsiteX0" fmla="*/ 2238338 w 2242173"/>
                <a:gd name="connsiteY0" fmla="*/ 678739 h 1887182"/>
                <a:gd name="connsiteX1" fmla="*/ 2219472 w 2242173"/>
                <a:gd name="connsiteY1" fmla="*/ 744979 h 1887182"/>
                <a:gd name="connsiteX2" fmla="*/ 2207860 w 2242173"/>
                <a:gd name="connsiteY2" fmla="*/ 1075607 h 1887182"/>
                <a:gd name="connsiteX3" fmla="*/ 2242173 w 2242173"/>
                <a:gd name="connsiteY3" fmla="*/ 1208525 h 1887182"/>
                <a:gd name="connsiteX4" fmla="*/ 153482 w 2242173"/>
                <a:gd name="connsiteY4" fmla="*/ 1887182 h 1887182"/>
                <a:gd name="connsiteX5" fmla="*/ 97605 w 2242173"/>
                <a:gd name="connsiteY5" fmla="*/ 1706803 h 1887182"/>
                <a:gd name="connsiteX6" fmla="*/ 79064 w 2242173"/>
                <a:gd name="connsiteY6" fmla="*/ 246941 h 1887182"/>
                <a:gd name="connsiteX7" fmla="*/ 149394 w 2242173"/>
                <a:gd name="connsiteY7" fmla="*/ 0 h 1887182"/>
                <a:gd name="connsiteX8" fmla="*/ 2238338 w 2242173"/>
                <a:gd name="connsiteY8" fmla="*/ 678739 h 188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173" h="1887182">
                  <a:moveTo>
                    <a:pt x="2238338" y="678739"/>
                  </a:moveTo>
                  <a:lnTo>
                    <a:pt x="2219472" y="744979"/>
                  </a:lnTo>
                  <a:cubicBezTo>
                    <a:pt x="2194115" y="854175"/>
                    <a:pt x="2190586" y="966538"/>
                    <a:pt x="2207860" y="1075607"/>
                  </a:cubicBezTo>
                  <a:lnTo>
                    <a:pt x="2242173" y="1208525"/>
                  </a:lnTo>
                  <a:lnTo>
                    <a:pt x="153482" y="1887182"/>
                  </a:lnTo>
                  <a:lnTo>
                    <a:pt x="97605" y="1706803"/>
                  </a:lnTo>
                  <a:cubicBezTo>
                    <a:pt x="-24783" y="1232470"/>
                    <a:pt x="-33327" y="730929"/>
                    <a:pt x="79064" y="246941"/>
                  </a:cubicBezTo>
                  <a:lnTo>
                    <a:pt x="149394" y="0"/>
                  </a:lnTo>
                  <a:lnTo>
                    <a:pt x="2238338" y="678739"/>
                  </a:lnTo>
                  <a:close/>
                </a:path>
              </a:pathLst>
            </a:cu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egment 6">
              <a:extLst>
                <a:ext uri="{FF2B5EF4-FFF2-40B4-BE49-F238E27FC236}">
                  <a16:creationId xmlns:a16="http://schemas.microsoft.com/office/drawing/2014/main" xmlns="" id="{AC54C0A2-DBFA-4667-9249-4E33F504F432}"/>
                </a:ext>
              </a:extLst>
            </p:cNvPr>
            <p:cNvSpPr/>
            <p:nvPr/>
          </p:nvSpPr>
          <p:spPr>
            <a:xfrm rot="19440000">
              <a:off x="4322620" y="4443711"/>
              <a:ext cx="2391407" cy="2198706"/>
            </a:xfrm>
            <a:custGeom>
              <a:avLst/>
              <a:gdLst>
                <a:gd name="connsiteX0" fmla="*/ 2088528 w 2391407"/>
                <a:gd name="connsiteY0" fmla="*/ 0 h 2198706"/>
                <a:gd name="connsiteX1" fmla="*/ 2094701 w 2391407"/>
                <a:gd name="connsiteY1" fmla="*/ 23912 h 2198706"/>
                <a:gd name="connsiteX2" fmla="*/ 2329657 w 2391407"/>
                <a:gd name="connsiteY2" fmla="*/ 371288 h 2198706"/>
                <a:gd name="connsiteX3" fmla="*/ 2391407 w 2391407"/>
                <a:gd name="connsiteY3" fmla="*/ 421097 h 2198706"/>
                <a:gd name="connsiteX4" fmla="*/ 1099898 w 2391407"/>
                <a:gd name="connsiteY4" fmla="*/ 2198706 h 2198706"/>
                <a:gd name="connsiteX5" fmla="*/ 981994 w 2391407"/>
                <a:gd name="connsiteY5" fmla="*/ 2108403 h 2198706"/>
                <a:gd name="connsiteX6" fmla="*/ 30096 w 2391407"/>
                <a:gd name="connsiteY6" fmla="*/ 775762 h 2198706"/>
                <a:gd name="connsiteX7" fmla="*/ 0 w 2391407"/>
                <a:gd name="connsiteY7" fmla="*/ 678604 h 2198706"/>
                <a:gd name="connsiteX8" fmla="*/ 2088528 w 2391407"/>
                <a:gd name="connsiteY8" fmla="*/ 0 h 219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1407" h="2198706">
                  <a:moveTo>
                    <a:pt x="2088528" y="0"/>
                  </a:moveTo>
                  <a:lnTo>
                    <a:pt x="2094701" y="23912"/>
                  </a:lnTo>
                  <a:cubicBezTo>
                    <a:pt x="2141979" y="154110"/>
                    <a:pt x="2220965" y="274109"/>
                    <a:pt x="2329657" y="371288"/>
                  </a:cubicBezTo>
                  <a:lnTo>
                    <a:pt x="2391407" y="421097"/>
                  </a:lnTo>
                  <a:lnTo>
                    <a:pt x="1099898" y="2198706"/>
                  </a:lnTo>
                  <a:lnTo>
                    <a:pt x="981994" y="2108403"/>
                  </a:lnTo>
                  <a:cubicBezTo>
                    <a:pt x="534948" y="1747659"/>
                    <a:pt x="214504" y="1283587"/>
                    <a:pt x="30096" y="775762"/>
                  </a:cubicBezTo>
                  <a:lnTo>
                    <a:pt x="0" y="678604"/>
                  </a:lnTo>
                  <a:lnTo>
                    <a:pt x="2088528"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Segment 5">
              <a:extLst>
                <a:ext uri="{FF2B5EF4-FFF2-40B4-BE49-F238E27FC236}">
                  <a16:creationId xmlns:a16="http://schemas.microsoft.com/office/drawing/2014/main" xmlns="" id="{5E98BE26-8444-4529-806D-372E3848F1A5}"/>
                </a:ext>
              </a:extLst>
            </p:cNvPr>
            <p:cNvSpPr/>
            <p:nvPr/>
          </p:nvSpPr>
          <p:spPr>
            <a:xfrm rot="19440000">
              <a:off x="5568685" y="4296458"/>
              <a:ext cx="1798755" cy="2363656"/>
            </a:xfrm>
            <a:custGeom>
              <a:avLst/>
              <a:gdLst>
                <a:gd name="connsiteX0" fmla="*/ 1798755 w 1798755"/>
                <a:gd name="connsiteY0" fmla="*/ 166158 h 2363656"/>
                <a:gd name="connsiteX1" fmla="*/ 1798755 w 1798755"/>
                <a:gd name="connsiteY1" fmla="*/ 2362236 h 2363656"/>
                <a:gd name="connsiteX2" fmla="*/ 1695593 w 1798755"/>
                <a:gd name="connsiteY2" fmla="*/ 2363656 h 2363656"/>
                <a:gd name="connsiteX3" fmla="*/ 4290 w 1798755"/>
                <a:gd name="connsiteY3" fmla="*/ 1780821 h 2363656"/>
                <a:gd name="connsiteX4" fmla="*/ 0 w 1798755"/>
                <a:gd name="connsiteY4" fmla="*/ 1777536 h 2363656"/>
                <a:gd name="connsiteX5" fmla="*/ 1291456 w 1798755"/>
                <a:gd name="connsiteY5" fmla="*/ 0 h 2363656"/>
                <a:gd name="connsiteX6" fmla="*/ 1295665 w 1798755"/>
                <a:gd name="connsiteY6" fmla="*/ 3395 h 2363656"/>
                <a:gd name="connsiteX7" fmla="*/ 1772647 w 1798755"/>
                <a:gd name="connsiteY7" fmla="*/ 167766 h 2363656"/>
                <a:gd name="connsiteX8" fmla="*/ 1798755 w 1798755"/>
                <a:gd name="connsiteY8" fmla="*/ 166158 h 236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8755" h="2363656">
                  <a:moveTo>
                    <a:pt x="1798755" y="166158"/>
                  </a:moveTo>
                  <a:lnTo>
                    <a:pt x="1798755" y="2362236"/>
                  </a:lnTo>
                  <a:lnTo>
                    <a:pt x="1695593" y="2363656"/>
                  </a:lnTo>
                  <a:cubicBezTo>
                    <a:pt x="1106551" y="2343523"/>
                    <a:pt x="517001" y="2153328"/>
                    <a:pt x="4290" y="1780821"/>
                  </a:cubicBezTo>
                  <a:lnTo>
                    <a:pt x="0" y="1777536"/>
                  </a:lnTo>
                  <a:lnTo>
                    <a:pt x="1291456" y="0"/>
                  </a:lnTo>
                  <a:lnTo>
                    <a:pt x="1295665" y="3395"/>
                  </a:lnTo>
                  <a:cubicBezTo>
                    <a:pt x="1440260" y="108449"/>
                    <a:pt x="1606525" y="162088"/>
                    <a:pt x="1772647" y="167766"/>
                  </a:cubicBezTo>
                  <a:lnTo>
                    <a:pt x="1798755" y="166158"/>
                  </a:ln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egment 4">
              <a:extLst>
                <a:ext uri="{FF2B5EF4-FFF2-40B4-BE49-F238E27FC236}">
                  <a16:creationId xmlns:a16="http://schemas.microsoft.com/office/drawing/2014/main" xmlns="" id="{9FA3CF94-921C-4079-9CB9-D72FA0E78604}"/>
                </a:ext>
              </a:extLst>
            </p:cNvPr>
            <p:cNvSpPr/>
            <p:nvPr/>
          </p:nvSpPr>
          <p:spPr>
            <a:xfrm rot="19440000">
              <a:off x="7028400" y="3243389"/>
              <a:ext cx="1795084" cy="2356536"/>
            </a:xfrm>
            <a:custGeom>
              <a:avLst/>
              <a:gdLst>
                <a:gd name="connsiteX0" fmla="*/ 504046 w 1795084"/>
                <a:gd name="connsiteY0" fmla="*/ 0 h 2356536"/>
                <a:gd name="connsiteX1" fmla="*/ 1795084 w 1795084"/>
                <a:gd name="connsiteY1" fmla="*/ 1776961 h 2356536"/>
                <a:gd name="connsiteX2" fmla="*/ 1581500 w 1795084"/>
                <a:gd name="connsiteY2" fmla="*/ 1920469 h 2356536"/>
                <a:gd name="connsiteX3" fmla="*/ 187359 w 1795084"/>
                <a:gd name="connsiteY3" fmla="*/ 2353957 h 2356536"/>
                <a:gd name="connsiteX4" fmla="*/ 0 w 1795084"/>
                <a:gd name="connsiteY4" fmla="*/ 2356536 h 2356536"/>
                <a:gd name="connsiteX5" fmla="*/ 0 w 1795084"/>
                <a:gd name="connsiteY5" fmla="*/ 160286 h 2356536"/>
                <a:gd name="connsiteX6" fmla="*/ 135558 w 1795084"/>
                <a:gd name="connsiteY6" fmla="*/ 151936 h 2356536"/>
                <a:gd name="connsiteX7" fmla="*/ 446415 w 1795084"/>
                <a:gd name="connsiteY7" fmla="*/ 38722 h 2356536"/>
                <a:gd name="connsiteX8" fmla="*/ 504046 w 1795084"/>
                <a:gd name="connsiteY8" fmla="*/ 0 h 2356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084" h="2356536">
                  <a:moveTo>
                    <a:pt x="504046" y="0"/>
                  </a:moveTo>
                  <a:lnTo>
                    <a:pt x="1795084" y="1776961"/>
                  </a:lnTo>
                  <a:lnTo>
                    <a:pt x="1581500" y="1920469"/>
                  </a:lnTo>
                  <a:cubicBezTo>
                    <a:pt x="1155930" y="2176919"/>
                    <a:pt x="676296" y="2323778"/>
                    <a:pt x="187359" y="2353957"/>
                  </a:cubicBezTo>
                  <a:lnTo>
                    <a:pt x="0" y="2356536"/>
                  </a:lnTo>
                  <a:lnTo>
                    <a:pt x="0" y="160286"/>
                  </a:lnTo>
                  <a:lnTo>
                    <a:pt x="135558" y="151936"/>
                  </a:lnTo>
                  <a:cubicBezTo>
                    <a:pt x="244626" y="134660"/>
                    <a:pt x="350400" y="96582"/>
                    <a:pt x="446415" y="38722"/>
                  </a:cubicBezTo>
                  <a:lnTo>
                    <a:pt x="504046"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egment 3">
              <a:extLst>
                <a:ext uri="{FF2B5EF4-FFF2-40B4-BE49-F238E27FC236}">
                  <a16:creationId xmlns:a16="http://schemas.microsoft.com/office/drawing/2014/main" xmlns="" id="{2B42EAB0-7EBB-47DF-9A7B-1AC125C1A2E3}"/>
                </a:ext>
              </a:extLst>
            </p:cNvPr>
            <p:cNvSpPr/>
            <p:nvPr/>
          </p:nvSpPr>
          <p:spPr>
            <a:xfrm rot="19440000">
              <a:off x="7081895" y="2429116"/>
              <a:ext cx="2403206" cy="2209508"/>
            </a:xfrm>
            <a:custGeom>
              <a:avLst/>
              <a:gdLst>
                <a:gd name="connsiteX0" fmla="*/ 2403206 w 2403206"/>
                <a:gd name="connsiteY0" fmla="*/ 678740 h 2209508"/>
                <a:gd name="connsiteX1" fmla="*/ 2392671 w 2403206"/>
                <a:gd name="connsiteY1" fmla="*/ 715729 h 2209508"/>
                <a:gd name="connsiteX2" fmla="*/ 1969114 w 2403206"/>
                <a:gd name="connsiteY2" fmla="*/ 1532757 h 2209508"/>
                <a:gd name="connsiteX3" fmla="*/ 1322960 w 2403206"/>
                <a:gd name="connsiteY3" fmla="*/ 2188059 h 2209508"/>
                <a:gd name="connsiteX4" fmla="*/ 1291039 w 2403206"/>
                <a:gd name="connsiteY4" fmla="*/ 2209508 h 2209508"/>
                <a:gd name="connsiteX5" fmla="*/ 0 w 2403206"/>
                <a:gd name="connsiteY5" fmla="*/ 432546 h 2209508"/>
                <a:gd name="connsiteX6" fmla="*/ 9460 w 2403206"/>
                <a:gd name="connsiteY6" fmla="*/ 426190 h 2209508"/>
                <a:gd name="connsiteX7" fmla="*/ 191688 w 2403206"/>
                <a:gd name="connsiteY7" fmla="*/ 241381 h 2209508"/>
                <a:gd name="connsiteX8" fmla="*/ 311139 w 2403206"/>
                <a:gd name="connsiteY8" fmla="*/ 10963 h 2209508"/>
                <a:gd name="connsiteX9" fmla="*/ 314262 w 2403206"/>
                <a:gd name="connsiteY9" fmla="*/ 0 h 2209508"/>
                <a:gd name="connsiteX10" fmla="*/ 2403206 w 2403206"/>
                <a:gd name="connsiteY10" fmla="*/ 678740 h 220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3206" h="2209508">
                  <a:moveTo>
                    <a:pt x="2403206" y="678740"/>
                  </a:moveTo>
                  <a:lnTo>
                    <a:pt x="2392671" y="715729"/>
                  </a:lnTo>
                  <a:cubicBezTo>
                    <a:pt x="2296043" y="1000836"/>
                    <a:pt x="2155367" y="1276401"/>
                    <a:pt x="1969114" y="1532757"/>
                  </a:cubicBezTo>
                  <a:cubicBezTo>
                    <a:pt x="1782860" y="1789113"/>
                    <a:pt x="1564253" y="2008058"/>
                    <a:pt x="1322960" y="2188059"/>
                  </a:cubicBezTo>
                  <a:lnTo>
                    <a:pt x="1291039" y="2209508"/>
                  </a:lnTo>
                  <a:lnTo>
                    <a:pt x="0" y="432546"/>
                  </a:lnTo>
                  <a:lnTo>
                    <a:pt x="9460" y="426190"/>
                  </a:lnTo>
                  <a:cubicBezTo>
                    <a:pt x="77509" y="375425"/>
                    <a:pt x="139161" y="313679"/>
                    <a:pt x="191688" y="241381"/>
                  </a:cubicBezTo>
                  <a:cubicBezTo>
                    <a:pt x="244215" y="169084"/>
                    <a:pt x="283888" y="91369"/>
                    <a:pt x="311139" y="10963"/>
                  </a:cubicBezTo>
                  <a:lnTo>
                    <a:pt x="314262" y="0"/>
                  </a:lnTo>
                  <a:lnTo>
                    <a:pt x="2403206" y="678740"/>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Segment 2">
              <a:extLst>
                <a:ext uri="{FF2B5EF4-FFF2-40B4-BE49-F238E27FC236}">
                  <a16:creationId xmlns:a16="http://schemas.microsoft.com/office/drawing/2014/main" xmlns="" id="{9D908D8C-CF90-42F6-A032-9EA5CED11314}"/>
                </a:ext>
              </a:extLst>
            </p:cNvPr>
            <p:cNvSpPr/>
            <p:nvPr/>
          </p:nvSpPr>
          <p:spPr>
            <a:xfrm rot="19440000">
              <a:off x="6542846" y="1344306"/>
              <a:ext cx="2241807" cy="1886322"/>
            </a:xfrm>
            <a:custGeom>
              <a:avLst/>
              <a:gdLst>
                <a:gd name="connsiteX0" fmla="*/ 2088758 w 2241807"/>
                <a:gd name="connsiteY0" fmla="*/ 0 h 1886322"/>
                <a:gd name="connsiteX1" fmla="*/ 2144202 w 2241807"/>
                <a:gd name="connsiteY1" fmla="*/ 178985 h 1886322"/>
                <a:gd name="connsiteX2" fmla="*/ 2162743 w 2241807"/>
                <a:gd name="connsiteY2" fmla="*/ 1638847 h 1886322"/>
                <a:gd name="connsiteX3" fmla="*/ 2092262 w 2241807"/>
                <a:gd name="connsiteY3" fmla="*/ 1886322 h 1886322"/>
                <a:gd name="connsiteX4" fmla="*/ 3318 w 2241807"/>
                <a:gd name="connsiteY4" fmla="*/ 1207583 h 1886322"/>
                <a:gd name="connsiteX5" fmla="*/ 22335 w 2241807"/>
                <a:gd name="connsiteY5" fmla="*/ 1140809 h 1886322"/>
                <a:gd name="connsiteX6" fmla="*/ 33947 w 2241807"/>
                <a:gd name="connsiteY6" fmla="*/ 810181 h 1886322"/>
                <a:gd name="connsiteX7" fmla="*/ 0 w 2241807"/>
                <a:gd name="connsiteY7" fmla="*/ 678679 h 1886322"/>
                <a:gd name="connsiteX8" fmla="*/ 2088758 w 2241807"/>
                <a:gd name="connsiteY8" fmla="*/ 0 h 188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1807" h="1886322">
                  <a:moveTo>
                    <a:pt x="2088758" y="0"/>
                  </a:moveTo>
                  <a:lnTo>
                    <a:pt x="2144202" y="178985"/>
                  </a:lnTo>
                  <a:cubicBezTo>
                    <a:pt x="2266590" y="653317"/>
                    <a:pt x="2275134" y="1154858"/>
                    <a:pt x="2162743" y="1638847"/>
                  </a:cubicBezTo>
                  <a:lnTo>
                    <a:pt x="2092262" y="1886322"/>
                  </a:lnTo>
                  <a:lnTo>
                    <a:pt x="3318" y="1207583"/>
                  </a:lnTo>
                  <a:lnTo>
                    <a:pt x="22335" y="1140809"/>
                  </a:lnTo>
                  <a:cubicBezTo>
                    <a:pt x="47692" y="1031613"/>
                    <a:pt x="51221" y="919249"/>
                    <a:pt x="33947" y="810181"/>
                  </a:cubicBezTo>
                  <a:lnTo>
                    <a:pt x="0" y="678679"/>
                  </a:lnTo>
                  <a:lnTo>
                    <a:pt x="2088758" y="0"/>
                  </a:lnTo>
                  <a:close/>
                </a:path>
              </a:pathLst>
            </a:cu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egment 1">
              <a:extLst>
                <a:ext uri="{FF2B5EF4-FFF2-40B4-BE49-F238E27FC236}">
                  <a16:creationId xmlns:a16="http://schemas.microsoft.com/office/drawing/2014/main" xmlns="" id="{C204C949-8ED3-4221-A775-AD47FA458F03}"/>
                </a:ext>
              </a:extLst>
            </p:cNvPr>
            <p:cNvSpPr/>
            <p:nvPr/>
          </p:nvSpPr>
          <p:spPr>
            <a:xfrm rot="19440000">
              <a:off x="5470394" y="212430"/>
              <a:ext cx="2398855" cy="2205598"/>
            </a:xfrm>
            <a:custGeom>
              <a:avLst/>
              <a:gdLst>
                <a:gd name="connsiteX0" fmla="*/ 1291375 w 2398855"/>
                <a:gd name="connsiteY0" fmla="*/ 0 h 2205598"/>
                <a:gd name="connsiteX1" fmla="*/ 2368326 w 2398855"/>
                <a:gd name="connsiteY1" fmla="*/ 1428419 h 2205598"/>
                <a:gd name="connsiteX2" fmla="*/ 2398855 w 2398855"/>
                <a:gd name="connsiteY2" fmla="*/ 1526972 h 2205598"/>
                <a:gd name="connsiteX3" fmla="*/ 310260 w 2398855"/>
                <a:gd name="connsiteY3" fmla="*/ 2205598 h 2205598"/>
                <a:gd name="connsiteX4" fmla="*/ 303721 w 2398855"/>
                <a:gd name="connsiteY4" fmla="*/ 2180269 h 2205598"/>
                <a:gd name="connsiteX5" fmla="*/ 0 w 2398855"/>
                <a:gd name="connsiteY5" fmla="*/ 1777426 h 2205598"/>
                <a:gd name="connsiteX6" fmla="*/ 1291375 w 2398855"/>
                <a:gd name="connsiteY6" fmla="*/ 0 h 22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855" h="2205598">
                  <a:moveTo>
                    <a:pt x="1291375" y="0"/>
                  </a:moveTo>
                  <a:cubicBezTo>
                    <a:pt x="1804087" y="372507"/>
                    <a:pt x="2167154" y="874428"/>
                    <a:pt x="2368326" y="1428419"/>
                  </a:cubicBezTo>
                  <a:lnTo>
                    <a:pt x="2398855" y="1526972"/>
                  </a:lnTo>
                  <a:lnTo>
                    <a:pt x="310260" y="2205598"/>
                  </a:lnTo>
                  <a:lnTo>
                    <a:pt x="303721" y="2180269"/>
                  </a:lnTo>
                  <a:cubicBezTo>
                    <a:pt x="246987" y="2024032"/>
                    <a:pt x="144595" y="1882480"/>
                    <a:pt x="0" y="1777426"/>
                  </a:cubicBezTo>
                  <a:lnTo>
                    <a:pt x="1291375"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Segment 10 Text">
              <a:extLst>
                <a:ext uri="{FF2B5EF4-FFF2-40B4-BE49-F238E27FC236}">
                  <a16:creationId xmlns:a16="http://schemas.microsoft.com/office/drawing/2014/main" xmlns="" id="{42C32710-2676-4E22-8BD9-BB984EAEFF2B}"/>
                </a:ext>
              </a:extLst>
            </p:cNvPr>
            <p:cNvSpPr/>
            <p:nvPr/>
          </p:nvSpPr>
          <p:spPr>
            <a:xfrm rot="15044964">
              <a:off x="4392400" y="1192399"/>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10. Kako se naziva gora dijelom u Hrvatskoj, dijelom u Srbiji?</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0" name="Segment 9 Text">
              <a:extLst>
                <a:ext uri="{FF2B5EF4-FFF2-40B4-BE49-F238E27FC236}">
                  <a16:creationId xmlns:a16="http://schemas.microsoft.com/office/drawing/2014/main" xmlns="" id="{E0DBBA3D-EDC3-4F2F-BA90-9CC10D71459B}"/>
                </a:ext>
              </a:extLst>
            </p:cNvPr>
            <p:cNvSpPr/>
            <p:nvPr/>
          </p:nvSpPr>
          <p:spPr>
            <a:xfrm rot="12746085">
              <a:off x="3454557" y="1896112"/>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9. Kako se zove dvorac u Vukovaru?</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1" name="Segment 8 Text">
              <a:extLst>
                <a:ext uri="{FF2B5EF4-FFF2-40B4-BE49-F238E27FC236}">
                  <a16:creationId xmlns:a16="http://schemas.microsoft.com/office/drawing/2014/main" xmlns="" id="{F7E52260-A0E4-406C-99D5-5E78A6732972}"/>
                </a:ext>
              </a:extLst>
            </p:cNvPr>
            <p:cNvSpPr/>
            <p:nvPr/>
          </p:nvSpPr>
          <p:spPr>
            <a:xfrm rot="10800000">
              <a:off x="3088578" y="3041846"/>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8. Kako se naziva mjesto u našoj županiji bogato naftom?</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2" name="Segment 7 Text">
              <a:extLst>
                <a:ext uri="{FF2B5EF4-FFF2-40B4-BE49-F238E27FC236}">
                  <a16:creationId xmlns:a16="http://schemas.microsoft.com/office/drawing/2014/main" xmlns="" id="{F7A9E11C-6485-4CD0-910C-EC3B27CA2109}"/>
                </a:ext>
              </a:extLst>
            </p:cNvPr>
            <p:cNvSpPr/>
            <p:nvPr/>
          </p:nvSpPr>
          <p:spPr>
            <a:xfrm rot="8533522">
              <a:off x="3375112" y="4235649"/>
              <a:ext cx="2235373"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7. U kojem se mjestu nalazi  najstarija džamija u Hrvatskoj?</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65" name="Segment 6 Text">
              <a:extLst>
                <a:ext uri="{FF2B5EF4-FFF2-40B4-BE49-F238E27FC236}">
                  <a16:creationId xmlns:a16="http://schemas.microsoft.com/office/drawing/2014/main" xmlns="" id="{794C4BDF-D593-412B-9F3F-92D5B2D45420}"/>
                </a:ext>
              </a:extLst>
            </p:cNvPr>
            <p:cNvSpPr/>
            <p:nvPr/>
          </p:nvSpPr>
          <p:spPr>
            <a:xfrm rot="6448510">
              <a:off x="4448297" y="4890955"/>
              <a:ext cx="2134632" cy="815259"/>
            </a:xfrm>
            <a:prstGeom prst="rect">
              <a:avLst/>
            </a:prstGeom>
            <a:noFill/>
          </p:spPr>
          <p:txBody>
            <a:bodyPr vert="horz" wrap="square" lIns="36000" tIns="36000" rIns="36000" bIns="36000" anchor="ctr" anchorCtr="0">
              <a:normAutofit fontScale="85000" lnSpcReduction="10000"/>
            </a:bodyPr>
            <a:lstStyle/>
            <a:p>
              <a:pPr algn="ctr"/>
              <a:r>
                <a:rPr lang="hr-HR" sz="2400" b="1" dirty="0" smtClean="0">
                  <a:ln w="0"/>
                  <a:latin typeface="Arial" panose="020B0604020202020204" pitchFamily="34" charset="0"/>
                  <a:cs typeface="Arial" panose="020B0604020202020204" pitchFamily="34" charset="0"/>
                </a:rPr>
                <a:t>6. Kako se zove dvorac u Iloku?</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2" name="Segment 5 Text">
              <a:extLst>
                <a:ext uri="{FF2B5EF4-FFF2-40B4-BE49-F238E27FC236}">
                  <a16:creationId xmlns:a16="http://schemas.microsoft.com/office/drawing/2014/main" xmlns="" id="{FFBCECC3-F70A-42A8-BA20-4418414E7281}"/>
                </a:ext>
              </a:extLst>
            </p:cNvPr>
            <p:cNvSpPr/>
            <p:nvPr/>
          </p:nvSpPr>
          <p:spPr>
            <a:xfrm rot="4437146">
              <a:off x="5602504" y="4880553"/>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5. Kako se zove posuda koja predstavlja najstariji europski kalendar?</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3" name="Segment 4 Text">
              <a:extLst>
                <a:ext uri="{FF2B5EF4-FFF2-40B4-BE49-F238E27FC236}">
                  <a16:creationId xmlns:a16="http://schemas.microsoft.com/office/drawing/2014/main" xmlns="" id="{F0E7D3DF-C7D3-4769-AB38-86B7446FDAC0}"/>
                </a:ext>
              </a:extLst>
            </p:cNvPr>
            <p:cNvSpPr/>
            <p:nvPr/>
          </p:nvSpPr>
          <p:spPr>
            <a:xfrm rot="2251830">
              <a:off x="6593981" y="4196414"/>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4. Kako se zove najviša točka u našoj županiji?</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4" name="Segment 3 Text">
              <a:extLst>
                <a:ext uri="{FF2B5EF4-FFF2-40B4-BE49-F238E27FC236}">
                  <a16:creationId xmlns:a16="http://schemas.microsoft.com/office/drawing/2014/main" xmlns="" id="{302BC54B-15F2-4543-B08E-73C343EE81B2}"/>
                </a:ext>
              </a:extLst>
            </p:cNvPr>
            <p:cNvSpPr/>
            <p:nvPr/>
          </p:nvSpPr>
          <p:spPr>
            <a:xfrm>
              <a:off x="6975036" y="3024005"/>
              <a:ext cx="2134632" cy="815259"/>
            </a:xfrm>
            <a:prstGeom prst="rect">
              <a:avLst/>
            </a:prstGeom>
            <a:noFill/>
          </p:spPr>
          <p:txBody>
            <a:bodyPr vert="horz" wrap="square" lIns="36000" tIns="36000" rIns="36000" bIns="36000" anchor="ctr" anchorCtr="0">
              <a:normAutofit fontScale="85000" lnSpcReduction="10000"/>
            </a:bodyPr>
            <a:lstStyle/>
            <a:p>
              <a:pPr algn="ctr"/>
              <a:r>
                <a:rPr lang="hr-HR" sz="2400" b="1" dirty="0" smtClean="0">
                  <a:ln w="0"/>
                  <a:latin typeface="Arial" panose="020B0604020202020204" pitchFamily="34" charset="0"/>
                  <a:cs typeface="Arial" panose="020B0604020202020204" pitchFamily="34" charset="0"/>
                </a:rPr>
                <a:t>3. Kako se zove crkva u Iloku?</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5" name="Segment 2 Text">
              <a:extLst>
                <a:ext uri="{FF2B5EF4-FFF2-40B4-BE49-F238E27FC236}">
                  <a16:creationId xmlns:a16="http://schemas.microsoft.com/office/drawing/2014/main" xmlns="" id="{421FA830-E00D-475D-A3EC-158B0533B899}"/>
                </a:ext>
              </a:extLst>
            </p:cNvPr>
            <p:cNvSpPr/>
            <p:nvPr/>
          </p:nvSpPr>
          <p:spPr>
            <a:xfrm rot="19530205">
              <a:off x="6596433" y="1879838"/>
              <a:ext cx="2134632" cy="815259"/>
            </a:xfrm>
            <a:prstGeom prst="rect">
              <a:avLst/>
            </a:prstGeom>
            <a:noFill/>
          </p:spPr>
          <p:txBody>
            <a:bodyPr vert="horz" wrap="square" lIns="36000" tIns="36000" rIns="36000" bIns="36000" anchor="ctr" anchorCtr="0">
              <a:normAutofit fontScale="85000" lnSpcReduction="20000"/>
            </a:bodyPr>
            <a:lstStyle/>
            <a:p>
              <a:pPr algn="ctr"/>
              <a:r>
                <a:rPr lang="hr-HR" sz="2400" b="1" dirty="0" smtClean="0">
                  <a:ln w="0"/>
                  <a:latin typeface="Arial" panose="020B0604020202020204" pitchFamily="34" charset="0"/>
                  <a:cs typeface="Arial" panose="020B0604020202020204" pitchFamily="34" charset="0"/>
                </a:rPr>
                <a:t>2. Kako se zove rijeka koja teče Vinkovcima?</a:t>
              </a:r>
              <a:endParaRPr lang="en-US" sz="2400" b="1" cap="none" spc="0" dirty="0">
                <a:ln w="0"/>
                <a:solidFill>
                  <a:schemeClr val="tx1"/>
                </a:solidFill>
                <a:latin typeface="Arial" panose="020B0604020202020204" pitchFamily="34" charset="0"/>
                <a:cs typeface="Arial" panose="020B0604020202020204" pitchFamily="34" charset="0"/>
              </a:endParaRPr>
            </a:p>
          </p:txBody>
        </p:sp>
        <p:sp>
          <p:nvSpPr>
            <p:cNvPr id="76" name="Segment 1 Text">
              <a:extLst>
                <a:ext uri="{FF2B5EF4-FFF2-40B4-BE49-F238E27FC236}">
                  <a16:creationId xmlns:a16="http://schemas.microsoft.com/office/drawing/2014/main" xmlns="" id="{A68EFAF5-B9F3-4478-A6CB-ED802BB69FAB}"/>
                </a:ext>
              </a:extLst>
            </p:cNvPr>
            <p:cNvSpPr/>
            <p:nvPr/>
          </p:nvSpPr>
          <p:spPr>
            <a:xfrm rot="17140939">
              <a:off x="5594705" y="1125596"/>
              <a:ext cx="2134632" cy="815259"/>
            </a:xfrm>
            <a:prstGeom prst="rect">
              <a:avLst/>
            </a:prstGeom>
            <a:noFill/>
          </p:spPr>
          <p:txBody>
            <a:bodyPr vert="horz" wrap="square" lIns="36000" tIns="36000" rIns="36000" bIns="36000" anchor="ctr" anchorCtr="0">
              <a:normAutofit fontScale="62500" lnSpcReduction="20000"/>
            </a:bodyPr>
            <a:lstStyle/>
            <a:p>
              <a:pPr algn="ctr"/>
              <a:r>
                <a:rPr lang="hr-HR" sz="2400" b="1" dirty="0" smtClean="0">
                  <a:ln w="0"/>
                  <a:latin typeface="Arial" panose="020B0604020202020204" pitchFamily="34" charset="0"/>
                  <a:cs typeface="Arial" panose="020B0604020202020204" pitchFamily="34" charset="0"/>
                </a:rPr>
                <a:t>1. Kako se zove pjeskoviti otok na Dunavu u Vukovaru?</a:t>
              </a:r>
              <a:endParaRPr lang="en-US" sz="2400" b="1" cap="none" spc="0" dirty="0">
                <a:ln w="0"/>
                <a:solidFill>
                  <a:schemeClr val="tx1"/>
                </a:solidFill>
                <a:latin typeface="Arial" panose="020B0604020202020204" pitchFamily="34" charset="0"/>
                <a:cs typeface="Arial" panose="020B0604020202020204" pitchFamily="34" charset="0"/>
              </a:endParaRPr>
            </a:p>
          </p:txBody>
        </p:sp>
      </p:grpSp>
      <p:grpSp>
        <p:nvGrpSpPr>
          <p:cNvPr id="4" name="Spin Button">
            <a:extLst>
              <a:ext uri="{FF2B5EF4-FFF2-40B4-BE49-F238E27FC236}">
                <a16:creationId xmlns:a16="http://schemas.microsoft.com/office/drawing/2014/main" xmlns="" id="{1972FA71-9F7D-4B81-B488-7F26645D57CD}"/>
              </a:ext>
            </a:extLst>
          </p:cNvPr>
          <p:cNvGrpSpPr/>
          <p:nvPr/>
        </p:nvGrpSpPr>
        <p:grpSpPr>
          <a:xfrm>
            <a:off x="5196000" y="2529000"/>
            <a:ext cx="1800000" cy="1800000"/>
            <a:chOff x="5196000" y="2529000"/>
            <a:chExt cx="1800000" cy="1800000"/>
          </a:xfrm>
        </p:grpSpPr>
        <p:sp>
          <p:nvSpPr>
            <p:cNvPr id="51" name="Spin Button">
              <a:extLst>
                <a:ext uri="{FF2B5EF4-FFF2-40B4-BE49-F238E27FC236}">
                  <a16:creationId xmlns:a16="http://schemas.microsoft.com/office/drawing/2014/main" xmlns="" id="{B7650D7D-7FCB-4A79-BFAA-6C32C5E3579F}"/>
                </a:ext>
              </a:extLst>
            </p:cNvPr>
            <p:cNvSpPr/>
            <p:nvPr/>
          </p:nvSpPr>
          <p:spPr>
            <a:xfrm>
              <a:off x="5196000" y="2529000"/>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path>
              </a:pathLst>
            </a:custGeom>
            <a:solidFill>
              <a:schemeClr val="accent6">
                <a:lumMod val="60000"/>
                <a:lumOff val="40000"/>
              </a:schemeClr>
            </a:solidFill>
            <a:ln w="190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hr-HR" sz="4000" b="1" dirty="0" smtClean="0">
                  <a:solidFill>
                    <a:schemeClr val="tx1"/>
                  </a:solidFill>
                  <a:latin typeface="Arial" panose="020B0604020202020204" pitchFamily="34" charset="0"/>
                  <a:cs typeface="Arial" panose="020B0604020202020204" pitchFamily="34" charset="0"/>
                </a:rPr>
                <a:t>ZAVRTI</a:t>
              </a:r>
              <a:endParaRPr lang="en-GB" sz="4000" b="1" dirty="0">
                <a:solidFill>
                  <a:schemeClr val="tx1"/>
                </a:solidFill>
                <a:latin typeface="Arial" panose="020B0604020202020204" pitchFamily="34" charset="0"/>
                <a:cs typeface="Arial" panose="020B0604020202020204" pitchFamily="34" charset="0"/>
              </a:endParaRPr>
            </a:p>
          </p:txBody>
        </p:sp>
        <p:sp>
          <p:nvSpPr>
            <p:cNvPr id="63" name="Arrow: Curved Down 62">
              <a:extLst>
                <a:ext uri="{FF2B5EF4-FFF2-40B4-BE49-F238E27FC236}">
                  <a16:creationId xmlns:a16="http://schemas.microsoft.com/office/drawing/2014/main" xmlns="" id="{B210A41A-0C7E-475B-831B-931895C7011C}"/>
                </a:ext>
              </a:extLst>
            </p:cNvPr>
            <p:cNvSpPr/>
            <p:nvPr/>
          </p:nvSpPr>
          <p:spPr>
            <a:xfrm>
              <a:off x="5392462" y="2664749"/>
              <a:ext cx="1410677" cy="515092"/>
            </a:xfrm>
            <a:prstGeom prst="curved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4" name="Arrow: Curved Down 63">
              <a:extLst>
                <a:ext uri="{FF2B5EF4-FFF2-40B4-BE49-F238E27FC236}">
                  <a16:creationId xmlns:a16="http://schemas.microsoft.com/office/drawing/2014/main" xmlns="" id="{1CA3CB84-AD33-4099-80E9-01351CE5DBB5}"/>
                </a:ext>
              </a:extLst>
            </p:cNvPr>
            <p:cNvSpPr/>
            <p:nvPr/>
          </p:nvSpPr>
          <p:spPr>
            <a:xfrm flipH="1" flipV="1">
              <a:off x="5384979" y="3672555"/>
              <a:ext cx="1410677" cy="515092"/>
            </a:xfrm>
            <a:prstGeom prst="curved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48" name="Marker">
            <a:extLst>
              <a:ext uri="{FF2B5EF4-FFF2-40B4-BE49-F238E27FC236}">
                <a16:creationId xmlns:a16="http://schemas.microsoft.com/office/drawing/2014/main" xmlns="" id="{6F381C54-25EF-445D-B869-A54C62C08DBE}"/>
              </a:ext>
            </a:extLst>
          </p:cNvPr>
          <p:cNvSpPr/>
          <p:nvPr/>
        </p:nvSpPr>
        <p:spPr>
          <a:xfrm rot="10800000">
            <a:off x="5741207" y="-2198"/>
            <a:ext cx="720000" cy="720000"/>
          </a:xfrm>
          <a:prstGeom prst="triangle">
            <a:avLst/>
          </a:prstGeom>
          <a:solidFill>
            <a:srgbClr val="C00000"/>
          </a:solidFill>
          <a:ln w="1905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Akcijski gumb: Pomoć 43">
            <a:hlinkClick r:id="rId7" action="ppaction://hlinksldjump" highlightClick="1"/>
          </p:cNvPr>
          <p:cNvSpPr/>
          <p:nvPr/>
        </p:nvSpPr>
        <p:spPr>
          <a:xfrm>
            <a:off x="8033657" y="283029"/>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1</a:t>
            </a:r>
            <a:endParaRPr lang="hr-HR" sz="3600" b="1" dirty="0"/>
          </a:p>
        </p:txBody>
      </p:sp>
      <p:sp>
        <p:nvSpPr>
          <p:cNvPr id="45" name="Akcijski gumb: Pomoć 44">
            <a:hlinkClick r:id="rId8" action="ppaction://hlinksldjump" highlightClick="1"/>
          </p:cNvPr>
          <p:cNvSpPr/>
          <p:nvPr/>
        </p:nvSpPr>
        <p:spPr>
          <a:xfrm>
            <a:off x="8915400" y="1251856"/>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2</a:t>
            </a:r>
            <a:endParaRPr lang="hr-HR" sz="3600" b="1" dirty="0"/>
          </a:p>
        </p:txBody>
      </p:sp>
      <p:sp>
        <p:nvSpPr>
          <p:cNvPr id="47" name="Akcijski gumb: Pomoć 46">
            <a:hlinkClick r:id="rId9" action="ppaction://hlinksldjump" highlightClick="1"/>
          </p:cNvPr>
          <p:cNvSpPr/>
          <p:nvPr/>
        </p:nvSpPr>
        <p:spPr>
          <a:xfrm>
            <a:off x="9427028" y="2819401"/>
            <a:ext cx="468086" cy="446314"/>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3</a:t>
            </a:r>
            <a:endParaRPr lang="hr-HR" sz="3600" b="1" dirty="0"/>
          </a:p>
        </p:txBody>
      </p:sp>
      <p:sp>
        <p:nvSpPr>
          <p:cNvPr id="52" name="Akcijski gumb: Pomoć 51">
            <a:hlinkClick r:id="rId10" action="ppaction://hlinksldjump" highlightClick="1"/>
          </p:cNvPr>
          <p:cNvSpPr/>
          <p:nvPr/>
        </p:nvSpPr>
        <p:spPr>
          <a:xfrm>
            <a:off x="9405258" y="3918858"/>
            <a:ext cx="457200" cy="435428"/>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4</a:t>
            </a:r>
            <a:endParaRPr lang="hr-HR" sz="3600" b="1" dirty="0"/>
          </a:p>
        </p:txBody>
      </p:sp>
      <p:sp>
        <p:nvSpPr>
          <p:cNvPr id="53" name="Akcijski gumb: Pomoć 52">
            <a:hlinkClick r:id="rId11" action="ppaction://hlinksldjump" highlightClick="1"/>
          </p:cNvPr>
          <p:cNvSpPr/>
          <p:nvPr/>
        </p:nvSpPr>
        <p:spPr>
          <a:xfrm>
            <a:off x="8338458" y="5878287"/>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5</a:t>
            </a:r>
            <a:endParaRPr lang="hr-HR" sz="3600" b="1" dirty="0"/>
          </a:p>
        </p:txBody>
      </p:sp>
      <p:sp>
        <p:nvSpPr>
          <p:cNvPr id="54" name="Akcijski gumb: Pomoć 53">
            <a:hlinkClick r:id="rId12" action="ppaction://hlinksldjump" highlightClick="1"/>
          </p:cNvPr>
          <p:cNvSpPr/>
          <p:nvPr/>
        </p:nvSpPr>
        <p:spPr>
          <a:xfrm>
            <a:off x="3907971" y="6172201"/>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6</a:t>
            </a:r>
            <a:endParaRPr lang="hr-HR" sz="3600" b="1" dirty="0"/>
          </a:p>
        </p:txBody>
      </p:sp>
      <p:sp>
        <p:nvSpPr>
          <p:cNvPr id="55" name="Akcijski gumb: Pomoć 54">
            <a:hlinkClick r:id="rId13" action="ppaction://hlinksldjump" highlightClick="1"/>
          </p:cNvPr>
          <p:cNvSpPr/>
          <p:nvPr/>
        </p:nvSpPr>
        <p:spPr>
          <a:xfrm>
            <a:off x="3102429" y="5529944"/>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7</a:t>
            </a:r>
            <a:endParaRPr lang="hr-HR" sz="3600" b="1" dirty="0"/>
          </a:p>
        </p:txBody>
      </p:sp>
      <p:sp>
        <p:nvSpPr>
          <p:cNvPr id="56" name="Akcijski gumb: Pomoć 55">
            <a:hlinkClick r:id="rId14" action="ppaction://hlinksldjump" highlightClick="1"/>
          </p:cNvPr>
          <p:cNvSpPr/>
          <p:nvPr/>
        </p:nvSpPr>
        <p:spPr>
          <a:xfrm>
            <a:off x="2340429" y="3831772"/>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8</a:t>
            </a:r>
            <a:endParaRPr lang="hr-HR" sz="3600" b="1" dirty="0"/>
          </a:p>
        </p:txBody>
      </p:sp>
      <p:sp>
        <p:nvSpPr>
          <p:cNvPr id="57" name="Akcijski gumb: Pomoć 56">
            <a:hlinkClick r:id="rId15" action="ppaction://hlinksldjump" highlightClick="1"/>
          </p:cNvPr>
          <p:cNvSpPr/>
          <p:nvPr/>
        </p:nvSpPr>
        <p:spPr>
          <a:xfrm>
            <a:off x="2307772" y="2743202"/>
            <a:ext cx="424543" cy="424543"/>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t>9</a:t>
            </a:r>
            <a:endParaRPr lang="hr-HR" sz="3600" b="1" dirty="0"/>
          </a:p>
        </p:txBody>
      </p:sp>
      <p:sp>
        <p:nvSpPr>
          <p:cNvPr id="58" name="Akcijski gumb: Pomoć 57">
            <a:hlinkClick r:id="rId16" action="ppaction://hlinksldjump" highlightClick="1"/>
          </p:cNvPr>
          <p:cNvSpPr/>
          <p:nvPr/>
        </p:nvSpPr>
        <p:spPr>
          <a:xfrm>
            <a:off x="2982686" y="1001486"/>
            <a:ext cx="522513" cy="478974"/>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b="1" dirty="0" smtClean="0"/>
              <a:t>10</a:t>
            </a:r>
            <a:endParaRPr lang="hr-HR" sz="2400" b="1" dirty="0"/>
          </a:p>
        </p:txBody>
      </p:sp>
    </p:spTree>
    <p:extLst>
      <p:ext uri="{BB962C8B-B14F-4D97-AF65-F5344CB8AC3E}">
        <p14:creationId xmlns="" xmlns:p14="http://schemas.microsoft.com/office/powerpoint/2010/main" val="3293801635"/>
      </p:ext>
    </p:extLst>
  </p:cSld>
  <p:clrMapOvr>
    <a:masterClrMapping/>
  </p:clrMapOvr>
  <p:transition spd="slow">
    <p:strips/>
    <p:sndAc>
      <p:stSnd>
        <p:snd r:embed="rId3" name="page-flip-01a-radi.wav"/>
      </p:stSnd>
    </p:sndAc>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250" fill="hold"/>
                                        <p:tgtEl>
                                          <p:spTgt spid="3"/>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
                                        <p:tgtEl>
                                          <p:spTgt spid="46"/>
                                        </p:tgtEl>
                                      </p:cBhvr>
                                    </p:animEffect>
                                  </p:childTnLst>
                                </p:cTn>
                              </p:par>
                              <p:par>
                                <p:cTn id="12" presetID="10" presetClass="exit" presetSubtype="0" fill="hold" grpId="1" nodeType="withEffect">
                                  <p:stCondLst>
                                    <p:cond delay="0"/>
                                  </p:stCondLst>
                                  <p:childTnLst>
                                    <p:animEffect transition="out" filter="fade">
                                      <p:cBhvr>
                                        <p:cTn id="13" dur="10"/>
                                        <p:tgtEl>
                                          <p:spTgt spid="46"/>
                                        </p:tgtEl>
                                      </p:cBhvr>
                                    </p:animEffect>
                                    <p:set>
                                      <p:cBhvr>
                                        <p:cTn id="14" dur="1" fill="hold">
                                          <p:stCondLst>
                                            <p:cond delay="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6" grpId="0" animBg="1"/>
      <p:bldP spid="46"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ŠUMA SPAČVA</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Spačva je najveća cjelovita šuma hrasta lužnjaka u Hrvatskoj i među najvećima je u Europi. Nalazi se u međuriječju Save i Dunava u Vukovarskoj-srijemskoj županiji. </a:t>
            </a:r>
          </a:p>
          <a:p>
            <a:endParaRPr lang="hr-HR" dirty="0" smtClean="0"/>
          </a:p>
          <a:p>
            <a:endParaRPr lang="hr-HR" dirty="0" smtClean="0"/>
          </a:p>
          <a:p>
            <a:r>
              <a:rPr lang="hr-HR" dirty="0" smtClean="0">
                <a:hlinkClick r:id="rId4"/>
              </a:rPr>
              <a:t>http://www.tz-zupanja.hr/aktivni-odmor-rekreacija/spacvanska-suma/</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4343400" y="1317172"/>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6146" name="Picture 2" descr="Slikovni rezultat za Å¡uma spaÄva"/>
          <p:cNvPicPr>
            <a:picLocks noChangeAspect="1" noChangeArrowheads="1"/>
          </p:cNvPicPr>
          <p:nvPr/>
        </p:nvPicPr>
        <p:blipFill>
          <a:blip r:embed="rId6"/>
          <a:srcRect/>
          <a:stretch>
            <a:fillRect/>
          </a:stretch>
        </p:blipFill>
        <p:spPr bwMode="auto">
          <a:xfrm>
            <a:off x="2786591" y="1559605"/>
            <a:ext cx="6643611" cy="49827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wipe(up)">
                                      <p:cBhvr>
                                        <p:cTn id="17" dur="1000"/>
                                        <p:tgtEl>
                                          <p:spTgt spid="61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6146"/>
                                        </p:tgtEl>
                                      </p:cBhvr>
                                    </p:animEffect>
                                    <p:set>
                                      <p:cBhvr>
                                        <p:cTn id="22" dur="1" fill="hold">
                                          <p:stCondLst>
                                            <p:cond delay="999"/>
                                          </p:stCondLst>
                                        </p:cTn>
                                        <p:tgtEl>
                                          <p:spTgt spid="614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up)">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TOVARNIK</a:t>
            </a:r>
            <a:endParaRPr lang="hr-HR" b="1" dirty="0">
              <a:latin typeface="+mn-lt"/>
            </a:endParaRPr>
          </a:p>
        </p:txBody>
      </p:sp>
      <p:sp>
        <p:nvSpPr>
          <p:cNvPr id="3" name="Rezervirano mjesto sadržaja 2"/>
          <p:cNvSpPr>
            <a:spLocks noGrp="1"/>
          </p:cNvSpPr>
          <p:nvPr>
            <p:ph idx="1"/>
          </p:nvPr>
        </p:nvSpPr>
        <p:spPr>
          <a:xfrm>
            <a:off x="838200" y="1825624"/>
            <a:ext cx="10515600" cy="4716689"/>
          </a:xfrm>
        </p:spPr>
        <p:txBody>
          <a:bodyPr>
            <a:normAutofit lnSpcReduction="10000"/>
          </a:bodyPr>
          <a:lstStyle/>
          <a:p>
            <a:pPr algn="just">
              <a:lnSpc>
                <a:spcPct val="150000"/>
              </a:lnSpc>
              <a:buNone/>
            </a:pPr>
            <a:r>
              <a:rPr lang="hr-HR" dirty="0" smtClean="0"/>
              <a:t>  </a:t>
            </a:r>
            <a:r>
              <a:rPr lang="hr-HR" dirty="0" err="1" smtClean="0"/>
              <a:t>Tovarnik</a:t>
            </a:r>
            <a:r>
              <a:rPr lang="hr-HR" dirty="0" smtClean="0"/>
              <a:t> je općina i mjesto na istoku Hrvatske, na granici sa Srbijom. Prema popisu stanovništva iz 2011. </a:t>
            </a:r>
            <a:r>
              <a:rPr lang="hr-HR" dirty="0" err="1" smtClean="0"/>
              <a:t>Tovarnik</a:t>
            </a:r>
            <a:r>
              <a:rPr lang="hr-HR" dirty="0" smtClean="0"/>
              <a:t> broji 2792 stanovnika. Poznat je po tomu što se tamo rodio poznati pjesnik Antun Gustav Matoš pa iz tog razloga tamo djeluje Društvo  Antuna Gustava Matoša. Zanimljiva manifestacija koja se održava svake godine u listopadu jest Jesenski festival. </a:t>
            </a:r>
          </a:p>
          <a:p>
            <a:pPr>
              <a:buNone/>
            </a:pPr>
            <a:endParaRPr lang="hr-HR" dirty="0" smtClean="0"/>
          </a:p>
          <a:p>
            <a:pPr>
              <a:buNone/>
            </a:pPr>
            <a:r>
              <a:rPr lang="hr-HR" dirty="0" smtClean="0">
                <a:hlinkClick r:id="rId4"/>
              </a:rPr>
              <a:t>https://www.opcina-tovarnik.hr/</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4789714" y="1317171"/>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Picture 2" descr="Slikovni rezultat za tovarnik"/>
          <p:cNvPicPr>
            <a:picLocks noChangeAspect="1" noChangeArrowheads="1"/>
          </p:cNvPicPr>
          <p:nvPr/>
        </p:nvPicPr>
        <p:blipFill>
          <a:blip r:embed="rId6"/>
          <a:srcRect/>
          <a:stretch>
            <a:fillRect/>
          </a:stretch>
        </p:blipFill>
        <p:spPr bwMode="auto">
          <a:xfrm>
            <a:off x="2822575" y="1774111"/>
            <a:ext cx="6266996" cy="47110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6"/>
                                        </p:tgtEl>
                                      </p:cBhvr>
                                    </p:animEffect>
                                    <p:set>
                                      <p:cBhvr>
                                        <p:cTn id="22" dur="1" fill="hold">
                                          <p:stCondLst>
                                            <p:cond delay="9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UZ SAVU- ŽUPANJA</a:t>
            </a:r>
            <a:endParaRPr lang="hr-HR" b="1" dirty="0">
              <a:latin typeface="+mn-lt"/>
            </a:endParaRPr>
          </a:p>
        </p:txBody>
      </p:sp>
      <p:sp>
        <p:nvSpPr>
          <p:cNvPr id="3" name="Rezervirano mjesto sadržaja 2"/>
          <p:cNvSpPr>
            <a:spLocks noGrp="1"/>
          </p:cNvSpPr>
          <p:nvPr>
            <p:ph idx="1"/>
          </p:nvPr>
        </p:nvSpPr>
        <p:spPr>
          <a:xfrm>
            <a:off x="838200" y="1825625"/>
            <a:ext cx="10515600" cy="4760232"/>
          </a:xfrm>
        </p:spPr>
        <p:txBody>
          <a:bodyPr>
            <a:normAutofit fontScale="92500" lnSpcReduction="20000"/>
          </a:bodyPr>
          <a:lstStyle/>
          <a:p>
            <a:pPr algn="just">
              <a:lnSpc>
                <a:spcPct val="150000"/>
              </a:lnSpc>
              <a:buNone/>
            </a:pPr>
            <a:r>
              <a:rPr lang="hr-HR" dirty="0" smtClean="0"/>
              <a:t>   </a:t>
            </a:r>
            <a:r>
              <a:rPr lang="vi-VN" dirty="0" smtClean="0">
                <a:latin typeface="Calibri" pitchFamily="34" charset="0"/>
                <a:cs typeface="Calibri" pitchFamily="34" charset="0"/>
              </a:rPr>
              <a:t>Šetnica uz rijeku Savu</a:t>
            </a:r>
            <a:r>
              <a:rPr lang="hr-HR" dirty="0" smtClean="0">
                <a:latin typeface="Calibri" pitchFamily="34" charset="0"/>
                <a:cs typeface="Calibri" pitchFamily="34" charset="0"/>
              </a:rPr>
              <a:t> </a:t>
            </a:r>
            <a:r>
              <a:rPr lang="vi-VN" dirty="0" smtClean="0">
                <a:latin typeface="Calibri" pitchFamily="34" charset="0"/>
                <a:cs typeface="Calibri" pitchFamily="34" charset="0"/>
              </a:rPr>
              <a:t>u Županji mjesto je svakodnevnog okupljanja brojnih građana koji ovdje rado dolaze kroz cijelu godinu, prate vodostaj rijeke, uživaju u druženju, šetnji i prekrasnom prizoru vijugavog vodotoka</a:t>
            </a:r>
            <a:r>
              <a:rPr lang="hr-HR" dirty="0" smtClean="0">
                <a:latin typeface="Calibri" pitchFamily="34" charset="0"/>
                <a:cs typeface="Calibri" pitchFamily="34" charset="0"/>
              </a:rPr>
              <a:t>.</a:t>
            </a:r>
            <a:r>
              <a:rPr lang="vi-VN" dirty="0" smtClean="0">
                <a:latin typeface="Calibri" pitchFamily="34" charset="0"/>
                <a:cs typeface="Calibri" pitchFamily="34" charset="0"/>
              </a:rPr>
              <a:t> </a:t>
            </a:r>
            <a:r>
              <a:rPr lang="hr-HR" dirty="0" smtClean="0">
                <a:latin typeface="Calibri" pitchFamily="34" charset="0"/>
                <a:cs typeface="Calibri" pitchFamily="34" charset="0"/>
              </a:rPr>
              <a:t>Može se doći</a:t>
            </a:r>
            <a:r>
              <a:rPr lang="vi-VN" dirty="0" smtClean="0">
                <a:latin typeface="Calibri" pitchFamily="34" charset="0"/>
                <a:cs typeface="Calibri" pitchFamily="34" charset="0"/>
              </a:rPr>
              <a:t> nasipom od Zavičajnog muzeja “Stjepan Gruber” do izletišta “Poloji” na jednu stranu, a na drugu do županjske Sladorane</a:t>
            </a:r>
            <a:r>
              <a:rPr lang="hr-HR" dirty="0" smtClean="0">
                <a:latin typeface="Calibri" pitchFamily="34" charset="0"/>
                <a:cs typeface="Calibri" pitchFamily="34" charset="0"/>
              </a:rPr>
              <a:t>. </a:t>
            </a:r>
          </a:p>
          <a:p>
            <a:pPr algn="just">
              <a:lnSpc>
                <a:spcPct val="150000"/>
              </a:lnSpc>
              <a:buNone/>
            </a:pPr>
            <a:endParaRPr lang="hr-HR" dirty="0" smtClean="0">
              <a:latin typeface="Calibri" pitchFamily="34" charset="0"/>
              <a:cs typeface="Calibri" pitchFamily="34" charset="0"/>
            </a:endParaRPr>
          </a:p>
          <a:p>
            <a:pPr algn="just">
              <a:lnSpc>
                <a:spcPct val="150000"/>
              </a:lnSpc>
              <a:buNone/>
            </a:pPr>
            <a:r>
              <a:rPr lang="hr-HR" dirty="0" smtClean="0">
                <a:latin typeface="Calibri" pitchFamily="34" charset="0"/>
                <a:cs typeface="Calibri" pitchFamily="34" charset="0"/>
                <a:hlinkClick r:id="rId4"/>
              </a:rPr>
              <a:t>http://www.visitvukovar-srijem.com/hr/vidjeti-dozivjeti/rekreacija/setnice/uz-savu-zupanja,187.html</a:t>
            </a:r>
            <a:r>
              <a:rPr lang="hr-HR" dirty="0" smtClean="0">
                <a:latin typeface="Calibri" pitchFamily="34" charset="0"/>
                <a:cs typeface="Calibri" pitchFamily="34" charset="0"/>
              </a:rPr>
              <a:t> </a:t>
            </a:r>
          </a:p>
          <a:p>
            <a:pPr algn="just">
              <a:lnSpc>
                <a:spcPct val="150000"/>
              </a:lnSpc>
              <a:buNone/>
            </a:pPr>
            <a:endParaRPr lang="hr-HR" dirty="0" smtClean="0">
              <a:latin typeface="Calibri" pitchFamily="34" charset="0"/>
              <a:cs typeface="Calibri" pitchFamily="34" charset="0"/>
            </a:endParaRPr>
          </a:p>
          <a:p>
            <a:pPr algn="just">
              <a:lnSpc>
                <a:spcPct val="150000"/>
              </a:lnSpc>
              <a:buNone/>
            </a:pPr>
            <a:endParaRPr lang="hr-HR" dirty="0">
              <a:latin typeface="Calibri" pitchFamily="34" charset="0"/>
              <a:cs typeface="Calibri" pitchFamily="34" charset="0"/>
            </a:endParaRPr>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3799114" y="1317171"/>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4098" name="Picture 2" descr="http://www.tz-zupanja.hr/wp-content/uploads/2016/01/P5180308.jpg"/>
          <p:cNvPicPr>
            <a:picLocks noChangeAspect="1" noChangeArrowheads="1"/>
          </p:cNvPicPr>
          <p:nvPr/>
        </p:nvPicPr>
        <p:blipFill>
          <a:blip r:embed="rId6" cstate="print"/>
          <a:srcRect/>
          <a:stretch>
            <a:fillRect/>
          </a:stretch>
        </p:blipFill>
        <p:spPr bwMode="auto">
          <a:xfrm>
            <a:off x="2585811" y="1710759"/>
            <a:ext cx="6471103" cy="4853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ipe(up)">
                                      <p:cBhvr>
                                        <p:cTn id="17" dur="1000"/>
                                        <p:tgtEl>
                                          <p:spTgt spid="40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4098"/>
                                        </p:tgtEl>
                                      </p:cBhvr>
                                    </p:animEffect>
                                    <p:set>
                                      <p:cBhvr>
                                        <p:cTn id="22" dur="1" fill="hold">
                                          <p:stCondLst>
                                            <p:cond delay="999"/>
                                          </p:stCondLst>
                                        </p:cTn>
                                        <p:tgtEl>
                                          <p:spTgt spid="409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VUČEDOL</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Arheološki lokalitet Vučedol smješten je uz obalu Dunava blizu Vukovara. Zbog vrijednosti brojnih nalaza dao je naziv cijeloj jednoj kulturi- Vučedolska kultura (</a:t>
            </a:r>
            <a:r>
              <a:rPr lang="hr-HR" dirty="0" err="1" smtClean="0"/>
              <a:t>Orion</a:t>
            </a:r>
            <a:r>
              <a:rPr lang="hr-HR" dirty="0" smtClean="0"/>
              <a:t>, golubica, čizmica….). Zbog svog položaja bio je mjesto stalnog naseljavanja. </a:t>
            </a:r>
          </a:p>
          <a:p>
            <a:pPr algn="just">
              <a:lnSpc>
                <a:spcPct val="150000"/>
              </a:lnSpc>
              <a:buNone/>
            </a:pPr>
            <a:endParaRPr lang="hr-HR" dirty="0" smtClean="0"/>
          </a:p>
          <a:p>
            <a:pPr algn="just">
              <a:lnSpc>
                <a:spcPct val="150000"/>
              </a:lnSpc>
              <a:buNone/>
            </a:pPr>
            <a:r>
              <a:rPr lang="hr-HR" dirty="0" smtClean="0">
                <a:hlinkClick r:id="rId4"/>
              </a:rPr>
              <a:t>https://www.turizamvukovar.hr/index.php?stranica=256</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4942114" y="1328057"/>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074" name="Picture 2" descr="https://www.turizamvukovar.hr/slike/sadrzaj/2015_11_12_363_55911882_b.jpg"/>
          <p:cNvPicPr>
            <a:picLocks noChangeAspect="1" noChangeArrowheads="1"/>
          </p:cNvPicPr>
          <p:nvPr/>
        </p:nvPicPr>
        <p:blipFill>
          <a:blip r:embed="rId6"/>
          <a:srcRect/>
          <a:stretch>
            <a:fillRect/>
          </a:stretch>
        </p:blipFill>
        <p:spPr bwMode="auto">
          <a:xfrm>
            <a:off x="2223861" y="1624919"/>
            <a:ext cx="7620000" cy="47910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up)">
                                      <p:cBhvr>
                                        <p:cTn id="17" dur="10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074"/>
                                        </p:tgtEl>
                                      </p:cBhvr>
                                    </p:animEffect>
                                    <p:set>
                                      <p:cBhvr>
                                        <p:cTn id="22" dur="1" fill="hold">
                                          <p:stCondLst>
                                            <p:cond delay="999"/>
                                          </p:stCondLst>
                                        </p:cTn>
                                        <p:tgtEl>
                                          <p:spTgt spid="3074"/>
                                        </p:tgtEl>
                                        <p:attrNameLst>
                                          <p:attrName>style.visibility</p:attrName>
                                        </p:attrNameLst>
                                      </p:cBhvr>
                                      <p:to>
                                        <p:strVal val="hidden"/>
                                      </p:to>
                                    </p:set>
                                  </p:childTnLst>
                                </p:cTn>
                              </p:par>
                              <p:par>
                                <p:cTn id="23" presetID="22" presetClass="entr" presetSubtype="1" fill="hold" grpId="0"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up)">
                                      <p:cBhvr>
                                        <p:cTn id="25" dur="2000"/>
                                        <p:tgtEl>
                                          <p:spTgt spid="3">
                                            <p:txEl>
                                              <p:pRg st="0" end="0"/>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up)">
                                      <p:cBhvr>
                                        <p:cTn id="2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hr-HR" b="1" dirty="0" smtClean="0">
                <a:latin typeface="+mn-lt"/>
              </a:rPr>
              <a:t>ZAVIČAJNI MUZEJ STJEPAN GRUBER</a:t>
            </a:r>
            <a:endParaRPr lang="hr-HR" b="1" dirty="0">
              <a:latin typeface="+mn-lt"/>
            </a:endParaRPr>
          </a:p>
        </p:txBody>
      </p:sp>
      <p:sp>
        <p:nvSpPr>
          <p:cNvPr id="3" name="Rezervirano mjesto sadržaja 2"/>
          <p:cNvSpPr>
            <a:spLocks noGrp="1"/>
          </p:cNvSpPr>
          <p:nvPr>
            <p:ph idx="1"/>
          </p:nvPr>
        </p:nvSpPr>
        <p:spPr>
          <a:xfrm>
            <a:off x="838200" y="1825624"/>
            <a:ext cx="10515600" cy="4640489"/>
          </a:xfrm>
        </p:spPr>
        <p:txBody>
          <a:bodyPr>
            <a:normAutofit lnSpcReduction="10000"/>
          </a:bodyPr>
          <a:lstStyle/>
          <a:p>
            <a:pPr algn="just">
              <a:lnSpc>
                <a:spcPct val="150000"/>
              </a:lnSpc>
              <a:buNone/>
            </a:pPr>
            <a:r>
              <a:rPr lang="hr-HR" dirty="0" smtClean="0"/>
              <a:t>   Zavičajni muzej Stjepan Gruber nalazi se u Županji. Sadrži Paleontološku zbirku, Arheološku zbirku, Kulturno-povijesnu zbirku, Etnološku zbirku i Galerijsku zbirku. Muzej je smješten u graničarskom čardaku- jedini očuvani primjerak </a:t>
            </a:r>
            <a:r>
              <a:rPr lang="hr-HR" dirty="0" err="1" smtClean="0"/>
              <a:t>vojnokrajiške</a:t>
            </a:r>
            <a:r>
              <a:rPr lang="hr-HR" dirty="0" smtClean="0"/>
              <a:t> obrambene arhitekture na tlu Hrvatske. </a:t>
            </a:r>
          </a:p>
          <a:p>
            <a:endParaRPr lang="hr-HR" dirty="0" smtClean="0"/>
          </a:p>
          <a:p>
            <a:pPr>
              <a:buNone/>
            </a:pPr>
            <a:endParaRPr lang="hr-HR" dirty="0" smtClean="0"/>
          </a:p>
          <a:p>
            <a:pPr>
              <a:buNone/>
            </a:pPr>
            <a:r>
              <a:rPr lang="hr-HR" dirty="0" smtClean="0">
                <a:hlinkClick r:id="rId4"/>
              </a:rPr>
              <a:t>http://www.zavicajnimuzejstjepangruber-zupanja.hr/</a:t>
            </a:r>
            <a:r>
              <a:rPr lang="hr-HR" dirty="0" smtClean="0"/>
              <a:t> </a:t>
            </a:r>
            <a:endParaRPr lang="hr-HR" dirty="0"/>
          </a:p>
        </p:txBody>
      </p:sp>
      <p:sp>
        <p:nvSpPr>
          <p:cNvPr id="4" name="Akcijski gumb: Polazni 3">
            <a:hlinkClick r:id="rId5"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1926771" y="1328057"/>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050" name="Picture 2" descr="661_6193"/>
          <p:cNvPicPr>
            <a:picLocks noChangeAspect="1" noChangeArrowheads="1"/>
          </p:cNvPicPr>
          <p:nvPr/>
        </p:nvPicPr>
        <p:blipFill>
          <a:blip r:embed="rId6"/>
          <a:srcRect/>
          <a:stretch>
            <a:fillRect/>
          </a:stretch>
        </p:blipFill>
        <p:spPr bwMode="auto">
          <a:xfrm>
            <a:off x="2724602" y="1650013"/>
            <a:ext cx="6626225" cy="47929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up)">
                                      <p:cBhvr>
                                        <p:cTn id="17" dur="1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050"/>
                                        </p:tgtEl>
                                      </p:cBhvr>
                                    </p:animEffect>
                                    <p:set>
                                      <p:cBhvr>
                                        <p:cTn id="22" dur="1" fill="hold">
                                          <p:stCondLst>
                                            <p:cond delay="999"/>
                                          </p:stCondLst>
                                        </p:cTn>
                                        <p:tgtEl>
                                          <p:spTgt spid="205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ŽUPANJSKI VIROVI</a:t>
            </a:r>
            <a:endParaRPr lang="hr-HR" b="1" dirty="0">
              <a:latin typeface="+mn-lt"/>
            </a:endParaRPr>
          </a:p>
        </p:txBody>
      </p:sp>
      <p:sp>
        <p:nvSpPr>
          <p:cNvPr id="3" name="Rezervirano mjesto sadržaja 2"/>
          <p:cNvSpPr>
            <a:spLocks noGrp="1"/>
          </p:cNvSpPr>
          <p:nvPr>
            <p:ph idx="1"/>
          </p:nvPr>
        </p:nvSpPr>
        <p:spPr>
          <a:xfrm>
            <a:off x="838200" y="1825625"/>
            <a:ext cx="10515600" cy="4684032"/>
          </a:xfrm>
        </p:spPr>
        <p:txBody>
          <a:bodyPr>
            <a:normAutofit lnSpcReduction="10000"/>
          </a:bodyPr>
          <a:lstStyle/>
          <a:p>
            <a:pPr algn="just" fontAlgn="base">
              <a:lnSpc>
                <a:spcPct val="150000"/>
              </a:lnSpc>
              <a:buNone/>
            </a:pPr>
            <a:r>
              <a:rPr lang="hr-HR" b="1" dirty="0" smtClean="0"/>
              <a:t>   </a:t>
            </a:r>
            <a:r>
              <a:rPr lang="hr-HR" dirty="0" smtClean="0"/>
              <a:t>Privlačan prostor istočno od željezničke pruge Vinkovci-Županja, omeđen je rijekom Savom. To su već spomenute šume hrasta lužnjaka Spačva. Šume su protkane vodotocima rijeka. U vodi tih Virova nalaze se brojne riječne ribe. U neposrednoj blizini nalazi se i Rezervat hrasta lužnjaka Lože. </a:t>
            </a:r>
            <a:endParaRPr lang="vi-VN" dirty="0" smtClean="0"/>
          </a:p>
          <a:p>
            <a:endParaRPr lang="hr-HR" dirty="0" smtClean="0"/>
          </a:p>
          <a:p>
            <a:pPr>
              <a:buNone/>
            </a:pPr>
            <a:r>
              <a:rPr lang="hr-HR" dirty="0" smtClean="0">
                <a:hlinkClick r:id="rId5"/>
              </a:rPr>
              <a:t>http://www.tz-zupanja.hr/aktivni-odmor-rekreacija/osjeti-ritam-zemlje/</a:t>
            </a:r>
            <a:r>
              <a:rPr lang="hr-HR" dirty="0" smtClean="0"/>
              <a:t> </a:t>
            </a:r>
            <a:endParaRPr lang="hr-HR" dirty="0"/>
          </a:p>
        </p:txBody>
      </p:sp>
      <p:sp>
        <p:nvSpPr>
          <p:cNvPr id="4" name="Akcijski gumb: Polazni 3">
            <a:hlinkClick r:id="rId6" action="ppaction://hlinksldjump" highlightClick="1"/>
          </p:cNvPr>
          <p:cNvSpPr/>
          <p:nvPr/>
        </p:nvSpPr>
        <p:spPr>
          <a:xfrm>
            <a:off x="11212286" y="217715"/>
            <a:ext cx="827314" cy="79465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3875315" y="1317172"/>
            <a:ext cx="424543"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6" name="Picture 2" descr="663_6344"/>
          <p:cNvPicPr>
            <a:picLocks noChangeAspect="1" noChangeArrowheads="1"/>
          </p:cNvPicPr>
          <p:nvPr/>
        </p:nvPicPr>
        <p:blipFill>
          <a:blip r:embed="rId7"/>
          <a:srcRect/>
          <a:stretch>
            <a:fillRect/>
          </a:stretch>
        </p:blipFill>
        <p:spPr bwMode="auto">
          <a:xfrm>
            <a:off x="2626632" y="1682144"/>
            <a:ext cx="6931025" cy="46206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3"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ipe(up)">
                                      <p:cBhvr>
                                        <p:cTn id="17" dur="10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1026"/>
                                        </p:tgtEl>
                                      </p:cBhvr>
                                    </p:animEffect>
                                    <p:set>
                                      <p:cBhvr>
                                        <p:cTn id="22" dur="1" fill="hold">
                                          <p:stCondLst>
                                            <p:cond delay="999"/>
                                          </p:stCondLst>
                                        </p:cTn>
                                        <p:tgtEl>
                                          <p:spTgt spid="10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SLIKE U IGRI</a:t>
            </a:r>
            <a:endParaRPr lang="hr-HR" b="1" dirty="0">
              <a:latin typeface="+mn-lt"/>
            </a:endParaRPr>
          </a:p>
        </p:txBody>
      </p:sp>
      <p:sp>
        <p:nvSpPr>
          <p:cNvPr id="3" name="Rezervirano mjesto sadržaja 2"/>
          <p:cNvSpPr>
            <a:spLocks noGrp="1"/>
          </p:cNvSpPr>
          <p:nvPr>
            <p:ph idx="1"/>
          </p:nvPr>
        </p:nvSpPr>
        <p:spPr>
          <a:xfrm>
            <a:off x="1676400" y="2506662"/>
            <a:ext cx="10515600" cy="4351338"/>
          </a:xfrm>
        </p:spPr>
        <p:txBody>
          <a:bodyPr>
            <a:normAutofit/>
          </a:bodyPr>
          <a:lstStyle/>
          <a:p>
            <a:pPr>
              <a:buNone/>
            </a:pPr>
            <a:r>
              <a:rPr lang="hr-HR" sz="3200" dirty="0" smtClean="0"/>
              <a:t>SLIK</a:t>
            </a:r>
            <a:r>
              <a:rPr lang="hr-HR" sz="3200" dirty="0" smtClean="0"/>
              <a:t>E </a:t>
            </a:r>
            <a:r>
              <a:rPr lang="hr-HR" sz="3200" dirty="0" smtClean="0"/>
              <a:t>KORIŠTENE U IGRI PREUZETE SU </a:t>
            </a:r>
            <a:r>
              <a:rPr lang="hr-HR" sz="3200" dirty="0" smtClean="0"/>
              <a:t>S INTERNETA</a:t>
            </a:r>
            <a:r>
              <a:rPr lang="hr-HR" sz="3200" dirty="0" smtClean="0"/>
              <a:t>. </a:t>
            </a:r>
          </a:p>
          <a:p>
            <a:pPr>
              <a:buNone/>
            </a:pPr>
            <a:endParaRPr lang="hr-HR" sz="3200" dirty="0"/>
          </a:p>
        </p:txBody>
      </p:sp>
    </p:spTree>
  </p:cSld>
  <p:clrMapOvr>
    <a:masterClrMapping/>
  </p:clrMapOvr>
  <p:transition spd="slow">
    <p:strips/>
    <p:sndAc>
      <p:stSnd>
        <p:snd r:embed="rId2" name="page-flip-01a-radi.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pPr algn="ctr"/>
            <a:r>
              <a:rPr lang="hr-HR" b="1" cap="all" dirty="0" smtClean="0">
                <a:latin typeface="+mn-lt"/>
              </a:rPr>
              <a:t>Ada u Vukovaru</a:t>
            </a:r>
            <a:br>
              <a:rPr lang="hr-HR" b="1" cap="all" dirty="0" smtClean="0">
                <a:latin typeface="+mn-lt"/>
              </a:rPr>
            </a:br>
            <a:r>
              <a:rPr lang="hr-HR" b="1" cap="all" dirty="0" smtClean="0">
                <a:latin typeface="+mn-lt"/>
              </a:rPr>
              <a:t> ili</a:t>
            </a:r>
            <a:br>
              <a:rPr lang="hr-HR" b="1" cap="all" dirty="0" smtClean="0">
                <a:latin typeface="+mn-lt"/>
              </a:rPr>
            </a:br>
            <a:r>
              <a:rPr lang="hr-HR" b="1" cap="all" dirty="0" smtClean="0">
                <a:latin typeface="+mn-lt"/>
              </a:rPr>
              <a:t> Vukovarska Ada</a:t>
            </a:r>
            <a:endParaRPr lang="hr-HR" b="1" cap="all" dirty="0">
              <a:latin typeface="+mn-lt"/>
            </a:endParaRPr>
          </a:p>
        </p:txBody>
      </p:sp>
      <p:sp>
        <p:nvSpPr>
          <p:cNvPr id="3" name="Rezervirano mjesto sadržaja 2"/>
          <p:cNvSpPr>
            <a:spLocks noGrp="1"/>
          </p:cNvSpPr>
          <p:nvPr>
            <p:ph idx="1"/>
          </p:nvPr>
        </p:nvSpPr>
        <p:spPr>
          <a:xfrm>
            <a:off x="1377215" y="2040556"/>
            <a:ext cx="9342120" cy="4001653"/>
          </a:xfrm>
        </p:spPr>
        <p:txBody>
          <a:bodyPr>
            <a:normAutofit fontScale="92500" lnSpcReduction="20000"/>
          </a:bodyPr>
          <a:lstStyle/>
          <a:p>
            <a:pPr algn="just" fontAlgn="base">
              <a:lnSpc>
                <a:spcPct val="150000"/>
              </a:lnSpc>
              <a:buNone/>
            </a:pPr>
            <a:r>
              <a:rPr lang="hr-HR" dirty="0" smtClean="0"/>
              <a:t>   Vukovarska Ada pjeskoviti je otok na Dunavu. To je omiljeno kupalište Vukovaraca te je svega 5 minuta vožnje čamcem udaljen od središta Vukovara. Adu su Vukovarci od milja nazvali Vukovarskim </a:t>
            </a:r>
            <a:r>
              <a:rPr lang="hr-HR" dirty="0" err="1" smtClean="0"/>
              <a:t>Zrćem</a:t>
            </a:r>
            <a:r>
              <a:rPr lang="hr-HR" dirty="0" smtClean="0"/>
              <a:t>.</a:t>
            </a:r>
          </a:p>
          <a:p>
            <a:pPr algn="just" fontAlgn="base">
              <a:lnSpc>
                <a:spcPct val="150000"/>
              </a:lnSpc>
              <a:buNone/>
            </a:pPr>
            <a:r>
              <a:rPr lang="hr-HR" b="1" dirty="0" smtClean="0">
                <a:hlinkClick r:id="rId4"/>
              </a:rPr>
              <a:t>http://www.visitvukovar-srijem.com/hr/vidjeti-dozivjeti/aktivnosti-na-vodi/kupalista-plivalista/vukovarska-ada,175.html</a:t>
            </a:r>
            <a:r>
              <a:rPr lang="hr-HR" b="1" dirty="0" smtClean="0"/>
              <a:t> </a:t>
            </a:r>
          </a:p>
          <a:p>
            <a:endParaRPr lang="hr-HR" dirty="0"/>
          </a:p>
        </p:txBody>
      </p:sp>
      <p:cxnSp>
        <p:nvCxnSpPr>
          <p:cNvPr id="8" name="Ravni poveznik 7"/>
          <p:cNvCxnSpPr/>
          <p:nvPr/>
        </p:nvCxnSpPr>
        <p:spPr>
          <a:xfrm>
            <a:off x="4136571" y="740229"/>
            <a:ext cx="283029"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Akcijski gumb: Polazni 11">
            <a:hlinkClick r:id="rId5"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34818" name="Picture 2" descr="https://www.turizamvukovar.hr/slike/sadrzaj/2016_02_23_22_3827454_b.jpg"/>
          <p:cNvPicPr>
            <a:picLocks noChangeAspect="1" noChangeArrowheads="1"/>
          </p:cNvPicPr>
          <p:nvPr/>
        </p:nvPicPr>
        <p:blipFill>
          <a:blip r:embed="rId6"/>
          <a:srcRect/>
          <a:stretch>
            <a:fillRect/>
          </a:stretch>
        </p:blipFill>
        <p:spPr bwMode="auto">
          <a:xfrm>
            <a:off x="2615747" y="2137296"/>
            <a:ext cx="6811282" cy="4546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4818"/>
                                        </p:tgtEl>
                                        <p:attrNameLst>
                                          <p:attrName>style.visibility</p:attrName>
                                        </p:attrNameLst>
                                      </p:cBhvr>
                                      <p:to>
                                        <p:strVal val="visible"/>
                                      </p:to>
                                    </p:set>
                                    <p:animEffect transition="in" filter="wipe(up)">
                                      <p:cBhvr>
                                        <p:cTn id="17" dur="1000"/>
                                        <p:tgtEl>
                                          <p:spTgt spid="348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34818"/>
                                        </p:tgtEl>
                                      </p:cBhvr>
                                    </p:animEffect>
                                    <p:set>
                                      <p:cBhvr>
                                        <p:cTn id="22" dur="1" fill="hold">
                                          <p:stCondLst>
                                            <p:cond delay="999"/>
                                          </p:stCondLst>
                                        </p:cTn>
                                        <p:tgtEl>
                                          <p:spTgt spid="348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up)">
                                      <p:cBhvr>
                                        <p:cTn id="3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180067"/>
            <a:ext cx="10515600" cy="1325563"/>
          </a:xfrm>
        </p:spPr>
        <p:txBody>
          <a:bodyPr/>
          <a:lstStyle/>
          <a:p>
            <a:pPr algn="ctr"/>
            <a:r>
              <a:rPr lang="hr-HR" b="1" cap="all" dirty="0" smtClean="0">
                <a:latin typeface="+mn-lt"/>
              </a:rPr>
              <a:t>Bosut</a:t>
            </a:r>
            <a:endParaRPr lang="hr-HR" b="1" cap="all" dirty="0">
              <a:latin typeface="+mn-lt"/>
            </a:endParaRPr>
          </a:p>
        </p:txBody>
      </p:sp>
      <p:sp>
        <p:nvSpPr>
          <p:cNvPr id="3" name="Rezervirano mjesto sadržaja 2"/>
          <p:cNvSpPr>
            <a:spLocks noGrp="1"/>
          </p:cNvSpPr>
          <p:nvPr>
            <p:ph idx="1"/>
          </p:nvPr>
        </p:nvSpPr>
        <p:spPr>
          <a:xfrm>
            <a:off x="838200" y="1524000"/>
            <a:ext cx="10515600" cy="5127171"/>
          </a:xfrm>
        </p:spPr>
        <p:txBody>
          <a:bodyPr>
            <a:normAutofit fontScale="77500" lnSpcReduction="20000"/>
          </a:bodyPr>
          <a:lstStyle/>
          <a:p>
            <a:pPr algn="just">
              <a:lnSpc>
                <a:spcPct val="150000"/>
              </a:lnSpc>
              <a:buNone/>
            </a:pPr>
            <a:r>
              <a:rPr lang="hr-HR" dirty="0" smtClean="0"/>
              <a:t>   Bosut je svojevrsna prirodna pojava, pa ga još zovu rijekom bez izvora. Dugačka je 186 km i najduža je lijeva pritoka Save. Prolazi kroz grad Vinkovce te je uz nju najveća uređena šetnica koja vodi sve do izletišta </a:t>
            </a:r>
            <a:r>
              <a:rPr lang="hr-HR" dirty="0" err="1" smtClean="0"/>
              <a:t>Sopot</a:t>
            </a:r>
            <a:r>
              <a:rPr lang="hr-HR" dirty="0" smtClean="0"/>
              <a:t> (4km). Šetnica u samom centru omiljeno je mjesto Vinkovčana svih generacija. Omiljeno kupalište na Bosutu naziva se Banja. </a:t>
            </a:r>
          </a:p>
          <a:p>
            <a:pPr algn="just">
              <a:lnSpc>
                <a:spcPct val="150000"/>
              </a:lnSpc>
              <a:buNone/>
            </a:pPr>
            <a:endParaRPr lang="hr-HR" dirty="0" smtClean="0"/>
          </a:p>
          <a:p>
            <a:pPr algn="just">
              <a:lnSpc>
                <a:spcPct val="150000"/>
              </a:lnSpc>
              <a:buNone/>
            </a:pPr>
            <a:r>
              <a:rPr lang="hr-HR" dirty="0" smtClean="0">
                <a:hlinkClick r:id="rId4"/>
              </a:rPr>
              <a:t>http://ribolovni-</a:t>
            </a:r>
            <a:r>
              <a:rPr lang="hr-HR" dirty="0" err="1" smtClean="0">
                <a:hlinkClick r:id="rId4"/>
              </a:rPr>
              <a:t>savez.hr</a:t>
            </a:r>
            <a:r>
              <a:rPr lang="hr-HR" dirty="0" smtClean="0">
                <a:hlinkClick r:id="rId4"/>
              </a:rPr>
              <a:t>/ribolovne-vode/bosut/</a:t>
            </a:r>
            <a:r>
              <a:rPr lang="hr-HR" dirty="0" smtClean="0"/>
              <a:t> </a:t>
            </a:r>
          </a:p>
          <a:p>
            <a:pPr algn="just">
              <a:lnSpc>
                <a:spcPct val="150000"/>
              </a:lnSpc>
              <a:buNone/>
            </a:pPr>
            <a:endParaRPr lang="hr-HR" dirty="0" smtClean="0"/>
          </a:p>
          <a:p>
            <a:pPr algn="just">
              <a:lnSpc>
                <a:spcPct val="150000"/>
              </a:lnSpc>
              <a:buNone/>
            </a:pPr>
            <a:r>
              <a:rPr lang="hr-HR" dirty="0" smtClean="0">
                <a:hlinkClick r:id="rId5"/>
              </a:rPr>
              <a:t>http://www.visitvukovar-srijem.com/hr/vidjeti-dozivjeti/rekreacija/setnice/uz-bosut-vinkovci,189.html</a:t>
            </a:r>
            <a:r>
              <a:rPr lang="hr-HR" dirty="0" smtClean="0"/>
              <a:t> </a:t>
            </a:r>
            <a:endParaRPr lang="hr-HR" dirty="0"/>
          </a:p>
        </p:txBody>
      </p:sp>
      <p:pic>
        <p:nvPicPr>
          <p:cNvPr id="23554" name="Picture 2" descr="Slikovni rezultat za vinkovci"/>
          <p:cNvPicPr>
            <a:picLocks noChangeAspect="1" noChangeArrowheads="1"/>
          </p:cNvPicPr>
          <p:nvPr/>
        </p:nvPicPr>
        <p:blipFill>
          <a:blip r:embed="rId6"/>
          <a:srcRect/>
          <a:stretch>
            <a:fillRect/>
          </a:stretch>
        </p:blipFill>
        <p:spPr bwMode="auto">
          <a:xfrm>
            <a:off x="1059089" y="1828800"/>
            <a:ext cx="10020479" cy="43658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5301343" y="1143000"/>
            <a:ext cx="283029"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Akcijski gumb: Polazni 6">
            <a:hlinkClick r:id="rId7"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3554"/>
                                        </p:tgtEl>
                                        <p:attrNameLst>
                                          <p:attrName>style.visibility</p:attrName>
                                        </p:attrNameLst>
                                      </p:cBhvr>
                                      <p:to>
                                        <p:strVal val="visible"/>
                                      </p:to>
                                    </p:set>
                                    <p:animEffect transition="in" filter="wipe(up)">
                                      <p:cBhvr>
                                        <p:cTn id="17" dur="1000"/>
                                        <p:tgtEl>
                                          <p:spTgt spid="235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3554"/>
                                        </p:tgtEl>
                                      </p:cBhvr>
                                    </p:animEffect>
                                    <p:set>
                                      <p:cBhvr>
                                        <p:cTn id="22" dur="1" fill="hold">
                                          <p:stCondLst>
                                            <p:cond delay="999"/>
                                          </p:stCondLst>
                                        </p:cTn>
                                        <p:tgtEl>
                                          <p:spTgt spid="2355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ipe(up)">
                                      <p:cBhvr>
                                        <p:cTn id="3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59971" y="136525"/>
            <a:ext cx="10515600" cy="1325563"/>
          </a:xfrm>
        </p:spPr>
        <p:txBody>
          <a:bodyPr/>
          <a:lstStyle/>
          <a:p>
            <a:pPr algn="ctr"/>
            <a:r>
              <a:rPr lang="hr-HR" b="1" cap="all" dirty="0" smtClean="0">
                <a:latin typeface="+mn-lt"/>
              </a:rPr>
              <a:t>Crkva svetog Ivana </a:t>
            </a:r>
            <a:r>
              <a:rPr lang="hr-HR" b="1" cap="all" dirty="0" err="1" smtClean="0">
                <a:latin typeface="+mn-lt"/>
              </a:rPr>
              <a:t>Kapistrana</a:t>
            </a:r>
            <a:r>
              <a:rPr lang="hr-HR" b="1" cap="all" dirty="0" smtClean="0">
                <a:latin typeface="+mn-lt"/>
              </a:rPr>
              <a:t> </a:t>
            </a:r>
            <a:endParaRPr lang="hr-HR" b="1" cap="all" dirty="0">
              <a:latin typeface="+mn-lt"/>
            </a:endParaRPr>
          </a:p>
        </p:txBody>
      </p:sp>
      <p:sp>
        <p:nvSpPr>
          <p:cNvPr id="3" name="Rezervirano mjesto sadržaja 2"/>
          <p:cNvSpPr>
            <a:spLocks noGrp="1"/>
          </p:cNvSpPr>
          <p:nvPr>
            <p:ph idx="1"/>
          </p:nvPr>
        </p:nvSpPr>
        <p:spPr>
          <a:xfrm>
            <a:off x="838200" y="1825625"/>
            <a:ext cx="10515600" cy="4694918"/>
          </a:xfrm>
        </p:spPr>
        <p:txBody>
          <a:bodyPr>
            <a:normAutofit/>
          </a:bodyPr>
          <a:lstStyle/>
          <a:p>
            <a:pPr algn="just">
              <a:lnSpc>
                <a:spcPct val="150000"/>
              </a:lnSpc>
              <a:buNone/>
            </a:pPr>
            <a:r>
              <a:rPr lang="hr-HR" dirty="0" smtClean="0"/>
              <a:t>   Crkva svetog Ivana </a:t>
            </a:r>
            <a:r>
              <a:rPr lang="hr-HR" dirty="0" err="1" smtClean="0"/>
              <a:t>Kapistrana</a:t>
            </a:r>
            <a:r>
              <a:rPr lang="hr-HR" dirty="0" smtClean="0"/>
              <a:t> nalazi se u Iloku. Ona je ujedno i samostan i svetište. Ponosno stoji iznad Dunava. S kule u sklopu samostana, na visini od 100 m, vidi se cijela okolica grada Iloka.</a:t>
            </a:r>
          </a:p>
          <a:p>
            <a:pPr>
              <a:buNone/>
            </a:pPr>
            <a:endParaRPr lang="hr-HR" dirty="0" smtClean="0"/>
          </a:p>
          <a:p>
            <a:pPr algn="just">
              <a:buNone/>
            </a:pPr>
            <a:r>
              <a:rPr lang="hr-HR" dirty="0" smtClean="0">
                <a:hlinkClick r:id="rId4"/>
              </a:rPr>
              <a:t>http://www.turizamilok.hr/hr/sto-vidjeti-i-</a:t>
            </a:r>
            <a:r>
              <a:rPr lang="hr-HR" dirty="0" err="1" smtClean="0">
                <a:hlinkClick r:id="rId4"/>
              </a:rPr>
              <a:t>dozivjeti</a:t>
            </a:r>
            <a:r>
              <a:rPr lang="hr-HR" dirty="0" smtClean="0">
                <a:hlinkClick r:id="rId4"/>
              </a:rPr>
              <a:t>/atraktivnosti-i-znamenitosti/</a:t>
            </a:r>
            <a:r>
              <a:rPr lang="hr-HR" dirty="0" err="1" smtClean="0">
                <a:hlinkClick r:id="rId4"/>
              </a:rPr>
              <a:t>svetiste</a:t>
            </a:r>
            <a:r>
              <a:rPr lang="hr-HR" dirty="0" smtClean="0">
                <a:hlinkClick r:id="rId4"/>
              </a:rPr>
              <a:t>-crkva-i-samostan-sv-ivana-</a:t>
            </a:r>
            <a:r>
              <a:rPr lang="hr-HR" dirty="0" err="1" smtClean="0">
                <a:hlinkClick r:id="rId4"/>
              </a:rPr>
              <a:t>kapistrana</a:t>
            </a:r>
            <a:r>
              <a:rPr lang="hr-HR" dirty="0" smtClean="0">
                <a:hlinkClick r:id="rId4"/>
              </a:rPr>
              <a:t>/</a:t>
            </a:r>
            <a:r>
              <a:rPr lang="hr-HR" dirty="0" smtClean="0"/>
              <a:t> </a:t>
            </a:r>
          </a:p>
          <a:p>
            <a:pPr>
              <a:buNone/>
            </a:pPr>
            <a:r>
              <a:rPr lang="hr-HR" dirty="0" smtClean="0"/>
              <a:t> </a:t>
            </a:r>
            <a:endParaRPr lang="hr-HR" dirty="0"/>
          </a:p>
        </p:txBody>
      </p:sp>
      <p:pic>
        <p:nvPicPr>
          <p:cNvPr id="24578" name="Picture 2" descr="Povezana slika"/>
          <p:cNvPicPr>
            <a:picLocks noChangeAspect="1" noChangeArrowheads="1"/>
          </p:cNvPicPr>
          <p:nvPr/>
        </p:nvPicPr>
        <p:blipFill>
          <a:blip r:embed="rId5"/>
          <a:srcRect/>
          <a:stretch>
            <a:fillRect/>
          </a:stretch>
        </p:blipFill>
        <p:spPr bwMode="auto">
          <a:xfrm>
            <a:off x="2637517" y="1510052"/>
            <a:ext cx="6898368" cy="5173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2013857" y="1066800"/>
            <a:ext cx="283029"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4578"/>
                                        </p:tgtEl>
                                        <p:attrNameLst>
                                          <p:attrName>style.visibility</p:attrName>
                                        </p:attrNameLst>
                                      </p:cBhvr>
                                      <p:to>
                                        <p:strVal val="visible"/>
                                      </p:to>
                                    </p:set>
                                    <p:animEffect transition="in" filter="wipe(up)">
                                      <p:cBhvr>
                                        <p:cTn id="17" dur="1000"/>
                                        <p:tgtEl>
                                          <p:spTgt spid="245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4578"/>
                                        </p:tgtEl>
                                      </p:cBhvr>
                                    </p:animEffect>
                                    <p:set>
                                      <p:cBhvr>
                                        <p:cTn id="22" dur="1" fill="hold">
                                          <p:stCondLst>
                                            <p:cond delay="999"/>
                                          </p:stCondLst>
                                        </p:cTn>
                                        <p:tgtEl>
                                          <p:spTgt spid="2457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ipe(up)">
                                      <p:cBhvr>
                                        <p:cTn id="3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cap="all" dirty="0" err="1" smtClean="0">
                <a:latin typeface="+mn-lt"/>
              </a:rPr>
              <a:t>Čukala</a:t>
            </a:r>
            <a:endParaRPr lang="hr-HR" b="1" cap="all"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a:t>
            </a:r>
            <a:r>
              <a:rPr lang="hr-HR" dirty="0" err="1" smtClean="0"/>
              <a:t>Čukala</a:t>
            </a:r>
            <a:r>
              <a:rPr lang="hr-HR" dirty="0" smtClean="0"/>
              <a:t> je najviša visinska točka u Vukovarsko-srijemskoj županiji. Nalazi se kod Iloka na 294 m nadmorske visine.</a:t>
            </a:r>
          </a:p>
          <a:p>
            <a:pPr algn="just">
              <a:lnSpc>
                <a:spcPct val="150000"/>
              </a:lnSpc>
              <a:buNone/>
            </a:pPr>
            <a:endParaRPr lang="hr-HR" dirty="0" smtClean="0"/>
          </a:p>
          <a:p>
            <a:pPr algn="just">
              <a:lnSpc>
                <a:spcPct val="150000"/>
              </a:lnSpc>
              <a:buNone/>
            </a:pPr>
            <a:r>
              <a:rPr lang="hr-HR" dirty="0" smtClean="0">
                <a:hlinkClick r:id="rId4"/>
              </a:rPr>
              <a:t>http://www.vusz.hr/</a:t>
            </a:r>
            <a:r>
              <a:rPr lang="hr-HR" dirty="0" err="1" smtClean="0">
                <a:hlinkClick r:id="rId4"/>
              </a:rPr>
              <a:t>info</a:t>
            </a:r>
            <a:r>
              <a:rPr lang="hr-HR" dirty="0" smtClean="0">
                <a:hlinkClick r:id="rId4"/>
              </a:rPr>
              <a:t>/osnovni-podaci</a:t>
            </a:r>
            <a:r>
              <a:rPr lang="hr-HR" dirty="0" smtClean="0"/>
              <a:t> </a:t>
            </a:r>
            <a:endParaRPr lang="hr-HR" dirty="0"/>
          </a:p>
        </p:txBody>
      </p:sp>
      <p:cxnSp>
        <p:nvCxnSpPr>
          <p:cNvPr id="4" name="Ravni poveznik 3"/>
          <p:cNvCxnSpPr/>
          <p:nvPr/>
        </p:nvCxnSpPr>
        <p:spPr>
          <a:xfrm>
            <a:off x="5148943" y="1306287"/>
            <a:ext cx="283029"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5602" name="Picture 2" descr="Povezana slika"/>
          <p:cNvPicPr>
            <a:picLocks noChangeAspect="1" noChangeArrowheads="1"/>
          </p:cNvPicPr>
          <p:nvPr/>
        </p:nvPicPr>
        <p:blipFill>
          <a:blip r:embed="rId5"/>
          <a:srcRect/>
          <a:stretch>
            <a:fillRect/>
          </a:stretch>
        </p:blipFill>
        <p:spPr bwMode="auto">
          <a:xfrm>
            <a:off x="2180318" y="1850571"/>
            <a:ext cx="7929637" cy="44604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1043859" y="1306287"/>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5602"/>
                                        </p:tgtEl>
                                        <p:attrNameLst>
                                          <p:attrName>style.visibility</p:attrName>
                                        </p:attrNameLst>
                                      </p:cBhvr>
                                      <p:to>
                                        <p:strVal val="visible"/>
                                      </p:to>
                                    </p:set>
                                    <p:animEffect transition="in" filter="wipe(up)">
                                      <p:cBhvr>
                                        <p:cTn id="17" dur="1000"/>
                                        <p:tgtEl>
                                          <p:spTgt spid="2560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5602"/>
                                        </p:tgtEl>
                                      </p:cBhvr>
                                    </p:animEffect>
                                    <p:set>
                                      <p:cBhvr>
                                        <p:cTn id="22" dur="1" fill="hold">
                                          <p:stCondLst>
                                            <p:cond delay="999"/>
                                          </p:stCondLst>
                                        </p:cTn>
                                        <p:tgtEl>
                                          <p:spTgt spid="2560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cap="all" dirty="0" smtClean="0">
                <a:latin typeface="+mn-lt"/>
              </a:rPr>
              <a:t>Ćup </a:t>
            </a:r>
            <a:r>
              <a:rPr lang="hr-HR" b="1" cap="all" dirty="0" err="1" smtClean="0">
                <a:latin typeface="+mn-lt"/>
              </a:rPr>
              <a:t>Orion</a:t>
            </a:r>
            <a:endParaRPr lang="hr-HR" b="1" cap="all"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a:t>
            </a:r>
            <a:r>
              <a:rPr lang="hr-HR" dirty="0" err="1" smtClean="0"/>
              <a:t>Orion</a:t>
            </a:r>
            <a:r>
              <a:rPr lang="hr-HR" dirty="0" smtClean="0"/>
              <a:t> se smatra najstarijim europskim kalendarom. Posuda je pronađena u Vinkovcima. Svjedoči da je život postojao prije više od 5000 godina. </a:t>
            </a:r>
          </a:p>
          <a:p>
            <a:pPr algn="just">
              <a:lnSpc>
                <a:spcPct val="150000"/>
              </a:lnSpc>
              <a:buNone/>
            </a:pPr>
            <a:endParaRPr lang="hr-HR" dirty="0" smtClean="0"/>
          </a:p>
          <a:p>
            <a:pPr algn="just">
              <a:lnSpc>
                <a:spcPct val="150000"/>
              </a:lnSpc>
              <a:buNone/>
            </a:pPr>
            <a:r>
              <a:rPr lang="hr-HR" dirty="0" smtClean="0">
                <a:hlinkClick r:id="rId4"/>
              </a:rPr>
              <a:t>http://visitvukovar-srijem.com/hr/vidjeti-dozivjeti/kulturni-i-povijesni-turizam/arheologija/arheoloski-lokalitet-vucedol/</a:t>
            </a:r>
            <a:r>
              <a:rPr lang="hr-HR" dirty="0" smtClean="0"/>
              <a:t> </a:t>
            </a:r>
            <a:endParaRPr lang="hr-HR" dirty="0"/>
          </a:p>
        </p:txBody>
      </p:sp>
      <p:cxnSp>
        <p:nvCxnSpPr>
          <p:cNvPr id="4" name="Ravni poveznik 3"/>
          <p:cNvCxnSpPr/>
          <p:nvPr/>
        </p:nvCxnSpPr>
        <p:spPr>
          <a:xfrm>
            <a:off x="4778829" y="1273629"/>
            <a:ext cx="283029"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6626" name="Picture 2" descr="http://visitvukovar-srijem.com/files/images/2017/vucedol3.jpg"/>
          <p:cNvPicPr>
            <a:picLocks noChangeAspect="1" noChangeArrowheads="1"/>
          </p:cNvPicPr>
          <p:nvPr/>
        </p:nvPicPr>
        <p:blipFill>
          <a:blip r:embed="rId5"/>
          <a:srcRect/>
          <a:stretch>
            <a:fillRect/>
          </a:stretch>
        </p:blipFill>
        <p:spPr bwMode="auto">
          <a:xfrm>
            <a:off x="2191203" y="1534885"/>
            <a:ext cx="7620000" cy="5086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6626"/>
                                        </p:tgtEl>
                                        <p:attrNameLst>
                                          <p:attrName>style.visibility</p:attrName>
                                        </p:attrNameLst>
                                      </p:cBhvr>
                                      <p:to>
                                        <p:strVal val="visible"/>
                                      </p:to>
                                    </p:set>
                                    <p:animEffect transition="in" filter="wipe(up)">
                                      <p:cBhvr>
                                        <p:cTn id="17" dur="1000"/>
                                        <p:tgtEl>
                                          <p:spTgt spid="266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6626"/>
                                        </p:tgtEl>
                                      </p:cBhvr>
                                    </p:animEffect>
                                    <p:set>
                                      <p:cBhvr>
                                        <p:cTn id="22" dur="1" fill="hold">
                                          <p:stCondLst>
                                            <p:cond delay="999"/>
                                          </p:stCondLst>
                                        </p:cTn>
                                        <p:tgtEl>
                                          <p:spTgt spid="266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hr-HR" b="1" dirty="0" smtClean="0">
                <a:latin typeface="+mn-lt"/>
              </a:rPr>
              <a:t>DVORAC ODESCALCHI</a:t>
            </a:r>
            <a:endParaRPr lang="hr-HR" b="1" dirty="0">
              <a:latin typeface="+mn-lt"/>
            </a:endParaRPr>
          </a:p>
        </p:txBody>
      </p:sp>
      <p:sp>
        <p:nvSpPr>
          <p:cNvPr id="3" name="Rezervirano mjesto sadržaja 2"/>
          <p:cNvSpPr>
            <a:spLocks noGrp="1"/>
          </p:cNvSpPr>
          <p:nvPr>
            <p:ph idx="1"/>
          </p:nvPr>
        </p:nvSpPr>
        <p:spPr/>
        <p:txBody>
          <a:bodyPr/>
          <a:lstStyle/>
          <a:p>
            <a:pPr algn="just">
              <a:lnSpc>
                <a:spcPct val="150000"/>
              </a:lnSpc>
              <a:buNone/>
            </a:pPr>
            <a:r>
              <a:rPr lang="hr-HR" dirty="0" smtClean="0"/>
              <a:t>   Dvorac </a:t>
            </a:r>
            <a:r>
              <a:rPr lang="hr-HR" dirty="0" err="1" smtClean="0"/>
              <a:t>Odescalchi</a:t>
            </a:r>
            <a:r>
              <a:rPr lang="hr-HR" dirty="0" smtClean="0"/>
              <a:t> dio je srednjovjekovne jezgre grad Iloka, važna građevina još iz 15. st. U njemu je danas smješten Muzej grada Iloka, a ispod same zgrade smješteni su iločki podrumi. </a:t>
            </a:r>
          </a:p>
          <a:p>
            <a:pPr algn="just">
              <a:lnSpc>
                <a:spcPct val="150000"/>
              </a:lnSpc>
              <a:buNone/>
            </a:pPr>
            <a:endParaRPr lang="hr-HR" dirty="0" smtClean="0"/>
          </a:p>
          <a:p>
            <a:pPr algn="just">
              <a:lnSpc>
                <a:spcPct val="150000"/>
              </a:lnSpc>
              <a:buNone/>
            </a:pPr>
            <a:r>
              <a:rPr lang="hr-HR" dirty="0" smtClean="0">
                <a:hlinkClick r:id="rId4"/>
              </a:rPr>
              <a:t>http://www.turizamilok.hr/hr/sto-vidjeti-i-</a:t>
            </a:r>
            <a:r>
              <a:rPr lang="hr-HR" dirty="0" err="1" smtClean="0">
                <a:hlinkClick r:id="rId4"/>
              </a:rPr>
              <a:t>dozivjeti</a:t>
            </a:r>
            <a:r>
              <a:rPr lang="hr-HR" dirty="0" smtClean="0">
                <a:hlinkClick r:id="rId4"/>
              </a:rPr>
              <a:t>/atraktivnosti-i-znamenitosti/dvorac-</a:t>
            </a:r>
            <a:r>
              <a:rPr lang="hr-HR" dirty="0" err="1" smtClean="0">
                <a:hlinkClick r:id="rId4"/>
              </a:rPr>
              <a:t>odescalchi</a:t>
            </a:r>
            <a:r>
              <a:rPr lang="hr-HR" dirty="0" smtClean="0">
                <a:hlinkClick r:id="rId4"/>
              </a:rPr>
              <a:t>/</a:t>
            </a:r>
            <a:r>
              <a:rPr lang="hr-HR" dirty="0" smtClean="0"/>
              <a:t> </a:t>
            </a:r>
          </a:p>
        </p:txBody>
      </p:sp>
      <p:cxnSp>
        <p:nvCxnSpPr>
          <p:cNvPr id="4" name="Ravni poveznik 3"/>
          <p:cNvCxnSpPr/>
          <p:nvPr/>
        </p:nvCxnSpPr>
        <p:spPr>
          <a:xfrm>
            <a:off x="3603171" y="1317172"/>
            <a:ext cx="283029"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7650" name="Picture 2" descr="Slikovni rezultat za dvorac odelaschi"/>
          <p:cNvPicPr>
            <a:picLocks noChangeAspect="1" noChangeArrowheads="1"/>
          </p:cNvPicPr>
          <p:nvPr/>
        </p:nvPicPr>
        <p:blipFill>
          <a:blip r:embed="rId5"/>
          <a:srcRect/>
          <a:stretch>
            <a:fillRect/>
          </a:stretch>
        </p:blipFill>
        <p:spPr bwMode="auto">
          <a:xfrm>
            <a:off x="1024539" y="1698171"/>
            <a:ext cx="10077848" cy="47352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Akcijski gumb: Polazni 5">
            <a:hlinkClick r:id="rId6" action="ppaction://hlinksldjump" highlightClick="1"/>
          </p:cNvPr>
          <p:cNvSpPr/>
          <p:nvPr/>
        </p:nvSpPr>
        <p:spPr>
          <a:xfrm>
            <a:off x="10961915" y="272143"/>
            <a:ext cx="816428" cy="762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ransition spd="slow">
    <p:strips/>
    <p:sndAc>
      <p:stSnd>
        <p:snd r:embed="rId2" name="page-flip-01a-radi.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7650"/>
                                        </p:tgtEl>
                                        <p:attrNameLst>
                                          <p:attrName>style.visibility</p:attrName>
                                        </p:attrNameLst>
                                      </p:cBhvr>
                                      <p:to>
                                        <p:strVal val="visible"/>
                                      </p:to>
                                    </p:set>
                                    <p:animEffect transition="in" filter="wipe(up)">
                                      <p:cBhvr>
                                        <p:cTn id="17" dur="1000"/>
                                        <p:tgtEl>
                                          <p:spTgt spid="276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1000"/>
                                        <p:tgtEl>
                                          <p:spTgt spid="27650"/>
                                        </p:tgtEl>
                                      </p:cBhvr>
                                    </p:animEffect>
                                    <p:set>
                                      <p:cBhvr>
                                        <p:cTn id="22" dur="1" fill="hold">
                                          <p:stCondLst>
                                            <p:cond delay="999"/>
                                          </p:stCondLst>
                                        </p:cTn>
                                        <p:tgtEl>
                                          <p:spTgt spid="2765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up)">
                                      <p:cBhvr>
                                        <p:cTn id="27" dur="2000"/>
                                        <p:tgtEl>
                                          <p:spTgt spid="3">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up)">
                                      <p:cBhvr>
                                        <p:cTn id="3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1004</TotalTime>
  <Words>1990</Words>
  <Application>Microsoft Office PowerPoint</Application>
  <PresentationFormat>Prilagođeno</PresentationFormat>
  <Paragraphs>216</Paragraphs>
  <Slides>36</Slides>
  <Notes>5</Notes>
  <HiddenSlides>0</HiddenSlides>
  <MMClips>0</MMClips>
  <ScaleCrop>false</ScaleCrop>
  <HeadingPairs>
    <vt:vector size="4" baseType="variant">
      <vt:variant>
        <vt:lpstr>Tema</vt:lpstr>
      </vt:variant>
      <vt:variant>
        <vt:i4>1</vt:i4>
      </vt:variant>
      <vt:variant>
        <vt:lpstr>Naslovi slajdova</vt:lpstr>
      </vt:variant>
      <vt:variant>
        <vt:i4>36</vt:i4>
      </vt:variant>
    </vt:vector>
  </HeadingPairs>
  <TitlesOfParts>
    <vt:vector size="37" baseType="lpstr">
      <vt:lpstr>Office Theme</vt:lpstr>
      <vt:lpstr>ZAVRTI KOLO  I UPOZNAJ  VUKOVARSKO-SRIJEMSKU  ŽUPANIJU!</vt:lpstr>
      <vt:lpstr>Zaigrajmo igru Zavrti kolo!</vt:lpstr>
      <vt:lpstr>Slajd 3</vt:lpstr>
      <vt:lpstr>Ada u Vukovaru  ili  Vukovarska Ada</vt:lpstr>
      <vt:lpstr>Bosut</vt:lpstr>
      <vt:lpstr>Crkva svetog Ivana Kapistrana </vt:lpstr>
      <vt:lpstr>Čukala</vt:lpstr>
      <vt:lpstr>Ćup Orion</vt:lpstr>
      <vt:lpstr>DVORAC ODESCALCHI</vt:lpstr>
      <vt:lpstr>DŽAMIJA U GUNJI</vt:lpstr>
      <vt:lpstr>ĐELETOVCI</vt:lpstr>
      <vt:lpstr>ELTZ- DVORAC U VUKOVARU</vt:lpstr>
      <vt:lpstr>FRUŠKA GORA</vt:lpstr>
      <vt:lpstr>Slajd 14</vt:lpstr>
      <vt:lpstr>GRADSKO KAZALIŠTE JOZA IVAKIĆ</vt:lpstr>
      <vt:lpstr>HRVATSKI DOM VUKOVAR</vt:lpstr>
      <vt:lpstr>ILAČA</vt:lpstr>
      <vt:lpstr>JEZGRA GRADA VUKOVARA</vt:lpstr>
      <vt:lpstr>KUNJEVCI</vt:lpstr>
      <vt:lpstr>LADANJSKO IMANJE PRINCIPOVAC</vt:lpstr>
      <vt:lpstr>LJEKARNA KIRCHBAUM</vt:lpstr>
      <vt:lpstr>MANIFESTACIJA ŽETVENE SVEČANOSTI U CERNI</vt:lpstr>
      <vt:lpstr>NIJEMCI</vt:lpstr>
      <vt:lpstr>NJIVE VUKOVARSKO-SRIJEMSKE ŽUPANIJE</vt:lpstr>
      <vt:lpstr>Slajd 25</vt:lpstr>
      <vt:lpstr>OTOČKI I BOŠNJAČKI VIROVI</vt:lpstr>
      <vt:lpstr>PARK U CERNI</vt:lpstr>
      <vt:lpstr>ROKOVAČKE ZIDINE</vt:lpstr>
      <vt:lpstr>SUVARA - OTOK</vt:lpstr>
      <vt:lpstr>ŠUMA SPAČVA</vt:lpstr>
      <vt:lpstr>TOVARNIK</vt:lpstr>
      <vt:lpstr>UZ SAVU- ŽUPANJA</vt:lpstr>
      <vt:lpstr>VUČEDOL</vt:lpstr>
      <vt:lpstr>ZAVIČAJNI MUZEJ STJEPAN GRUBER</vt:lpstr>
      <vt:lpstr>ŽUPANJSKI VIROVI</vt:lpstr>
      <vt:lpstr>SLIKE U IGRI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Zaigrajmo igru Zavrti kolo!</dc:title>
  <dc:creator>tekhnologic</dc:creator>
  <cp:lastModifiedBy>korisnik</cp:lastModifiedBy>
  <cp:revision>95</cp:revision>
  <dcterms:created xsi:type="dcterms:W3CDTF">2017-02-18T00:54:12Z</dcterms:created>
  <dcterms:modified xsi:type="dcterms:W3CDTF">2018-12-10T13:07:31Z</dcterms:modified>
</cp:coreProperties>
</file>