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8" r:id="rId2"/>
    <p:sldId id="271" r:id="rId3"/>
    <p:sldId id="272" r:id="rId4"/>
    <p:sldId id="270" r:id="rId5"/>
    <p:sldId id="269" r:id="rId6"/>
    <p:sldId id="256" r:id="rId7"/>
    <p:sldId id="257" r:id="rId8"/>
    <p:sldId id="258" r:id="rId9"/>
    <p:sldId id="259" r:id="rId10"/>
    <p:sldId id="260" r:id="rId11"/>
    <p:sldId id="261" r:id="rId12"/>
    <p:sldId id="273" r:id="rId13"/>
    <p:sldId id="262" r:id="rId14"/>
    <p:sldId id="263" r:id="rId15"/>
    <p:sldId id="264" r:id="rId16"/>
    <p:sldId id="265" r:id="rId17"/>
    <p:sldId id="266" r:id="rId18"/>
    <p:sldId id="267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47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51966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641812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54577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91571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889291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27733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767500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46705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210178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96419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610094"/>
      </p:ext>
    </p:extLst>
  </p:cSld>
  <p:clrMapOvr>
    <a:masterClrMapping/>
  </p:clrMapOvr>
  <p:transition spd="med">
    <p:strips/>
    <p:sndAc>
      <p:stSnd>
        <p:snd r:embed="rId1" name="page-flip-01a-radi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1EC5A-7A61-46B7-A527-4116AF6FF72B}" type="datetimeFigureOut">
              <a:rPr lang="en-GB" smtClean="0"/>
              <a:pPr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05F86-1057-47C9-BFE2-4CD5A81B67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3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>
    <p:strips/>
    <p:sndAc>
      <p:stSnd>
        <p:snd r:embed="rId13" name="page-flip-01a-radi.wav"/>
      </p:stSnd>
    </p:sndAc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/4.0/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251284" y="2791326"/>
            <a:ext cx="9785684" cy="2759696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400" b="1" dirty="0" smtClean="0"/>
              <a:t>NAUČI POVEZATI MJESECE I GODIŠNJA DOBA!</a:t>
            </a:r>
          </a:p>
          <a:p>
            <a:pPr algn="ctr"/>
            <a:endParaRPr lang="hr-HR" sz="2400" b="1" dirty="0" smtClean="0"/>
          </a:p>
          <a:p>
            <a:pPr algn="ctr"/>
            <a:r>
              <a:rPr lang="hr-HR" sz="2400" b="1" dirty="0" smtClean="0"/>
              <a:t>PROVJERI SVOJE ZNANJE SNALAŽENJA NA KALENDARU!</a:t>
            </a:r>
          </a:p>
          <a:p>
            <a:pPr algn="ctr"/>
            <a:endParaRPr lang="hr-HR" sz="2400" b="1" dirty="0" smtClean="0"/>
          </a:p>
          <a:p>
            <a:pPr algn="ctr"/>
            <a:r>
              <a:rPr lang="hr-HR" sz="2400" b="1" dirty="0" smtClean="0"/>
              <a:t>PRONAĐI ZANIMLJIV DOGAĐAJ NA KALENDARU I UPOZNAJ VUKOVAR I OKOLICU!</a:t>
            </a:r>
            <a:endParaRPr lang="hr-HR" sz="2400" b="1" dirty="0"/>
          </a:p>
        </p:txBody>
      </p:sp>
      <p:sp>
        <p:nvSpPr>
          <p:cNvPr id="5" name="TekstniOkvir 4"/>
          <p:cNvSpPr txBox="1"/>
          <p:nvPr/>
        </p:nvSpPr>
        <p:spPr>
          <a:xfrm>
            <a:off x="8163612" y="6155703"/>
            <a:ext cx="385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Izradila: Marija Zadro, mag.prim.educ.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8855317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615336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SVIBANJ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Praznik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rada u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Adici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 grada- jedan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od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simbola-vodotoranj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Bonofest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 crkvi sv.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Filipa i Jakova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Nebo nad Vukovarom (povratak ljetnikovca- Gradskog muzeja u </a:t>
                      </a:r>
                      <a:r>
                        <a:rPr lang="hr-HR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Elipsa 3"/>
          <p:cNvSpPr/>
          <p:nvPr/>
        </p:nvSpPr>
        <p:spPr>
          <a:xfrm>
            <a:off x="7583419" y="181554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Elipsa 4"/>
          <p:cNvSpPr/>
          <p:nvPr/>
        </p:nvSpPr>
        <p:spPr>
          <a:xfrm>
            <a:off x="4132052" y="467551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2481204" y="178949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2415396" y="370073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9264770" y="276045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/>
          <p:cNvSpPr/>
          <p:nvPr/>
        </p:nvSpPr>
        <p:spPr>
          <a:xfrm>
            <a:off x="5857335" y="2708694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3949831" y="5175317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5081048" y="3148554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1500433" y="4139937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1868078" y="2273430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7.5.?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8061489" y="1849224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10.5.?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9154998" y="3187831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2059758" y="2634791"/>
            <a:ext cx="14564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Ponedjeljak.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6254686" y="3766008"/>
            <a:ext cx="123962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16.5.2018.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9469227" y="3511484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Petak.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8328583" y="2210586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Četvrtak.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5076336" y="5802198"/>
            <a:ext cx="136217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29.5.2018.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2069185" y="4510726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21.dan.</a:t>
            </a:r>
            <a:endParaRPr lang="hr-HR" b="1" dirty="0"/>
          </a:p>
        </p:txBody>
      </p:sp>
      <p:sp>
        <p:nvSpPr>
          <p:cNvPr id="23" name="Elipsa 22"/>
          <p:cNvSpPr/>
          <p:nvPr/>
        </p:nvSpPr>
        <p:spPr>
          <a:xfrm>
            <a:off x="4171094" y="855616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Elipsa 23"/>
          <p:cNvSpPr/>
          <p:nvPr/>
        </p:nvSpPr>
        <p:spPr>
          <a:xfrm>
            <a:off x="741308" y="277082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739739" y="4701753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7593025" y="867266"/>
            <a:ext cx="448574" cy="33643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9390243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434644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LIPANJ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Fišijada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uoči Dana Dunava u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Šarengradu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Dani Dunava u Vukovaru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Elipsa 3"/>
          <p:cNvSpPr/>
          <p:nvPr/>
        </p:nvSpPr>
        <p:spPr>
          <a:xfrm>
            <a:off x="5857335" y="2708694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Elipsa 4"/>
          <p:cNvSpPr/>
          <p:nvPr/>
        </p:nvSpPr>
        <p:spPr>
          <a:xfrm>
            <a:off x="2429773" y="370648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/>
          <p:cNvSpPr/>
          <p:nvPr/>
        </p:nvSpPr>
        <p:spPr>
          <a:xfrm>
            <a:off x="9244641" y="176553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704489" y="1808671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10987177" y="463813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7579742" y="373236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518475" y="2375555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7758260" y="2224727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4875229" y="3329232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2000054" y="4196498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18.6.?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10135385" y="5063765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30.6.?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8099197" y="3678026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10421334" y="5396846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Subota.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8997886" y="2851609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8.6.2018.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8385144" y="4020532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Četvrtak.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5566530" y="3709447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13.dan.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1654405" y="3030717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3.6.2018.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2163452" y="4548434"/>
            <a:ext cx="155070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Ponedjeljak.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9289849" y="468289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7564744" y="468289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55657187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81333" y="0"/>
            <a:ext cx="8342878" cy="1325563"/>
          </a:xfrm>
        </p:spPr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Reci točan odgovor i pokaži ga!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29573" y="1506447"/>
            <a:ext cx="10515600" cy="50323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dirty="0" smtClean="0"/>
              <a:t>Klikni mišem i otvori prvo pitanje.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Pronađi ga na kalendaru, reci točan odgovor ili ga zapiši.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Klikni mišem i provjeri točan odgovor.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Svaki točan odgovor nosi jedan bod.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Skupljaj bodove, budi pošten i pobijedi. </a:t>
            </a:r>
          </a:p>
          <a:p>
            <a:pPr>
              <a:buNone/>
            </a:pPr>
            <a:endParaRPr lang="hr-HR" dirty="0" smtClean="0"/>
          </a:p>
          <a:p>
            <a:pPr>
              <a:lnSpc>
                <a:spcPct val="170000"/>
              </a:lnSpc>
              <a:buNone/>
            </a:pPr>
            <a:r>
              <a:rPr lang="hr-HR" dirty="0" smtClean="0"/>
              <a:t>Ako u mjesecu imaš zeleni krug, pročitaj što bi toga dana mogao raditi. To je zapravo neki </a:t>
            </a:r>
          </a:p>
          <a:p>
            <a:pPr>
              <a:lnSpc>
                <a:spcPct val="170000"/>
              </a:lnSpc>
              <a:buNone/>
            </a:pPr>
            <a:r>
              <a:rPr lang="hr-HR" dirty="0" smtClean="0"/>
              <a:t>događaj koji možeš sa svojom obitelji ili prijateljima posjetiti.</a:t>
            </a:r>
          </a:p>
          <a:p>
            <a:endParaRPr lang="hr-HR" dirty="0"/>
          </a:p>
        </p:txBody>
      </p:sp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01242"/>
              </p:ext>
            </p:extLst>
          </p:nvPr>
        </p:nvGraphicFramePr>
        <p:xfrm>
          <a:off x="115149" y="102010"/>
          <a:ext cx="11961705" cy="6680136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SRPANJ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Žetva i vršidba u prošlosti (žito) - Županja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Natjecanje orača na njivi Vukovarsko-srijemske</a:t>
                      </a:r>
                      <a:r>
                        <a:rPr lang="hr-H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županije-</a:t>
                      </a:r>
                      <a:r>
                        <a:rPr lang="hr-HR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Retkovci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Nedjeljom</a:t>
                      </a:r>
                      <a:r>
                        <a:rPr lang="hr-HR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 Ada krcata kupačima, a sa skele kraj Križa prijevoz je čamcima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Izlet autobusom Čazmatrans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TekstniOkvir 3"/>
          <p:cNvSpPr txBox="1"/>
          <p:nvPr/>
        </p:nvSpPr>
        <p:spPr>
          <a:xfrm>
            <a:off x="315800" y="6051118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27.7.2018.</a:t>
            </a:r>
            <a:endParaRPr lang="hr-HR" b="1" dirty="0"/>
          </a:p>
        </p:txBody>
      </p:sp>
      <p:sp>
        <p:nvSpPr>
          <p:cNvPr id="5" name="TekstniOkvir 4"/>
          <p:cNvSpPr txBox="1"/>
          <p:nvPr/>
        </p:nvSpPr>
        <p:spPr>
          <a:xfrm>
            <a:off x="2261692" y="6039438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3. nedjelju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6" name="TekstniOkvir 5"/>
          <p:cNvSpPr txBox="1"/>
          <p:nvPr/>
        </p:nvSpPr>
        <p:spPr>
          <a:xfrm>
            <a:off x="4314337" y="6067720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5.utorka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7" name="TekstniOkvir 6"/>
          <p:cNvSpPr txBox="1"/>
          <p:nvPr/>
        </p:nvSpPr>
        <p:spPr>
          <a:xfrm>
            <a:off x="6351328" y="6051266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3.7.2018.</a:t>
            </a:r>
            <a:endParaRPr lang="hr-HR" b="1" dirty="0"/>
          </a:p>
        </p:txBody>
      </p:sp>
      <p:sp>
        <p:nvSpPr>
          <p:cNvPr id="8" name="TekstniOkvir 7"/>
          <p:cNvSpPr txBox="1"/>
          <p:nvPr/>
        </p:nvSpPr>
        <p:spPr>
          <a:xfrm>
            <a:off x="8334157" y="6061493"/>
            <a:ext cx="165523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1.subotu u </a:t>
            </a:r>
            <a:r>
              <a:rPr lang="hr-HR" b="1" dirty="0" err="1" smtClean="0"/>
              <a:t>mj</a:t>
            </a:r>
            <a:r>
              <a:rPr lang="hr-HR" b="1" dirty="0" smtClean="0"/>
              <a:t>.</a:t>
            </a:r>
            <a:endParaRPr lang="hr-HR" b="1" dirty="0"/>
          </a:p>
        </p:txBody>
      </p:sp>
      <p:sp>
        <p:nvSpPr>
          <p:cNvPr id="9" name="TekstniOkvir 8"/>
          <p:cNvSpPr txBox="1"/>
          <p:nvPr/>
        </p:nvSpPr>
        <p:spPr>
          <a:xfrm>
            <a:off x="10295703" y="6051266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4.srijede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0" name="Elipsa 9"/>
          <p:cNvSpPr/>
          <p:nvPr/>
        </p:nvSpPr>
        <p:spPr>
          <a:xfrm>
            <a:off x="9261568" y="374021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/>
          <p:cNvSpPr/>
          <p:nvPr/>
        </p:nvSpPr>
        <p:spPr>
          <a:xfrm>
            <a:off x="777444" y="274097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/>
          <p:cNvSpPr/>
          <p:nvPr/>
        </p:nvSpPr>
        <p:spPr>
          <a:xfrm>
            <a:off x="4161666" y="473945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/>
          <p:cNvSpPr/>
          <p:nvPr/>
        </p:nvSpPr>
        <p:spPr>
          <a:xfrm>
            <a:off x="4171094" y="85561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/>
          <p:cNvSpPr/>
          <p:nvPr/>
        </p:nvSpPr>
        <p:spPr>
          <a:xfrm>
            <a:off x="10930112" y="857839"/>
            <a:ext cx="448574" cy="36471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Elipsa 14"/>
          <p:cNvSpPr/>
          <p:nvPr/>
        </p:nvSpPr>
        <p:spPr>
          <a:xfrm>
            <a:off x="5886772" y="371193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TekstniOkvir 15"/>
          <p:cNvSpPr txBox="1"/>
          <p:nvPr/>
        </p:nvSpPr>
        <p:spPr>
          <a:xfrm>
            <a:off x="4664701" y="4900367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31.7.2018.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6410231" y="3761296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25.7.2018.</a:t>
            </a:r>
            <a:endParaRPr lang="hr-HR" b="1" dirty="0"/>
          </a:p>
        </p:txBody>
      </p:sp>
      <p:sp>
        <p:nvSpPr>
          <p:cNvPr id="18" name="Elipsa 17"/>
          <p:cNvSpPr/>
          <p:nvPr/>
        </p:nvSpPr>
        <p:spPr>
          <a:xfrm>
            <a:off x="10996101" y="376849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11044806" y="838986"/>
            <a:ext cx="448574" cy="37570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7575741" y="1743307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741310" y="3770070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5672897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939157"/>
              </p:ext>
            </p:extLst>
          </p:nvPr>
        </p:nvGraphicFramePr>
        <p:xfrm>
          <a:off x="106184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KOLOVOZ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Plivalište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Vukovar- svaki je dan idealan za kupanje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Vukovar film festival u dvorcu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Eltz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Pekmezijada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(džemovi) na salašu Tena-Vk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315800" y="6051118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20.8.2018.</a:t>
            </a:r>
            <a:endParaRPr lang="hr-HR" b="1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10052147" y="6065495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25.8.2018.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4168130" y="6030811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3. četvrtak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8127655" y="6073943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1. srijedu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2243999" y="6050466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1.utorka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6151763" y="6067720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5.srijede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6" name="Elipsa 15"/>
          <p:cNvSpPr/>
          <p:nvPr/>
        </p:nvSpPr>
        <p:spPr>
          <a:xfrm>
            <a:off x="2455415" y="3721364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/>
          <p:cNvSpPr/>
          <p:nvPr/>
        </p:nvSpPr>
        <p:spPr>
          <a:xfrm>
            <a:off x="4133386" y="1770015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/>
          <p:cNvSpPr/>
          <p:nvPr/>
        </p:nvSpPr>
        <p:spPr>
          <a:xfrm>
            <a:off x="7564743" y="2731550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5867918" y="471117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5877345" y="84618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10996100" y="374021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TekstniOkvir 21"/>
          <p:cNvSpPr txBox="1"/>
          <p:nvPr/>
        </p:nvSpPr>
        <p:spPr>
          <a:xfrm>
            <a:off x="4730688" y="1808375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7.8.2018.</a:t>
            </a:r>
            <a:endParaRPr lang="hr-HR" b="1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6465220" y="4768392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29.8.2018.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749165" y="4673471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5867919" y="3711937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9261569" y="3702511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3439627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376300"/>
              </p:ext>
            </p:extLst>
          </p:nvPr>
        </p:nvGraphicFramePr>
        <p:xfrm>
          <a:off x="106184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RUJAN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Početak Vinkovačkih jeseni (bećari)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Završetak Vinkovačkih jeseni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(bećari)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Početak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Ružičkinih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dana u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Završetak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Ružičkinih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dana u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Tjedan sporta u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Zaigraj nogomet u HNK Vukovar 91`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Početak Etno sajma u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kraj Radničkog doma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2041082" y="6007987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2.9.2018.</a:t>
            </a:r>
            <a:endParaRPr lang="hr-HR" b="1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5983354" y="6007986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15.9.2018.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191352" y="6022185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4. petak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7998258" y="5996307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2. utorak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3960652" y="6007336"/>
            <a:ext cx="177591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1.četvrtka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9873572" y="5998709"/>
            <a:ext cx="21267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4.ponedjeljka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6" name="Elipsa 15"/>
          <p:cNvSpPr/>
          <p:nvPr/>
        </p:nvSpPr>
        <p:spPr>
          <a:xfrm>
            <a:off x="9280421" y="4673471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/>
          <p:cNvSpPr/>
          <p:nvPr/>
        </p:nvSpPr>
        <p:spPr>
          <a:xfrm>
            <a:off x="711456" y="177944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/>
          <p:cNvSpPr/>
          <p:nvPr/>
        </p:nvSpPr>
        <p:spPr>
          <a:xfrm>
            <a:off x="7536462" y="177001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10996100" y="275040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4142814" y="271269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2427135" y="4692325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TekstniOkvir 21"/>
          <p:cNvSpPr txBox="1"/>
          <p:nvPr/>
        </p:nvSpPr>
        <p:spPr>
          <a:xfrm>
            <a:off x="6955414" y="2270290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6.9.2018.</a:t>
            </a:r>
            <a:endParaRPr lang="hr-HR" b="1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3052717" y="4758966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24.9.2018.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9280422" y="1788869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758591" y="3702511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5877347" y="3730791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Elipsa 26"/>
          <p:cNvSpPr/>
          <p:nvPr/>
        </p:nvSpPr>
        <p:spPr>
          <a:xfrm>
            <a:off x="9289849" y="3702510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/>
          <p:cNvSpPr/>
          <p:nvPr/>
        </p:nvSpPr>
        <p:spPr>
          <a:xfrm>
            <a:off x="9666921" y="468289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Elipsa 28"/>
          <p:cNvSpPr/>
          <p:nvPr/>
        </p:nvSpPr>
        <p:spPr>
          <a:xfrm>
            <a:off x="730311" y="5616152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Elipsa 29"/>
          <p:cNvSpPr/>
          <p:nvPr/>
        </p:nvSpPr>
        <p:spPr>
          <a:xfrm>
            <a:off x="5811358" y="465461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5788420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51180"/>
              </p:ext>
            </p:extLst>
          </p:nvPr>
        </p:nvGraphicFramePr>
        <p:xfrm>
          <a:off x="106184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LISTOPAD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Svjetski dan hrane- važnost 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jedenja ribe-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šaran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4163182" y="6033865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1.10.2018.</a:t>
            </a:r>
            <a:endParaRPr lang="hr-HR" b="1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6147256" y="6033865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23.10.2018.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234485" y="5996306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5. srijedu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10025466" y="6030811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3. subotu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2140480" y="6007335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2.petka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8127213" y="6033214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2.srijede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6" name="Elipsa 15"/>
          <p:cNvSpPr/>
          <p:nvPr/>
        </p:nvSpPr>
        <p:spPr>
          <a:xfrm>
            <a:off x="5858492" y="467347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/>
          <p:cNvSpPr/>
          <p:nvPr/>
        </p:nvSpPr>
        <p:spPr>
          <a:xfrm>
            <a:off x="9280421" y="179829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/>
          <p:cNvSpPr/>
          <p:nvPr/>
        </p:nvSpPr>
        <p:spPr>
          <a:xfrm>
            <a:off x="2417709" y="82733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4142813" y="376849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5867918" y="177944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11014953" y="275040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TekstniOkvir 21"/>
          <p:cNvSpPr txBox="1"/>
          <p:nvPr/>
        </p:nvSpPr>
        <p:spPr>
          <a:xfrm>
            <a:off x="9915430" y="1827229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12.10.2018.</a:t>
            </a:r>
            <a:endParaRPr lang="hr-HR" b="1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6455794" y="1827229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10.10.2018.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4161668" y="2722123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6253829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422764"/>
              </p:ext>
            </p:extLst>
          </p:nvPr>
        </p:nvGraphicFramePr>
        <p:xfrm>
          <a:off x="106184" y="102011"/>
          <a:ext cx="11961705" cy="6650128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2893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STUDENI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4932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05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8432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Šokačka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rič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čuvanje slavonskog dijalekta (Istočne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Slavonije) u Vk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05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05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 sjećanja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žrtvu </a:t>
                      </a:r>
                      <a:r>
                        <a:rPr lang="hr-HR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-Memorijalno groblje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J.Bata</a:t>
                      </a: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Tvornica</a:t>
                      </a:r>
                      <a:r>
                        <a:rPr lang="hr-H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Borovo- Sjećanje na žrtvu Borova Naselja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Mimohod od Memorijalnog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groblja do Ovčare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05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4683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05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6173136" y="6033866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17.11.2018.</a:t>
            </a:r>
            <a:endParaRPr lang="hr-HR" b="1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10109181" y="6025237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8.11.2018.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2115045" y="6039438"/>
            <a:ext cx="191349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1. ponedjeljak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4245767" y="6048065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5. petak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208163" y="6024588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4.utorka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8098132" y="6032414"/>
            <a:ext cx="181886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3.nedjelje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6" name="Elipsa 15"/>
          <p:cNvSpPr/>
          <p:nvPr/>
        </p:nvSpPr>
        <p:spPr>
          <a:xfrm>
            <a:off x="4142812" y="482429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/>
          <p:cNvSpPr/>
          <p:nvPr/>
        </p:nvSpPr>
        <p:spPr>
          <a:xfrm>
            <a:off x="2464842" y="1713454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/>
          <p:cNvSpPr/>
          <p:nvPr/>
        </p:nvSpPr>
        <p:spPr>
          <a:xfrm>
            <a:off x="9280421" y="4720605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10996101" y="282581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739736" y="374021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7593023" y="177944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TekstniOkvir 21"/>
          <p:cNvSpPr txBox="1"/>
          <p:nvPr/>
        </p:nvSpPr>
        <p:spPr>
          <a:xfrm>
            <a:off x="4655274" y="4843806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27.11.2018.</a:t>
            </a:r>
            <a:endParaRPr lang="hr-HR" b="1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252956" y="3335519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18.11.2018.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9289849" y="1685175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2455416" y="3796777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4142815" y="3777925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Elipsa 26"/>
          <p:cNvSpPr/>
          <p:nvPr/>
        </p:nvSpPr>
        <p:spPr>
          <a:xfrm>
            <a:off x="10996101" y="376849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/>
          <p:cNvSpPr/>
          <p:nvPr/>
        </p:nvSpPr>
        <p:spPr>
          <a:xfrm>
            <a:off x="1156088" y="3751214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04810202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814273"/>
              </p:ext>
            </p:extLst>
          </p:nvPr>
        </p:nvGraphicFramePr>
        <p:xfrm>
          <a:off x="106184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PROSINAC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Ledeni </a:t>
                      </a:r>
                      <a:r>
                        <a:rPr lang="hr-HR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Orion</a:t>
                      </a:r>
                      <a:r>
                        <a:rPr lang="hr-H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 Advent u Vinkovcima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Nosi </a:t>
                      </a:r>
                      <a:r>
                        <a:rPr lang="hr-HR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zenge</a:t>
                      </a:r>
                      <a:r>
                        <a:rPr lang="hr-H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i ugrij se na</a:t>
                      </a:r>
                      <a:r>
                        <a:rPr lang="hr-HR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Vukovarskom adventu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BFBFBF"/>
                          </a:solidFill>
                          <a:effectLst/>
                          <a:latin typeface="Arial Black" panose="020B0A040201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BFBFBF"/>
                          </a:solidFill>
                          <a:effectLst/>
                          <a:latin typeface="Arial Black" panose="020B0A040201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BFBFBF"/>
                          </a:solidFill>
                          <a:effectLst/>
                          <a:latin typeface="Arial Black" panose="020B0A040201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BFBFBF"/>
                          </a:solidFill>
                          <a:effectLst/>
                          <a:latin typeface="Arial Black" panose="020B0A040201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BFBFBF"/>
                          </a:solidFill>
                          <a:effectLst/>
                          <a:latin typeface="Arial Black" panose="020B0A040201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195030" y="6016612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25.12.2018.</a:t>
            </a:r>
            <a:endParaRPr lang="hr-HR" b="1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8208970" y="6042492"/>
            <a:ext cx="168268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Zaokruži 31.12.2018.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2106416" y="6030812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2. nedjelju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6341986" y="6030812"/>
            <a:ext cx="16547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Pronađi 3. subotu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3977905" y="6041840"/>
            <a:ext cx="206921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</a:t>
            </a:r>
          </a:p>
          <a:p>
            <a:pPr algn="ctr"/>
            <a:r>
              <a:rPr lang="hr-HR" b="1" dirty="0" smtClean="0"/>
              <a:t>1.ponedjeljka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10103876" y="6050468"/>
            <a:ext cx="183045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Zapiši datum 3.četvrtka u </a:t>
            </a:r>
            <a:r>
              <a:rPr lang="hr-HR" b="1" dirty="0" err="1" smtClean="0"/>
              <a:t>mj</a:t>
            </a:r>
            <a:r>
              <a:rPr lang="hr-HR" b="1" dirty="0" smtClean="0"/>
              <a:t>?</a:t>
            </a:r>
            <a:endParaRPr lang="hr-HR" b="1" dirty="0"/>
          </a:p>
        </p:txBody>
      </p:sp>
      <p:sp>
        <p:nvSpPr>
          <p:cNvPr id="17" name="Elipsa 16"/>
          <p:cNvSpPr/>
          <p:nvPr/>
        </p:nvSpPr>
        <p:spPr>
          <a:xfrm>
            <a:off x="4152240" y="4682898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/>
          <p:cNvSpPr/>
          <p:nvPr/>
        </p:nvSpPr>
        <p:spPr>
          <a:xfrm>
            <a:off x="768017" y="276925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/>
          <p:cNvSpPr/>
          <p:nvPr/>
        </p:nvSpPr>
        <p:spPr>
          <a:xfrm>
            <a:off x="2417708" y="1788870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/>
          <p:cNvSpPr/>
          <p:nvPr/>
        </p:nvSpPr>
        <p:spPr>
          <a:xfrm>
            <a:off x="11033807" y="274097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/>
          <p:cNvSpPr/>
          <p:nvPr/>
        </p:nvSpPr>
        <p:spPr>
          <a:xfrm>
            <a:off x="2427135" y="565385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Elipsa 21"/>
          <p:cNvSpPr/>
          <p:nvPr/>
        </p:nvSpPr>
        <p:spPr>
          <a:xfrm>
            <a:off x="7545889" y="371193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TekstniOkvir 22"/>
          <p:cNvSpPr txBox="1"/>
          <p:nvPr/>
        </p:nvSpPr>
        <p:spPr>
          <a:xfrm>
            <a:off x="3043290" y="1836656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3.12.2018.</a:t>
            </a:r>
            <a:endParaRPr lang="hr-HR" b="1" dirty="0"/>
          </a:p>
        </p:txBody>
      </p:sp>
      <p:sp>
        <p:nvSpPr>
          <p:cNvPr id="24" name="TekstniOkvir 23"/>
          <p:cNvSpPr txBox="1"/>
          <p:nvPr/>
        </p:nvSpPr>
        <p:spPr>
          <a:xfrm>
            <a:off x="8077204" y="3750297"/>
            <a:ext cx="16826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20.12.2018.</a:t>
            </a:r>
            <a:endParaRPr lang="hr-HR" b="1" dirty="0"/>
          </a:p>
        </p:txBody>
      </p:sp>
      <p:sp>
        <p:nvSpPr>
          <p:cNvPr id="25" name="Elipsa 24"/>
          <p:cNvSpPr/>
          <p:nvPr/>
        </p:nvSpPr>
        <p:spPr>
          <a:xfrm>
            <a:off x="5877345" y="3721364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10996101" y="3683657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4964543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SLIKE U PREZENTACIJI 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sz="3200" dirty="0" smtClean="0"/>
              <a:t>SLIKE KORIŠTENE U OBJAŠNJENJIMA MJESECI I GODIŠNJIH </a:t>
            </a:r>
          </a:p>
          <a:p>
            <a:pPr>
              <a:buNone/>
            </a:pPr>
            <a:r>
              <a:rPr lang="hr-HR" sz="3200" dirty="0" smtClean="0"/>
              <a:t>DOBA PREUZETE SU S INTERNETA. </a:t>
            </a:r>
          </a:p>
          <a:p>
            <a:pPr>
              <a:buNone/>
            </a:pPr>
            <a:endParaRPr lang="hr-HR" sz="3200" dirty="0" smtClean="0"/>
          </a:p>
          <a:p>
            <a:pPr>
              <a:buNone/>
            </a:pPr>
            <a:endParaRPr lang="hr-HR" sz="3200" dirty="0" smtClean="0"/>
          </a:p>
          <a:p>
            <a:pPr>
              <a:buNone/>
            </a:pPr>
            <a:endParaRPr lang="hr-HR" dirty="0"/>
          </a:p>
        </p:txBody>
      </p:sp>
      <p:pic>
        <p:nvPicPr>
          <p:cNvPr id="11266" name="Picture 2" descr="Creative Commons Licen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28" y="5832954"/>
            <a:ext cx="838200" cy="295275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546339" y="6194091"/>
            <a:ext cx="1021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work is licensed under a </a:t>
            </a:r>
            <a:r>
              <a:rPr lang="en-US" dirty="0" smtClean="0">
                <a:hlinkClick r:id="rId5"/>
              </a:rPr>
              <a:t>Creative Commons Attribution-</a:t>
            </a:r>
            <a:r>
              <a:rPr lang="en-US" dirty="0" err="1" smtClean="0">
                <a:hlinkClick r:id="rId5"/>
              </a:rPr>
              <a:t>NonCommercial</a:t>
            </a:r>
            <a:r>
              <a:rPr lang="en-US" dirty="0" smtClean="0">
                <a:hlinkClick r:id="rId5"/>
              </a:rPr>
              <a:t> 4.0 International License</a:t>
            </a:r>
            <a:r>
              <a:rPr lang="en-US" dirty="0" smtClean="0"/>
              <a:t>.</a:t>
            </a:r>
            <a:endParaRPr lang="hr-HR" dirty="0"/>
          </a:p>
        </p:txBody>
      </p:sp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29800" cy="1325563"/>
          </a:xfrm>
        </p:spPr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NAUČIMO POVEZATI MJESECE, GODIŠNJA DOBA I BOJE! LAKO JE!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093044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hr-HR" dirty="0" smtClean="0"/>
              <a:t>Svaki mjesec ima svoju boju koju možemo povezati s godišnjim dobom.</a:t>
            </a:r>
          </a:p>
          <a:p>
            <a:pPr algn="just">
              <a:buNone/>
            </a:pPr>
            <a:endParaRPr lang="hr-HR" dirty="0" smtClean="0"/>
          </a:p>
          <a:p>
            <a:pPr algn="just">
              <a:buNone/>
            </a:pPr>
            <a:r>
              <a:rPr lang="hr-HR" dirty="0" smtClean="0"/>
              <a:t>Ako mjesec u cijelosti pripada jednom godišnjem dobu, on je u istoj   </a:t>
            </a:r>
          </a:p>
          <a:p>
            <a:pPr algn="just">
              <a:buNone/>
            </a:pPr>
            <a:r>
              <a:rPr lang="hr-HR" dirty="0" smtClean="0"/>
              <a:t>boji. </a:t>
            </a:r>
          </a:p>
          <a:p>
            <a:pPr algn="just">
              <a:buNone/>
            </a:pPr>
            <a:endParaRPr lang="hr-HR" dirty="0" smtClean="0"/>
          </a:p>
          <a:p>
            <a:pPr algn="just">
              <a:buNone/>
            </a:pPr>
            <a:r>
              <a:rPr lang="hr-HR" dirty="0" smtClean="0"/>
              <a:t>Ako je mjesec dijelom u jednom, a dijelom u drugom godišnjem dobu, njegov </a:t>
            </a:r>
          </a:p>
          <a:p>
            <a:pPr algn="just">
              <a:buNone/>
            </a:pPr>
            <a:r>
              <a:rPr lang="hr-HR" dirty="0" smtClean="0"/>
              <a:t>je okvir boje prethodnog godišnjeg doba, a ispuna mjeseca je boje godišnjeg </a:t>
            </a:r>
          </a:p>
          <a:p>
            <a:pPr algn="just">
              <a:buNone/>
            </a:pPr>
            <a:r>
              <a:rPr lang="hr-HR" dirty="0" smtClean="0"/>
              <a:t>doba koje dolazi poslije.</a:t>
            </a:r>
          </a:p>
          <a:p>
            <a:pPr algn="just">
              <a:buNone/>
            </a:pPr>
            <a:endParaRPr lang="hr-HR" dirty="0" smtClean="0"/>
          </a:p>
          <a:p>
            <a:pPr algn="just">
              <a:buNone/>
            </a:pPr>
            <a:r>
              <a:rPr lang="hr-HR" dirty="0" smtClean="0"/>
              <a:t>Datum početka godišnjeg doba u svakom je mjesecu zaokružen. </a:t>
            </a:r>
          </a:p>
        </p:txBody>
      </p:sp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9574" y="-120770"/>
            <a:ext cx="10515600" cy="1325563"/>
          </a:xfrm>
        </p:spPr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BOJE, GODIŠNJA DOBA I MJESECI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242204"/>
            <a:ext cx="10515600" cy="5417387"/>
          </a:xfrm>
        </p:spPr>
        <p:txBody>
          <a:bodyPr>
            <a:normAutofit fontScale="70000" lnSpcReduction="20000"/>
          </a:bodyPr>
          <a:lstStyle/>
          <a:p>
            <a:r>
              <a:rPr lang="hr-HR" b="1" dirty="0" smtClean="0">
                <a:solidFill>
                  <a:srgbClr val="00B0F0"/>
                </a:solidFill>
              </a:rPr>
              <a:t>SIJEČANJ I VELJAČA- ZIMSKI MJESECI PLAVE BOJE</a:t>
            </a:r>
          </a:p>
          <a:p>
            <a:r>
              <a:rPr lang="hr-HR" b="1" u="sng" dirty="0" smtClean="0">
                <a:solidFill>
                  <a:srgbClr val="00B0F0"/>
                </a:solidFill>
              </a:rPr>
              <a:t>PRVI DIO </a:t>
            </a:r>
            <a:r>
              <a:rPr lang="hr-HR" b="1" dirty="0" smtClean="0">
                <a:solidFill>
                  <a:srgbClr val="00B0F0"/>
                </a:solidFill>
              </a:rPr>
              <a:t>OŽUJKA- ZIMSKI PLAVE BOJE</a:t>
            </a:r>
          </a:p>
          <a:p>
            <a:pPr>
              <a:buNone/>
            </a:pPr>
            <a:endParaRPr lang="hr-HR" b="1" dirty="0" smtClean="0">
              <a:solidFill>
                <a:srgbClr val="00B0F0"/>
              </a:solidFill>
            </a:endParaRPr>
          </a:p>
          <a:p>
            <a:r>
              <a:rPr lang="hr-HR" b="1" dirty="0" smtClean="0">
                <a:solidFill>
                  <a:srgbClr val="92D050"/>
                </a:solidFill>
              </a:rPr>
              <a:t>DRUGI DIO OŽUJKA- PROLJETNI ZELENE BOJE</a:t>
            </a:r>
          </a:p>
          <a:p>
            <a:r>
              <a:rPr lang="hr-HR" b="1" dirty="0" smtClean="0">
                <a:solidFill>
                  <a:srgbClr val="92D050"/>
                </a:solidFill>
              </a:rPr>
              <a:t>TRAVANJ I SVIBANJ- PROLJETNI MJESECI ZELENE BOJE</a:t>
            </a:r>
          </a:p>
          <a:p>
            <a:r>
              <a:rPr lang="hr-HR" b="1" u="sng" dirty="0" smtClean="0">
                <a:solidFill>
                  <a:srgbClr val="92D050"/>
                </a:solidFill>
              </a:rPr>
              <a:t>PRVI DIO </a:t>
            </a:r>
            <a:r>
              <a:rPr lang="hr-HR" b="1" dirty="0" smtClean="0">
                <a:solidFill>
                  <a:srgbClr val="92D050"/>
                </a:solidFill>
              </a:rPr>
              <a:t>LIPNJA- PROLJETNI ZELENE BOJE</a:t>
            </a:r>
          </a:p>
          <a:p>
            <a:pPr>
              <a:buNone/>
            </a:pPr>
            <a:endParaRPr lang="hr-HR" b="1" dirty="0" smtClean="0">
              <a:solidFill>
                <a:srgbClr val="92D050"/>
              </a:solidFill>
            </a:endParaRPr>
          </a:p>
          <a:p>
            <a:r>
              <a:rPr lang="hr-HR" b="1" dirty="0" smtClean="0">
                <a:solidFill>
                  <a:srgbClr val="FFC000"/>
                </a:solidFill>
              </a:rPr>
              <a:t>DRUGI DIO LIPNJA- LJETNI NARANČASTI BOJE</a:t>
            </a:r>
          </a:p>
          <a:p>
            <a:r>
              <a:rPr lang="hr-HR" b="1" dirty="0" smtClean="0">
                <a:solidFill>
                  <a:srgbClr val="FFC000"/>
                </a:solidFill>
              </a:rPr>
              <a:t>SRPANJ I KOLOVOZ- LJETNI NARANČASTE BOJE</a:t>
            </a:r>
          </a:p>
          <a:p>
            <a:r>
              <a:rPr lang="hr-HR" b="1" u="sng" dirty="0" smtClean="0">
                <a:solidFill>
                  <a:srgbClr val="FFC000"/>
                </a:solidFill>
              </a:rPr>
              <a:t>PRVI DIO </a:t>
            </a:r>
            <a:r>
              <a:rPr lang="hr-HR" b="1" dirty="0" smtClean="0">
                <a:solidFill>
                  <a:srgbClr val="FFC000"/>
                </a:solidFill>
              </a:rPr>
              <a:t>RUJNA- LJETNI NARANČASTE BOJE</a:t>
            </a:r>
          </a:p>
          <a:p>
            <a:pPr>
              <a:buNone/>
            </a:pPr>
            <a:endParaRPr lang="hr-HR" b="1" dirty="0" smtClean="0">
              <a:solidFill>
                <a:srgbClr val="FFC000"/>
              </a:solidFill>
            </a:endParaRPr>
          </a:p>
          <a:p>
            <a:r>
              <a:rPr lang="hr-HR" b="1" dirty="0" smtClean="0">
                <a:solidFill>
                  <a:srgbClr val="C00000"/>
                </a:solidFill>
              </a:rPr>
              <a:t>DRUGI DIO RUJNA- JESENSKI BORDO BOJE</a:t>
            </a:r>
          </a:p>
          <a:p>
            <a:r>
              <a:rPr lang="hr-HR" b="1" dirty="0" smtClean="0">
                <a:solidFill>
                  <a:srgbClr val="C00000"/>
                </a:solidFill>
              </a:rPr>
              <a:t>LISTOPAD I STUDENI- JESENSKI BORDO BOJE</a:t>
            </a:r>
          </a:p>
          <a:p>
            <a:r>
              <a:rPr lang="hr-HR" b="1" u="sng" dirty="0" smtClean="0">
                <a:solidFill>
                  <a:srgbClr val="C00000"/>
                </a:solidFill>
              </a:rPr>
              <a:t>PRVI DIO </a:t>
            </a:r>
            <a:r>
              <a:rPr lang="hr-HR" b="1" dirty="0" smtClean="0">
                <a:solidFill>
                  <a:srgbClr val="C00000"/>
                </a:solidFill>
              </a:rPr>
              <a:t>PROSINCA- JESENSKI BORDO BOJE</a:t>
            </a:r>
          </a:p>
          <a:p>
            <a:pPr>
              <a:buNone/>
            </a:pPr>
            <a:endParaRPr lang="hr-HR" b="1" dirty="0" smtClean="0">
              <a:solidFill>
                <a:srgbClr val="C00000"/>
              </a:solidFill>
            </a:endParaRPr>
          </a:p>
          <a:p>
            <a:r>
              <a:rPr lang="hr-HR" b="1" dirty="0" smtClean="0">
                <a:solidFill>
                  <a:srgbClr val="00B0F0"/>
                </a:solidFill>
              </a:rPr>
              <a:t>DRUGI DIO PROSINCA- ZIMSKI PLAVE BOJE</a:t>
            </a:r>
          </a:p>
        </p:txBody>
      </p:sp>
      <p:pic>
        <p:nvPicPr>
          <p:cNvPr id="28674" name="Picture 2" descr="Slikovni rezultat za SNOWFLAK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9290" y="1184001"/>
            <a:ext cx="1543827" cy="976885"/>
          </a:xfrm>
          <a:prstGeom prst="rect">
            <a:avLst/>
          </a:prstGeom>
          <a:noFill/>
        </p:spPr>
      </p:pic>
      <p:pic>
        <p:nvPicPr>
          <p:cNvPr id="28676" name="Picture 4" descr="Slikovni rezultat za ICE"/>
          <p:cNvPicPr>
            <a:picLocks noChangeAspect="1" noChangeArrowheads="1"/>
          </p:cNvPicPr>
          <p:nvPr/>
        </p:nvPicPr>
        <p:blipFill>
          <a:blip r:embed="rId5" cstate="print"/>
          <a:srcRect r="24261"/>
          <a:stretch>
            <a:fillRect/>
          </a:stretch>
        </p:blipFill>
        <p:spPr bwMode="auto">
          <a:xfrm>
            <a:off x="9437599" y="907891"/>
            <a:ext cx="1811246" cy="1194050"/>
          </a:xfrm>
          <a:prstGeom prst="rect">
            <a:avLst/>
          </a:prstGeom>
          <a:noFill/>
        </p:spPr>
      </p:pic>
      <p:pic>
        <p:nvPicPr>
          <p:cNvPr id="6" name="Picture 2" descr="Slikovni rezultat za SNOWFLAK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83893" y="1121434"/>
            <a:ext cx="970153" cy="613882"/>
          </a:xfrm>
          <a:prstGeom prst="rect">
            <a:avLst/>
          </a:prstGeom>
          <a:noFill/>
        </p:spPr>
      </p:pic>
      <p:pic>
        <p:nvPicPr>
          <p:cNvPr id="28678" name="Picture 6" descr="Slikovni rezultat za GRAS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29237" y="2405462"/>
            <a:ext cx="1164265" cy="872575"/>
          </a:xfrm>
          <a:prstGeom prst="rect">
            <a:avLst/>
          </a:prstGeom>
          <a:noFill/>
        </p:spPr>
      </p:pic>
      <p:sp>
        <p:nvSpPr>
          <p:cNvPr id="28682" name="AutoShape 10" descr="Slikovni rezultat za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8684" name="AutoShape 12" descr="Slikovni rezultat za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8686" name="AutoShape 14" descr="Slikovni rezultat za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28688" name="Picture 16" descr="Slikovni rezultat za GRAS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07071" y="2571705"/>
            <a:ext cx="1841442" cy="775344"/>
          </a:xfrm>
          <a:prstGeom prst="rect">
            <a:avLst/>
          </a:prstGeom>
          <a:noFill/>
        </p:spPr>
      </p:pic>
      <p:pic>
        <p:nvPicPr>
          <p:cNvPr id="28690" name="Picture 18" descr="Povezana slik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50122" y="3692107"/>
            <a:ext cx="900167" cy="907092"/>
          </a:xfrm>
          <a:prstGeom prst="rect">
            <a:avLst/>
          </a:prstGeom>
          <a:noFill/>
        </p:spPr>
      </p:pic>
      <p:pic>
        <p:nvPicPr>
          <p:cNvPr id="28692" name="Picture 20" descr="Slikovni rezultat za SUN"/>
          <p:cNvPicPr>
            <a:picLocks noChangeAspect="1" noChangeArrowheads="1"/>
          </p:cNvPicPr>
          <p:nvPr/>
        </p:nvPicPr>
        <p:blipFill>
          <a:blip r:embed="rId10" cstate="print"/>
          <a:srcRect b="4600"/>
          <a:stretch>
            <a:fillRect/>
          </a:stretch>
        </p:blipFill>
        <p:spPr bwMode="auto">
          <a:xfrm>
            <a:off x="7510885" y="3732658"/>
            <a:ext cx="859020" cy="819509"/>
          </a:xfrm>
          <a:prstGeom prst="rect">
            <a:avLst/>
          </a:prstGeom>
          <a:noFill/>
        </p:spPr>
      </p:pic>
      <p:pic>
        <p:nvPicPr>
          <p:cNvPr id="28696" name="Picture 24" descr="Povezana slika"/>
          <p:cNvPicPr>
            <a:picLocks noChangeAspect="1" noChangeArrowheads="1"/>
          </p:cNvPicPr>
          <p:nvPr/>
        </p:nvPicPr>
        <p:blipFill>
          <a:blip r:embed="rId11"/>
          <a:srcRect l="29785" t="29578"/>
          <a:stretch>
            <a:fillRect/>
          </a:stretch>
        </p:blipFill>
        <p:spPr bwMode="auto">
          <a:xfrm>
            <a:off x="8807570" y="5067157"/>
            <a:ext cx="1121434" cy="843555"/>
          </a:xfrm>
          <a:prstGeom prst="rect">
            <a:avLst/>
          </a:prstGeom>
          <a:noFill/>
        </p:spPr>
      </p:pic>
      <p:pic>
        <p:nvPicPr>
          <p:cNvPr id="17" name="Picture 2" descr="Slikovni rezultat za SNOWFLAK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48105" y="6078747"/>
            <a:ext cx="970153" cy="613882"/>
          </a:xfrm>
          <a:prstGeom prst="rect">
            <a:avLst/>
          </a:prstGeom>
          <a:noFill/>
        </p:spPr>
      </p:pic>
      <p:pic>
        <p:nvPicPr>
          <p:cNvPr id="28698" name="Picture 26" descr="Povezana slika"/>
          <p:cNvPicPr>
            <a:picLocks noChangeAspect="1" noChangeArrowheads="1"/>
          </p:cNvPicPr>
          <p:nvPr/>
        </p:nvPicPr>
        <p:blipFill>
          <a:blip r:embed="rId12" cstate="print"/>
          <a:srcRect b="23019"/>
          <a:stretch>
            <a:fillRect/>
          </a:stretch>
        </p:blipFill>
        <p:spPr bwMode="auto">
          <a:xfrm>
            <a:off x="7082585" y="5046452"/>
            <a:ext cx="1019736" cy="7850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likovni rezultat za kalendar 2018"/>
          <p:cNvPicPr>
            <a:picLocks noChangeAspect="1" noChangeArrowheads="1"/>
          </p:cNvPicPr>
          <p:nvPr/>
        </p:nvPicPr>
        <p:blipFill>
          <a:blip r:embed="rId4"/>
          <a:srcRect l="4207" t="17684" r="2669" b="56057"/>
          <a:stretch>
            <a:fillRect/>
          </a:stretch>
        </p:blipFill>
        <p:spPr bwMode="auto">
          <a:xfrm>
            <a:off x="1345721" y="510739"/>
            <a:ext cx="8618411" cy="1742267"/>
          </a:xfrm>
          <a:prstGeom prst="rect">
            <a:avLst/>
          </a:prstGeom>
          <a:noFill/>
        </p:spPr>
      </p:pic>
      <p:pic>
        <p:nvPicPr>
          <p:cNvPr id="5" name="Picture 4" descr="Slikovni rezultat za kalendar 2018"/>
          <p:cNvPicPr>
            <a:picLocks noChangeAspect="1" noChangeArrowheads="1"/>
          </p:cNvPicPr>
          <p:nvPr/>
        </p:nvPicPr>
        <p:blipFill>
          <a:blip r:embed="rId4"/>
          <a:srcRect l="4207" t="50080" r="2669" b="23601"/>
          <a:stretch>
            <a:fillRect/>
          </a:stretch>
        </p:blipFill>
        <p:spPr bwMode="auto">
          <a:xfrm>
            <a:off x="1328467" y="2984741"/>
            <a:ext cx="8626415" cy="1728662"/>
          </a:xfrm>
          <a:prstGeom prst="rect">
            <a:avLst/>
          </a:prstGeom>
          <a:noFill/>
        </p:spPr>
      </p:pic>
      <p:sp>
        <p:nvSpPr>
          <p:cNvPr id="10" name="TekstniOkvir 9"/>
          <p:cNvSpPr txBox="1"/>
          <p:nvPr/>
        </p:nvSpPr>
        <p:spPr>
          <a:xfrm>
            <a:off x="1431985" y="112144"/>
            <a:ext cx="1785668" cy="369332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SIJEČANJ</a:t>
            </a:r>
            <a:endParaRPr lang="hr-HR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3784121" y="117895"/>
            <a:ext cx="1785668" cy="369332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VELJAČA</a:t>
            </a:r>
            <a:endParaRPr lang="hr-HR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5888967" y="109268"/>
            <a:ext cx="1785668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OŽUJAK</a:t>
            </a:r>
            <a:endParaRPr lang="hr-HR" dirty="0"/>
          </a:p>
        </p:txBody>
      </p:sp>
      <p:sp>
        <p:nvSpPr>
          <p:cNvPr id="13" name="Elipsa 12"/>
          <p:cNvSpPr/>
          <p:nvPr/>
        </p:nvSpPr>
        <p:spPr>
          <a:xfrm>
            <a:off x="6849374" y="952730"/>
            <a:ext cx="319177" cy="276045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TekstniOkvir 13"/>
          <p:cNvSpPr txBox="1"/>
          <p:nvPr/>
        </p:nvSpPr>
        <p:spPr>
          <a:xfrm>
            <a:off x="8094453" y="115019"/>
            <a:ext cx="1785668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TRAVANJ</a:t>
            </a:r>
            <a:endParaRPr lang="hr-HR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1391729" y="2513163"/>
            <a:ext cx="1785668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SVIBANJ</a:t>
            </a:r>
            <a:endParaRPr lang="hr-HR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3729488" y="2495909"/>
            <a:ext cx="1785668" cy="369332"/>
          </a:xfrm>
          <a:prstGeom prst="rect">
            <a:avLst/>
          </a:prstGeom>
          <a:solidFill>
            <a:schemeClr val="accent4"/>
          </a:solidFill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LIPANJ</a:t>
            </a:r>
            <a:endParaRPr lang="hr-HR" dirty="0"/>
          </a:p>
        </p:txBody>
      </p:sp>
      <p:sp>
        <p:nvSpPr>
          <p:cNvPr id="17" name="Elipsa 16"/>
          <p:cNvSpPr/>
          <p:nvPr/>
        </p:nvSpPr>
        <p:spPr>
          <a:xfrm>
            <a:off x="4662415" y="3656948"/>
            <a:ext cx="319177" cy="276045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TekstniOkvir 17"/>
          <p:cNvSpPr txBox="1"/>
          <p:nvPr/>
        </p:nvSpPr>
        <p:spPr>
          <a:xfrm>
            <a:off x="5917722" y="2475781"/>
            <a:ext cx="1785668" cy="369332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SRPANJ</a:t>
            </a:r>
            <a:endParaRPr lang="hr-HR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8134711" y="2484407"/>
            <a:ext cx="1785668" cy="369332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KOLOVOZ</a:t>
            </a:r>
            <a:endParaRPr lang="hr-HR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1346523" y="4792907"/>
            <a:ext cx="1785668" cy="369332"/>
          </a:xfrm>
          <a:prstGeom prst="rect">
            <a:avLst/>
          </a:prstGeom>
          <a:solidFill>
            <a:srgbClr val="C00000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RUJAN</a:t>
            </a:r>
            <a:endParaRPr lang="hr-HR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3672453" y="4774053"/>
            <a:ext cx="1785668" cy="369332"/>
          </a:xfrm>
          <a:prstGeom prst="rect">
            <a:avLst/>
          </a:prstGeom>
          <a:solidFill>
            <a:srgbClr val="C00000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LISTOPAD</a:t>
            </a:r>
            <a:endParaRPr lang="hr-HR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5953028" y="4774053"/>
            <a:ext cx="1785668" cy="369332"/>
          </a:xfrm>
          <a:prstGeom prst="rect">
            <a:avLst/>
          </a:prstGeom>
          <a:solidFill>
            <a:srgbClr val="C00000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STUDENI</a:t>
            </a:r>
            <a:endParaRPr lang="hr-HR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8096203" y="4792907"/>
            <a:ext cx="1785668" cy="369332"/>
          </a:xfrm>
          <a:prstGeom prst="rect">
            <a:avLst/>
          </a:prstGeom>
          <a:solidFill>
            <a:srgbClr val="00B0F0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PROSINAC</a:t>
            </a:r>
            <a:endParaRPr lang="hr-HR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 l="1933" t="55509" r="60335" b="30035"/>
          <a:stretch>
            <a:fillRect/>
          </a:stretch>
        </p:blipFill>
        <p:spPr bwMode="auto">
          <a:xfrm>
            <a:off x="1291471" y="5250730"/>
            <a:ext cx="8738649" cy="160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Elipsa 23"/>
          <p:cNvSpPr/>
          <p:nvPr/>
        </p:nvSpPr>
        <p:spPr>
          <a:xfrm>
            <a:off x="2458113" y="6581955"/>
            <a:ext cx="319177" cy="276045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/>
          <p:cNvSpPr/>
          <p:nvPr/>
        </p:nvSpPr>
        <p:spPr>
          <a:xfrm>
            <a:off x="9056877" y="6109488"/>
            <a:ext cx="319177" cy="276045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TekstniOkvir 28"/>
          <p:cNvSpPr txBox="1"/>
          <p:nvPr/>
        </p:nvSpPr>
        <p:spPr>
          <a:xfrm>
            <a:off x="7598005" y="754145"/>
            <a:ext cx="220901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B0F0"/>
                </a:solidFill>
              </a:rPr>
              <a:t>ZAVRŠAVA ZIMA</a:t>
            </a:r>
          </a:p>
          <a:p>
            <a:pPr algn="ctr"/>
            <a:r>
              <a:rPr lang="hr-HR" b="1" dirty="0" smtClean="0"/>
              <a:t> I </a:t>
            </a:r>
          </a:p>
          <a:p>
            <a:pPr algn="ctr"/>
            <a:r>
              <a:rPr lang="hr-HR" b="1" dirty="0" smtClean="0">
                <a:solidFill>
                  <a:srgbClr val="92D050"/>
                </a:solidFill>
              </a:rPr>
              <a:t>POČINJE PROLJEĆE</a:t>
            </a:r>
            <a:endParaRPr lang="hr-HR" b="1" dirty="0">
              <a:solidFill>
                <a:srgbClr val="92D050"/>
              </a:solidFill>
            </a:endParaRPr>
          </a:p>
        </p:txBody>
      </p:sp>
      <p:sp>
        <p:nvSpPr>
          <p:cNvPr id="30" name="TekstniOkvir 29"/>
          <p:cNvSpPr txBox="1"/>
          <p:nvPr/>
        </p:nvSpPr>
        <p:spPr>
          <a:xfrm>
            <a:off x="5252301" y="3489490"/>
            <a:ext cx="220901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92D050"/>
                </a:solidFill>
              </a:rPr>
              <a:t>ZAVRŠAVA PROLJEĆE</a:t>
            </a:r>
          </a:p>
          <a:p>
            <a:pPr algn="ctr"/>
            <a:r>
              <a:rPr lang="hr-HR" b="1" dirty="0" smtClean="0"/>
              <a:t> I </a:t>
            </a:r>
          </a:p>
          <a:p>
            <a:pPr algn="ctr"/>
            <a:r>
              <a:rPr lang="hr-HR" b="1" dirty="0" smtClean="0">
                <a:solidFill>
                  <a:srgbClr val="FFC000"/>
                </a:solidFill>
              </a:rPr>
              <a:t>POČINJE LJETO</a:t>
            </a:r>
            <a:endParaRPr lang="hr-HR" b="1" dirty="0">
              <a:solidFill>
                <a:srgbClr val="FFC000"/>
              </a:solidFill>
            </a:endParaRPr>
          </a:p>
        </p:txBody>
      </p:sp>
      <p:sp>
        <p:nvSpPr>
          <p:cNvPr id="31" name="TekstniOkvir 30"/>
          <p:cNvSpPr txBox="1"/>
          <p:nvPr/>
        </p:nvSpPr>
        <p:spPr>
          <a:xfrm>
            <a:off x="2953732" y="5810056"/>
            <a:ext cx="220901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FFC000"/>
                </a:solidFill>
              </a:rPr>
              <a:t>ZAVRŠAVA LJETO</a:t>
            </a:r>
          </a:p>
          <a:p>
            <a:pPr algn="ctr"/>
            <a:r>
              <a:rPr lang="hr-HR" b="1" dirty="0" smtClean="0"/>
              <a:t> I </a:t>
            </a:r>
          </a:p>
          <a:p>
            <a:pPr algn="ctr"/>
            <a:r>
              <a:rPr lang="hr-HR" b="1" dirty="0" smtClean="0">
                <a:solidFill>
                  <a:srgbClr val="C00000"/>
                </a:solidFill>
              </a:rPr>
              <a:t>POČINJE JESEN</a:t>
            </a:r>
            <a:endParaRPr lang="hr-HR" b="1" dirty="0">
              <a:solidFill>
                <a:srgbClr val="C00000"/>
              </a:solidFill>
            </a:endParaRPr>
          </a:p>
        </p:txBody>
      </p:sp>
      <p:sp>
        <p:nvSpPr>
          <p:cNvPr id="32" name="TekstniOkvir 31"/>
          <p:cNvSpPr txBox="1"/>
          <p:nvPr/>
        </p:nvSpPr>
        <p:spPr>
          <a:xfrm>
            <a:off x="9657760" y="5557103"/>
            <a:ext cx="220901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C00000"/>
                </a:solidFill>
              </a:rPr>
              <a:t>ZAVRŠAVA JESEN</a:t>
            </a:r>
          </a:p>
          <a:p>
            <a:pPr algn="ctr"/>
            <a:r>
              <a:rPr lang="hr-HR" b="1" dirty="0" smtClean="0"/>
              <a:t> I </a:t>
            </a:r>
          </a:p>
          <a:p>
            <a:pPr algn="ctr"/>
            <a:r>
              <a:rPr lang="hr-HR" b="1" dirty="0" smtClean="0">
                <a:solidFill>
                  <a:srgbClr val="00B0F0"/>
                </a:solidFill>
              </a:rPr>
              <a:t>POČINJE ZIMA</a:t>
            </a:r>
            <a:endParaRPr lang="hr-HR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4" grpId="0" animBg="1"/>
      <p:bldP spid="28" grpId="0" animBg="1"/>
      <p:bldP spid="29" grpId="0" animBg="1"/>
      <p:bldP spid="29" grpId="1" animBg="1"/>
      <p:bldP spid="29" grpId="2" animBg="1"/>
      <p:bldP spid="30" grpId="1" animBg="1"/>
      <p:bldP spid="30" grpId="2" animBg="1"/>
      <p:bldP spid="30" grpId="3" animBg="1"/>
      <p:bldP spid="31" grpId="3" animBg="1"/>
      <p:bldP spid="31" grpId="4" animBg="1"/>
      <p:bldP spid="31" grpId="5" animBg="1"/>
      <p:bldP spid="32" grpId="2" animBg="1"/>
      <p:bldP spid="32" grpId="5" animBg="1"/>
      <p:bldP spid="32" grpId="6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Odgovori na pitanje koje krije zaokruženi datum!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051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dirty="0" smtClean="0"/>
              <a:t>Klikni mišem i otkrij prvi zaokruženi dan.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Kad otkriješ dan, klikni mišem i pročitaj pitanje.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Nakon što si odgovorio/</a:t>
            </a:r>
            <a:r>
              <a:rPr lang="hr-HR" dirty="0" err="1" smtClean="0"/>
              <a:t>la</a:t>
            </a:r>
            <a:r>
              <a:rPr lang="hr-HR" dirty="0" smtClean="0"/>
              <a:t> usmeno ili na list papira, klikni mišem i pogledaj točan odgovor.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Svaki točan odgovor nosi jedan bod. 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Skupljaj bodove, budi pošten i pobijedi. </a:t>
            </a:r>
          </a:p>
          <a:p>
            <a:pPr>
              <a:buNone/>
            </a:pPr>
            <a:endParaRPr lang="hr-HR" dirty="0" smtClean="0"/>
          </a:p>
          <a:p>
            <a:pPr>
              <a:lnSpc>
                <a:spcPct val="170000"/>
              </a:lnSpc>
              <a:buNone/>
            </a:pPr>
            <a:r>
              <a:rPr lang="hr-HR" dirty="0" smtClean="0"/>
              <a:t>Ako u mjesecu imaš zeleni krug, pročitaj što bi toga dana mogao raditi. To je zapravo neki </a:t>
            </a:r>
          </a:p>
          <a:p>
            <a:pPr>
              <a:lnSpc>
                <a:spcPct val="170000"/>
              </a:lnSpc>
              <a:buNone/>
            </a:pPr>
            <a:r>
              <a:rPr lang="hr-HR" dirty="0" smtClean="0"/>
              <a:t>događaj koji možeš sa svojom obitelji ili prijateljima posjetiti u Vukovaru i okolici.</a:t>
            </a:r>
          </a:p>
          <a:p>
            <a:pPr>
              <a:lnSpc>
                <a:spcPct val="170000"/>
              </a:lnSpc>
            </a:pPr>
            <a:endParaRPr lang="hr-HR" dirty="0"/>
          </a:p>
        </p:txBody>
      </p:sp>
    </p:spTree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88095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SIJEČANJ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Noć muzeja- Gradski muzej Vukovar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(golubica)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3" name="Elipsa 2"/>
          <p:cNvSpPr/>
          <p:nvPr/>
        </p:nvSpPr>
        <p:spPr>
          <a:xfrm>
            <a:off x="7573992" y="84538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/>
          <p:cNvSpPr/>
          <p:nvPr/>
        </p:nvSpPr>
        <p:spPr>
          <a:xfrm>
            <a:off x="713116" y="177416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4146430" y="2740325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9287773" y="373236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2412520" y="4724400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/>
          <p:cNvSpPr/>
          <p:nvPr/>
        </p:nvSpPr>
        <p:spPr>
          <a:xfrm>
            <a:off x="11004430" y="177416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6532775" y="1451728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4573572" y="3159550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16.1.?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435204" y="2264004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9324681" y="4224780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1792664" y="5271155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10127530" y="2284428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13.1.?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7674991" y="2075466"/>
            <a:ext cx="10919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4.1.2018.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4876801" y="3472204"/>
            <a:ext cx="10919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Utorak.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908116" y="2614365"/>
            <a:ext cx="10919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7.dan.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9524216" y="4556287"/>
            <a:ext cx="10919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Petak.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2812330" y="5800625"/>
            <a:ext cx="11752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29.1.2018.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10495176" y="2661499"/>
            <a:ext cx="10919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Subota.</a:t>
            </a:r>
            <a:endParaRPr lang="hr-HR" b="1" dirty="0"/>
          </a:p>
        </p:txBody>
      </p:sp>
      <p:sp>
        <p:nvSpPr>
          <p:cNvPr id="23" name="Elipsa 22"/>
          <p:cNvSpPr/>
          <p:nvPr/>
        </p:nvSpPr>
        <p:spPr>
          <a:xfrm>
            <a:off x="7574171" y="3740218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7960749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663573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VELJAČA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Elipsa 3"/>
          <p:cNvSpPr/>
          <p:nvPr/>
        </p:nvSpPr>
        <p:spPr>
          <a:xfrm>
            <a:off x="11018066" y="273297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Elipsa 4"/>
          <p:cNvSpPr/>
          <p:nvPr/>
        </p:nvSpPr>
        <p:spPr>
          <a:xfrm>
            <a:off x="7573992" y="84538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/>
          <p:cNvSpPr/>
          <p:nvPr/>
        </p:nvSpPr>
        <p:spPr>
          <a:xfrm>
            <a:off x="9279147" y="374098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738996" y="467264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4189562" y="1765540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/>
          <p:cNvSpPr/>
          <p:nvPr/>
        </p:nvSpPr>
        <p:spPr>
          <a:xfrm>
            <a:off x="5871713" y="2748951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6589336" y="1291473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584462" y="5241303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10182520" y="3225538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17.2.?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3528768" y="2275002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6.2.?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5101472" y="3319806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9324681" y="4224780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7659280" y="1861794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1.2.2018.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5472261" y="3643460"/>
            <a:ext cx="132446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14.dan.  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1560137" y="5821051"/>
            <a:ext cx="12584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25.2.2018.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3841424" y="2663073"/>
            <a:ext cx="100395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Utorak.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10628723" y="3596326"/>
            <a:ext cx="90968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Subota.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9554067" y="4567287"/>
            <a:ext cx="90968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Petak.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3392535296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039268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OŽUJAK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Međunarodni dan rijeka- ušće Vuke  u Dunav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Početak Lutkarskog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proljeća u Hrvatskom domu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 šuma- Obnovimo šumu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Đergaj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!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Završetak Lutkarskog proljeća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Elipsa 3"/>
          <p:cNvSpPr/>
          <p:nvPr/>
        </p:nvSpPr>
        <p:spPr>
          <a:xfrm>
            <a:off x="9299275" y="836762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Elipsa 4"/>
          <p:cNvSpPr/>
          <p:nvPr/>
        </p:nvSpPr>
        <p:spPr>
          <a:xfrm>
            <a:off x="715992" y="2734574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/>
          <p:cNvSpPr/>
          <p:nvPr/>
        </p:nvSpPr>
        <p:spPr>
          <a:xfrm>
            <a:off x="2424022" y="471002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10972800" y="370935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5865962" y="1733910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/>
          <p:cNvSpPr/>
          <p:nvPr/>
        </p:nvSpPr>
        <p:spPr>
          <a:xfrm>
            <a:off x="7565366" y="3717985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5778631" y="2187019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226243" y="3186260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2198017" y="5233447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26.3.?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9062302" y="1285187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2.3.?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6901991" y="4139937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10267362" y="4667840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10487320" y="5000919"/>
            <a:ext cx="130561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Subota.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7444034" y="4484016"/>
            <a:ext cx="10683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22.dan.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2353560" y="5520963"/>
            <a:ext cx="14171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Ponedjeljak.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9404810" y="1637121"/>
            <a:ext cx="89868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Petak.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364505" y="3758151"/>
            <a:ext cx="130561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11.3.2018.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6755876" y="2787190"/>
            <a:ext cx="130561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7.3.2018.</a:t>
            </a:r>
            <a:endParaRPr lang="hr-HR" b="1" dirty="0"/>
          </a:p>
        </p:txBody>
      </p:sp>
      <p:sp>
        <p:nvSpPr>
          <p:cNvPr id="23" name="Elipsa 22"/>
          <p:cNvSpPr/>
          <p:nvPr/>
        </p:nvSpPr>
        <p:spPr>
          <a:xfrm>
            <a:off x="5858492" y="3759072"/>
            <a:ext cx="448574" cy="322734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Elipsa 23"/>
          <p:cNvSpPr/>
          <p:nvPr/>
        </p:nvSpPr>
        <p:spPr>
          <a:xfrm>
            <a:off x="2464844" y="3693084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5867920" y="2740977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11403025" y="3722936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8921298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alenda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655286"/>
              </p:ext>
            </p:extLst>
          </p:nvPr>
        </p:nvGraphicFramePr>
        <p:xfrm>
          <a:off x="115149" y="102010"/>
          <a:ext cx="11961705" cy="6632497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708815">
                  <a:extLst>
                    <a:ext uri="{9D8B030D-6E8A-4147-A177-3AD203B41FA5}">
                      <a16:colId xmlns="" xmlns:a16="http://schemas.microsoft.com/office/drawing/2014/main" val="101189028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256593319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55628717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3610658720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917573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1102712511"/>
                    </a:ext>
                  </a:extLst>
                </a:gridCol>
                <a:gridCol w="1708815">
                  <a:extLst>
                    <a:ext uri="{9D8B030D-6E8A-4147-A177-3AD203B41FA5}">
                      <a16:colId xmlns="" xmlns:a16="http://schemas.microsoft.com/office/drawing/2014/main" val="2672183078"/>
                    </a:ext>
                  </a:extLst>
                </a:gridCol>
              </a:tblGrid>
              <a:tr h="540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TRAVANJ</a:t>
                      </a:r>
                      <a:r>
                        <a:rPr lang="en-US" sz="3200" u="none" strike="noStrike" spc="0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 </a:t>
                      </a:r>
                      <a:r>
                        <a:rPr lang="en-US" sz="3200" u="none" strike="noStrike" spc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2018</a:t>
                      </a:r>
                      <a:endParaRPr lang="en-US" sz="4400" b="0" i="0" u="none" strike="noStrike" spc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06162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NEDJELJA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PONEDJELJAK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UTORAK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SRIJEDA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ČETVRTAK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UBOTA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364" marR="10364" marT="103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01181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9715556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630274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45397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3984086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9736679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Ugodne šetnje našim Korzom uz </a:t>
                      </a:r>
                      <a:r>
                        <a:rPr lang="hr-H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startasice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3044158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0169405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Početak Festivala cvijeća na Trgu doktora</a:t>
                      </a:r>
                      <a:r>
                        <a:rPr lang="hr-H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Franje Tuđmana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2079295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4550882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510253"/>
                  </a:ext>
                </a:extLst>
              </a:tr>
              <a:tr h="2522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BFBFB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96836321"/>
                  </a:ext>
                </a:extLst>
              </a:tr>
              <a:tr h="7207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631449"/>
                  </a:ext>
                </a:extLst>
              </a:tr>
            </a:tbl>
          </a:graphicData>
        </a:graphic>
      </p:graphicFrame>
      <p:sp>
        <p:nvSpPr>
          <p:cNvPr id="4" name="Elipsa 3"/>
          <p:cNvSpPr/>
          <p:nvPr/>
        </p:nvSpPr>
        <p:spPr>
          <a:xfrm>
            <a:off x="9282022" y="819509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Elipsa 4"/>
          <p:cNvSpPr/>
          <p:nvPr/>
        </p:nvSpPr>
        <p:spPr>
          <a:xfrm>
            <a:off x="733245" y="467551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/>
          <p:cNvSpPr/>
          <p:nvPr/>
        </p:nvSpPr>
        <p:spPr>
          <a:xfrm>
            <a:off x="4140678" y="275182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/>
          <p:cNvSpPr/>
          <p:nvPr/>
        </p:nvSpPr>
        <p:spPr>
          <a:xfrm>
            <a:off x="7667459" y="3744843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5865962" y="1742536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2481531" y="1774167"/>
            <a:ext cx="448574" cy="4140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5693790" y="2205873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424206" y="5279011"/>
            <a:ext cx="366702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Napiši točan datum zaokruženog dana?</a:t>
            </a:r>
            <a:endParaRPr lang="hr-HR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3659171" y="3300952"/>
            <a:ext cx="2534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 po redu?</a:t>
            </a:r>
            <a:endParaRPr lang="hr-HR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8721366" y="1264763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6.4.?</a:t>
            </a:r>
            <a:endParaRPr lang="hr-HR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6996261" y="4196498"/>
            <a:ext cx="18649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dan 26.4.?</a:t>
            </a:r>
            <a:endParaRPr lang="hr-HR" b="1" dirty="0"/>
          </a:p>
        </p:txBody>
      </p:sp>
      <p:sp>
        <p:nvSpPr>
          <p:cNvPr id="17" name="TekstniOkvir 16"/>
          <p:cNvSpPr txBox="1"/>
          <p:nvPr/>
        </p:nvSpPr>
        <p:spPr>
          <a:xfrm>
            <a:off x="2141457" y="2188590"/>
            <a:ext cx="17706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hr-HR" b="1" dirty="0" smtClean="0"/>
              <a:t>Koji je ovo dan?</a:t>
            </a:r>
            <a:endParaRPr lang="hr-HR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6858001" y="2795048"/>
            <a:ext cx="121134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11.4.2018.</a:t>
            </a:r>
            <a:endParaRPr lang="hr-HR" b="1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4322192" y="3624606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17.dan.</a:t>
            </a:r>
            <a:endParaRPr lang="hr-HR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9073301" y="1616697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Petak.</a:t>
            </a:r>
            <a:endParaRPr lang="hr-HR" b="1" dirty="0"/>
          </a:p>
        </p:txBody>
      </p:sp>
      <p:sp>
        <p:nvSpPr>
          <p:cNvPr id="21" name="TekstniOkvir 20"/>
          <p:cNvSpPr txBox="1"/>
          <p:nvPr/>
        </p:nvSpPr>
        <p:spPr>
          <a:xfrm>
            <a:off x="1550711" y="5924747"/>
            <a:ext cx="13244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29.4.2018.</a:t>
            </a:r>
            <a:endParaRPr lang="hr-HR" b="1" dirty="0"/>
          </a:p>
        </p:txBody>
      </p:sp>
      <p:sp>
        <p:nvSpPr>
          <p:cNvPr id="22" name="TekstniOkvir 21"/>
          <p:cNvSpPr txBox="1"/>
          <p:nvPr/>
        </p:nvSpPr>
        <p:spPr>
          <a:xfrm>
            <a:off x="2286002" y="2568805"/>
            <a:ext cx="143758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Ponedjeljak.</a:t>
            </a:r>
            <a:endParaRPr lang="hr-HR" b="1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7329342" y="4567287"/>
            <a:ext cx="10887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Četvrtak.</a:t>
            </a:r>
            <a:endParaRPr lang="hr-HR" b="1" dirty="0"/>
          </a:p>
        </p:txBody>
      </p:sp>
      <p:sp>
        <p:nvSpPr>
          <p:cNvPr id="24" name="Elipsa 23"/>
          <p:cNvSpPr/>
          <p:nvPr/>
        </p:nvSpPr>
        <p:spPr>
          <a:xfrm>
            <a:off x="9280422" y="3693084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/>
          <p:cNvSpPr/>
          <p:nvPr/>
        </p:nvSpPr>
        <p:spPr>
          <a:xfrm>
            <a:off x="1135664" y="4701752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/>
          <p:cNvSpPr/>
          <p:nvPr/>
        </p:nvSpPr>
        <p:spPr>
          <a:xfrm>
            <a:off x="10996101" y="2750403"/>
            <a:ext cx="448574" cy="414068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51629958"/>
      </p:ext>
    </p:extLst>
  </p:cSld>
  <p:clrMapOvr>
    <a:masterClrMapping/>
  </p:clrMapOvr>
  <p:transition spd="med">
    <p:strips/>
    <p:sndAc>
      <p:stSnd>
        <p:snd r:embed="rId2" name="page-flip-01a-rad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1620</Words>
  <Application>Microsoft Office PowerPoint</Application>
  <PresentationFormat>Široki zaslon</PresentationFormat>
  <Paragraphs>1316</Paragraphs>
  <Slides>19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Segoe UI Black</vt:lpstr>
      <vt:lpstr>Office Theme</vt:lpstr>
      <vt:lpstr>PowerPointova prezentacija</vt:lpstr>
      <vt:lpstr>NAUČIMO POVEZATI MJESECE, GODIŠNJA DOBA I BOJE! LAKO JE!</vt:lpstr>
      <vt:lpstr>BOJE, GODIŠNJA DOBA I MJESECI</vt:lpstr>
      <vt:lpstr>PowerPointova prezentacija</vt:lpstr>
      <vt:lpstr>Odgovori na pitanje koje krije zaokruženi datum!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Reci točan odgovor i pokaži ga!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SLIKE U PREZENTACIJI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tekhnologic</dc:creator>
  <cp:lastModifiedBy>Mirna Bandov</cp:lastModifiedBy>
  <cp:revision>75</cp:revision>
  <dcterms:created xsi:type="dcterms:W3CDTF">2016-12-10T14:33:10Z</dcterms:created>
  <dcterms:modified xsi:type="dcterms:W3CDTF">2019-02-19T09:49:47Z</dcterms:modified>
</cp:coreProperties>
</file>