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89" r:id="rId4"/>
    <p:sldId id="290" r:id="rId5"/>
    <p:sldId id="291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3" r:id="rId33"/>
    <p:sldId id="294" r:id="rId34"/>
    <p:sldId id="297" r:id="rId35"/>
    <p:sldId id="299" r:id="rId36"/>
    <p:sldId id="300" r:id="rId37"/>
    <p:sldId id="303" r:id="rId38"/>
    <p:sldId id="305" r:id="rId39"/>
    <p:sldId id="307" r:id="rId40"/>
    <p:sldId id="308" r:id="rId41"/>
    <p:sldId id="310" r:id="rId42"/>
    <p:sldId id="311" r:id="rId43"/>
    <p:sldId id="314" r:id="rId44"/>
    <p:sldId id="316" r:id="rId45"/>
    <p:sldId id="319" r:id="rId46"/>
    <p:sldId id="321" r:id="rId47"/>
    <p:sldId id="322" r:id="rId48"/>
    <p:sldId id="324" r:id="rId49"/>
    <p:sldId id="327" r:id="rId50"/>
    <p:sldId id="328" r:id="rId51"/>
    <p:sldId id="331" r:id="rId52"/>
    <p:sldId id="332" r:id="rId53"/>
    <p:sldId id="335" r:id="rId54"/>
    <p:sldId id="337" r:id="rId55"/>
    <p:sldId id="338" r:id="rId56"/>
    <p:sldId id="340" r:id="rId57"/>
    <p:sldId id="342" r:id="rId58"/>
    <p:sldId id="344" r:id="rId59"/>
    <p:sldId id="346" r:id="rId60"/>
    <p:sldId id="348" r:id="rId61"/>
    <p:sldId id="351" r:id="rId62"/>
    <p:sldId id="353" r:id="rId63"/>
    <p:sldId id="292" r:id="rId6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AF2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ila, s rešetkom tablice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915" autoAdjust="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1" name="page-flip-01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EB958-3CDD-4084-BDB8-59872501FB64}" type="datetimeFigureOut">
              <a:rPr lang="sr-Latn-CS" smtClean="0"/>
              <a:pPr/>
              <a:t>5.12.2018.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14518-C61E-4C17-9513-470016881631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/>
    <p:sndAc>
      <p:stSnd>
        <p:snd r:embed="rId13" name="page-flip-01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2" Type="http://schemas.openxmlformats.org/officeDocument/2006/relationships/audio" Target="file:///C:\Users\korisnik\Desktop\Zavi&#269;ajna%20slovarica\Slovarica\eltz.m4a" TargetMode="External"/><Relationship Id="rId1" Type="http://schemas.openxmlformats.org/officeDocument/2006/relationships/audio" Target="file:///C:\Users\korisnik\Desktop\Zavi&#269;ajna%20slovarica\Slovarica\e%20eltz%20David.m4a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jpeg"/><Relationship Id="rId2" Type="http://schemas.openxmlformats.org/officeDocument/2006/relationships/audio" Target="file:///C:\Users\korisnik\Desktop\Zavi&#269;ajna%20slovarica\Slovarica\fi&#353;.m4a" TargetMode="External"/><Relationship Id="rId1" Type="http://schemas.openxmlformats.org/officeDocument/2006/relationships/audio" Target="file:///C:\Users\korisnik\Desktop\Zavi&#269;ajna%20slovarica\Slovarica\f%20fi&#353;%20Lucija.m4a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jpeg"/><Relationship Id="rId2" Type="http://schemas.openxmlformats.org/officeDocument/2006/relationships/audio" Target="file:///C:\Users\korisnik\Desktop\Zavi&#269;ajna%20slovarica\Slovarica\golubica.m4a" TargetMode="External"/><Relationship Id="rId1" Type="http://schemas.openxmlformats.org/officeDocument/2006/relationships/audio" Target="file:///C:\Users\korisnik\Desktop\Zavi&#269;ajna%20slovarica\Slovarica\g%20eva.m4a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jpeg"/><Relationship Id="rId2" Type="http://schemas.openxmlformats.org/officeDocument/2006/relationships/audio" Target="file:///C:\Users\korisnik\Desktop\Zavi&#269;ajna%20slovarica\Slovarica\dom.m4a" TargetMode="External"/><Relationship Id="rId1" Type="http://schemas.openxmlformats.org/officeDocument/2006/relationships/audio" Target="file:///C:\Users\korisnik\Desktop\Zavi&#269;ajna%20slovarica\Slovarica\h%20borna.m4a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jpeg"/><Relationship Id="rId2" Type="http://schemas.openxmlformats.org/officeDocument/2006/relationships/audio" Target="file:///C:\Users\korisnik\Desktop\Zavi&#269;ajna%20slovarica\Slovarica\isto&#269;na.m4a" TargetMode="External"/><Relationship Id="rId1" Type="http://schemas.openxmlformats.org/officeDocument/2006/relationships/audio" Target="file:///C:\Users\korisnik\Desktop\Zavi&#269;ajna%20slovarica\Slovarica\i%20lucija.m4a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jpeg"/><Relationship Id="rId2" Type="http://schemas.openxmlformats.org/officeDocument/2006/relationships/audio" Target="file:///C:\Users\korisnik\Desktop\Zavi&#269;ajna%20slovarica\Slovarica\jan.m4a" TargetMode="External"/><Relationship Id="rId1" Type="http://schemas.openxmlformats.org/officeDocument/2006/relationships/audio" Target="file:///C:\Users\korisnik\Desktop\Zavi&#269;ajna%20slovarica\Slovarica\j%20eva.m4a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jpeg"/><Relationship Id="rId2" Type="http://schemas.openxmlformats.org/officeDocument/2006/relationships/audio" Target="file:///C:\Users\korisnik\Desktop\Zavi&#269;ajna%20slovarica\Slovarica\kri&#382;.m4a" TargetMode="External"/><Relationship Id="rId1" Type="http://schemas.openxmlformats.org/officeDocument/2006/relationships/audio" Target="file:///C:\Users\korisnik\Desktop\Zavi&#269;ajna%20slovarica\Slovarica\k%20eva.m4a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2" Type="http://schemas.openxmlformats.org/officeDocument/2006/relationships/audio" Target="file:///C:\Users\korisnik\Desktop\Zavi&#269;ajna%20slovarica\Slovarica\lavoslav.m4a" TargetMode="External"/><Relationship Id="rId1" Type="http://schemas.openxmlformats.org/officeDocument/2006/relationships/audio" Target="file:///C:\Users\korisnik\Desktop\Zavi&#269;ajna%20slovarica\Slovarica\l%20lucija.m4a" TargetMode="External"/><Relationship Id="rId6" Type="http://schemas.openxmlformats.org/officeDocument/2006/relationships/image" Target="../media/image4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jpeg"/><Relationship Id="rId2" Type="http://schemas.openxmlformats.org/officeDocument/2006/relationships/audio" Target="file:///C:\Users\korisnik\Desktop\Zavi&#269;ajna%20slovarica\Slovarica\ljetnikovac.m4a" TargetMode="External"/><Relationship Id="rId1" Type="http://schemas.openxmlformats.org/officeDocument/2006/relationships/audio" Target="file:///C:\Users\korisnik\Desktop\Zavi&#269;ajna%20slovarica\Slovarica\lj%20borna.m4a" TargetMode="External"/><Relationship Id="rId6" Type="http://schemas.openxmlformats.org/officeDocument/2006/relationships/image" Target="../media/image46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jpeg"/><Relationship Id="rId2" Type="http://schemas.openxmlformats.org/officeDocument/2006/relationships/audio" Target="file:///C:\Users\korisnik\Desktop\Zavi&#269;ajna%20slovarica\Slovarica\memorijalno.m4a" TargetMode="External"/><Relationship Id="rId1" Type="http://schemas.openxmlformats.org/officeDocument/2006/relationships/audio" Target="file:///C:\Users\korisnik\Desktop\Zavi&#269;ajna%20slovarica\Slovarica\m%20Lucija.m4a" TargetMode="External"/><Relationship Id="rId6" Type="http://schemas.openxmlformats.org/officeDocument/2006/relationships/image" Target="../media/image49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file:///C:\Users\korisnik\Desktop\Zavi&#269;ajna%20slovarica\Slovarica\Adica.m4a" TargetMode="External"/><Relationship Id="rId1" Type="http://schemas.openxmlformats.org/officeDocument/2006/relationships/audio" Target="file:///C:\Users\korisnik\Desktop\Zavi&#269;ajna%20slovarica\Slovarica\A%20Adica%20lucija.m4a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jpeg"/><Relationship Id="rId2" Type="http://schemas.openxmlformats.org/officeDocument/2006/relationships/audio" Target="file:///C:\Users\korisnik\Desktop\Zavi&#269;ajna%20slovarica\Slovarica\hnk%20vukovar.m4a" TargetMode="External"/><Relationship Id="rId1" Type="http://schemas.openxmlformats.org/officeDocument/2006/relationships/audio" Target="file:///C:\Users\korisnik\Desktop\Zavi&#269;ajna%20slovarica\Slovarica\n%20borna.m4a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6.jpeg"/><Relationship Id="rId2" Type="http://schemas.openxmlformats.org/officeDocument/2006/relationships/audio" Target="file:///C:\Users\korisnik\Desktop\Zavi&#269;ajna%20slovarica\Slovarica\njiva.m4a" TargetMode="External"/><Relationship Id="rId1" Type="http://schemas.openxmlformats.org/officeDocument/2006/relationships/audio" Target="file:///C:\Users\korisnik\Desktop\Zavi&#269;ajna%20slovarica\Slovarica\nj%20lucija.m4a" TargetMode="External"/><Relationship Id="rId6" Type="http://schemas.openxmlformats.org/officeDocument/2006/relationships/image" Target="../media/image55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jpeg"/><Relationship Id="rId2" Type="http://schemas.openxmlformats.org/officeDocument/2006/relationships/audio" Target="file:///C:\Users\korisnik\Desktop\Zavi&#269;ajna%20slovarica\Slovarica\ov&#269;ara.m4a" TargetMode="External"/><Relationship Id="rId1" Type="http://schemas.openxmlformats.org/officeDocument/2006/relationships/audio" Target="file:///C:\Users\korisnik\Desktop\Zavi&#269;ajna%20slovarica\Slovarica\o%20eva.m4a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1.jpeg"/><Relationship Id="rId2" Type="http://schemas.openxmlformats.org/officeDocument/2006/relationships/audio" Target="file:///C:\Users\korisnik\Desktop\Zavi&#269;ajna%20slovarica\Slovarica\plivali&#353;te.m4a" TargetMode="External"/><Relationship Id="rId1" Type="http://schemas.openxmlformats.org/officeDocument/2006/relationships/audio" Target="file:///C:\Users\korisnik\Desktop\Zavi&#269;ajna%20slovarica\Slovarica\P%20borna.m4a" TargetMode="External"/><Relationship Id="rId6" Type="http://schemas.openxmlformats.org/officeDocument/2006/relationships/image" Target="../media/image60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3.jpeg"/><Relationship Id="rId2" Type="http://schemas.openxmlformats.org/officeDocument/2006/relationships/audio" Target="file:///C:\Users\korisnik\Desktop\Zavi&#269;ajna%20slovarica\Slovarica\radni&#269;ki.m4a" TargetMode="External"/><Relationship Id="rId1" Type="http://schemas.openxmlformats.org/officeDocument/2006/relationships/audio" Target="file:///C:\Users\korisnik\Desktop\Zavi&#269;ajna%20slovarica\Slovarica\r%20lucija.m4a" TargetMode="External"/><Relationship Id="rId6" Type="http://schemas.openxmlformats.org/officeDocument/2006/relationships/image" Target="../media/image62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jpeg"/><Relationship Id="rId2" Type="http://schemas.openxmlformats.org/officeDocument/2006/relationships/audio" Target="file:///C:\Users\korisnik\Desktop\Zavi&#269;ajna%20slovarica\Slovarica\startas.m4a" TargetMode="External"/><Relationship Id="rId1" Type="http://schemas.openxmlformats.org/officeDocument/2006/relationships/audio" Target="file:///C:\Users\korisnik\Desktop\Zavi&#269;ajna%20slovarica\Slovarica\s%20eva.m4a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7.jpeg"/><Relationship Id="rId2" Type="http://schemas.openxmlformats.org/officeDocument/2006/relationships/audio" Target="file:///C:\Users\korisnik\Desktop\Zavi&#269;ajna%20slovarica\Slovarica\&#353;aran1.m4a" TargetMode="External"/><Relationship Id="rId1" Type="http://schemas.openxmlformats.org/officeDocument/2006/relationships/audio" Target="file:///C:\Users\korisnik\Desktop\Zavi&#269;ajna%20slovarica\Slovarica\&#353;%20&#353;aran.m4a" TargetMode="External"/><Relationship Id="rId6" Type="http://schemas.openxmlformats.org/officeDocument/2006/relationships/image" Target="../media/image66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9.jpeg"/><Relationship Id="rId2" Type="http://schemas.openxmlformats.org/officeDocument/2006/relationships/audio" Target="file:///C:\Users\korisnik\Desktop\Zavi&#269;ajna%20slovarica\Slovarica\trg.m4a" TargetMode="External"/><Relationship Id="rId1" Type="http://schemas.openxmlformats.org/officeDocument/2006/relationships/audio" Target="file:///C:\Users\korisnik\Desktop\Zavi&#269;ajna%20slovarica\Slovarica\t%20lucija.m4a" TargetMode="External"/><Relationship Id="rId6" Type="http://schemas.openxmlformats.org/officeDocument/2006/relationships/image" Target="../media/image68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1.jpeg"/><Relationship Id="rId2" Type="http://schemas.openxmlformats.org/officeDocument/2006/relationships/audio" Target="file:///C:\Users\korisnik\Desktop\Zavi&#269;ajna%20slovarica\Slovarica\u&#353;&#263;e.m4a" TargetMode="External"/><Relationship Id="rId1" Type="http://schemas.openxmlformats.org/officeDocument/2006/relationships/audio" Target="file:///C:\Users\korisnik\Desktop\Zavi&#269;ajna%20slovarica\Slovarica\u%20borna.m4a" TargetMode="External"/><Relationship Id="rId6" Type="http://schemas.openxmlformats.org/officeDocument/2006/relationships/image" Target="../media/image70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3.jpeg"/><Relationship Id="rId2" Type="http://schemas.openxmlformats.org/officeDocument/2006/relationships/audio" Target="file:///C:\Users\korisnik\Desktop\Zavi&#269;ajna%20slovarica\Slovarica\vodo.m4a" TargetMode="External"/><Relationship Id="rId1" Type="http://schemas.openxmlformats.org/officeDocument/2006/relationships/audio" Target="file:///C:\Users\korisnik\Desktop\Zavi&#269;ajna%20slovarica\Slovarica\vodotoranj%20eva.m4a" TargetMode="External"/><Relationship Id="rId6" Type="http://schemas.openxmlformats.org/officeDocument/2006/relationships/image" Target="../media/image72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file:///C:\Users\korisnik\Desktop\Zavi&#269;ajna%20slovarica\Slovarica\be&#263;ar.m4a" TargetMode="External"/><Relationship Id="rId1" Type="http://schemas.openxmlformats.org/officeDocument/2006/relationships/audio" Target="file:///C:\Users\korisnik\Desktop\Zavi&#269;ajna%20slovarica\Slovarica\b%20be&#263;ar%20eva.m4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5.jpeg"/><Relationship Id="rId2" Type="http://schemas.openxmlformats.org/officeDocument/2006/relationships/audio" Target="file:///C:\Users\korisnik\Desktop\Zavi&#269;ajna%20slovarica\Slovarica\zenge.m4a" TargetMode="External"/><Relationship Id="rId1" Type="http://schemas.openxmlformats.org/officeDocument/2006/relationships/audio" Target="file:///C:\Users\korisnik\Desktop\Zavi&#269;ajna%20slovarica\Slovarica\z%20lucija.m4a" TargetMode="External"/><Relationship Id="rId6" Type="http://schemas.openxmlformats.org/officeDocument/2006/relationships/image" Target="../media/image74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7.jpeg"/><Relationship Id="rId2" Type="http://schemas.openxmlformats.org/officeDocument/2006/relationships/audio" Target="file:///C:\Users\korisnik\Desktop\Zavi&#269;ajna%20slovarica\Slovarica\&#382;ito.m4a" TargetMode="External"/><Relationship Id="rId1" Type="http://schemas.openxmlformats.org/officeDocument/2006/relationships/audio" Target="file:///C:\Users\korisnik\Desktop\Zavi&#269;ajna%20slovarica\Slovarica\&#382;%20&#382;ito.m4a" TargetMode="External"/><Relationship Id="rId6" Type="http://schemas.openxmlformats.org/officeDocument/2006/relationships/image" Target="../media/image76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audio" Target="file:///C:\Users\korisnik\Desktop\Zavi&#269;ajna%20slovarica\Slovarica\crkva.m4a" TargetMode="External"/><Relationship Id="rId1" Type="http://schemas.openxmlformats.org/officeDocument/2006/relationships/audio" Target="file:///C:\Users\korisnik\Desktop\Zavi&#269;ajna%20slovarica\Slovarica\c%20crkva%20borna.m4a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file:///C:\Users\korisnik\Desktop\Zavi&#269;ajna%20slovarica\Slovarica\&#269;azmatrans.m4a" TargetMode="External"/><Relationship Id="rId1" Type="http://schemas.openxmlformats.org/officeDocument/2006/relationships/audio" Target="file:///C:\Users\korisnik\Desktop\Zavi&#269;ajna%20slovarica\Slovarica\&#269;%20lucija.m4a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audio" Target="file:///C:\Users\korisnik\Desktop\Zavi&#269;ajna%20slovarica\Slovarica\&#263;up.m4a" TargetMode="External"/><Relationship Id="rId1" Type="http://schemas.openxmlformats.org/officeDocument/2006/relationships/audio" Target="file:///C:\Users\korisnik\Desktop\Zavi&#269;ajna%20slovarica\Slovarica\&#263;%20eva.m4a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eg"/><Relationship Id="rId2" Type="http://schemas.openxmlformats.org/officeDocument/2006/relationships/audio" Target="file:///C:\Users\korisnik\Desktop\Zavi&#269;ajna%20slovarica\Slovarica\dunav.m4a" TargetMode="External"/><Relationship Id="rId1" Type="http://schemas.openxmlformats.org/officeDocument/2006/relationships/audio" Target="file:///C:\Users\korisnik\Desktop\Zavi&#269;ajna%20slovarica\Slovarica\d%20Dunav%20eva.m4a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2" Type="http://schemas.openxmlformats.org/officeDocument/2006/relationships/audio" Target="file:///C:\Users\korisnik\Desktop\Zavi&#269;ajna%20slovarica\Slovarica\d&#382;em.m4a" TargetMode="External"/><Relationship Id="rId1" Type="http://schemas.openxmlformats.org/officeDocument/2006/relationships/audio" Target="file:///C:\Users\korisnik\Desktop\Zavi&#269;ajna%20slovarica\Slovarica\d&#382;%20borna.m4a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2" Type="http://schemas.openxmlformats.org/officeDocument/2006/relationships/audio" Target="file:///C:\Users\korisnik\Desktop\Zavi&#269;ajna%20slovarica\Slovarica\&#273;ergaj.m4a" TargetMode="External"/><Relationship Id="rId1" Type="http://schemas.openxmlformats.org/officeDocument/2006/relationships/audio" Target="file:///C:\Users\korisnik\Desktop\Zavi&#269;ajna%20slovarica\Slovarica\&#273;%20&#273;ergaj%20eva.m4a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3212976"/>
            <a:ext cx="7772400" cy="1470025"/>
          </a:xfrm>
        </p:spPr>
        <p:txBody>
          <a:bodyPr>
            <a:normAutofit/>
          </a:bodyPr>
          <a:lstStyle/>
          <a:p>
            <a:r>
              <a:rPr lang="hr-HR" b="1" dirty="0" smtClean="0"/>
              <a:t>ZAVIČAJNA SLOVARICA </a:t>
            </a:r>
            <a:br>
              <a:rPr lang="hr-HR" b="1" dirty="0" smtClean="0"/>
            </a:br>
            <a:r>
              <a:rPr lang="hr-HR" b="1" dirty="0" smtClean="0"/>
              <a:t>Osnovne škole Nikole Andrića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xmlns="" val="4194760071"/>
      </p:ext>
    </p:extLst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Eltz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20646"/>
            <a:ext cx="4656966" cy="6404698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Lana </a:t>
            </a:r>
            <a:r>
              <a:rPr lang="hr-HR" dirty="0" err="1" smtClean="0"/>
              <a:t>Padežanin</a:t>
            </a:r>
            <a:endParaRPr lang="hr-HR" dirty="0" smtClean="0"/>
          </a:p>
          <a:p>
            <a:r>
              <a:rPr lang="hr-HR" dirty="0" smtClean="0"/>
              <a:t>Čitao: David </a:t>
            </a:r>
            <a:r>
              <a:rPr lang="hr-HR" dirty="0" err="1" smtClean="0"/>
              <a:t>Pendić</a:t>
            </a:r>
            <a:r>
              <a:rPr lang="hr-HR" dirty="0" smtClean="0"/>
              <a:t>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36478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42048"/>
            <a:ext cx="1012089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1285860"/>
            <a:ext cx="413995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Eltz je grofovska obitelj koja je ujedno i vlasnik vukovarskog dvorca. </a:t>
            </a:r>
            <a:endParaRPr lang="hr-HR" sz="4700" dirty="0"/>
          </a:p>
        </p:txBody>
      </p:sp>
      <p:pic>
        <p:nvPicPr>
          <p:cNvPr id="7" name="e eltz David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14290"/>
            <a:ext cx="244475" cy="244475"/>
          </a:xfrm>
          <a:prstGeom prst="rect">
            <a:avLst/>
          </a:prstGeom>
        </p:spPr>
      </p:pic>
      <p:pic>
        <p:nvPicPr>
          <p:cNvPr id="8" name="eltz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Fiš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890" y="171862"/>
            <a:ext cx="4749108" cy="653142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Petra Tomić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7552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5776306"/>
            <a:ext cx="1143270" cy="9269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20072" y="404664"/>
            <a:ext cx="3600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Fiš je tradicionalno slavonsko jelo koje se priprema od nekoliko vrsta riječne ribe.</a:t>
            </a:r>
            <a:endParaRPr lang="hr-HR" sz="4700" dirty="0"/>
          </a:p>
        </p:txBody>
      </p:sp>
      <p:pic>
        <p:nvPicPr>
          <p:cNvPr id="7" name="f fiš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fiš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Golubic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70854"/>
            <a:ext cx="4626530" cy="6362839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786314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Marija </a:t>
            </a:r>
            <a:r>
              <a:rPr lang="hr-HR" dirty="0" err="1" smtClean="0"/>
              <a:t>Pušak</a:t>
            </a:r>
            <a:endParaRPr lang="hr-HR" dirty="0" smtClean="0"/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r>
              <a:rPr lang="hr-HR" dirty="0" smtClean="0"/>
              <a:t>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734034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20870"/>
            <a:ext cx="1032892" cy="8013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6314" y="500042"/>
            <a:ext cx="41061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/>
              <a:t>Vučedolska </a:t>
            </a:r>
            <a:r>
              <a:rPr lang="hr-HR" sz="4700" dirty="0" smtClean="0"/>
              <a:t>golubica </a:t>
            </a:r>
            <a:r>
              <a:rPr lang="hr-HR" sz="4700" dirty="0"/>
              <a:t>najpoznatija </a:t>
            </a:r>
            <a:r>
              <a:rPr lang="hr-HR" sz="4700" dirty="0" smtClean="0"/>
              <a:t>je keramička </a:t>
            </a:r>
            <a:r>
              <a:rPr lang="hr-HR" sz="4700" dirty="0"/>
              <a:t>posuda </a:t>
            </a:r>
            <a:r>
              <a:rPr lang="hr-HR" sz="4700" dirty="0" smtClean="0"/>
              <a:t>pronađena na</a:t>
            </a:r>
            <a:r>
              <a:rPr lang="hr-HR" sz="4700" dirty="0"/>
              <a:t> Vučedolu. </a:t>
            </a:r>
          </a:p>
        </p:txBody>
      </p:sp>
      <p:pic>
        <p:nvPicPr>
          <p:cNvPr id="7" name="g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29124" y="285728"/>
            <a:ext cx="244475" cy="244475"/>
          </a:xfrm>
          <a:prstGeom prst="rect">
            <a:avLst/>
          </a:prstGeom>
        </p:spPr>
      </p:pic>
      <p:pic>
        <p:nvPicPr>
          <p:cNvPr id="8" name="golubic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Hrvatski do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51542"/>
            <a:ext cx="4672420" cy="6425952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Ema Vidaković</a:t>
            </a:r>
          </a:p>
          <a:p>
            <a:r>
              <a:rPr lang="hr-HR" dirty="0" smtClean="0"/>
              <a:t>Čitao: Borna Šimić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51932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00314"/>
            <a:ext cx="1143270" cy="9269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1071546"/>
            <a:ext cx="42148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Hrvatski dom je ustanova u kojoj se održavaju mnoga kulturna događanja u Vukovaru.</a:t>
            </a:r>
            <a:endParaRPr lang="hr-HR" sz="4700" dirty="0"/>
          </a:p>
        </p:txBody>
      </p:sp>
      <p:pic>
        <p:nvPicPr>
          <p:cNvPr id="7" name="h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dom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86842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Istočna Slavonij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29330"/>
            <a:ext cx="4724779" cy="649796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Slikao: Luka </a:t>
            </a:r>
            <a:r>
              <a:rPr lang="hr-HR" dirty="0" err="1" smtClean="0"/>
              <a:t>Hekić</a:t>
            </a:r>
            <a:endParaRPr lang="hr-HR" dirty="0" smtClean="0"/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51932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53900"/>
            <a:ext cx="1125702" cy="873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1932" y="1428736"/>
            <a:ext cx="429206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Istočna Slavonija  je dio Hrvatske bogat rijekama, šumama i ravnicama</a:t>
            </a:r>
            <a:r>
              <a:rPr lang="vi-VN" sz="4700" dirty="0" smtClean="0"/>
              <a:t>. </a:t>
            </a:r>
            <a:endParaRPr lang="hr-HR" sz="4700" dirty="0"/>
          </a:p>
        </p:txBody>
      </p:sp>
      <p:pic>
        <p:nvPicPr>
          <p:cNvPr id="7" name="i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istočn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Jan Bat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84036"/>
            <a:ext cx="4620062" cy="635394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Petra Pšenica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0655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5786951"/>
            <a:ext cx="1143270" cy="9269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928670"/>
            <a:ext cx="439476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Jan Bata bio je češki poduzetnik koji je osnovao tvrtku </a:t>
            </a:r>
            <a:r>
              <a:rPr lang="hr-HR" sz="4700" dirty="0"/>
              <a:t>za proizvodnju obuće </a:t>
            </a:r>
            <a:r>
              <a:rPr lang="hr-HR" sz="4700" dirty="0" smtClean="0"/>
              <a:t>Bata. </a:t>
            </a:r>
            <a:endParaRPr lang="hr-HR" sz="4700" dirty="0"/>
          </a:p>
        </p:txBody>
      </p:sp>
      <p:pic>
        <p:nvPicPr>
          <p:cNvPr id="7" name="j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jan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Križ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229330"/>
            <a:ext cx="4724779" cy="649796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Lucija </a:t>
            </a:r>
            <a:r>
              <a:rPr lang="hr-HR" dirty="0" err="1" smtClean="0"/>
              <a:t>Smičić</a:t>
            </a:r>
            <a:endParaRPr lang="hr-HR" dirty="0" smtClean="0"/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r>
              <a:rPr lang="hr-HR" dirty="0" smtClean="0"/>
              <a:t>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0655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42048"/>
            <a:ext cx="1012090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500042"/>
            <a:ext cx="4036426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Križ na ušću Vuke u Dunav  spomenik je stradalima u Domovinskom ratu u Republici Hrvatskoj.</a:t>
            </a:r>
            <a:endParaRPr lang="hr-HR" sz="4700" dirty="0"/>
          </a:p>
        </p:txBody>
      </p:sp>
      <p:pic>
        <p:nvPicPr>
          <p:cNvPr id="7" name="k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križ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Lavoslav Ružičk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57089"/>
            <a:ext cx="4737729" cy="651577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Petra Pšenica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0655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745883"/>
            <a:ext cx="1143270" cy="9269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571480"/>
            <a:ext cx="37444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Lavoslav Ružička  dobitnik je Nobelove nagrade za kemiju rođen u Vukovaru.</a:t>
            </a:r>
            <a:endParaRPr lang="hr-HR" sz="4700" dirty="0"/>
          </a:p>
        </p:txBody>
      </p:sp>
      <p:pic>
        <p:nvPicPr>
          <p:cNvPr id="7" name="l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29124" y="214290"/>
            <a:ext cx="244475" cy="244475"/>
          </a:xfrm>
          <a:prstGeom prst="rect">
            <a:avLst/>
          </a:prstGeom>
        </p:spPr>
      </p:pic>
      <p:pic>
        <p:nvPicPr>
          <p:cNvPr id="8" name="lavoslav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Ljetnikova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05920"/>
            <a:ext cx="4607527" cy="633670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Mirta </a:t>
            </a:r>
            <a:r>
              <a:rPr lang="hr-HR" dirty="0" err="1" smtClean="0"/>
              <a:t>Pendić</a:t>
            </a:r>
            <a:endParaRPr lang="hr-HR" dirty="0" smtClean="0"/>
          </a:p>
          <a:p>
            <a:r>
              <a:rPr lang="hr-HR" dirty="0" smtClean="0"/>
              <a:t>Čitao: Borna Šimić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0655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42048"/>
            <a:ext cx="1012090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8" y="1071546"/>
            <a:ext cx="3816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Ova građevina  zapravo je dvorac koji je obitelj Eltz koristila kao ljetnikovac.</a:t>
            </a:r>
            <a:endParaRPr lang="hr-HR" sz="4700" dirty="0"/>
          </a:p>
        </p:txBody>
      </p:sp>
      <p:pic>
        <p:nvPicPr>
          <p:cNvPr id="7" name="lj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ljetnikovac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Memorijalno groblj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73954"/>
            <a:ext cx="4692332" cy="6453336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Natalija </a:t>
            </a:r>
            <a:r>
              <a:rPr lang="hr-HR" dirty="0" err="1" smtClean="0"/>
              <a:t>Ivanovski</a:t>
            </a:r>
            <a:endParaRPr lang="hr-HR" dirty="0" smtClean="0"/>
          </a:p>
          <a:p>
            <a:r>
              <a:rPr lang="hr-HR" dirty="0" smtClean="0"/>
              <a:t>Čitala: Lucija Vidaković </a:t>
            </a:r>
            <a:endParaRPr lang="hr-HR" dirty="0"/>
          </a:p>
        </p:txBody>
      </p:sp>
      <p:cxnSp>
        <p:nvCxnSpPr>
          <p:cNvPr id="5" name="Ravni poveznik 4"/>
          <p:cNvCxnSpPr/>
          <p:nvPr/>
        </p:nvCxnSpPr>
        <p:spPr>
          <a:xfrm>
            <a:off x="480655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72322"/>
            <a:ext cx="1054461" cy="8549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94363" y="14692"/>
            <a:ext cx="44279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/>
              <a:t>Memorijalno groblje žrtava iz Domovinskog rata u </a:t>
            </a:r>
            <a:r>
              <a:rPr lang="hr-HR" sz="4700" dirty="0" smtClean="0"/>
              <a:t>Vukovaru </a:t>
            </a:r>
            <a:r>
              <a:rPr lang="hr-HR" sz="4700" dirty="0"/>
              <a:t>najveća </a:t>
            </a:r>
            <a:r>
              <a:rPr lang="hr-HR" sz="4700" dirty="0" smtClean="0"/>
              <a:t>je masovna </a:t>
            </a:r>
            <a:r>
              <a:rPr lang="hr-HR" sz="4700" dirty="0"/>
              <a:t>grobnica u </a:t>
            </a:r>
            <a:r>
              <a:rPr lang="hr-HR" sz="4700" dirty="0" smtClean="0"/>
              <a:t>Hrvatskoj. </a:t>
            </a:r>
            <a:endParaRPr lang="hr-HR" sz="4700" dirty="0"/>
          </a:p>
        </p:txBody>
      </p:sp>
      <p:pic>
        <p:nvPicPr>
          <p:cNvPr id="7" name="m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memorijalno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zervirano mjesto sadržaja 3" descr="Adica_1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07504" y="188640"/>
            <a:ext cx="4607526" cy="6336704"/>
          </a:xfrm>
        </p:spPr>
      </p:pic>
      <p:cxnSp>
        <p:nvCxnSpPr>
          <p:cNvPr id="8" name="Ravni poveznik 7"/>
          <p:cNvCxnSpPr/>
          <p:nvPr/>
        </p:nvCxnSpPr>
        <p:spPr>
          <a:xfrm>
            <a:off x="4715030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Slika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24534"/>
            <a:ext cx="1126434" cy="844825"/>
          </a:xfrm>
          <a:prstGeom prst="rect">
            <a:avLst/>
          </a:prstGeom>
        </p:spPr>
      </p:pic>
      <p:sp>
        <p:nvSpPr>
          <p:cNvPr id="7" name="TekstniOkvir 6"/>
          <p:cNvSpPr txBox="1"/>
          <p:nvPr/>
        </p:nvSpPr>
        <p:spPr>
          <a:xfrm>
            <a:off x="4786314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Sara Šimić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sp>
        <p:nvSpPr>
          <p:cNvPr id="2" name="TextBox 1"/>
          <p:cNvSpPr txBox="1"/>
          <p:nvPr/>
        </p:nvSpPr>
        <p:spPr>
          <a:xfrm>
            <a:off x="5357818" y="1857364"/>
            <a:ext cx="35283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Adica je </a:t>
            </a:r>
            <a:r>
              <a:rPr lang="sv-SE" sz="4700" dirty="0" smtClean="0"/>
              <a:t>vukovarsko </a:t>
            </a:r>
            <a:r>
              <a:rPr lang="sv-SE" sz="4700" dirty="0"/>
              <a:t>izletište i park </a:t>
            </a:r>
            <a:r>
              <a:rPr lang="sv-SE" sz="4700" dirty="0" smtClean="0"/>
              <a:t>šuma</a:t>
            </a:r>
            <a:r>
              <a:rPr lang="hr-HR" sz="4700" dirty="0" smtClean="0"/>
              <a:t>.</a:t>
            </a:r>
            <a:endParaRPr lang="hr-HR" sz="4700" dirty="0"/>
          </a:p>
        </p:txBody>
      </p:sp>
      <p:pic>
        <p:nvPicPr>
          <p:cNvPr id="11" name="A Adica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357686" y="285728"/>
            <a:ext cx="244475" cy="244475"/>
          </a:xfrm>
          <a:prstGeom prst="rect">
            <a:avLst/>
          </a:prstGeom>
        </p:spPr>
      </p:pic>
      <p:pic>
        <p:nvPicPr>
          <p:cNvPr id="9" name="Adic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4506615"/>
      </p:ext>
    </p:extLst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NK Vukova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500" y="148391"/>
            <a:ext cx="4777137" cy="6569968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Mirta </a:t>
            </a:r>
            <a:r>
              <a:rPr lang="hr-HR" dirty="0" err="1" smtClean="0"/>
              <a:t>Pendić</a:t>
            </a:r>
            <a:endParaRPr lang="hr-HR" dirty="0" smtClean="0"/>
          </a:p>
          <a:p>
            <a:r>
              <a:rPr lang="hr-HR" dirty="0" smtClean="0"/>
              <a:t>Čitao: Borna Šimić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74637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33117"/>
            <a:ext cx="1012090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2066" y="1571612"/>
            <a:ext cx="3892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HNK Vukovar 1991.  nogometni je klub grada Vukovara.</a:t>
            </a:r>
            <a:endParaRPr lang="hr-HR" sz="4700" dirty="0"/>
          </a:p>
        </p:txBody>
      </p:sp>
      <p:pic>
        <p:nvPicPr>
          <p:cNvPr id="7" name="n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14290"/>
            <a:ext cx="244475" cy="244475"/>
          </a:xfrm>
          <a:prstGeom prst="rect">
            <a:avLst/>
          </a:prstGeom>
        </p:spPr>
      </p:pic>
      <p:pic>
        <p:nvPicPr>
          <p:cNvPr id="8" name="hnk vukovar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Njiv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50112"/>
            <a:ext cx="4782378" cy="6577177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Nika Andrić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89882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14896"/>
            <a:ext cx="1091818" cy="885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2066" y="928670"/>
            <a:ext cx="39001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Njiva je </a:t>
            </a:r>
            <a:r>
              <a:rPr lang="vi-VN" sz="4700" dirty="0" smtClean="0">
                <a:latin typeface="Calibri" pitchFamily="34" charset="0"/>
                <a:cs typeface="Calibri" pitchFamily="34" charset="0"/>
              </a:rPr>
              <a:t>zemljište </a:t>
            </a:r>
            <a:r>
              <a:rPr lang="vi-VN" sz="4700" dirty="0">
                <a:latin typeface="Calibri" pitchFamily="34" charset="0"/>
                <a:cs typeface="Calibri" pitchFamily="34" charset="0"/>
              </a:rPr>
              <a:t>koje se obrađuje oranjem, sijanjem i </a:t>
            </a:r>
            <a:r>
              <a:rPr lang="vi-VN" sz="4700" dirty="0" smtClean="0">
                <a:latin typeface="Calibri" pitchFamily="34" charset="0"/>
                <a:cs typeface="Calibri" pitchFamily="34" charset="0"/>
              </a:rPr>
              <a:t>sadnjom</a:t>
            </a:r>
            <a:r>
              <a:rPr lang="hr-HR" sz="4700" dirty="0" smtClean="0">
                <a:latin typeface="Calibri" pitchFamily="34" charset="0"/>
                <a:cs typeface="Calibri" pitchFamily="34" charset="0"/>
              </a:rPr>
              <a:t>.</a:t>
            </a:r>
            <a:endParaRPr lang="hr-HR" sz="47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nj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85728"/>
            <a:ext cx="244475" cy="244475"/>
          </a:xfrm>
          <a:prstGeom prst="rect">
            <a:avLst/>
          </a:prstGeom>
        </p:spPr>
      </p:pic>
      <p:pic>
        <p:nvPicPr>
          <p:cNvPr id="9" name="njiv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Ovčar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491" y="157322"/>
            <a:ext cx="4777137" cy="6569968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Josipa Knežević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90964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5966861"/>
            <a:ext cx="960884" cy="745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8" y="142852"/>
            <a:ext cx="425189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Ovčara je farma na kojoj se nalazi jedna od najvećih </a:t>
            </a:r>
          </a:p>
          <a:p>
            <a:r>
              <a:rPr lang="hr-HR" sz="4700" dirty="0" smtClean="0"/>
              <a:t>grobnica hrvatskih žrtava iz Domovinskog rata.</a:t>
            </a:r>
            <a:endParaRPr lang="hr-HR" sz="4700" dirty="0"/>
          </a:p>
        </p:txBody>
      </p:sp>
      <p:pic>
        <p:nvPicPr>
          <p:cNvPr id="7" name="o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14290"/>
            <a:ext cx="244475" cy="244475"/>
          </a:xfrm>
          <a:prstGeom prst="rect">
            <a:avLst/>
          </a:prstGeom>
        </p:spPr>
      </p:pic>
      <p:pic>
        <p:nvPicPr>
          <p:cNvPr id="8" name="ovčar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livališt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917" y="188640"/>
            <a:ext cx="4754365" cy="653865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Slikao: Darijo </a:t>
            </a:r>
            <a:r>
              <a:rPr lang="hr-HR" dirty="0" err="1" smtClean="0"/>
              <a:t>Ivanovski</a:t>
            </a:r>
            <a:endParaRPr lang="hr-HR" dirty="0" smtClean="0"/>
          </a:p>
          <a:p>
            <a:r>
              <a:rPr lang="hr-HR" dirty="0" smtClean="0"/>
              <a:t>Čitao: Borna Šimić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90964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13708"/>
            <a:ext cx="1003418" cy="8135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628" y="1857364"/>
            <a:ext cx="41433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Plivalište Vukovar sportski je objekt. </a:t>
            </a:r>
            <a:endParaRPr lang="hr-HR" sz="4700" dirty="0"/>
          </a:p>
        </p:txBody>
      </p:sp>
      <p:pic>
        <p:nvPicPr>
          <p:cNvPr id="7" name="P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plivalište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Radnički do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34" y="151554"/>
            <a:ext cx="4797048" cy="6597352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Iva Kmet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90964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927132"/>
            <a:ext cx="1012090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8064" y="1643050"/>
            <a:ext cx="399593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Radnički dom najpoznatiji je  spomenik u središtu Vukovara. </a:t>
            </a:r>
            <a:endParaRPr lang="hr-HR" sz="4700" dirty="0"/>
          </a:p>
        </p:txBody>
      </p:sp>
      <p:pic>
        <p:nvPicPr>
          <p:cNvPr id="7" name="r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radnički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Startasic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12860"/>
            <a:ext cx="4724779" cy="649796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00628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Mateja Nikolić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04291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5915356"/>
            <a:ext cx="981072" cy="795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8" y="142852"/>
            <a:ext cx="39239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Startasice su naziv za platnene tenisice Startas koje se izrađuju ručno u Tvornici obuće Borovo.</a:t>
            </a:r>
            <a:endParaRPr lang="hr-HR" sz="4700" dirty="0"/>
          </a:p>
        </p:txBody>
      </p:sp>
      <p:pic>
        <p:nvPicPr>
          <p:cNvPr id="7" name="s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85728"/>
            <a:ext cx="244475" cy="244475"/>
          </a:xfrm>
          <a:prstGeom prst="rect">
            <a:avLst/>
          </a:prstGeom>
        </p:spPr>
      </p:pic>
      <p:pic>
        <p:nvPicPr>
          <p:cNvPr id="8" name="startas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Šara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54529"/>
            <a:ext cx="4649648" cy="639463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857752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</a:t>
            </a:r>
            <a:r>
              <a:rPr lang="hr-HR" dirty="0" err="1" smtClean="0"/>
              <a:t>Tia</a:t>
            </a:r>
            <a:r>
              <a:rPr lang="hr-HR" dirty="0" smtClean="0"/>
              <a:t> </a:t>
            </a:r>
            <a:r>
              <a:rPr lang="hr-HR" dirty="0" err="1" smtClean="0"/>
              <a:t>Roškar</a:t>
            </a:r>
            <a:endParaRPr lang="hr-HR" dirty="0" smtClean="0"/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r>
              <a:rPr lang="hr-HR" dirty="0" smtClean="0"/>
              <a:t>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29160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5981777"/>
            <a:ext cx="960884" cy="7455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2066" y="1000108"/>
            <a:ext cx="367240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Šaran je vrsta slatkovodne ribe kojom obiluju rijeke istočnog dijela Hrvatske.</a:t>
            </a:r>
            <a:endParaRPr lang="hr-HR" sz="4700" dirty="0"/>
          </a:p>
        </p:txBody>
      </p:sp>
      <p:pic>
        <p:nvPicPr>
          <p:cNvPr id="7" name="š šaran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šaran1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2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Trg Dr. Franje Tuđman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16672"/>
            <a:ext cx="4672420" cy="6425952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Sara </a:t>
            </a:r>
            <a:r>
              <a:rPr lang="hr-HR" dirty="0" err="1" smtClean="0"/>
              <a:t>Senjak</a:t>
            </a:r>
            <a:endParaRPr lang="hr-HR" dirty="0" smtClean="0"/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29160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837649"/>
            <a:ext cx="1054461" cy="854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2892" y="177708"/>
            <a:ext cx="420110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Trg dr. Franje Tuđmana središnji je gradski trg u Vukovaru posvećen prvom hrvatskom predsjedniku.</a:t>
            </a:r>
            <a:endParaRPr lang="hr-HR" sz="4700" dirty="0"/>
          </a:p>
        </p:txBody>
      </p:sp>
      <p:pic>
        <p:nvPicPr>
          <p:cNvPr id="7" name="t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trg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Ušć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16672"/>
            <a:ext cx="4806694" cy="6610618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Lana </a:t>
            </a:r>
            <a:r>
              <a:rPr lang="hr-HR" dirty="0" err="1" smtClean="0"/>
              <a:t>Padežanin</a:t>
            </a:r>
            <a:endParaRPr lang="hr-HR" dirty="0" smtClean="0"/>
          </a:p>
          <a:p>
            <a:r>
              <a:rPr lang="hr-HR" dirty="0" smtClean="0"/>
              <a:t>Čitao: Borna Šimić 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86206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5964645"/>
            <a:ext cx="960884" cy="7455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628" y="476672"/>
            <a:ext cx="41577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Ušće je mjesto gdje se jedna rijeka ulijeva u drugu. U Vukovaru se nalazi ušće Vuke u Dunav.</a:t>
            </a:r>
            <a:endParaRPr lang="hr-HR" sz="4700" dirty="0"/>
          </a:p>
        </p:txBody>
      </p:sp>
      <p:pic>
        <p:nvPicPr>
          <p:cNvPr id="7" name="u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ušće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7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Vodotoranj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79785"/>
            <a:ext cx="4760804" cy="6547505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</a:t>
            </a:r>
            <a:r>
              <a:rPr lang="hr-HR" dirty="0" err="1" smtClean="0"/>
              <a:t>Emili</a:t>
            </a:r>
            <a:r>
              <a:rPr lang="hr-HR" dirty="0" smtClean="0"/>
              <a:t> Babić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86206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872322"/>
            <a:ext cx="1054461" cy="854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2066" y="714356"/>
            <a:ext cx="41764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Vukovarski vodotoranj građevina je u Vukovaru, simbol stradanja i otpora grada. </a:t>
            </a:r>
            <a:endParaRPr lang="hr-HR" sz="4700" dirty="0"/>
          </a:p>
        </p:txBody>
      </p:sp>
      <p:pic>
        <p:nvPicPr>
          <p:cNvPr id="7" name="vodotoranj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vodo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Beća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16632"/>
            <a:ext cx="4644008" cy="6386877"/>
          </a:xfrm>
          <a:prstGeom prst="rect">
            <a:avLst/>
          </a:prstGeom>
        </p:spPr>
      </p:pic>
      <p:cxnSp>
        <p:nvCxnSpPr>
          <p:cNvPr id="5" name="Ravni poveznik 4"/>
          <p:cNvCxnSpPr/>
          <p:nvPr/>
        </p:nvCxnSpPr>
        <p:spPr>
          <a:xfrm>
            <a:off x="4715030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lika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733256"/>
            <a:ext cx="1143271" cy="926976"/>
          </a:xfrm>
          <a:prstGeom prst="rect">
            <a:avLst/>
          </a:prstGeom>
        </p:spPr>
      </p:pic>
      <p:sp>
        <p:nvSpPr>
          <p:cNvPr id="6" name="TekstniOkvir 5"/>
          <p:cNvSpPr txBox="1"/>
          <p:nvPr/>
        </p:nvSpPr>
        <p:spPr>
          <a:xfrm>
            <a:off x="4786314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Lucija Vidaković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sp>
        <p:nvSpPr>
          <p:cNvPr id="2" name="TextBox 1"/>
          <p:cNvSpPr txBox="1"/>
          <p:nvPr/>
        </p:nvSpPr>
        <p:spPr>
          <a:xfrm>
            <a:off x="4929190" y="928670"/>
            <a:ext cx="40341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Bećar je  mladi momak ili oženjeni muškarac koji se ponaša kao momak. </a:t>
            </a:r>
            <a:endParaRPr lang="hr-HR" sz="4700" dirty="0"/>
          </a:p>
        </p:txBody>
      </p:sp>
      <p:pic>
        <p:nvPicPr>
          <p:cNvPr id="7" name="b bećar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29124" y="214290"/>
            <a:ext cx="244475" cy="244475"/>
          </a:xfrm>
          <a:prstGeom prst="rect">
            <a:avLst/>
          </a:prstGeom>
        </p:spPr>
      </p:pic>
      <p:pic>
        <p:nvPicPr>
          <p:cNvPr id="9" name="bećar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305139"/>
      </p:ext>
    </p:extLst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Zeng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1" y="148052"/>
            <a:ext cx="4783877" cy="6579238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Iva Kmet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86206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5985201"/>
            <a:ext cx="960884" cy="745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8064" y="571480"/>
            <a:ext cx="3995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Žute cipele Zenge koje je proizvodila Tvornica obuće Borovo nosili su vukovarski branitelji.</a:t>
            </a:r>
            <a:endParaRPr lang="hr-HR" sz="4700" dirty="0"/>
          </a:p>
        </p:txBody>
      </p:sp>
      <p:pic>
        <p:nvPicPr>
          <p:cNvPr id="7" name="z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14290"/>
            <a:ext cx="244475" cy="244475"/>
          </a:xfrm>
          <a:prstGeom prst="rect">
            <a:avLst/>
          </a:prstGeom>
        </p:spPr>
      </p:pic>
      <p:pic>
        <p:nvPicPr>
          <p:cNvPr id="8" name="zenge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Žit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201946"/>
            <a:ext cx="4744690" cy="652534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</a:t>
            </a:r>
            <a:r>
              <a:rPr lang="hr-HR" dirty="0" err="1" smtClean="0"/>
              <a:t>Emili</a:t>
            </a:r>
            <a:r>
              <a:rPr lang="hr-HR" dirty="0" smtClean="0"/>
              <a:t> Babić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56967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855066"/>
            <a:ext cx="1054461" cy="854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214290"/>
            <a:ext cx="406794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Žito je zajednički naziv za sve žitarice koje odlično uspijevaju u ravnicama istočne Hrvatske.</a:t>
            </a:r>
            <a:endParaRPr lang="hr-HR" sz="4700" dirty="0"/>
          </a:p>
        </p:txBody>
      </p:sp>
      <p:pic>
        <p:nvPicPr>
          <p:cNvPr id="7" name="ž žito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00562" y="285728"/>
            <a:ext cx="244475" cy="244475"/>
          </a:xfrm>
          <a:prstGeom prst="rect">
            <a:avLst/>
          </a:prstGeom>
        </p:spPr>
      </p:pic>
      <p:pic>
        <p:nvPicPr>
          <p:cNvPr id="8" name="žito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ZAIGRAJMO IGRU </a:t>
            </a:r>
            <a:br>
              <a:rPr lang="hr-HR" dirty="0" smtClean="0"/>
            </a:br>
            <a:r>
              <a:rPr lang="hr-HR" dirty="0" smtClean="0"/>
              <a:t>OTKRIJ SLIKU !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r-HR" dirty="0" smtClean="0"/>
              <a:t>ODABERI BROJ</a:t>
            </a:r>
          </a:p>
          <a:p>
            <a:pPr algn="just">
              <a:buNone/>
            </a:pPr>
            <a:endParaRPr lang="hr-HR" dirty="0" smtClean="0"/>
          </a:p>
          <a:p>
            <a:pPr algn="just"/>
            <a:r>
              <a:rPr lang="hr-HR" dirty="0" smtClean="0"/>
              <a:t>OTKRIVA SE DIO SLIKE</a:t>
            </a:r>
          </a:p>
          <a:p>
            <a:pPr algn="just">
              <a:buNone/>
            </a:pPr>
            <a:endParaRPr lang="hr-HR" dirty="0" smtClean="0"/>
          </a:p>
          <a:p>
            <a:pPr algn="just"/>
            <a:r>
              <a:rPr lang="hr-HR" dirty="0" smtClean="0"/>
              <a:t>POKUŠAJ POGODITI ŠTO JE NA SLICI PRIJE NEGO SE OTVORE SVI DIJELOVI SLIKE</a:t>
            </a:r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likovni rezultat za adi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571612"/>
            <a:ext cx="7084884" cy="4729160"/>
          </a:xfrm>
          <a:prstGeom prst="rect">
            <a:avLst/>
          </a:prstGeom>
          <a:noFill/>
        </p:spPr>
      </p:pic>
      <p:sp>
        <p:nvSpPr>
          <p:cNvPr id="1026" name="AutoShape 2" descr="Slikovni rezultat za A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28" name="AutoShape 4" descr="Slikovni rezultat za A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30" name="AutoShape 6" descr="Slikovni rezultat za A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58" name="Pravokutnik 57"/>
          <p:cNvSpPr/>
          <p:nvPr/>
        </p:nvSpPr>
        <p:spPr>
          <a:xfrm>
            <a:off x="1000100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59" name="Pravokutnik 58"/>
          <p:cNvSpPr/>
          <p:nvPr/>
        </p:nvSpPr>
        <p:spPr>
          <a:xfrm>
            <a:off x="2214546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60" name="Pravokutnik 59"/>
          <p:cNvSpPr/>
          <p:nvPr/>
        </p:nvSpPr>
        <p:spPr>
          <a:xfrm>
            <a:off x="3428992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61" name="Pravokutnik 60"/>
          <p:cNvSpPr/>
          <p:nvPr/>
        </p:nvSpPr>
        <p:spPr>
          <a:xfrm>
            <a:off x="4643438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62" name="Pravokutnik 61"/>
          <p:cNvSpPr/>
          <p:nvPr/>
        </p:nvSpPr>
        <p:spPr>
          <a:xfrm>
            <a:off x="5857884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63" name="Pravokutnik 62"/>
          <p:cNvSpPr/>
          <p:nvPr/>
        </p:nvSpPr>
        <p:spPr>
          <a:xfrm>
            <a:off x="7000892" y="157161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64" name="TekstniOkvir 63"/>
          <p:cNvSpPr txBox="1"/>
          <p:nvPr/>
        </p:nvSpPr>
        <p:spPr>
          <a:xfrm>
            <a:off x="3500430" y="214290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6000" b="1" dirty="0" smtClean="0"/>
              <a:t>ADICA</a:t>
            </a:r>
            <a:endParaRPr lang="hr-HR" sz="6000" b="1" dirty="0"/>
          </a:p>
        </p:txBody>
      </p:sp>
      <p:cxnSp>
        <p:nvCxnSpPr>
          <p:cNvPr id="66" name="Ravni poveznik 65"/>
          <p:cNvCxnSpPr/>
          <p:nvPr/>
        </p:nvCxnSpPr>
        <p:spPr>
          <a:xfrm>
            <a:off x="5143504" y="1142984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Ravni poveznik 67"/>
          <p:cNvCxnSpPr/>
          <p:nvPr/>
        </p:nvCxnSpPr>
        <p:spPr>
          <a:xfrm>
            <a:off x="3643306" y="1142984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Pravokutnik 16"/>
          <p:cNvSpPr/>
          <p:nvPr/>
        </p:nvSpPr>
        <p:spPr>
          <a:xfrm>
            <a:off x="1000100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8" name="Pravokutnik 17"/>
          <p:cNvSpPr/>
          <p:nvPr/>
        </p:nvSpPr>
        <p:spPr>
          <a:xfrm>
            <a:off x="2214546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9" name="Pravokutnik 18"/>
          <p:cNvSpPr/>
          <p:nvPr/>
        </p:nvSpPr>
        <p:spPr>
          <a:xfrm>
            <a:off x="5857884" y="4000504"/>
            <a:ext cx="1214446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20" name="Pravokutnik 19"/>
          <p:cNvSpPr/>
          <p:nvPr/>
        </p:nvSpPr>
        <p:spPr>
          <a:xfrm>
            <a:off x="4643438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21" name="Pravokutnik 20"/>
          <p:cNvSpPr/>
          <p:nvPr/>
        </p:nvSpPr>
        <p:spPr>
          <a:xfrm>
            <a:off x="3428992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24" name="Pravokutnik 23"/>
          <p:cNvSpPr/>
          <p:nvPr/>
        </p:nvSpPr>
        <p:spPr>
          <a:xfrm>
            <a:off x="7000892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Slikovni rezultat za BEÄAR U NOÅ NJ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428736"/>
            <a:ext cx="3857652" cy="5143536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BEĆAR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2714612" y="1428736"/>
            <a:ext cx="1285884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4000496" y="1428736"/>
            <a:ext cx="1285884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5286380" y="1428736"/>
            <a:ext cx="1285884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2714612" y="3929066"/>
            <a:ext cx="1285884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4000496" y="3929066"/>
            <a:ext cx="1295400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5286380" y="3929066"/>
            <a:ext cx="1295400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3643306" y="1214422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643050"/>
            <a:ext cx="6072230" cy="4814895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7256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CRKVA SV. FILIPA I JAKOVA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785918" y="164305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000364" y="164305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214810" y="164305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429256" y="164305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643702" y="164305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785918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3000364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4214810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5429256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6643702" y="400050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571472" y="1285860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Slikovni rezultat za ÄAZMATRANS VUKOVA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857364"/>
            <a:ext cx="7286676" cy="439343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ČAZMATRANS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142976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357422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571868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786314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000760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7215206" y="185736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1142976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357422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571868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786314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6000760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7215206" y="407194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2500298" y="1357298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071678"/>
            <a:ext cx="5478179" cy="4081515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ĆUP ORION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643042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857488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071934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5286380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6500826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1643042" y="4214818"/>
            <a:ext cx="122396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2857488" y="4214818"/>
            <a:ext cx="122396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071934" y="4214818"/>
            <a:ext cx="122396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5286380" y="4214818"/>
            <a:ext cx="122396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2857488" y="1500174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Pravokutnik 18"/>
          <p:cNvSpPr/>
          <p:nvPr/>
        </p:nvSpPr>
        <p:spPr>
          <a:xfrm>
            <a:off x="6500826" y="4214818"/>
            <a:ext cx="122396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likovni rezultat za DUNAV U VUKOVAR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928802"/>
            <a:ext cx="6429420" cy="4294651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DUNAV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071538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285984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500430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714876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5929322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7143768" y="192880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1071538" y="435769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285984" y="4357670"/>
            <a:ext cx="1223962" cy="22146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3500430" y="1428736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Pravokutnik 13"/>
          <p:cNvSpPr/>
          <p:nvPr/>
        </p:nvSpPr>
        <p:spPr>
          <a:xfrm>
            <a:off x="3500430" y="4357694"/>
            <a:ext cx="1223962" cy="22146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4714876" y="4357694"/>
            <a:ext cx="1223962" cy="22146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5929322" y="4357694"/>
            <a:ext cx="1223962" cy="22146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7" name="Pravokutnik 16"/>
          <p:cNvSpPr/>
          <p:nvPr/>
        </p:nvSpPr>
        <p:spPr>
          <a:xfrm>
            <a:off x="7143768" y="4357694"/>
            <a:ext cx="1223962" cy="22146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likovni rezultat za DOMAÄI DÅ½EM OD JAGO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71678"/>
            <a:ext cx="6786610" cy="418507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DŽEM</a:t>
            </a:r>
            <a:endParaRPr lang="hr-HR" sz="6000" b="1" dirty="0"/>
          </a:p>
        </p:txBody>
      </p:sp>
      <p:sp>
        <p:nvSpPr>
          <p:cNvPr id="6" name="Pravokutnik 5"/>
          <p:cNvSpPr/>
          <p:nvPr/>
        </p:nvSpPr>
        <p:spPr>
          <a:xfrm>
            <a:off x="928662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2143108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3357554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4572000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5786446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928662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143108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357554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572000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5786446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cxnSp>
        <p:nvCxnSpPr>
          <p:cNvPr id="16" name="Ravni poveznik 15"/>
          <p:cNvCxnSpPr/>
          <p:nvPr/>
        </p:nvCxnSpPr>
        <p:spPr>
          <a:xfrm>
            <a:off x="3714744" y="1214422"/>
            <a:ext cx="71438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Pravokutnik 16"/>
          <p:cNvSpPr/>
          <p:nvPr/>
        </p:nvSpPr>
        <p:spPr>
          <a:xfrm>
            <a:off x="7000892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8" name="Pravokutnik 17"/>
          <p:cNvSpPr/>
          <p:nvPr/>
        </p:nvSpPr>
        <p:spPr>
          <a:xfrm>
            <a:off x="7000892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Crkv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16632"/>
            <a:ext cx="4788024" cy="6584941"/>
          </a:xfrm>
          <a:prstGeom prst="rect">
            <a:avLst/>
          </a:prstGeom>
        </p:spPr>
      </p:pic>
      <p:cxnSp>
        <p:nvCxnSpPr>
          <p:cNvPr id="5" name="Ravni poveznik 4"/>
          <p:cNvCxnSpPr/>
          <p:nvPr/>
        </p:nvCxnSpPr>
        <p:spPr>
          <a:xfrm>
            <a:off x="4895528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2289" y="5805264"/>
            <a:ext cx="1195078" cy="896309"/>
          </a:xfrm>
          <a:prstGeom prst="rect">
            <a:avLst/>
          </a:prstGeom>
        </p:spPr>
      </p:pic>
      <p:sp>
        <p:nvSpPr>
          <p:cNvPr id="7" name="TekstniOkvir 6"/>
          <p:cNvSpPr txBox="1"/>
          <p:nvPr/>
        </p:nvSpPr>
        <p:spPr>
          <a:xfrm>
            <a:off x="5000628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Lucija </a:t>
            </a:r>
            <a:r>
              <a:rPr lang="hr-HR" dirty="0" err="1" smtClean="0"/>
              <a:t>Smičić</a:t>
            </a:r>
            <a:endParaRPr lang="hr-HR" dirty="0" smtClean="0"/>
          </a:p>
          <a:p>
            <a:r>
              <a:rPr lang="hr-HR" dirty="0" smtClean="0"/>
              <a:t>Čitao: Borna Šimić</a:t>
            </a:r>
            <a:endParaRPr lang="hr-HR" dirty="0"/>
          </a:p>
        </p:txBody>
      </p:sp>
      <p:sp>
        <p:nvSpPr>
          <p:cNvPr id="2" name="TextBox 1"/>
          <p:cNvSpPr txBox="1"/>
          <p:nvPr/>
        </p:nvSpPr>
        <p:spPr>
          <a:xfrm>
            <a:off x="5193355" y="1052736"/>
            <a:ext cx="3779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Crkva sv. Filipa i Jakova u Vukovaru, najveća je barokna crkva u Hrvatskoj. </a:t>
            </a:r>
            <a:endParaRPr lang="hr-HR" sz="4700" dirty="0"/>
          </a:p>
        </p:txBody>
      </p:sp>
      <p:pic>
        <p:nvPicPr>
          <p:cNvPr id="8" name="c crkva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85728"/>
            <a:ext cx="244475" cy="244475"/>
          </a:xfrm>
          <a:prstGeom prst="rect">
            <a:avLst/>
          </a:prstGeom>
        </p:spPr>
      </p:pic>
      <p:pic>
        <p:nvPicPr>
          <p:cNvPr id="9" name="crkva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670369"/>
      </p:ext>
    </p:extLst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643050"/>
            <a:ext cx="7215237" cy="479091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ĐERGAJ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285852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500298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7286644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6072198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4929190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714744" y="164305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3714744" y="4071942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4929190" y="4071942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6143636" y="4071942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7286644" y="4071942"/>
            <a:ext cx="1214446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2500298" y="4071942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1285852" y="4071942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3428992" y="1285860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lika 15" descr="Eltz.jpg"/>
          <p:cNvPicPr>
            <a:picLocks noChangeAspect="1"/>
          </p:cNvPicPr>
          <p:nvPr/>
        </p:nvPicPr>
        <p:blipFill>
          <a:blip r:embed="rId4">
            <a:grayscl/>
          </a:blip>
          <a:srcRect t="22655" b="34960"/>
          <a:stretch>
            <a:fillRect/>
          </a:stretch>
        </p:blipFill>
        <p:spPr>
          <a:xfrm>
            <a:off x="1142976" y="2071678"/>
            <a:ext cx="6858048" cy="399770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ELTZ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142976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357422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571868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786314" y="207167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000760" y="2071678"/>
            <a:ext cx="1285884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142976" y="4214818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7286644" y="2071678"/>
            <a:ext cx="1285884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357422" y="4214818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571868" y="4214818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786314" y="4214818"/>
            <a:ext cx="1285884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3786182" y="1428736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Pravokutnik 16"/>
          <p:cNvSpPr/>
          <p:nvPr/>
        </p:nvSpPr>
        <p:spPr>
          <a:xfrm>
            <a:off x="6000760" y="4214818"/>
            <a:ext cx="1285884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8" name="Pravokutnik 17"/>
          <p:cNvSpPr/>
          <p:nvPr/>
        </p:nvSpPr>
        <p:spPr>
          <a:xfrm>
            <a:off x="7286644" y="4214818"/>
            <a:ext cx="1285884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likovni rezultat za FIÅ 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857364"/>
            <a:ext cx="6092641" cy="4264849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6000" b="1" dirty="0" smtClean="0"/>
              <a:t>FIŠ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5214942" y="1857364"/>
            <a:ext cx="1285884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714612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929058" y="1857364"/>
            <a:ext cx="1285884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1500166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500826" y="1857364"/>
            <a:ext cx="1285884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500166" y="428625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714612" y="4286256"/>
            <a:ext cx="1214446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3929058" y="4286256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4000496" y="1357298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Pravokutnik 13"/>
          <p:cNvSpPr/>
          <p:nvPr/>
        </p:nvSpPr>
        <p:spPr>
          <a:xfrm>
            <a:off x="5214942" y="4286256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6500826" y="4286256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likovni rezultat za GOLUBI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643050"/>
            <a:ext cx="4286280" cy="4891788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GOLUBICA</a:t>
            </a:r>
            <a:endParaRPr lang="hr-HR" sz="6000" b="1" dirty="0"/>
          </a:p>
        </p:txBody>
      </p:sp>
      <p:sp>
        <p:nvSpPr>
          <p:cNvPr id="97282" name="AutoShape 2" descr="Slikovni rezultat za HEAD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97284" name="AutoShape 4" descr="Slikovni rezultat za HEAD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97286" name="AutoShape 6" descr="Slikovni rezultat za HEAD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9" name="Pravokutnik 8"/>
          <p:cNvSpPr/>
          <p:nvPr/>
        </p:nvSpPr>
        <p:spPr>
          <a:xfrm>
            <a:off x="2071670" y="1643050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286116" y="1643050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4500562" y="1643050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715008" y="1643050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2071670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3286116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4500562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5715008" y="4143380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2857488" y="1285860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Slikovni rezultat za HRVATSKI DOM VUKOVA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643050"/>
            <a:ext cx="6786610" cy="452158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HRVATSKI DOM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071538" y="1643050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428860" y="1643050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786182" y="1643050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143504" y="1643050"/>
            <a:ext cx="1428760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572264" y="1643050"/>
            <a:ext cx="1285884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071538" y="4214818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428860" y="4214818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3786182" y="4214818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2143108" y="1214422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Pravokutnik 14"/>
          <p:cNvSpPr/>
          <p:nvPr/>
        </p:nvSpPr>
        <p:spPr>
          <a:xfrm>
            <a:off x="5143504" y="4214818"/>
            <a:ext cx="142876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6572264" y="4214818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lika 15" descr="Istočna Slavonija.jpg"/>
          <p:cNvPicPr>
            <a:picLocks noChangeAspect="1"/>
          </p:cNvPicPr>
          <p:nvPr/>
        </p:nvPicPr>
        <p:blipFill>
          <a:blip r:embed="rId4">
            <a:grayscl/>
          </a:blip>
          <a:srcRect t="21756" b="32069"/>
          <a:stretch>
            <a:fillRect/>
          </a:stretch>
        </p:blipFill>
        <p:spPr>
          <a:xfrm>
            <a:off x="857224" y="2285992"/>
            <a:ext cx="6215106" cy="3946805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785850" y="642918"/>
            <a:ext cx="10329906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ISTOČNA SLAVONIJA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857224" y="2285992"/>
            <a:ext cx="1223962" cy="20717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071670" y="2285992"/>
            <a:ext cx="1223962" cy="20717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286116" y="2285992"/>
            <a:ext cx="1223962" cy="20717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500562" y="2285992"/>
            <a:ext cx="1285884" cy="20717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5786446" y="2285992"/>
            <a:ext cx="1285884" cy="207170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857224" y="4357694"/>
            <a:ext cx="1223962" cy="20002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071670" y="4357694"/>
            <a:ext cx="1223962" cy="20002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3286116" y="4357694"/>
            <a:ext cx="1223962" cy="20002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1071538" y="1643050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Ravni poveznik 14"/>
          <p:cNvCxnSpPr/>
          <p:nvPr/>
        </p:nvCxnSpPr>
        <p:spPr>
          <a:xfrm>
            <a:off x="6643702" y="1643050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Pravokutnik 16"/>
          <p:cNvSpPr/>
          <p:nvPr/>
        </p:nvSpPr>
        <p:spPr>
          <a:xfrm>
            <a:off x="4500562" y="4357694"/>
            <a:ext cx="1285884" cy="20002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8" name="Pravokutnik 17"/>
          <p:cNvSpPr/>
          <p:nvPr/>
        </p:nvSpPr>
        <p:spPr>
          <a:xfrm>
            <a:off x="5786446" y="4357694"/>
            <a:ext cx="1285884" cy="20002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likovni rezultat za JAN BAT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409746"/>
            <a:ext cx="4143404" cy="5244815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JAN BATA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3214678" y="1285860"/>
            <a:ext cx="1223962" cy="27146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000232" y="1285860"/>
            <a:ext cx="1223962" cy="27146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5786446" y="1285860"/>
            <a:ext cx="1357322" cy="27146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429124" y="1285860"/>
            <a:ext cx="1357322" cy="27146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2000232" y="4000504"/>
            <a:ext cx="122396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214678" y="4000504"/>
            <a:ext cx="122396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4429124" y="4000504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786446" y="4000504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3000364" y="1071546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likovni rezultat za kriÅ¾ na uÅ¡Äu vuke u duna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857364"/>
            <a:ext cx="6357982" cy="4240774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KRIŽ</a:t>
            </a:r>
            <a:endParaRPr lang="hr-HR" sz="6000" b="1" dirty="0"/>
          </a:p>
        </p:txBody>
      </p:sp>
      <p:sp>
        <p:nvSpPr>
          <p:cNvPr id="89090" name="AutoShape 2" descr="Slikovni rezultat za HORSE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9092" name="AutoShape 4" descr="Slikovni rezultat za HORSE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9094" name="AutoShape 6" descr="Slikovni rezultat za HORSE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9096" name="AutoShape 8" descr="Slikovni rezultat za HORSE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9098" name="AutoShape 10" descr="Slikovni rezultat za HORSE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" name="Pravokutnik 9"/>
          <p:cNvSpPr/>
          <p:nvPr/>
        </p:nvSpPr>
        <p:spPr>
          <a:xfrm>
            <a:off x="1500166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714612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286380" y="1857364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929058" y="1857364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1500166" y="428625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2714612" y="428625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7" name="Pravokutnik 16"/>
          <p:cNvSpPr/>
          <p:nvPr/>
        </p:nvSpPr>
        <p:spPr>
          <a:xfrm>
            <a:off x="3929058" y="4286256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8" name="Ravni poveznik 17"/>
          <p:cNvCxnSpPr/>
          <p:nvPr/>
        </p:nvCxnSpPr>
        <p:spPr>
          <a:xfrm>
            <a:off x="3714744" y="1428736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Pravokutnik 18"/>
          <p:cNvSpPr/>
          <p:nvPr/>
        </p:nvSpPr>
        <p:spPr>
          <a:xfrm>
            <a:off x="6643702" y="1857364"/>
            <a:ext cx="1428760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20" name="Pravokutnik 19"/>
          <p:cNvSpPr/>
          <p:nvPr/>
        </p:nvSpPr>
        <p:spPr>
          <a:xfrm>
            <a:off x="5286380" y="4286256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21" name="Pravokutnik 20"/>
          <p:cNvSpPr/>
          <p:nvPr/>
        </p:nvSpPr>
        <p:spPr>
          <a:xfrm>
            <a:off x="6643702" y="4286256"/>
            <a:ext cx="142876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Slikovni rezultat za LAVOSLAV RUÅ½IÄ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571612"/>
            <a:ext cx="3714776" cy="510162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LAVOSLAV RUŽIČKA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2000232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214678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429124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643570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2000232" y="4143380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214678" y="4143380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4429124" y="4143380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643570" y="4143380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1643042" y="1214422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Ravni poveznik 15"/>
          <p:cNvCxnSpPr/>
          <p:nvPr/>
        </p:nvCxnSpPr>
        <p:spPr>
          <a:xfrm>
            <a:off x="3714744" y="1214422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likovni rezultat za DVORAC ELT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357430"/>
            <a:ext cx="7715304" cy="3429024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LJETNIKOVAC</a:t>
            </a:r>
            <a:endParaRPr lang="hr-HR" sz="6000" b="1" dirty="0"/>
          </a:p>
        </p:txBody>
      </p:sp>
      <p:sp>
        <p:nvSpPr>
          <p:cNvPr id="83970" name="AutoShape 2" descr="Slikovni rezultat za SWING 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3972" name="AutoShape 4" descr="Slikovni rezultat za SWING 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7" name="Pravokutnik 6"/>
          <p:cNvSpPr/>
          <p:nvPr/>
        </p:nvSpPr>
        <p:spPr>
          <a:xfrm>
            <a:off x="357158" y="2000240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1571604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2786050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4000496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5214942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6429388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7572396" y="2000240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357158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2500298" y="1285860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Pravokutnik 17"/>
          <p:cNvSpPr/>
          <p:nvPr/>
        </p:nvSpPr>
        <p:spPr>
          <a:xfrm>
            <a:off x="1571604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9" name="Pravokutnik 18"/>
          <p:cNvSpPr/>
          <p:nvPr/>
        </p:nvSpPr>
        <p:spPr>
          <a:xfrm>
            <a:off x="2786050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20" name="Pravokutnik 19"/>
          <p:cNvSpPr/>
          <p:nvPr/>
        </p:nvSpPr>
        <p:spPr>
          <a:xfrm>
            <a:off x="4000496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21" name="Pravokutnik 20"/>
          <p:cNvSpPr/>
          <p:nvPr/>
        </p:nvSpPr>
        <p:spPr>
          <a:xfrm>
            <a:off x="5214942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sp>
        <p:nvSpPr>
          <p:cNvPr id="22" name="Pravokutnik 21"/>
          <p:cNvSpPr/>
          <p:nvPr/>
        </p:nvSpPr>
        <p:spPr>
          <a:xfrm>
            <a:off x="6429388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13</a:t>
            </a:r>
            <a:endParaRPr lang="hr-HR" dirty="0"/>
          </a:p>
        </p:txBody>
      </p:sp>
      <p:sp>
        <p:nvSpPr>
          <p:cNvPr id="23" name="Pravokutnik 22"/>
          <p:cNvSpPr/>
          <p:nvPr/>
        </p:nvSpPr>
        <p:spPr>
          <a:xfrm>
            <a:off x="7572396" y="4214818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14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Čazmatran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16632"/>
            <a:ext cx="4744690" cy="6525344"/>
          </a:xfrm>
          <a:prstGeom prst="rect">
            <a:avLst/>
          </a:prstGeom>
        </p:spPr>
      </p:pic>
      <p:cxnSp>
        <p:nvCxnSpPr>
          <p:cNvPr id="5" name="Ravni poveznik 4"/>
          <p:cNvCxnSpPr/>
          <p:nvPr/>
        </p:nvCxnSpPr>
        <p:spPr>
          <a:xfrm>
            <a:off x="4895528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Slika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775934"/>
            <a:ext cx="1104866" cy="895837"/>
          </a:xfrm>
          <a:prstGeom prst="rect">
            <a:avLst/>
          </a:prstGeom>
        </p:spPr>
      </p:pic>
      <p:sp>
        <p:nvSpPr>
          <p:cNvPr id="6" name="TekstniOkvir 5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Petra Pšenica</a:t>
            </a:r>
          </a:p>
          <a:p>
            <a:r>
              <a:rPr lang="hr-HR" dirty="0" smtClean="0"/>
              <a:t>Čitala: Lucija Vidaković</a:t>
            </a:r>
            <a:endParaRPr lang="hr-HR" dirty="0"/>
          </a:p>
        </p:txBody>
      </p:sp>
      <p:sp>
        <p:nvSpPr>
          <p:cNvPr id="2" name="TextBox 1"/>
          <p:cNvSpPr txBox="1"/>
          <p:nvPr/>
        </p:nvSpPr>
        <p:spPr>
          <a:xfrm>
            <a:off x="5072066" y="500042"/>
            <a:ext cx="4071934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Čazmatrans je autoprijevoznik čija je osnovna djelatnost cestovni prijevoz putnika.</a:t>
            </a:r>
            <a:endParaRPr lang="hr-HR" sz="4700" dirty="0"/>
          </a:p>
        </p:txBody>
      </p:sp>
      <p:pic>
        <p:nvPicPr>
          <p:cNvPr id="9" name="č lucij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14290"/>
            <a:ext cx="244475" cy="244475"/>
          </a:xfrm>
          <a:prstGeom prst="rect">
            <a:avLst/>
          </a:prstGeom>
        </p:spPr>
      </p:pic>
      <p:pic>
        <p:nvPicPr>
          <p:cNvPr id="8" name="čazmatrans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786842" y="21429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9022407"/>
      </p:ext>
    </p:extLst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likovni rezultat za MEMORIJALNO GROBLJ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571612"/>
            <a:ext cx="7620000" cy="5143496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642974" y="214290"/>
            <a:ext cx="9429816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MEMORIJALNO GROBLJE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857224" y="1571612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071670" y="1571612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286116" y="1571612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500562" y="1571612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7072330" y="1571612"/>
            <a:ext cx="1428760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5715008" y="1571612"/>
            <a:ext cx="135732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857224" y="435769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071670" y="435769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286116" y="435769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500562" y="435769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5715008" y="4357694"/>
            <a:ext cx="135732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7072330" y="4357694"/>
            <a:ext cx="1428760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214282" y="1142984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Ravni poveznik 17"/>
          <p:cNvCxnSpPr/>
          <p:nvPr/>
        </p:nvCxnSpPr>
        <p:spPr>
          <a:xfrm>
            <a:off x="1285852" y="1142984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s://scontent-vie1-1.xx.fbcdn.net/v/t1.0-1/10947238_893641364026127_1751513043051880425_n.png?_nc_cat=107&amp;_nc_ht=scontent-vie1-1.xx&amp;oh=b01e2be87f0524a34f88fbd484932d37&amp;oe=5CB125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000240"/>
            <a:ext cx="4357718" cy="4357718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NK VUKOVAR 1991.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928794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143240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357686" y="1500174"/>
            <a:ext cx="1285884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643570" y="1500174"/>
            <a:ext cx="135732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1928794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143240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4357686" y="4286256"/>
            <a:ext cx="1285884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643570" y="4286256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1285852" y="1214422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578" name="AutoShape 2" descr="Slikovni rezultat za NK VUKOVAR 9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24580" name="AutoShape 4" descr="Slikovni rezultat za NK VUKOVAR 9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24582" name="AutoShape 6" descr="Slikovni rezultat za NK VUKOVAR 9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7" y="2214554"/>
            <a:ext cx="7135585" cy="392909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NJIVA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071538" y="2214554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285984" y="2214554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643438" y="2214554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3500430" y="2214554"/>
            <a:ext cx="1143008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5857884" y="2214554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7072330" y="2214554"/>
            <a:ext cx="1143008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1071538" y="4500570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285984" y="4500570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500430" y="4500570"/>
            <a:ext cx="1143008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643438" y="4500570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5857884" y="4500570"/>
            <a:ext cx="1223962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7072330" y="4500570"/>
            <a:ext cx="1143008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3929058" y="1428736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214554"/>
            <a:ext cx="6102366" cy="4381486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OVČARA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785918" y="221455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000364" y="221455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4214810" y="221455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429256" y="221455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643702" y="2214554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000364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1785918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4214810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5429256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6643702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3500430" y="1643050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143116"/>
            <a:ext cx="5929354" cy="3957844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PLIVALIŠTE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214414" y="214311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428860" y="214311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643306" y="214311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857752" y="214311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1214414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2428860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3643306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4857752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2643174" y="1571612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Pravokutnik 15"/>
          <p:cNvSpPr/>
          <p:nvPr/>
        </p:nvSpPr>
        <p:spPr>
          <a:xfrm>
            <a:off x="6072198" y="2143116"/>
            <a:ext cx="122396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7" name="Pravokutnik 16"/>
          <p:cNvSpPr/>
          <p:nvPr/>
        </p:nvSpPr>
        <p:spPr>
          <a:xfrm>
            <a:off x="6072198" y="4429132"/>
            <a:ext cx="1223962" cy="221457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likovni rezultat za RADNIÄKI D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571613"/>
            <a:ext cx="7143800" cy="4953008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RADNIČKI DOM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142976" y="1571612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2357422" y="1571612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571868" y="1571612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7215206" y="1571612"/>
            <a:ext cx="1071570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000760" y="1571612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4786314" y="1571612"/>
            <a:ext cx="1223962" cy="25003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1142976" y="407194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2357422" y="407194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3571868" y="407194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4786314" y="407194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6000760" y="4071942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11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7215206" y="4071942"/>
            <a:ext cx="1071570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12</a:t>
            </a:r>
            <a:endParaRPr lang="hr-HR" dirty="0"/>
          </a:p>
        </p:txBody>
      </p:sp>
      <p:cxnSp>
        <p:nvCxnSpPr>
          <p:cNvPr id="17" name="Ravni poveznik 16"/>
          <p:cNvCxnSpPr/>
          <p:nvPr/>
        </p:nvCxnSpPr>
        <p:spPr>
          <a:xfrm>
            <a:off x="1928794" y="1285860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500174"/>
            <a:ext cx="6072229" cy="5219705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STARTASICE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1643042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6500826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5286380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4071934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2857488" y="1500174"/>
            <a:ext cx="1223962" cy="2808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4071934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857488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286380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1643042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6500826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2786050" y="1214422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Ravni poveznik 15"/>
          <p:cNvCxnSpPr/>
          <p:nvPr/>
        </p:nvCxnSpPr>
        <p:spPr>
          <a:xfrm>
            <a:off x="5143504" y="1214422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likovni rezultat za Å AR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928802"/>
            <a:ext cx="6929486" cy="4230078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ŠARAN</a:t>
            </a:r>
            <a:endParaRPr lang="hr-HR" sz="6000" b="1" dirty="0"/>
          </a:p>
        </p:txBody>
      </p:sp>
      <p:sp>
        <p:nvSpPr>
          <p:cNvPr id="6" name="Pravokutnik 5"/>
          <p:cNvSpPr/>
          <p:nvPr/>
        </p:nvSpPr>
        <p:spPr>
          <a:xfrm>
            <a:off x="5286380" y="1571612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929058" y="1571612"/>
            <a:ext cx="135732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2571736" y="1571612"/>
            <a:ext cx="1357322" cy="27146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1357290" y="1571612"/>
            <a:ext cx="1223962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357290" y="4214818"/>
            <a:ext cx="1214446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3929058" y="4214818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286380" y="4214818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2571736" y="4214818"/>
            <a:ext cx="135732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cxnSp>
        <p:nvCxnSpPr>
          <p:cNvPr id="14" name="Ravni poveznik 13"/>
          <p:cNvCxnSpPr/>
          <p:nvPr/>
        </p:nvCxnSpPr>
        <p:spPr>
          <a:xfrm>
            <a:off x="3428992" y="1142984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Pravokutnik 14"/>
          <p:cNvSpPr/>
          <p:nvPr/>
        </p:nvSpPr>
        <p:spPr>
          <a:xfrm>
            <a:off x="6643702" y="1571612"/>
            <a:ext cx="1285884" cy="26432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6643702" y="4214818"/>
            <a:ext cx="1285884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likovni rezultat za OBNOVLJENI TRG  U VUKOVARU"/>
          <p:cNvPicPr>
            <a:picLocks noChangeAspect="1" noChangeArrowheads="1"/>
          </p:cNvPicPr>
          <p:nvPr/>
        </p:nvPicPr>
        <p:blipFill>
          <a:blip r:embed="rId4"/>
          <a:srcRect t="3695"/>
          <a:stretch>
            <a:fillRect/>
          </a:stretch>
        </p:blipFill>
        <p:spPr bwMode="auto">
          <a:xfrm>
            <a:off x="2285984" y="2285992"/>
            <a:ext cx="4857784" cy="3536903"/>
          </a:xfrm>
          <a:prstGeom prst="rect">
            <a:avLst/>
          </a:prstGeom>
          <a:noFill/>
        </p:spPr>
      </p:pic>
      <p:sp>
        <p:nvSpPr>
          <p:cNvPr id="9" name="Pravokutnik 8"/>
          <p:cNvSpPr/>
          <p:nvPr/>
        </p:nvSpPr>
        <p:spPr>
          <a:xfrm>
            <a:off x="2285984" y="421481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500098" y="357166"/>
            <a:ext cx="10287072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TRG </a:t>
            </a:r>
            <a:r>
              <a:rPr lang="hr-HR" sz="6000" b="1" dirty="0" err="1" smtClean="0"/>
              <a:t>DR.FRANJE</a:t>
            </a:r>
            <a:r>
              <a:rPr lang="hr-HR" sz="6000" b="1" dirty="0" smtClean="0"/>
              <a:t> TUĐMANA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4714876" y="185736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500430" y="185736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2285984" y="185736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5929322" y="1857364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3500430" y="421481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4714876" y="421481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5929322" y="421481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285720" y="1357298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Ravni poveznik 13"/>
          <p:cNvCxnSpPr/>
          <p:nvPr/>
        </p:nvCxnSpPr>
        <p:spPr>
          <a:xfrm>
            <a:off x="5357818" y="1357298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928802"/>
            <a:ext cx="6429420" cy="428628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UŠĆE</a:t>
            </a:r>
            <a:endParaRPr lang="hr-HR" sz="6000" b="1" dirty="0"/>
          </a:p>
        </p:txBody>
      </p:sp>
      <p:sp>
        <p:nvSpPr>
          <p:cNvPr id="64514" name="AutoShape 2" descr="Slikovni rezultat za EAR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4516" name="AutoShape 4" descr="Slikovni rezultat za EAR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4518" name="AutoShape 6" descr="Slikovni rezultat za EAR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4520" name="AutoShape 8" descr="Slikovni rezultat za EAR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4522" name="AutoShape 10" descr="Slikovni rezultat za EAR CARTO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" name="Pravokutnik 9"/>
          <p:cNvSpPr/>
          <p:nvPr/>
        </p:nvSpPr>
        <p:spPr>
          <a:xfrm>
            <a:off x="3857620" y="1928802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500298" y="1928802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1214414" y="1928802"/>
            <a:ext cx="129540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5214942" y="1928802"/>
            <a:ext cx="142876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6643702" y="1928802"/>
            <a:ext cx="129540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5" name="Pravokutnik 14"/>
          <p:cNvSpPr/>
          <p:nvPr/>
        </p:nvSpPr>
        <p:spPr>
          <a:xfrm>
            <a:off x="1214414" y="4214818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6" name="Pravokutnik 15"/>
          <p:cNvSpPr/>
          <p:nvPr/>
        </p:nvSpPr>
        <p:spPr>
          <a:xfrm>
            <a:off x="2500298" y="4214818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7" name="Pravokutnik 16"/>
          <p:cNvSpPr/>
          <p:nvPr/>
        </p:nvSpPr>
        <p:spPr>
          <a:xfrm>
            <a:off x="3857620" y="4214818"/>
            <a:ext cx="1357322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8" name="Ravni poveznik 17"/>
          <p:cNvCxnSpPr/>
          <p:nvPr/>
        </p:nvCxnSpPr>
        <p:spPr>
          <a:xfrm>
            <a:off x="3643306" y="1357298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Pravokutnik 18"/>
          <p:cNvSpPr/>
          <p:nvPr/>
        </p:nvSpPr>
        <p:spPr>
          <a:xfrm>
            <a:off x="5214942" y="4214818"/>
            <a:ext cx="1428760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20" name="Pravokutnik 19"/>
          <p:cNvSpPr/>
          <p:nvPr/>
        </p:nvSpPr>
        <p:spPr>
          <a:xfrm>
            <a:off x="6643702" y="4214818"/>
            <a:ext cx="1285884" cy="2286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Ću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47909"/>
            <a:ext cx="4797048" cy="6597352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929190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Nika Andrić</a:t>
            </a:r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895528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876234"/>
            <a:ext cx="1012090" cy="7852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3504" y="1500174"/>
            <a:ext cx="353237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Ćup </a:t>
            </a:r>
            <a:r>
              <a:rPr lang="hr-HR" sz="4700" dirty="0" err="1" smtClean="0"/>
              <a:t>Orion</a:t>
            </a:r>
            <a:r>
              <a:rPr lang="hr-HR" sz="4700" dirty="0" smtClean="0"/>
              <a:t>  najstariji je kalendar pronađen u Vinkovcima. </a:t>
            </a:r>
            <a:endParaRPr lang="hr-HR" sz="4700" dirty="0"/>
          </a:p>
        </p:txBody>
      </p:sp>
      <p:pic>
        <p:nvPicPr>
          <p:cNvPr id="7" name="ć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85728"/>
            <a:ext cx="244475" cy="244475"/>
          </a:xfrm>
          <a:prstGeom prst="rect">
            <a:avLst/>
          </a:prstGeom>
        </p:spPr>
      </p:pic>
      <p:pic>
        <p:nvPicPr>
          <p:cNvPr id="8" name="ćup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likovni rezultat za VODOTORANJ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857364"/>
            <a:ext cx="3429024" cy="487539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VODOTORANJ</a:t>
            </a:r>
            <a:endParaRPr lang="hr-HR" sz="6000" b="1" dirty="0"/>
          </a:p>
        </p:txBody>
      </p:sp>
      <p:sp>
        <p:nvSpPr>
          <p:cNvPr id="62466" name="AutoShape 2" descr="Slikovni rezultat za VRA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9" name="Pravokutnik 8"/>
          <p:cNvSpPr/>
          <p:nvPr/>
        </p:nvSpPr>
        <p:spPr>
          <a:xfrm>
            <a:off x="2714612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cxnSp>
        <p:nvCxnSpPr>
          <p:cNvPr id="18" name="Ravni poveznik 17"/>
          <p:cNvCxnSpPr/>
          <p:nvPr/>
        </p:nvCxnSpPr>
        <p:spPr>
          <a:xfrm>
            <a:off x="2428860" y="1357298"/>
            <a:ext cx="50006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Pravokutnik 18"/>
          <p:cNvSpPr/>
          <p:nvPr/>
        </p:nvSpPr>
        <p:spPr>
          <a:xfrm>
            <a:off x="2714612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20" name="Pravokutnik 19"/>
          <p:cNvSpPr/>
          <p:nvPr/>
        </p:nvSpPr>
        <p:spPr>
          <a:xfrm>
            <a:off x="3929058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21" name="Pravokutnik 20"/>
          <p:cNvSpPr/>
          <p:nvPr/>
        </p:nvSpPr>
        <p:spPr>
          <a:xfrm>
            <a:off x="5143504" y="1857364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22" name="Pravokutnik 21"/>
          <p:cNvSpPr/>
          <p:nvPr/>
        </p:nvSpPr>
        <p:spPr>
          <a:xfrm>
            <a:off x="3929058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23" name="Pravokutnik 22"/>
          <p:cNvSpPr/>
          <p:nvPr/>
        </p:nvSpPr>
        <p:spPr>
          <a:xfrm>
            <a:off x="5143504" y="4286256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likovni rezultat za ZEN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857364"/>
            <a:ext cx="5357850" cy="4477294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ZENGE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5000628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3786182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2571736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6215074" y="1571612"/>
            <a:ext cx="1223962" cy="25717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3786182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5000628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2571736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6215074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cxnSp>
        <p:nvCxnSpPr>
          <p:cNvPr id="13" name="Ravni poveznik 12"/>
          <p:cNvCxnSpPr/>
          <p:nvPr/>
        </p:nvCxnSpPr>
        <p:spPr>
          <a:xfrm>
            <a:off x="3714744" y="1142984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ovezana sli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714488"/>
            <a:ext cx="6000792" cy="452914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hr-HR" sz="6000" b="1" dirty="0" smtClean="0"/>
              <a:t>ŽITO</a:t>
            </a:r>
            <a:endParaRPr lang="hr-HR" sz="6000" b="1" dirty="0"/>
          </a:p>
        </p:txBody>
      </p:sp>
      <p:sp>
        <p:nvSpPr>
          <p:cNvPr id="5" name="Pravokutnik 4"/>
          <p:cNvSpPr/>
          <p:nvPr/>
        </p:nvSpPr>
        <p:spPr>
          <a:xfrm>
            <a:off x="5429256" y="1714488"/>
            <a:ext cx="1223962" cy="245109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6" name="Pravokutnik 5"/>
          <p:cNvSpPr/>
          <p:nvPr/>
        </p:nvSpPr>
        <p:spPr>
          <a:xfrm>
            <a:off x="4214810" y="1714488"/>
            <a:ext cx="1223962" cy="245109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3</a:t>
            </a:r>
            <a:endParaRPr lang="hr-HR" dirty="0"/>
          </a:p>
        </p:txBody>
      </p:sp>
      <p:sp>
        <p:nvSpPr>
          <p:cNvPr id="7" name="Pravokutnik 6"/>
          <p:cNvSpPr/>
          <p:nvPr/>
        </p:nvSpPr>
        <p:spPr>
          <a:xfrm>
            <a:off x="3000364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2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1785918" y="1714488"/>
            <a:ext cx="1223962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</a:t>
            </a:r>
            <a:endParaRPr lang="hr-HR" dirty="0"/>
          </a:p>
        </p:txBody>
      </p:sp>
      <p:sp>
        <p:nvSpPr>
          <p:cNvPr id="9" name="Pravokutnik 8"/>
          <p:cNvSpPr/>
          <p:nvPr/>
        </p:nvSpPr>
        <p:spPr>
          <a:xfrm>
            <a:off x="6643702" y="1714488"/>
            <a:ext cx="1143008" cy="245109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5</a:t>
            </a:r>
            <a:endParaRPr lang="hr-HR" dirty="0"/>
          </a:p>
        </p:txBody>
      </p:sp>
      <p:sp>
        <p:nvSpPr>
          <p:cNvPr id="10" name="Pravokutnik 9"/>
          <p:cNvSpPr/>
          <p:nvPr/>
        </p:nvSpPr>
        <p:spPr>
          <a:xfrm>
            <a:off x="1785918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6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3000364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7</a:t>
            </a:r>
            <a:endParaRPr lang="hr-HR" dirty="0"/>
          </a:p>
        </p:txBody>
      </p:sp>
      <p:sp>
        <p:nvSpPr>
          <p:cNvPr id="12" name="Pravokutnik 11"/>
          <p:cNvSpPr/>
          <p:nvPr/>
        </p:nvSpPr>
        <p:spPr>
          <a:xfrm>
            <a:off x="4214810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8</a:t>
            </a:r>
            <a:endParaRPr lang="hr-HR" dirty="0"/>
          </a:p>
        </p:txBody>
      </p:sp>
      <p:sp>
        <p:nvSpPr>
          <p:cNvPr id="13" name="Pravokutnik 12"/>
          <p:cNvSpPr/>
          <p:nvPr/>
        </p:nvSpPr>
        <p:spPr>
          <a:xfrm>
            <a:off x="5429256" y="4143380"/>
            <a:ext cx="1223962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9</a:t>
            </a:r>
            <a:endParaRPr lang="hr-HR" dirty="0"/>
          </a:p>
        </p:txBody>
      </p:sp>
      <p:sp>
        <p:nvSpPr>
          <p:cNvPr id="14" name="Pravokutnik 13"/>
          <p:cNvSpPr/>
          <p:nvPr/>
        </p:nvSpPr>
        <p:spPr>
          <a:xfrm>
            <a:off x="6643702" y="4143380"/>
            <a:ext cx="1143008" cy="23574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r-HR" dirty="0" smtClean="0"/>
              <a:t>10</a:t>
            </a:r>
            <a:endParaRPr lang="hr-HR" dirty="0"/>
          </a:p>
        </p:txBody>
      </p:sp>
      <p:cxnSp>
        <p:nvCxnSpPr>
          <p:cNvPr id="15" name="Ravni poveznik 14"/>
          <p:cNvCxnSpPr/>
          <p:nvPr/>
        </p:nvCxnSpPr>
        <p:spPr>
          <a:xfrm>
            <a:off x="3786182" y="1285860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5373216"/>
            <a:ext cx="1905000" cy="1247775"/>
          </a:xfrm>
          <a:prstGeom prst="rect">
            <a:avLst/>
          </a:prstGeom>
        </p:spPr>
      </p:pic>
      <p:sp>
        <p:nvSpPr>
          <p:cNvPr id="4" name="Naslov 1"/>
          <p:cNvSpPr txBox="1">
            <a:spLocks/>
          </p:cNvSpPr>
          <p:nvPr/>
        </p:nvSpPr>
        <p:spPr>
          <a:xfrm>
            <a:off x="214282" y="142852"/>
            <a:ext cx="8712968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b="1" dirty="0" smtClean="0"/>
              <a:t> Zavičajnu slovaricu</a:t>
            </a:r>
          </a:p>
          <a:p>
            <a:r>
              <a:rPr lang="hr-HR" b="1" dirty="0" smtClean="0"/>
              <a:t>Osnovne škole Nikole Andrića izradili su:</a:t>
            </a:r>
          </a:p>
          <a:p>
            <a:endParaRPr lang="hr-HR" b="1" dirty="0" smtClean="0"/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Martina Prpić-Kukuljica i  učenici 1.a razreda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Marijana Kršić i učenici 2.a razreda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Marina </a:t>
            </a:r>
            <a:r>
              <a:rPr lang="hr-HR" sz="2800" dirty="0" err="1" smtClean="0"/>
              <a:t>Ošust-Blagec</a:t>
            </a:r>
            <a:r>
              <a:rPr lang="hr-HR" sz="2800" dirty="0" smtClean="0"/>
              <a:t> i učenici 3.a razreda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Mirela </a:t>
            </a:r>
            <a:r>
              <a:rPr lang="hr-HR" sz="2800" dirty="0" err="1" smtClean="0"/>
              <a:t>Petrušić</a:t>
            </a:r>
            <a:r>
              <a:rPr lang="hr-HR" sz="2800" dirty="0" smtClean="0"/>
              <a:t> i učenici 4.a razreda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Marija Zadro i učenici 4.c razreda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hr-HR" sz="2800" dirty="0" smtClean="0"/>
              <a:t>Učiteljica Marija Zadro i članovi Novinarske skupine 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xmlns="" val="3583620421"/>
      </p:ext>
    </p:extLst>
  </p:cSld>
  <p:clrMapOvr>
    <a:masterClrMapping/>
  </p:clrMapOvr>
  <p:transition spd="slow">
    <p:strips/>
    <p:sndAc>
      <p:stSnd>
        <p:snd r:embed="rId2" name="page-flip-01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Dunav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88640"/>
            <a:ext cx="4821116" cy="653865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Slikao: Petar </a:t>
            </a:r>
            <a:r>
              <a:rPr lang="hr-HR" dirty="0" err="1" smtClean="0"/>
              <a:t>Petrinović</a:t>
            </a:r>
            <a:endParaRPr lang="hr-HR" dirty="0" smtClean="0"/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82962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805264"/>
            <a:ext cx="1016056" cy="8238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1071546"/>
            <a:ext cx="36724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Dunav je druga najveća europska rijeka koja teče kroz grad Vukovar. </a:t>
            </a:r>
            <a:endParaRPr lang="hr-HR" sz="4700" dirty="0"/>
          </a:p>
        </p:txBody>
      </p:sp>
      <p:pic>
        <p:nvPicPr>
          <p:cNvPr id="7" name="d Dunav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85728"/>
            <a:ext cx="244475" cy="244475"/>
          </a:xfrm>
          <a:prstGeom prst="rect">
            <a:avLst/>
          </a:prstGeom>
        </p:spPr>
      </p:pic>
      <p:pic>
        <p:nvPicPr>
          <p:cNvPr id="8" name="dunav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Dže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671" y="116632"/>
            <a:ext cx="4716016" cy="6485909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5072066" y="607220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Lucija Vidaković</a:t>
            </a:r>
          </a:p>
          <a:p>
            <a:r>
              <a:rPr lang="hr-HR" dirty="0" smtClean="0"/>
              <a:t>Čitao: Borna Šimić</a:t>
            </a:r>
            <a:endParaRPr lang="hr-HR" dirty="0"/>
          </a:p>
        </p:txBody>
      </p:sp>
      <p:cxnSp>
        <p:nvCxnSpPr>
          <p:cNvPr id="4" name="Ravni poveznik 3"/>
          <p:cNvCxnSpPr/>
          <p:nvPr/>
        </p:nvCxnSpPr>
        <p:spPr>
          <a:xfrm>
            <a:off x="4982962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890884"/>
            <a:ext cx="1012090" cy="7852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642918"/>
            <a:ext cx="36724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Džem od jagoda s komadićima ovoga voća pravi je užitak za svačije nepce.  </a:t>
            </a:r>
            <a:endParaRPr lang="hr-HR" sz="4700" dirty="0"/>
          </a:p>
        </p:txBody>
      </p:sp>
      <p:pic>
        <p:nvPicPr>
          <p:cNvPr id="7" name="dž born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643438" y="214290"/>
            <a:ext cx="244475" cy="244475"/>
          </a:xfrm>
          <a:prstGeom prst="rect">
            <a:avLst/>
          </a:prstGeom>
        </p:spPr>
      </p:pic>
      <p:pic>
        <p:nvPicPr>
          <p:cNvPr id="8" name="džem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Đergaj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16632"/>
            <a:ext cx="4797049" cy="6597352"/>
          </a:xfrm>
          <a:prstGeom prst="rect">
            <a:avLst/>
          </a:prstGeom>
        </p:spPr>
      </p:pic>
      <p:cxnSp>
        <p:nvCxnSpPr>
          <p:cNvPr id="3" name="Ravni poveznik 2"/>
          <p:cNvCxnSpPr/>
          <p:nvPr/>
        </p:nvCxnSpPr>
        <p:spPr>
          <a:xfrm>
            <a:off x="4904553" y="0"/>
            <a:ext cx="0" cy="6858000"/>
          </a:xfrm>
          <a:prstGeom prst="line">
            <a:avLst/>
          </a:prstGeom>
          <a:ln w="127000">
            <a:solidFill>
              <a:srgbClr val="CAF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Slika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5787008"/>
            <a:ext cx="1143270" cy="926976"/>
          </a:xfrm>
          <a:prstGeom prst="rect">
            <a:avLst/>
          </a:prstGeom>
        </p:spPr>
      </p:pic>
      <p:sp>
        <p:nvSpPr>
          <p:cNvPr id="5" name="TekstniOkvir 4"/>
          <p:cNvSpPr txBox="1"/>
          <p:nvPr/>
        </p:nvSpPr>
        <p:spPr>
          <a:xfrm>
            <a:off x="5000628" y="607220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Slikala: Tamara </a:t>
            </a:r>
            <a:r>
              <a:rPr lang="hr-HR" dirty="0" err="1" smtClean="0"/>
              <a:t>Pandurević</a:t>
            </a:r>
            <a:endParaRPr lang="hr-HR" dirty="0" smtClean="0"/>
          </a:p>
          <a:p>
            <a:r>
              <a:rPr lang="hr-HR" dirty="0" smtClean="0"/>
              <a:t>Čitala: Eva </a:t>
            </a:r>
            <a:r>
              <a:rPr lang="hr-HR" dirty="0" err="1" smtClean="0"/>
              <a:t>Maltašić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4931390" y="1785926"/>
            <a:ext cx="42126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700" dirty="0" smtClean="0"/>
              <a:t>Đergaj je šuma hrasta lužnjaka u blizini Vukovara. </a:t>
            </a:r>
            <a:endParaRPr lang="hr-HR" sz="4700" dirty="0"/>
          </a:p>
        </p:txBody>
      </p:sp>
      <p:pic>
        <p:nvPicPr>
          <p:cNvPr id="7" name="đ đergaj eva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214290"/>
            <a:ext cx="244475" cy="244475"/>
          </a:xfrm>
          <a:prstGeom prst="rect">
            <a:avLst/>
          </a:prstGeom>
        </p:spPr>
      </p:pic>
      <p:pic>
        <p:nvPicPr>
          <p:cNvPr id="8" name="đergaj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strips/>
    <p:sndAc>
      <p:stSnd>
        <p:snd r:embed="rId4" name="page-flip-01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1034</Words>
  <Application>Microsoft Office PowerPoint</Application>
  <PresentationFormat>Prikaz na zaslonu (4:3)</PresentationFormat>
  <Paragraphs>439</Paragraphs>
  <Slides>63</Slides>
  <Notes>0</Notes>
  <HiddenSlides>0</HiddenSlides>
  <MMClips>60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63</vt:i4>
      </vt:variant>
    </vt:vector>
  </HeadingPairs>
  <TitlesOfParts>
    <vt:vector size="64" baseType="lpstr">
      <vt:lpstr>Office tema</vt:lpstr>
      <vt:lpstr>ZAVIČAJNA SLOVARICA  Osnovne škole Nikole Andrića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ZAIGRAJMO IGRU  OTKRIJ SLIKU !</vt:lpstr>
      <vt:lpstr>Slajd 33</vt:lpstr>
      <vt:lpstr>BEĆAR</vt:lpstr>
      <vt:lpstr>CRKVA SV. FILIPA I JAKOVA</vt:lpstr>
      <vt:lpstr>ČAZMATRANS</vt:lpstr>
      <vt:lpstr>ĆUP ORION</vt:lpstr>
      <vt:lpstr>DUNAV</vt:lpstr>
      <vt:lpstr>DŽEM</vt:lpstr>
      <vt:lpstr>ĐERGAJ</vt:lpstr>
      <vt:lpstr>ELTZ</vt:lpstr>
      <vt:lpstr>FIŠ</vt:lpstr>
      <vt:lpstr>GOLUBICA</vt:lpstr>
      <vt:lpstr>HRVATSKI DOM</vt:lpstr>
      <vt:lpstr>ISTOČNA SLAVONIJA</vt:lpstr>
      <vt:lpstr>JAN BATA</vt:lpstr>
      <vt:lpstr>KRIŽ</vt:lpstr>
      <vt:lpstr>LAVOSLAV RUŽIČKA</vt:lpstr>
      <vt:lpstr>LJETNIKOVAC</vt:lpstr>
      <vt:lpstr>MEMORIJALNO GROBLJE</vt:lpstr>
      <vt:lpstr>NK VUKOVAR 1991.</vt:lpstr>
      <vt:lpstr>NJIVA</vt:lpstr>
      <vt:lpstr>OVČARA</vt:lpstr>
      <vt:lpstr>PLIVALIŠTE</vt:lpstr>
      <vt:lpstr>RADNIČKI DOM</vt:lpstr>
      <vt:lpstr>STARTASICE</vt:lpstr>
      <vt:lpstr>ŠARAN</vt:lpstr>
      <vt:lpstr>TRG DR.FRANJE TUĐMANA</vt:lpstr>
      <vt:lpstr>UŠĆE</vt:lpstr>
      <vt:lpstr>VODOTORANJ</vt:lpstr>
      <vt:lpstr>ZENGE</vt:lpstr>
      <vt:lpstr>ŽITO</vt:lpstr>
      <vt:lpstr>Slajd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SLOVARICA OSNOVNE ŠKOLE NIKOLE ANDRIĆA</dc:title>
  <dc:creator>korisnik</dc:creator>
  <cp:lastModifiedBy>korisnik</cp:lastModifiedBy>
  <cp:revision>167</cp:revision>
  <dcterms:created xsi:type="dcterms:W3CDTF">2017-04-03T19:37:02Z</dcterms:created>
  <dcterms:modified xsi:type="dcterms:W3CDTF">2018-12-05T14:46:43Z</dcterms:modified>
</cp:coreProperties>
</file>