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142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p:cNvSpPr>
            <a:spLocks noGrp="1"/>
          </p:cNvSpPr>
          <p:nvPr>
            <p:ph type="ctrTitle"/>
          </p:nvPr>
        </p:nvSpPr>
        <p:spPr>
          <a:xfrm>
            <a:off x="685800" y="2130425"/>
            <a:ext cx="7772400" cy="1470025"/>
          </a:xfrm>
        </p:spPr>
        <p:txBody>
          <a:bodyPr/>
          <a:lstStyle/>
          <a:p>
            <a:r>
              <a:rPr lang="hr-HR" smtClean="0"/>
              <a:t>Kliknite da biste uredili stil naslova matrice</a:t>
            </a:r>
            <a:endParaRPr lang="hr-HR"/>
          </a:p>
        </p:txBody>
      </p:sp>
      <p:sp>
        <p:nvSpPr>
          <p:cNvPr id="3" name="Podnaslov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r-HR" smtClean="0"/>
              <a:t>Kliknite da biste uredili stil podnaslova matrice</a:t>
            </a:r>
            <a:endParaRPr lang="hr-HR"/>
          </a:p>
        </p:txBody>
      </p:sp>
      <p:sp>
        <p:nvSpPr>
          <p:cNvPr id="4" name="Rezervirano mjesto datuma 3"/>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Kliknite da biste uredili stil naslova matrice</a:t>
            </a:r>
            <a:endParaRPr lang="hr-HR"/>
          </a:p>
        </p:txBody>
      </p:sp>
      <p:sp>
        <p:nvSpPr>
          <p:cNvPr id="3" name="Rezervirano mjesto okomitog teksta 2"/>
          <p:cNvSpPr>
            <a:spLocks noGrp="1"/>
          </p:cNvSpPr>
          <p:nvPr>
            <p:ph type="body" orient="vert" idx="1"/>
          </p:nvPr>
        </p:nvSpPr>
        <p:spPr/>
        <p:txBody>
          <a:bodyPr vert="eaVert"/>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6629400" y="274638"/>
            <a:ext cx="2057400" cy="5851525"/>
          </a:xfrm>
        </p:spPr>
        <p:txBody>
          <a:bodyPr vert="eaVert"/>
          <a:lstStyle/>
          <a:p>
            <a:r>
              <a:rPr lang="hr-HR" smtClean="0"/>
              <a:t>Kliknite da biste uredili stil naslova matrice</a:t>
            </a:r>
            <a:endParaRPr lang="hr-HR"/>
          </a:p>
        </p:txBody>
      </p:sp>
      <p:sp>
        <p:nvSpPr>
          <p:cNvPr id="3" name="Rezervirano mjesto okomitog teksta 2"/>
          <p:cNvSpPr>
            <a:spLocks noGrp="1"/>
          </p:cNvSpPr>
          <p:nvPr>
            <p:ph type="body" orient="vert" idx="1"/>
          </p:nvPr>
        </p:nvSpPr>
        <p:spPr>
          <a:xfrm>
            <a:off x="457200" y="274638"/>
            <a:ext cx="6019800" cy="5851525"/>
          </a:xfrm>
        </p:spPr>
        <p:txBody>
          <a:bodyPr vert="eaVert"/>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Kliknite da biste uredili stil naslova matrice</a:t>
            </a:r>
            <a:endParaRPr lang="hr-HR"/>
          </a:p>
        </p:txBody>
      </p:sp>
      <p:sp>
        <p:nvSpPr>
          <p:cNvPr id="3" name="Rezervirano mjesto sadržaja 2"/>
          <p:cNvSpPr>
            <a:spLocks noGrp="1"/>
          </p:cNvSpPr>
          <p:nvPr>
            <p:ph idx="1"/>
          </p:nvPr>
        </p:nvSpPr>
        <p:spPr/>
        <p:txBody>
          <a:body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jeljka">
    <p:spTree>
      <p:nvGrpSpPr>
        <p:cNvPr id="1" name=""/>
        <p:cNvGrpSpPr/>
        <p:nvPr/>
      </p:nvGrpSpPr>
      <p:grpSpPr>
        <a:xfrm>
          <a:off x="0" y="0"/>
          <a:ext cx="0" cy="0"/>
          <a:chOff x="0" y="0"/>
          <a:chExt cx="0" cy="0"/>
        </a:xfrm>
      </p:grpSpPr>
      <p:sp>
        <p:nvSpPr>
          <p:cNvPr id="2" name="Naslov 1"/>
          <p:cNvSpPr>
            <a:spLocks noGrp="1"/>
          </p:cNvSpPr>
          <p:nvPr>
            <p:ph type="title"/>
          </p:nvPr>
        </p:nvSpPr>
        <p:spPr>
          <a:xfrm>
            <a:off x="722313" y="4406900"/>
            <a:ext cx="7772400" cy="1362075"/>
          </a:xfrm>
        </p:spPr>
        <p:txBody>
          <a:bodyPr anchor="t"/>
          <a:lstStyle>
            <a:lvl1pPr algn="l">
              <a:defRPr sz="4000" b="1" cap="all"/>
            </a:lvl1pPr>
          </a:lstStyle>
          <a:p>
            <a:r>
              <a:rPr lang="hr-HR" smtClean="0"/>
              <a:t>Kliknite da biste uredili stil naslova matrice</a:t>
            </a:r>
            <a:endParaRPr lang="hr-HR"/>
          </a:p>
        </p:txBody>
      </p:sp>
      <p:sp>
        <p:nvSpPr>
          <p:cNvPr id="3" name="Rezervirano mjesto tekst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r-HR" smtClean="0"/>
              <a:t>Kliknite da biste uredili stilove teksta matrice</a:t>
            </a:r>
          </a:p>
        </p:txBody>
      </p:sp>
      <p:sp>
        <p:nvSpPr>
          <p:cNvPr id="4" name="Rezervirano mjesto datuma 3"/>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Kliknite da biste uredili stil naslova matrice</a:t>
            </a:r>
            <a:endParaRPr lang="hr-HR"/>
          </a:p>
        </p:txBody>
      </p:sp>
      <p:sp>
        <p:nvSpPr>
          <p:cNvPr id="3" name="Rezervirano mjesto sadržaja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sadržaja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datuma 4"/>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a:lvl1pPr>
          </a:lstStyle>
          <a:p>
            <a:r>
              <a:rPr lang="hr-HR" smtClean="0"/>
              <a:t>Kliknite da biste uredili stil naslova matrice</a:t>
            </a:r>
            <a:endParaRPr lang="hr-HR"/>
          </a:p>
        </p:txBody>
      </p:sp>
      <p:sp>
        <p:nvSpPr>
          <p:cNvPr id="3" name="Rezervirano mjesto teksta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Kliknite da biste uredili stilove teksta matrice</a:t>
            </a:r>
          </a:p>
        </p:txBody>
      </p:sp>
      <p:sp>
        <p:nvSpPr>
          <p:cNvPr id="4" name="Rezervirano mjesto sadržaja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teksta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Kliknite da biste uredili stilove teksta matrice</a:t>
            </a:r>
          </a:p>
        </p:txBody>
      </p:sp>
      <p:sp>
        <p:nvSpPr>
          <p:cNvPr id="6" name="Rezervirano mjesto sadržaja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7" name="Rezervirano mjesto datuma 6"/>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8" name="Rezervirano mjesto podnožja 7"/>
          <p:cNvSpPr>
            <a:spLocks noGrp="1"/>
          </p:cNvSpPr>
          <p:nvPr>
            <p:ph type="ftr" sz="quarter" idx="11"/>
          </p:nvPr>
        </p:nvSpPr>
        <p:spPr/>
        <p:txBody>
          <a:bodyPr/>
          <a:lstStyle/>
          <a:p>
            <a:endParaRPr lang="hr-HR"/>
          </a:p>
        </p:txBody>
      </p:sp>
      <p:sp>
        <p:nvSpPr>
          <p:cNvPr id="9" name="Rezervirano mjesto broja slajda 8"/>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Kliknite da biste uredili stil naslova matrice</a:t>
            </a:r>
            <a:endParaRPr lang="hr-HR"/>
          </a:p>
        </p:txBody>
      </p:sp>
      <p:sp>
        <p:nvSpPr>
          <p:cNvPr id="3" name="Rezervirano mjesto datuma 2"/>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4" name="Rezervirano mjesto podnožja 3"/>
          <p:cNvSpPr>
            <a:spLocks noGrp="1"/>
          </p:cNvSpPr>
          <p:nvPr>
            <p:ph type="ftr" sz="quarter" idx="11"/>
          </p:nvPr>
        </p:nvSpPr>
        <p:spPr/>
        <p:txBody>
          <a:bodyPr/>
          <a:lstStyle/>
          <a:p>
            <a:endParaRPr lang="hr-HR"/>
          </a:p>
        </p:txBody>
      </p:sp>
      <p:sp>
        <p:nvSpPr>
          <p:cNvPr id="5" name="Rezervirano mjesto broja slajda 4"/>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3" name="Rezervirano mjesto podnožja 2"/>
          <p:cNvSpPr>
            <a:spLocks noGrp="1"/>
          </p:cNvSpPr>
          <p:nvPr>
            <p:ph type="ftr" sz="quarter" idx="11"/>
          </p:nvPr>
        </p:nvSpPr>
        <p:spPr/>
        <p:txBody>
          <a:bodyPr/>
          <a:lstStyle/>
          <a:p>
            <a:endParaRPr lang="hr-HR"/>
          </a:p>
        </p:txBody>
      </p:sp>
      <p:sp>
        <p:nvSpPr>
          <p:cNvPr id="4" name="Rezervirano mjesto broja slajda 3"/>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3008313" cy="1162050"/>
          </a:xfrm>
        </p:spPr>
        <p:txBody>
          <a:bodyPr anchor="b"/>
          <a:lstStyle>
            <a:lvl1pPr algn="l">
              <a:defRPr sz="2000" b="1"/>
            </a:lvl1pPr>
          </a:lstStyle>
          <a:p>
            <a:r>
              <a:rPr lang="hr-HR" smtClean="0"/>
              <a:t>Kliknite da biste uredili stil naslova matrice</a:t>
            </a:r>
            <a:endParaRPr lang="hr-HR"/>
          </a:p>
        </p:txBody>
      </p:sp>
      <p:sp>
        <p:nvSpPr>
          <p:cNvPr id="3" name="Rezervirano mjesto sadržaja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teksta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Kliknite da biste uredili stilove teksta matrice</a:t>
            </a:r>
          </a:p>
        </p:txBody>
      </p:sp>
      <p:sp>
        <p:nvSpPr>
          <p:cNvPr id="5" name="Rezervirano mjesto datuma 4"/>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p:cNvSpPr>
            <a:spLocks noGrp="1"/>
          </p:cNvSpPr>
          <p:nvPr>
            <p:ph type="title"/>
          </p:nvPr>
        </p:nvSpPr>
        <p:spPr>
          <a:xfrm>
            <a:off x="1792288" y="4800600"/>
            <a:ext cx="5486400" cy="566738"/>
          </a:xfrm>
        </p:spPr>
        <p:txBody>
          <a:bodyPr anchor="b"/>
          <a:lstStyle>
            <a:lvl1pPr algn="l">
              <a:defRPr sz="2000" b="1"/>
            </a:lvl1pPr>
          </a:lstStyle>
          <a:p>
            <a:r>
              <a:rPr lang="hr-HR" smtClean="0"/>
              <a:t>Kliknite da biste uredili stil naslova matrice</a:t>
            </a:r>
            <a:endParaRPr lang="hr-HR"/>
          </a:p>
        </p:txBody>
      </p:sp>
      <p:sp>
        <p:nvSpPr>
          <p:cNvPr id="3" name="Rezervirano mjesto slik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Kliknite da biste uredili stilove teksta matrice</a:t>
            </a:r>
          </a:p>
        </p:txBody>
      </p:sp>
      <p:sp>
        <p:nvSpPr>
          <p:cNvPr id="5" name="Rezervirano mjesto datuma 4"/>
          <p:cNvSpPr>
            <a:spLocks noGrp="1"/>
          </p:cNvSpPr>
          <p:nvPr>
            <p:ph type="dt" sz="half" idx="10"/>
          </p:nvPr>
        </p:nvSpPr>
        <p:spPr/>
        <p:txBody>
          <a:bodyPr/>
          <a:lstStyle/>
          <a:p>
            <a:fld id="{0916FB93-1C76-4DEA-9343-AAC2E1FBA99C}" type="datetimeFigureOut">
              <a:rPr lang="sr-Latn-CS" smtClean="0"/>
              <a:pPr/>
              <a:t>10.12.2018.</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A165D9F2-E496-44CA-A793-E2ED9D19C77F}" type="slidenum">
              <a:rPr lang="hr-HR" smtClean="0"/>
              <a:pPr/>
              <a:t>‹#›</a:t>
            </a:fld>
            <a:endParaRPr lang="hr-H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naslova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r-HR" smtClean="0"/>
              <a:t>Kliknite da biste uredili stil naslova matrice</a:t>
            </a:r>
            <a:endParaRPr lang="hr-HR"/>
          </a:p>
        </p:txBody>
      </p:sp>
      <p:sp>
        <p:nvSpPr>
          <p:cNvPr id="3" name="Rezervirano mjesto teksta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16FB93-1C76-4DEA-9343-AAC2E1FBA99C}" type="datetimeFigureOut">
              <a:rPr lang="sr-Latn-CS" smtClean="0"/>
              <a:pPr/>
              <a:t>10.12.2018.</a:t>
            </a:fld>
            <a:endParaRPr lang="hr-HR"/>
          </a:p>
        </p:txBody>
      </p:sp>
      <p:sp>
        <p:nvSpPr>
          <p:cNvPr id="5" name="Rezervirano mjesto podnožj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65D9F2-E496-44CA-A793-E2ED9D19C77F}" type="slidenum">
              <a:rPr lang="hr-HR" smtClean="0"/>
              <a:pPr/>
              <a:t>‹#›</a:t>
            </a:fld>
            <a:endParaRPr lang="hr-H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zupaporec.com/eufrazijeva-bazilika.html" TargetMode="External"/><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hyperlink" Target="http://www.tz-fuzine.hr/"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hyperlink" Target="https://www.nin.hr/hr/zanimljivosti/grgur-ninski" TargetMode="Externa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hyperlink" Target="http://www.mkn.mhz.hr/hr/o-muzeju/nalaziste/"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hyperlink" Target="http://www.istra.hr/" TargetMode="External"/><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hyperlink" Target="http://www.infozagreb.hr/lifestyle/sport-i-rekreacija/rekreacijski-centri/src-jarun"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hyperlink" Target="http://www.kuterevo-medvjedi.org/hr/index.php?option=com_content&amp;view=article&amp;id=76&amp;Itemid=69&amp;lang=hr"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hyperlink" Target="http://www.pp-lonjsko-polje.hr/"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hyperlink" Target="http://www.zadar.hr/hr/otok-galesnjak/"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hyperlink" Target="https://www.zadar.travel/hr/vodic/atrakcije/19-04-2007/morske-orgulje"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hyperlink" Target="http://www.pulainfo.hr/hr/where/arena-amfiteatar"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hyperlink" Target="https://www.nin.hr/"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hyperlink" Target="http://www.krk.hr/otok_krk/mjesta/njivice"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hyperlink" Target="http://www.mljet.hr/?l=hr&amp;ispis=staticna&amp;id=121&amp;iskljuci=da"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hyperlink" Target="https://picokijada.com/"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hyperlink" Target="http://tz-slunj.hr/kategorija/rastoke"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hyperlink" Target="https://www.alka.hr/"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hyperlink" Target="https://www.karlovac.hr/"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hyperlink" Target="http://www.tzosbarzup.hr/hr/posjetite/osijek-i-tvrda/"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hyperlink" Target="http://www.udbina.hr/"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hyperlink" Target="http://www.veliki-tabor.hr/"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hyperlink" Target="http://www.krk.hr/ponuda/atrakcije/bascanska_ploca"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hyperlink" Target="https://www.otok-brac.hr/destinations/bol/zlatni-rat"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hyperlink" Target="https://www.parkovihrvatske.hr/park-prirode-zumberak-samoborsko-gorje"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tzhvar.novena.hr/hr/slobodno_vrijeme/izleti/"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hyperlink" Target="http://www.pp-lonjsko-polje.hr/new/hrvatski/priroda_roda_u_Cigocu.html"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hyperlink" Target="http://istrapedia.hr/hrv/545/cicarija/istra-a-z/"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hyperlink" Target="https://visitsplit.com/hr/448/dioklecijanova-palaca"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hyperlink" Target="https://actacroatica.com/hr/location/dzaperovac/"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file:///C:\Users\korisnik\Desktop\Zavi&#269;ajna%20slovarica\4.razred\Prona&#273;i%20grb.ppt"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djakovacki-vezovi.hr/"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file:///C:\Users\korisnik\Desktop\Zavi&#269;ajna%20slovarica\4.razred\Prona&#273;i%20grb.ppt" TargetMode="Externa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ctrTitle"/>
          </p:nvPr>
        </p:nvSpPr>
        <p:spPr>
          <a:xfrm>
            <a:off x="755576" y="2852936"/>
            <a:ext cx="7772400" cy="2441583"/>
          </a:xfrm>
        </p:spPr>
        <p:txBody>
          <a:bodyPr>
            <a:normAutofit/>
          </a:bodyPr>
          <a:lstStyle/>
          <a:p>
            <a:r>
              <a:rPr lang="hr-HR" dirty="0" smtClean="0"/>
              <a:t>Pitanja za igru: Pronađi grb</a:t>
            </a:r>
            <a:br>
              <a:rPr lang="hr-HR" dirty="0" smtClean="0"/>
            </a:br>
            <a:r>
              <a:rPr lang="hr-HR" dirty="0" smtClean="0"/>
              <a:t/>
            </a:r>
            <a:br>
              <a:rPr lang="hr-HR" dirty="0" smtClean="0"/>
            </a:br>
            <a:r>
              <a:rPr lang="hr-HR" dirty="0" smtClean="0"/>
              <a:t>4. razred</a:t>
            </a:r>
            <a:endParaRPr lang="hr-HR" dirty="0"/>
          </a:p>
        </p:txBody>
      </p:sp>
      <p:sp>
        <p:nvSpPr>
          <p:cNvPr id="3" name="TekstniOkvir 2"/>
          <p:cNvSpPr txBox="1"/>
          <p:nvPr/>
        </p:nvSpPr>
        <p:spPr>
          <a:xfrm>
            <a:off x="5288437" y="6215082"/>
            <a:ext cx="3855563" cy="369332"/>
          </a:xfrm>
          <a:prstGeom prst="rect">
            <a:avLst/>
          </a:prstGeom>
          <a:noFill/>
        </p:spPr>
        <p:txBody>
          <a:bodyPr wrap="square" rtlCol="0">
            <a:spAutoFit/>
          </a:bodyPr>
          <a:lstStyle/>
          <a:p>
            <a:r>
              <a:rPr lang="hr-HR" dirty="0" smtClean="0"/>
              <a:t>Izradila: Marija Zadro, mag.prim.educ.</a:t>
            </a:r>
            <a:endParaRPr lang="hr-H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vrijedna bazilika sagrađena u Poreču?</a:t>
            </a:r>
            <a:endParaRPr lang="hr-HR" b="1" dirty="0"/>
          </a:p>
        </p:txBody>
      </p:sp>
      <p:sp>
        <p:nvSpPr>
          <p:cNvPr id="3" name="Rezervirano mjesto sadržaja 2"/>
          <p:cNvSpPr>
            <a:spLocks noGrp="1"/>
          </p:cNvSpPr>
          <p:nvPr>
            <p:ph idx="1"/>
          </p:nvPr>
        </p:nvSpPr>
        <p:spPr>
          <a:xfrm>
            <a:off x="500034" y="1785926"/>
            <a:ext cx="8229600" cy="4525963"/>
          </a:xfrm>
        </p:spPr>
        <p:txBody>
          <a:bodyPr>
            <a:normAutofit fontScale="92500" lnSpcReduction="10000"/>
          </a:bodyPr>
          <a:lstStyle/>
          <a:p>
            <a:pPr algn="just">
              <a:buNone/>
            </a:pPr>
            <a:r>
              <a:rPr lang="hr-HR" dirty="0" smtClean="0"/>
              <a:t>    Za vladavine bizantskog cara Justinijana sagrađena je Eufrazijeva bazilika. Taj je vrijedan spomenik kulture sagrađen u bizantskom stilu, a mozaici kojima je bazilika oslikana među najljepšim su sačuvanim djelima bizantske umjetnosti u svijetu.  Danas je ona pod zaštitom Unesco-a.</a:t>
            </a:r>
          </a:p>
          <a:p>
            <a:pPr algn="just">
              <a:buNone/>
            </a:pPr>
            <a:r>
              <a:rPr lang="hr-HR" dirty="0" smtClean="0"/>
              <a:t> </a:t>
            </a:r>
          </a:p>
          <a:p>
            <a:pPr algn="just">
              <a:buNone/>
            </a:pPr>
            <a:r>
              <a:rPr lang="hr-HR" dirty="0" smtClean="0">
                <a:hlinkClick r:id="rId3"/>
              </a:rPr>
              <a:t>http://www.zupaporec.com/eufrazijeva-</a:t>
            </a:r>
            <a:r>
              <a:rPr lang="hr-HR" dirty="0" err="1" smtClean="0">
                <a:hlinkClick r:id="rId3"/>
              </a:rPr>
              <a:t>bazilika.html</a:t>
            </a:r>
            <a:r>
              <a:rPr lang="hr-HR" dirty="0" smtClean="0"/>
              <a:t> </a:t>
            </a:r>
            <a:endParaRPr lang="hr-HR" dirty="0"/>
          </a:p>
        </p:txBody>
      </p:sp>
      <p:pic>
        <p:nvPicPr>
          <p:cNvPr id="22532" name="Picture 4" descr="Slikovni rezultat za eufrazijeva bazilika tz"/>
          <p:cNvPicPr>
            <a:picLocks noChangeAspect="1" noChangeArrowheads="1"/>
          </p:cNvPicPr>
          <p:nvPr/>
        </p:nvPicPr>
        <p:blipFill>
          <a:blip r:embed="rId4"/>
          <a:srcRect/>
          <a:stretch>
            <a:fillRect/>
          </a:stretch>
        </p:blipFill>
        <p:spPr bwMode="auto">
          <a:xfrm>
            <a:off x="2928926" y="1571612"/>
            <a:ext cx="3357586" cy="50363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Ravni poveznik 5"/>
          <p:cNvCxnSpPr/>
          <p:nvPr/>
        </p:nvCxnSpPr>
        <p:spPr>
          <a:xfrm>
            <a:off x="3143240" y="2643182"/>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7" name="Akcijski gumb: Povratak 6">
            <a:hlinkClick r:id="rId5" action="ppaction://hlinkpres?slideindex=4&amp;slidetitle=Slajd 4" highlightClick="1"/>
          </p:cNvPr>
          <p:cNvSpPr/>
          <p:nvPr/>
        </p:nvSpPr>
        <p:spPr>
          <a:xfrm>
            <a:off x="8286776" y="14285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wipe(up)">
                                      <p:cBhvr>
                                        <p:cTn id="12" dur="2000"/>
                                        <p:tgtEl>
                                          <p:spTgt spid="225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2532"/>
                                        </p:tgtEl>
                                      </p:cBhvr>
                                    </p:animEffect>
                                    <p:set>
                                      <p:cBhvr>
                                        <p:cTn id="17" dur="1" fill="hold">
                                          <p:stCondLst>
                                            <p:cond delay="1999"/>
                                          </p:stCondLst>
                                        </p:cTn>
                                        <p:tgtEl>
                                          <p:spTgt spid="2253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mjesto gdje se Nova godina slavi u podne?</a:t>
            </a:r>
            <a:endParaRPr lang="hr-HR" b="1" dirty="0"/>
          </a:p>
        </p:txBody>
      </p:sp>
      <p:sp>
        <p:nvSpPr>
          <p:cNvPr id="3" name="Rezervirano mjesto sadržaja 2"/>
          <p:cNvSpPr>
            <a:spLocks noGrp="1"/>
          </p:cNvSpPr>
          <p:nvPr>
            <p:ph idx="1"/>
          </p:nvPr>
        </p:nvSpPr>
        <p:spPr>
          <a:xfrm>
            <a:off x="428596" y="1714488"/>
            <a:ext cx="8229600" cy="4525963"/>
          </a:xfrm>
        </p:spPr>
        <p:txBody>
          <a:bodyPr>
            <a:normAutofit fontScale="85000" lnSpcReduction="20000"/>
          </a:bodyPr>
          <a:lstStyle/>
          <a:p>
            <a:pPr algn="just">
              <a:buNone/>
            </a:pPr>
            <a:r>
              <a:rPr lang="hr-HR" dirty="0" smtClean="0"/>
              <a:t>    </a:t>
            </a:r>
            <a:r>
              <a:rPr lang="hr-HR" dirty="0" err="1" smtClean="0"/>
              <a:t>Fužine</a:t>
            </a:r>
            <a:r>
              <a:rPr lang="hr-HR" dirty="0" smtClean="0"/>
              <a:t> su smještene 730 metara nad morem, u jugozapadnom dijelu Gorskog kotara, okružene slikovitim planinama, tišinom stoljetnih šuma crnogorice i ljepotom svojih jezera. Mali biser sa samo tisuću stanovnika udaljen je pola sata od mora, a može se pohvaliti brojnim zanimljivostima. Špilja Vrelo prirodni je dar, a jezera </a:t>
            </a:r>
            <a:r>
              <a:rPr lang="hr-HR" dirty="0" err="1" smtClean="0"/>
              <a:t>Bajer</a:t>
            </a:r>
            <a:r>
              <a:rPr lang="hr-HR" dirty="0" smtClean="0"/>
              <a:t> i </a:t>
            </a:r>
            <a:r>
              <a:rPr lang="hr-HR" dirty="0" err="1" smtClean="0"/>
              <a:t>Lepenica</a:t>
            </a:r>
            <a:r>
              <a:rPr lang="hr-HR" dirty="0" smtClean="0"/>
              <a:t> raj za sve izletnike. Zanimljivo je i da ćete ovdje Novu godinu dočekati u podne, što je jedinstvenost </a:t>
            </a:r>
            <a:r>
              <a:rPr lang="hr-HR" dirty="0" err="1" smtClean="0"/>
              <a:t>Fužina</a:t>
            </a:r>
            <a:r>
              <a:rPr lang="hr-HR" dirty="0" smtClean="0"/>
              <a:t> od 2000.godine. </a:t>
            </a:r>
          </a:p>
          <a:p>
            <a:pPr algn="just">
              <a:buNone/>
            </a:pPr>
            <a:endParaRPr lang="hr-HR" dirty="0" smtClean="0"/>
          </a:p>
          <a:p>
            <a:pPr algn="just">
              <a:buNone/>
            </a:pPr>
            <a:r>
              <a:rPr lang="hr-HR" dirty="0" smtClean="0">
                <a:hlinkClick r:id="rId3"/>
              </a:rPr>
              <a:t>http://www.tz-fuzine.hr/</a:t>
            </a:r>
            <a:r>
              <a:rPr lang="hr-HR" dirty="0" smtClean="0"/>
              <a:t> </a:t>
            </a:r>
            <a:endParaRPr lang="hr-HR" dirty="0"/>
          </a:p>
        </p:txBody>
      </p:sp>
      <p:pic>
        <p:nvPicPr>
          <p:cNvPr id="21506" name="Picture 2" descr="Slikovni rezultat za fuÅ¾ine"/>
          <p:cNvPicPr>
            <a:picLocks noChangeAspect="1" noChangeArrowheads="1"/>
          </p:cNvPicPr>
          <p:nvPr/>
        </p:nvPicPr>
        <p:blipFill>
          <a:blip r:embed="rId4"/>
          <a:srcRect/>
          <a:stretch>
            <a:fillRect/>
          </a:stretch>
        </p:blipFill>
        <p:spPr bwMode="auto">
          <a:xfrm>
            <a:off x="500034" y="2143116"/>
            <a:ext cx="8293459" cy="27432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785786" y="2071678"/>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4&amp;slidetitle=Slajd 4" highlightClick="1"/>
          </p:cNvPr>
          <p:cNvSpPr/>
          <p:nvPr/>
        </p:nvSpPr>
        <p:spPr>
          <a:xfrm>
            <a:off x="8286776" y="14285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wipe(up)">
                                      <p:cBhvr>
                                        <p:cTn id="12" dur="2000"/>
                                        <p:tgtEl>
                                          <p:spTgt spid="215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1506"/>
                                        </p:tgtEl>
                                      </p:cBhvr>
                                    </p:animEffect>
                                    <p:set>
                                      <p:cBhvr>
                                        <p:cTn id="17" dur="1" fill="hold">
                                          <p:stCondLst>
                                            <p:cond delay="1999"/>
                                          </p:stCondLst>
                                        </p:cTn>
                                        <p:tgtEl>
                                          <p:spTgt spid="2150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kip koji vam donosi sreću kada ga dotaknete za palac?</a:t>
            </a:r>
            <a:endParaRPr lang="hr-HR" b="1" dirty="0"/>
          </a:p>
        </p:txBody>
      </p:sp>
      <p:sp>
        <p:nvSpPr>
          <p:cNvPr id="3" name="Rezervirano mjesto sadržaja 2"/>
          <p:cNvSpPr>
            <a:spLocks noGrp="1"/>
          </p:cNvSpPr>
          <p:nvPr>
            <p:ph idx="1"/>
          </p:nvPr>
        </p:nvSpPr>
        <p:spPr>
          <a:xfrm>
            <a:off x="428596" y="1714488"/>
            <a:ext cx="8229600" cy="4525963"/>
          </a:xfrm>
        </p:spPr>
        <p:txBody>
          <a:bodyPr>
            <a:normAutofit fontScale="92500"/>
          </a:bodyPr>
          <a:lstStyle/>
          <a:p>
            <a:pPr algn="just">
              <a:buNone/>
            </a:pPr>
            <a:r>
              <a:rPr lang="hr-HR" dirty="0" smtClean="0"/>
              <a:t>    Kip Grgura Ninskog nalazi se u Ninu. Uhvatiš li ga za palac, donijet će ti sreću i ispuniti želje. Kip je izradio poznati kipar Ivan Meštrović, a nalazi se pokraj crkve sv. </a:t>
            </a:r>
            <a:r>
              <a:rPr lang="hr-HR" dirty="0" err="1" smtClean="0"/>
              <a:t>Anselma</a:t>
            </a:r>
            <a:r>
              <a:rPr lang="hr-HR" dirty="0" smtClean="0"/>
              <a:t>. Kipar je kipove poklonio gradovima Varaždinu i Splitu. Zbog vjerovanja u ostvarenje želja, puno je ljudi upravo na ovim mjestima, a nadamo se i puno ostvarenih želja. </a:t>
            </a:r>
          </a:p>
          <a:p>
            <a:pPr algn="just">
              <a:buNone/>
            </a:pPr>
            <a:endParaRPr lang="hr-HR" dirty="0" smtClean="0"/>
          </a:p>
          <a:p>
            <a:pPr algn="just">
              <a:buNone/>
            </a:pPr>
            <a:r>
              <a:rPr lang="hr-HR" dirty="0" smtClean="0">
                <a:hlinkClick r:id="rId3"/>
              </a:rPr>
              <a:t>https://www.nin.hr/hr/zanimljivosti/grgur-ninski</a:t>
            </a:r>
            <a:r>
              <a:rPr lang="hr-HR" dirty="0" smtClean="0"/>
              <a:t> </a:t>
            </a:r>
          </a:p>
        </p:txBody>
      </p:sp>
      <p:pic>
        <p:nvPicPr>
          <p:cNvPr id="20482" name="Picture 2" descr="Povezana slika"/>
          <p:cNvPicPr>
            <a:picLocks noChangeAspect="1" noChangeArrowheads="1"/>
          </p:cNvPicPr>
          <p:nvPr/>
        </p:nvPicPr>
        <p:blipFill>
          <a:blip r:embed="rId4"/>
          <a:srcRect/>
          <a:stretch>
            <a:fillRect/>
          </a:stretch>
        </p:blipFill>
        <p:spPr bwMode="auto">
          <a:xfrm>
            <a:off x="1357290" y="1785926"/>
            <a:ext cx="6643734" cy="43184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1500166" y="221455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4&amp;slidetitle=Slajd 4" highlightClick="1"/>
          </p:cNvPr>
          <p:cNvSpPr/>
          <p:nvPr/>
        </p:nvSpPr>
        <p:spPr>
          <a:xfrm>
            <a:off x="8286776" y="14285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wipe(up)">
                                      <p:cBhvr>
                                        <p:cTn id="12" dur="2000"/>
                                        <p:tgtEl>
                                          <p:spTgt spid="204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0482"/>
                                        </p:tgtEl>
                                      </p:cBhvr>
                                    </p:animEffect>
                                    <p:set>
                                      <p:cBhvr>
                                        <p:cTn id="17" dur="1" fill="hold">
                                          <p:stCondLst>
                                            <p:cond delay="1999"/>
                                          </p:stCondLst>
                                        </p:cTn>
                                        <p:tgtEl>
                                          <p:spTgt spid="2048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Znate li po čemu je poznato </a:t>
            </a:r>
            <a:r>
              <a:rPr lang="hr-HR" b="1" dirty="0" err="1" smtClean="0"/>
              <a:t>Hušnjakovo</a:t>
            </a:r>
            <a:r>
              <a:rPr lang="hr-HR" b="1" dirty="0" smtClean="0"/>
              <a:t> brdo?</a:t>
            </a:r>
            <a:endParaRPr lang="hr-HR" b="1" dirty="0"/>
          </a:p>
        </p:txBody>
      </p:sp>
      <p:sp>
        <p:nvSpPr>
          <p:cNvPr id="3" name="Rezervirano mjesto sadržaja 2"/>
          <p:cNvSpPr>
            <a:spLocks noGrp="1"/>
          </p:cNvSpPr>
          <p:nvPr>
            <p:ph idx="1"/>
          </p:nvPr>
        </p:nvSpPr>
        <p:spPr>
          <a:xfrm>
            <a:off x="500034" y="1857364"/>
            <a:ext cx="8229600" cy="4525963"/>
          </a:xfrm>
        </p:spPr>
        <p:txBody>
          <a:bodyPr>
            <a:normAutofit fontScale="92500" lnSpcReduction="20000"/>
          </a:bodyPr>
          <a:lstStyle/>
          <a:p>
            <a:pPr algn="just">
              <a:buNone/>
            </a:pPr>
            <a:r>
              <a:rPr lang="hr-HR" dirty="0" smtClean="0"/>
              <a:t>    Želite li saznati kako je bilo u kamenom dobu? Svratite do Krapine! Na ovom su brdu otkriveni 1899. godine ostaci krapinskog pračovjeka. Baš na tom mjestu pronađene su kosti ljudi i životinja koji su živjeli prije više od 125 000 godina. Ovo je brdo jedno od najbogatijih nalazišta u Europi. Novi multimedijski muzej i šetnja kroz nalazište vratit će vas kroz vrijeme i otkriti čudesan put našeg postanka. </a:t>
            </a:r>
          </a:p>
          <a:p>
            <a:pPr algn="just">
              <a:buNone/>
            </a:pPr>
            <a:endParaRPr lang="hr-HR" dirty="0" smtClean="0"/>
          </a:p>
          <a:p>
            <a:pPr algn="just">
              <a:buNone/>
            </a:pPr>
            <a:r>
              <a:rPr lang="hr-HR" dirty="0" smtClean="0">
                <a:hlinkClick r:id="rId3"/>
              </a:rPr>
              <a:t>http://www.mkn.mhz.hr/hr/o-muzeju/</a:t>
            </a:r>
            <a:r>
              <a:rPr lang="hr-HR" dirty="0" err="1" smtClean="0">
                <a:hlinkClick r:id="rId3"/>
              </a:rPr>
              <a:t>nalaziste</a:t>
            </a:r>
            <a:r>
              <a:rPr lang="hr-HR" dirty="0" smtClean="0">
                <a:hlinkClick r:id="rId3"/>
              </a:rPr>
              <a:t>/</a:t>
            </a:r>
            <a:r>
              <a:rPr lang="hr-HR" dirty="0" smtClean="0"/>
              <a:t> </a:t>
            </a:r>
          </a:p>
          <a:p>
            <a:pPr algn="just">
              <a:buNone/>
            </a:pPr>
            <a:endParaRPr lang="hr-HR" dirty="0" smtClean="0"/>
          </a:p>
          <a:p>
            <a:pPr algn="just">
              <a:buNone/>
            </a:pPr>
            <a:endParaRPr lang="hr-HR" dirty="0"/>
          </a:p>
        </p:txBody>
      </p:sp>
      <p:pic>
        <p:nvPicPr>
          <p:cNvPr id="19458" name="Picture 2" descr="Slikovni rezultat za huÅ¡njakovo brdo"/>
          <p:cNvPicPr>
            <a:picLocks noChangeAspect="1" noChangeArrowheads="1"/>
          </p:cNvPicPr>
          <p:nvPr/>
        </p:nvPicPr>
        <p:blipFill>
          <a:blip r:embed="rId4"/>
          <a:srcRect/>
          <a:stretch>
            <a:fillRect/>
          </a:stretch>
        </p:blipFill>
        <p:spPr bwMode="auto">
          <a:xfrm>
            <a:off x="1428728" y="1785926"/>
            <a:ext cx="6500858" cy="48756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Ravni poveznik 5"/>
          <p:cNvCxnSpPr/>
          <p:nvPr/>
        </p:nvCxnSpPr>
        <p:spPr>
          <a:xfrm>
            <a:off x="2714612" y="1428736"/>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7" name="Akcijski gumb: Povratak 6">
            <a:hlinkClick r:id="rId5" action="ppaction://hlinkpres?slideindex=4&amp;slidetitle=Slajd 4" highlightClick="1"/>
          </p:cNvPr>
          <p:cNvSpPr/>
          <p:nvPr/>
        </p:nvSpPr>
        <p:spPr>
          <a:xfrm>
            <a:off x="8286776" y="14285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wipe(up)">
                                      <p:cBhvr>
                                        <p:cTn id="12" dur="20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9458"/>
                                        </p:tgtEl>
                                      </p:cBhvr>
                                    </p:animEffect>
                                    <p:set>
                                      <p:cBhvr>
                                        <p:cTn id="17" dur="1" fill="hold">
                                          <p:stCondLst>
                                            <p:cond delay="1999"/>
                                          </p:stCondLst>
                                        </p:cTn>
                                        <p:tgtEl>
                                          <p:spTgt spid="1945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najveći poluotok u Hrvatskoj?</a:t>
            </a:r>
            <a:endParaRPr lang="hr-HR" b="1" dirty="0"/>
          </a:p>
        </p:txBody>
      </p:sp>
      <p:sp>
        <p:nvSpPr>
          <p:cNvPr id="3" name="Rezervirano mjesto sadržaja 2"/>
          <p:cNvSpPr>
            <a:spLocks noGrp="1"/>
          </p:cNvSpPr>
          <p:nvPr>
            <p:ph idx="1"/>
          </p:nvPr>
        </p:nvSpPr>
        <p:spPr>
          <a:xfrm>
            <a:off x="428596" y="1857364"/>
            <a:ext cx="8229600" cy="4525963"/>
          </a:xfrm>
        </p:spPr>
        <p:txBody>
          <a:bodyPr>
            <a:normAutofit fontScale="92500" lnSpcReduction="10000"/>
          </a:bodyPr>
          <a:lstStyle/>
          <a:p>
            <a:pPr algn="just">
              <a:buNone/>
            </a:pPr>
            <a:r>
              <a:rPr lang="hr-HR" dirty="0" smtClean="0"/>
              <a:t>    Istra je jedna od regija u sjevernom Jadranu. To je ujedno i naziv najvećeg poluotoka na Jadranu. Neki od gradova vrijedni posjeta svakako su Rovinj (čarobni labirint; crkva sv. </a:t>
            </a:r>
            <a:r>
              <a:rPr lang="hr-HR" dirty="0" err="1" smtClean="0"/>
              <a:t>Eufemije</a:t>
            </a:r>
            <a:r>
              <a:rPr lang="hr-HR" dirty="0" smtClean="0"/>
              <a:t>), Poreč (Eufrazijeva bazilika), Pula (Arena), Pazin (Pazinska jama), Motovun (na visini od 277m), Hum (najmanji grad na svijetu sa samo dvije ulice i 17 stanovnika), Brijuni (nacionalni park)…</a:t>
            </a:r>
          </a:p>
          <a:p>
            <a:pPr algn="just">
              <a:buNone/>
            </a:pPr>
            <a:endParaRPr lang="hr-HR" dirty="0" smtClean="0"/>
          </a:p>
          <a:p>
            <a:pPr algn="just">
              <a:buNone/>
            </a:pPr>
            <a:r>
              <a:rPr lang="hr-HR" dirty="0" smtClean="0">
                <a:hlinkClick r:id="rId3"/>
              </a:rPr>
              <a:t>http://www.istra.hr/</a:t>
            </a:r>
            <a:r>
              <a:rPr lang="hr-HR" dirty="0" smtClean="0"/>
              <a:t> </a:t>
            </a:r>
          </a:p>
          <a:p>
            <a:pPr algn="just">
              <a:buNone/>
            </a:pPr>
            <a:endParaRPr lang="hr-HR" dirty="0"/>
          </a:p>
        </p:txBody>
      </p:sp>
      <p:pic>
        <p:nvPicPr>
          <p:cNvPr id="18434" name="Picture 2" descr="Slikovni rezultat za istra"/>
          <p:cNvPicPr>
            <a:picLocks noChangeAspect="1" noChangeArrowheads="1"/>
          </p:cNvPicPr>
          <p:nvPr/>
        </p:nvPicPr>
        <p:blipFill>
          <a:blip r:embed="rId4"/>
          <a:srcRect/>
          <a:stretch>
            <a:fillRect/>
          </a:stretch>
        </p:blipFill>
        <p:spPr bwMode="auto">
          <a:xfrm>
            <a:off x="642910" y="1928802"/>
            <a:ext cx="7572428" cy="42594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857224" y="2285992"/>
            <a:ext cx="142876"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4&amp;slidetitle=Slajd 4" highlightClick="1"/>
          </p:cNvPr>
          <p:cNvSpPr/>
          <p:nvPr/>
        </p:nvSpPr>
        <p:spPr>
          <a:xfrm>
            <a:off x="8286776" y="14285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wipe(up)">
                                      <p:cBhvr>
                                        <p:cTn id="12" dur="2000"/>
                                        <p:tgtEl>
                                          <p:spTgt spid="184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8434"/>
                                        </p:tgtEl>
                                      </p:cBhvr>
                                    </p:animEffect>
                                    <p:set>
                                      <p:cBhvr>
                                        <p:cTn id="17" dur="1" fill="hold">
                                          <p:stCondLst>
                                            <p:cond delay="1999"/>
                                          </p:stCondLst>
                                        </p:cTn>
                                        <p:tgtEl>
                                          <p:spTgt spid="1843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jezero u Zagrebu poznato po čuvenom Juri?</a:t>
            </a:r>
            <a:endParaRPr lang="hr-HR" b="1" dirty="0"/>
          </a:p>
        </p:txBody>
      </p:sp>
      <p:sp>
        <p:nvSpPr>
          <p:cNvPr id="3" name="Rezervirano mjesto sadržaja 2"/>
          <p:cNvSpPr>
            <a:spLocks noGrp="1"/>
          </p:cNvSpPr>
          <p:nvPr>
            <p:ph idx="1"/>
          </p:nvPr>
        </p:nvSpPr>
        <p:spPr>
          <a:xfrm>
            <a:off x="428596" y="1928802"/>
            <a:ext cx="8229600" cy="4525963"/>
          </a:xfrm>
        </p:spPr>
        <p:txBody>
          <a:bodyPr>
            <a:normAutofit fontScale="92500" lnSpcReduction="10000"/>
          </a:bodyPr>
          <a:lstStyle/>
          <a:p>
            <a:pPr algn="just">
              <a:buNone/>
            </a:pPr>
            <a:r>
              <a:rPr lang="hr-HR" dirty="0" smtClean="0"/>
              <a:t>    Uz rijeku Savu, u glavnom gradu Hrvatske Zagrebu, nalaze se dva jezera: </a:t>
            </a:r>
            <a:r>
              <a:rPr lang="hr-HR" dirty="0" err="1" smtClean="0"/>
              <a:t>Bundek</a:t>
            </a:r>
            <a:r>
              <a:rPr lang="hr-HR" dirty="0" smtClean="0"/>
              <a:t> i Jarun. Omiljeno je to mjesto svih Zagrepčana koji su se zaželjeli plaže, sunčanja i odmaranja.  Plaže, igrališta i zabava dio su boravka na jezerima. I Jura je dio Jaruna. Ribiči vjeruju da u Jarunu živi veliki som, kojeg su nazvali Jura. Još ga nitko nije ulovio. </a:t>
            </a:r>
          </a:p>
          <a:p>
            <a:pPr algn="just">
              <a:buNone/>
            </a:pPr>
            <a:endParaRPr lang="hr-HR" dirty="0" smtClean="0">
              <a:hlinkClick r:id="rId3"/>
            </a:endParaRPr>
          </a:p>
          <a:p>
            <a:pPr algn="just">
              <a:buNone/>
            </a:pPr>
            <a:r>
              <a:rPr lang="hr-HR" dirty="0" smtClean="0">
                <a:hlinkClick r:id="rId3"/>
              </a:rPr>
              <a:t>http://www.infozagreb.hr/</a:t>
            </a:r>
            <a:r>
              <a:rPr lang="hr-HR" dirty="0" err="1" smtClean="0">
                <a:hlinkClick r:id="rId3"/>
              </a:rPr>
              <a:t>lifestyle</a:t>
            </a:r>
            <a:r>
              <a:rPr lang="hr-HR" dirty="0" smtClean="0">
                <a:hlinkClick r:id="rId3"/>
              </a:rPr>
              <a:t>/sport-i-rekreacija/rekreacijski-centri/src-jarun</a:t>
            </a:r>
            <a:r>
              <a:rPr lang="hr-HR" dirty="0" smtClean="0"/>
              <a:t> </a:t>
            </a:r>
            <a:endParaRPr lang="hr-HR" dirty="0"/>
          </a:p>
        </p:txBody>
      </p:sp>
      <p:pic>
        <p:nvPicPr>
          <p:cNvPr id="17410" name="Picture 2" descr="Slikovni rezultat za jarun"/>
          <p:cNvPicPr>
            <a:picLocks noChangeAspect="1" noChangeArrowheads="1"/>
          </p:cNvPicPr>
          <p:nvPr/>
        </p:nvPicPr>
        <p:blipFill>
          <a:blip r:embed="rId4"/>
          <a:srcRect/>
          <a:stretch>
            <a:fillRect/>
          </a:stretch>
        </p:blipFill>
        <p:spPr bwMode="auto">
          <a:xfrm>
            <a:off x="1142976" y="1857364"/>
            <a:ext cx="6858048" cy="45537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7572396" y="2786058"/>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4&amp;slidetitle=Slajd 4" highlightClick="1"/>
          </p:cNvPr>
          <p:cNvSpPr/>
          <p:nvPr/>
        </p:nvSpPr>
        <p:spPr>
          <a:xfrm>
            <a:off x="8286776" y="14285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wipe(up)">
                                      <p:cBhvr>
                                        <p:cTn id="12" dur="2000"/>
                                        <p:tgtEl>
                                          <p:spTgt spid="174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7410"/>
                                        </p:tgtEl>
                                      </p:cBhvr>
                                    </p:animEffect>
                                    <p:set>
                                      <p:cBhvr>
                                        <p:cTn id="17" dur="1" fill="hold">
                                          <p:stCondLst>
                                            <p:cond delay="1999"/>
                                          </p:stCondLst>
                                        </p:cTn>
                                        <p:tgtEl>
                                          <p:spTgt spid="174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prvo utočište za mlade medvjede u Hrvatskoj?</a:t>
            </a:r>
            <a:endParaRPr lang="hr-HR" b="1" dirty="0"/>
          </a:p>
        </p:txBody>
      </p:sp>
      <p:sp>
        <p:nvSpPr>
          <p:cNvPr id="3" name="Rezervirano mjesto sadržaja 2"/>
          <p:cNvSpPr>
            <a:spLocks noGrp="1"/>
          </p:cNvSpPr>
          <p:nvPr>
            <p:ph idx="1"/>
          </p:nvPr>
        </p:nvSpPr>
        <p:spPr>
          <a:xfrm>
            <a:off x="428596" y="1714488"/>
            <a:ext cx="8229600" cy="4525963"/>
          </a:xfrm>
        </p:spPr>
        <p:txBody>
          <a:bodyPr>
            <a:normAutofit fontScale="85000" lnSpcReduction="10000"/>
          </a:bodyPr>
          <a:lstStyle/>
          <a:p>
            <a:pPr algn="just">
              <a:buNone/>
            </a:pPr>
            <a:r>
              <a:rPr lang="hr-HR" dirty="0" smtClean="0"/>
              <a:t>    </a:t>
            </a:r>
            <a:r>
              <a:rPr lang="hr-HR" dirty="0" err="1" smtClean="0"/>
              <a:t>Kuterevo</a:t>
            </a:r>
            <a:r>
              <a:rPr lang="hr-HR" dirty="0" smtClean="0"/>
              <a:t> je planinsko naselje na obroncima sjevernog Velebita, blizu Otočca. Tamo je prvo utočište za mlade medvjede u Hrvatskoj, kao novi dom za napuštene medvjediće. Takvi mladunci, othranjeni uz pomoć ljudi, ne mogu više samostalno živjeti u prirodi. Stoga nikad ne odlaze živjeti u prirodu i zauvijek ostaju u utočištu, koje je zasad jedinstven projekt u svijetu. </a:t>
            </a:r>
          </a:p>
          <a:p>
            <a:pPr algn="just">
              <a:buNone/>
            </a:pPr>
            <a:endParaRPr lang="hr-HR" dirty="0" smtClean="0"/>
          </a:p>
          <a:p>
            <a:pPr algn="just">
              <a:buNone/>
            </a:pPr>
            <a:r>
              <a:rPr lang="hr-HR" dirty="0" smtClean="0">
                <a:hlinkClick r:id="rId3"/>
              </a:rPr>
              <a:t>http://www.kuterevo-medvjedi.org/hr/index.php?option=com_content&amp;view=article&amp;id=76&amp;Itemid=69&amp;lang=hr</a:t>
            </a:r>
            <a:r>
              <a:rPr lang="hr-HR" dirty="0" smtClean="0"/>
              <a:t> </a:t>
            </a:r>
          </a:p>
          <a:p>
            <a:pPr algn="just">
              <a:buNone/>
            </a:pPr>
            <a:endParaRPr lang="hr-HR" dirty="0"/>
          </a:p>
        </p:txBody>
      </p:sp>
      <p:pic>
        <p:nvPicPr>
          <p:cNvPr id="16386" name="Picture 2" descr="Slikovni rezultat za kuterevo"/>
          <p:cNvPicPr>
            <a:picLocks noChangeAspect="1" noChangeArrowheads="1"/>
          </p:cNvPicPr>
          <p:nvPr/>
        </p:nvPicPr>
        <p:blipFill>
          <a:blip r:embed="rId4"/>
          <a:srcRect/>
          <a:stretch>
            <a:fillRect/>
          </a:stretch>
        </p:blipFill>
        <p:spPr bwMode="auto">
          <a:xfrm>
            <a:off x="571472" y="2071678"/>
            <a:ext cx="8191500" cy="4095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785786" y="2143116"/>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5&amp;slidetitle=Slajd 5" highlightClick="1"/>
          </p:cNvPr>
          <p:cNvSpPr/>
          <p:nvPr/>
        </p:nvSpPr>
        <p:spPr>
          <a:xfrm>
            <a:off x="8286776" y="92867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wipe(up)">
                                      <p:cBhvr>
                                        <p:cTn id="12" dur="2000"/>
                                        <p:tgtEl>
                                          <p:spTgt spid="1638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6386"/>
                                        </p:tgtEl>
                                      </p:cBhvr>
                                    </p:animEffect>
                                    <p:set>
                                      <p:cBhvr>
                                        <p:cTn id="17" dur="1" fill="hold">
                                          <p:stCondLst>
                                            <p:cond delay="1999"/>
                                          </p:stCondLst>
                                        </p:cTn>
                                        <p:tgtEl>
                                          <p:spTgt spid="1638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park prirode nedaleko Siska?</a:t>
            </a:r>
            <a:endParaRPr lang="hr-HR" b="1" dirty="0"/>
          </a:p>
        </p:txBody>
      </p:sp>
      <p:sp>
        <p:nvSpPr>
          <p:cNvPr id="3" name="Rezervirano mjesto sadržaja 2"/>
          <p:cNvSpPr>
            <a:spLocks noGrp="1"/>
          </p:cNvSpPr>
          <p:nvPr>
            <p:ph idx="1"/>
          </p:nvPr>
        </p:nvSpPr>
        <p:spPr>
          <a:xfrm>
            <a:off x="500034" y="2000240"/>
            <a:ext cx="8229600" cy="4525963"/>
          </a:xfrm>
        </p:spPr>
        <p:txBody>
          <a:bodyPr/>
          <a:lstStyle/>
          <a:p>
            <a:pPr algn="just">
              <a:buNone/>
            </a:pPr>
            <a:r>
              <a:rPr lang="hr-HR" dirty="0" smtClean="0"/>
              <a:t>    Kupu i Savu možda je najljepše upoznati brodom. Krenite na izlet brodom do Lonjskog polja. Park prirode Lonjsko polje najveće je zaštićeno močvarno područje u cijelom dunavskom porječju. Tu se susreću rijeke Sava, Una, Kupa, Lonja i Strug. Nažalost, česte su i poplave. </a:t>
            </a:r>
          </a:p>
          <a:p>
            <a:pPr algn="just">
              <a:buNone/>
            </a:pPr>
            <a:r>
              <a:rPr lang="hr-HR" dirty="0" smtClean="0">
                <a:hlinkClick r:id="rId3"/>
              </a:rPr>
              <a:t>http://www.pp-lonjsko-polje.hr/</a:t>
            </a:r>
            <a:r>
              <a:rPr lang="hr-HR" dirty="0" smtClean="0"/>
              <a:t> </a:t>
            </a:r>
            <a:endParaRPr lang="hr-HR" dirty="0"/>
          </a:p>
        </p:txBody>
      </p:sp>
      <p:sp>
        <p:nvSpPr>
          <p:cNvPr id="15362" name="AutoShape 2" descr="Slikovni rezultat za lonjsko polj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hr-HR"/>
          </a:p>
        </p:txBody>
      </p:sp>
      <p:sp>
        <p:nvSpPr>
          <p:cNvPr id="15364" name="AutoShape 4" descr="Slikovni rezultat za lonjsko polj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hr-HR"/>
          </a:p>
        </p:txBody>
      </p:sp>
      <p:pic>
        <p:nvPicPr>
          <p:cNvPr id="15366" name="Picture 6" descr="Slikovni rezultat za lonjsko polje"/>
          <p:cNvPicPr>
            <a:picLocks noChangeAspect="1" noChangeArrowheads="1"/>
          </p:cNvPicPr>
          <p:nvPr/>
        </p:nvPicPr>
        <p:blipFill>
          <a:blip r:embed="rId4"/>
          <a:srcRect/>
          <a:stretch>
            <a:fillRect/>
          </a:stretch>
        </p:blipFill>
        <p:spPr bwMode="auto">
          <a:xfrm>
            <a:off x="785786" y="2071678"/>
            <a:ext cx="7696160" cy="4329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Ravni poveznik 6"/>
          <p:cNvCxnSpPr/>
          <p:nvPr/>
        </p:nvCxnSpPr>
        <p:spPr>
          <a:xfrm>
            <a:off x="4357686" y="3500438"/>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Akcijski gumb: Povratak 7">
            <a:hlinkClick r:id="rId5" action="ppaction://hlinkpres?slideindex=5&amp;slidetitle=Slajd 5" highlightClick="1"/>
          </p:cNvPr>
          <p:cNvSpPr/>
          <p:nvPr/>
        </p:nvSpPr>
        <p:spPr>
          <a:xfrm>
            <a:off x="8286776" y="92867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366"/>
                                        </p:tgtEl>
                                        <p:attrNameLst>
                                          <p:attrName>style.visibility</p:attrName>
                                        </p:attrNameLst>
                                      </p:cBhvr>
                                      <p:to>
                                        <p:strVal val="visible"/>
                                      </p:to>
                                    </p:set>
                                    <p:animEffect transition="in" filter="wipe(up)">
                                      <p:cBhvr>
                                        <p:cTn id="12" dur="2000"/>
                                        <p:tgtEl>
                                          <p:spTgt spid="1536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5366"/>
                                        </p:tgtEl>
                                      </p:cBhvr>
                                    </p:animEffect>
                                    <p:set>
                                      <p:cBhvr>
                                        <p:cTn id="17" dur="1" fill="hold">
                                          <p:stCondLst>
                                            <p:cond delay="1999"/>
                                          </p:stCondLst>
                                        </p:cTn>
                                        <p:tgtEl>
                                          <p:spTgt spid="1536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up)">
                                      <p:cBhvr>
                                        <p:cTn id="25" dur="20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Znate li ime ljubavnog otoka ili otoka ljubavi u Hrvatskoj?</a:t>
            </a:r>
            <a:endParaRPr lang="hr-HR" b="1" dirty="0"/>
          </a:p>
        </p:txBody>
      </p:sp>
      <p:sp>
        <p:nvSpPr>
          <p:cNvPr id="3" name="Rezervirano mjesto sadržaja 2"/>
          <p:cNvSpPr>
            <a:spLocks noGrp="1"/>
          </p:cNvSpPr>
          <p:nvPr>
            <p:ph idx="1"/>
          </p:nvPr>
        </p:nvSpPr>
        <p:spPr>
          <a:xfrm>
            <a:off x="428596" y="1928802"/>
            <a:ext cx="8229600" cy="4525963"/>
          </a:xfrm>
        </p:spPr>
        <p:txBody>
          <a:bodyPr/>
          <a:lstStyle/>
          <a:p>
            <a:pPr algn="just">
              <a:buNone/>
            </a:pPr>
            <a:r>
              <a:rPr lang="hr-HR" dirty="0" smtClean="0"/>
              <a:t>    </a:t>
            </a:r>
            <a:r>
              <a:rPr lang="vi-VN" dirty="0" smtClean="0"/>
              <a:t>Galešnjak, poznat kao Otok ljubavi zbog svog srcolikog oblika, smješten je u pašmanskom kanalu između otoka Pašmana i mjesta Turanj.</a:t>
            </a:r>
            <a:r>
              <a:rPr lang="hr-HR" dirty="0" smtClean="0"/>
              <a:t> </a:t>
            </a:r>
          </a:p>
          <a:p>
            <a:pPr algn="just">
              <a:buNone/>
            </a:pPr>
            <a:endParaRPr lang="hr-HR" dirty="0" smtClean="0"/>
          </a:p>
          <a:p>
            <a:pPr algn="just">
              <a:buNone/>
            </a:pPr>
            <a:r>
              <a:rPr lang="hr-HR" dirty="0" smtClean="0"/>
              <a:t> </a:t>
            </a:r>
            <a:r>
              <a:rPr lang="hr-HR" dirty="0" smtClean="0">
                <a:hlinkClick r:id="rId3"/>
              </a:rPr>
              <a:t>http://www.zadar.hr/hr/otok-</a:t>
            </a:r>
            <a:r>
              <a:rPr lang="hr-HR" dirty="0" err="1" smtClean="0">
                <a:hlinkClick r:id="rId3"/>
              </a:rPr>
              <a:t>galesnjak</a:t>
            </a:r>
            <a:r>
              <a:rPr lang="hr-HR" dirty="0" smtClean="0">
                <a:hlinkClick r:id="rId3"/>
              </a:rPr>
              <a:t>/</a:t>
            </a:r>
            <a:r>
              <a:rPr lang="hr-HR" dirty="0" smtClean="0"/>
              <a:t> </a:t>
            </a:r>
            <a:endParaRPr lang="hr-HR" dirty="0"/>
          </a:p>
        </p:txBody>
      </p:sp>
      <p:pic>
        <p:nvPicPr>
          <p:cNvPr id="14338" name="Picture 2" descr="Slikovni rezultat za galeÅ¡njak"/>
          <p:cNvPicPr>
            <a:picLocks noChangeAspect="1" noChangeArrowheads="1"/>
          </p:cNvPicPr>
          <p:nvPr/>
        </p:nvPicPr>
        <p:blipFill>
          <a:blip r:embed="rId4"/>
          <a:srcRect/>
          <a:stretch>
            <a:fillRect/>
          </a:stretch>
        </p:blipFill>
        <p:spPr bwMode="auto">
          <a:xfrm>
            <a:off x="1285852" y="1857364"/>
            <a:ext cx="6715172" cy="44043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3286116" y="857232"/>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5&amp;slidetitle=Slajd 5" highlightClick="1"/>
          </p:cNvPr>
          <p:cNvSpPr/>
          <p:nvPr/>
        </p:nvSpPr>
        <p:spPr>
          <a:xfrm>
            <a:off x="8286776" y="92867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wipe(up)">
                                      <p:cBhvr>
                                        <p:cTn id="12" dur="2000"/>
                                        <p:tgtEl>
                                          <p:spTgt spid="143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4338"/>
                                        </p:tgtEl>
                                      </p:cBhvr>
                                    </p:animEffect>
                                    <p:set>
                                      <p:cBhvr>
                                        <p:cTn id="17" dur="1" fill="hold">
                                          <p:stCondLst>
                                            <p:cond delay="1999"/>
                                          </p:stCondLst>
                                        </p:cTn>
                                        <p:tgtEl>
                                          <p:spTgt spid="1433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b="1" dirty="0" smtClean="0"/>
              <a:t>Što to svira i svijetli u Zadru?</a:t>
            </a:r>
            <a:endParaRPr lang="hr-HR" b="1" dirty="0"/>
          </a:p>
        </p:txBody>
      </p:sp>
      <p:sp>
        <p:nvSpPr>
          <p:cNvPr id="3" name="Rezervirano mjesto sadržaja 2"/>
          <p:cNvSpPr>
            <a:spLocks noGrp="1"/>
          </p:cNvSpPr>
          <p:nvPr>
            <p:ph idx="1"/>
          </p:nvPr>
        </p:nvSpPr>
        <p:spPr>
          <a:xfrm>
            <a:off x="457200" y="1600200"/>
            <a:ext cx="8229600" cy="5043510"/>
          </a:xfrm>
        </p:spPr>
        <p:txBody>
          <a:bodyPr>
            <a:normAutofit fontScale="92500" lnSpcReduction="20000"/>
          </a:bodyPr>
          <a:lstStyle/>
          <a:p>
            <a:pPr algn="just">
              <a:buNone/>
            </a:pPr>
            <a:r>
              <a:rPr lang="hr-HR" dirty="0" smtClean="0"/>
              <a:t>    Pitate se što su morske orgulje i može li more stvarno svirati? Naravno da može! U Zadru sjednite na stube orgulja i slušajte kako more svira. Posebno ugrađene cijevi uz pomoć plime i oseke daju moru glas. Uz njih nalazi se i Pozdrav suncu koji se sastoji od 300 staklenih ploča u krugu. Istovremeno s </a:t>
            </a:r>
            <a:r>
              <a:rPr lang="hr-HR" dirty="0" err="1" smtClean="0"/>
              <a:t>naljepšim</a:t>
            </a:r>
            <a:r>
              <a:rPr lang="hr-HR" dirty="0" smtClean="0"/>
              <a:t> zalaskom sunca na svijetu, uključuje se i rasvjeta u krugu te proizvodi prekrasnu svjetlosnu igru u ritmu valova i zvukova morskih orgulja.</a:t>
            </a:r>
          </a:p>
          <a:p>
            <a:pPr algn="just">
              <a:buNone/>
            </a:pPr>
            <a:endParaRPr lang="hr-HR" dirty="0" smtClean="0"/>
          </a:p>
          <a:p>
            <a:pPr algn="just">
              <a:buNone/>
            </a:pPr>
            <a:r>
              <a:rPr lang="hr-HR" dirty="0" smtClean="0"/>
              <a:t> </a:t>
            </a:r>
            <a:r>
              <a:rPr lang="hr-HR" dirty="0" smtClean="0">
                <a:hlinkClick r:id="rId3"/>
              </a:rPr>
              <a:t>https://www.zadar.travel/hr/vodic/atrakcije/19-04-2007/morske-orgulje#.W_xspuhKhPY</a:t>
            </a:r>
            <a:r>
              <a:rPr lang="hr-HR" dirty="0" smtClean="0"/>
              <a:t> </a:t>
            </a:r>
          </a:p>
          <a:p>
            <a:pPr algn="just">
              <a:buNone/>
            </a:pPr>
            <a:endParaRPr lang="hr-HR" dirty="0"/>
          </a:p>
        </p:txBody>
      </p:sp>
      <p:pic>
        <p:nvPicPr>
          <p:cNvPr id="13314" name="Picture 2" descr="Slikovni rezultat za morske orgulje"/>
          <p:cNvPicPr>
            <a:picLocks noChangeAspect="1" noChangeArrowheads="1"/>
          </p:cNvPicPr>
          <p:nvPr/>
        </p:nvPicPr>
        <p:blipFill>
          <a:blip r:embed="rId4"/>
          <a:srcRect/>
          <a:stretch>
            <a:fillRect/>
          </a:stretch>
        </p:blipFill>
        <p:spPr bwMode="auto">
          <a:xfrm>
            <a:off x="642910" y="1714488"/>
            <a:ext cx="8001056" cy="40838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3714744" y="2000240"/>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5&amp;slidetitle=Slajd 5" highlightClick="1"/>
          </p:cNvPr>
          <p:cNvSpPr/>
          <p:nvPr/>
        </p:nvSpPr>
        <p:spPr>
          <a:xfrm>
            <a:off x="8286776" y="21429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wipe(up)">
                                      <p:cBhvr>
                                        <p:cTn id="12" dur="1000"/>
                                        <p:tgtEl>
                                          <p:spTgt spid="133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3314"/>
                                        </p:tgtEl>
                                      </p:cBhvr>
                                    </p:animEffect>
                                    <p:set>
                                      <p:cBhvr>
                                        <p:cTn id="17" dur="1" fill="hold">
                                          <p:stCondLst>
                                            <p:cond delay="1999"/>
                                          </p:stCondLst>
                                        </p:cTn>
                                        <p:tgtEl>
                                          <p:spTgt spid="133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jedan od najvećih i najbolje očuvanih amfiteatara u Puli?</a:t>
            </a:r>
            <a:endParaRPr lang="hr-HR" b="1" dirty="0"/>
          </a:p>
        </p:txBody>
      </p:sp>
      <p:sp>
        <p:nvSpPr>
          <p:cNvPr id="3" name="Rezervirano mjesto sadržaja 2"/>
          <p:cNvSpPr>
            <a:spLocks noGrp="1"/>
          </p:cNvSpPr>
          <p:nvPr>
            <p:ph idx="1"/>
          </p:nvPr>
        </p:nvSpPr>
        <p:spPr>
          <a:xfrm>
            <a:off x="428596" y="2071678"/>
            <a:ext cx="8229600" cy="4525963"/>
          </a:xfrm>
        </p:spPr>
        <p:txBody>
          <a:bodyPr>
            <a:normAutofit fontScale="92500"/>
          </a:bodyPr>
          <a:lstStyle/>
          <a:p>
            <a:pPr algn="just">
              <a:buNone/>
            </a:pPr>
            <a:r>
              <a:rPr lang="hr-HR" dirty="0" smtClean="0"/>
              <a:t>    Arena je bila borilište za gladijatore. Mogla je primiti oko 20 000 gledatelja. Ljeti se danas, jednom tjedno, navečer održava </a:t>
            </a:r>
            <a:r>
              <a:rPr lang="hr-HR" dirty="0" err="1" smtClean="0"/>
              <a:t>Spectacula</a:t>
            </a:r>
            <a:r>
              <a:rPr lang="hr-HR" dirty="0" smtClean="0"/>
              <a:t> </a:t>
            </a:r>
            <a:r>
              <a:rPr lang="hr-HR" dirty="0" err="1" smtClean="0"/>
              <a:t>Antiqua</a:t>
            </a:r>
            <a:r>
              <a:rPr lang="hr-HR" dirty="0" smtClean="0"/>
              <a:t>- kad se u Areni živi kao u rimska vremena. Možeš vidjeti borbe gladijatora, ići na radionice, kušati rimsku hranu i piće…. Oko Arene je zavezana najveća kravata na svijetu 18.10.2003. (simbol Hrvata). </a:t>
            </a:r>
          </a:p>
          <a:p>
            <a:pPr algn="just">
              <a:buNone/>
            </a:pPr>
            <a:r>
              <a:rPr lang="hr-HR" dirty="0" smtClean="0">
                <a:hlinkClick r:id="rId3"/>
              </a:rPr>
              <a:t>http://www.pulainfo.hr/hr/</a:t>
            </a:r>
            <a:r>
              <a:rPr lang="hr-HR" dirty="0" err="1" smtClean="0">
                <a:hlinkClick r:id="rId3"/>
              </a:rPr>
              <a:t>where</a:t>
            </a:r>
            <a:r>
              <a:rPr lang="hr-HR" dirty="0" smtClean="0">
                <a:hlinkClick r:id="rId3"/>
              </a:rPr>
              <a:t>/arena-amfiteatar</a:t>
            </a:r>
            <a:r>
              <a:rPr lang="hr-HR" dirty="0" smtClean="0"/>
              <a:t> </a:t>
            </a:r>
            <a:endParaRPr lang="hr-HR" dirty="0"/>
          </a:p>
        </p:txBody>
      </p:sp>
      <p:pic>
        <p:nvPicPr>
          <p:cNvPr id="1026" name="Picture 2" descr="Slikovni rezultat za arena pula"/>
          <p:cNvPicPr>
            <a:picLocks noChangeAspect="1" noChangeArrowheads="1"/>
          </p:cNvPicPr>
          <p:nvPr/>
        </p:nvPicPr>
        <p:blipFill>
          <a:blip r:embed="rId4"/>
          <a:srcRect/>
          <a:stretch>
            <a:fillRect/>
          </a:stretch>
        </p:blipFill>
        <p:spPr bwMode="auto">
          <a:xfrm>
            <a:off x="1285852" y="2000240"/>
            <a:ext cx="6422209" cy="42814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857224" y="257174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3&amp;slidetitle=Slajd 3" highlightClick="1"/>
          </p:cNvPr>
          <p:cNvSpPr/>
          <p:nvPr/>
        </p:nvSpPr>
        <p:spPr>
          <a:xfrm>
            <a:off x="8429652" y="214290"/>
            <a:ext cx="571504" cy="5000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up)">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026"/>
                                        </p:tgtEl>
                                      </p:cBhvr>
                                    </p:animEffect>
                                    <p:set>
                                      <p:cBhvr>
                                        <p:cTn id="17" dur="1" fill="hold">
                                          <p:stCondLst>
                                            <p:cond delay="1999"/>
                                          </p:stCondLst>
                                        </p:cTn>
                                        <p:tgtEl>
                                          <p:spTgt spid="102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up)">
                                      <p:cBhvr>
                                        <p:cTn id="25" dur="20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428596" y="142852"/>
            <a:ext cx="8229600" cy="1143000"/>
          </a:xfrm>
        </p:spPr>
        <p:txBody>
          <a:bodyPr>
            <a:normAutofit fontScale="90000"/>
          </a:bodyPr>
          <a:lstStyle/>
          <a:p>
            <a:r>
              <a:rPr lang="hr-HR" b="1" dirty="0" smtClean="0"/>
              <a:t>Kako se naziva najstariji hrvatski kraljevski grad?</a:t>
            </a:r>
            <a:endParaRPr lang="hr-HR" b="1" dirty="0"/>
          </a:p>
        </p:txBody>
      </p:sp>
      <p:sp>
        <p:nvSpPr>
          <p:cNvPr id="3" name="Rezervirano mjesto sadržaja 2"/>
          <p:cNvSpPr>
            <a:spLocks noGrp="1"/>
          </p:cNvSpPr>
          <p:nvPr>
            <p:ph idx="1"/>
          </p:nvPr>
        </p:nvSpPr>
        <p:spPr>
          <a:xfrm>
            <a:off x="500034" y="1357298"/>
            <a:ext cx="8229600" cy="4900634"/>
          </a:xfrm>
        </p:spPr>
        <p:txBody>
          <a:bodyPr>
            <a:noAutofit/>
          </a:bodyPr>
          <a:lstStyle/>
          <a:p>
            <a:pPr algn="just">
              <a:buNone/>
            </a:pPr>
            <a:r>
              <a:rPr lang="hr-HR" sz="3000" dirty="0" smtClean="0"/>
              <a:t>    Nin, gradić u Zadarskoj županiji, smjestio se u jedinstvenoj laguni na hrvatskoj obali Jadrana. Tamo se nalazi oaza pješčanih plaža usred Ninskog zaljeva. Posebno se ističe jedna od najljepših plaža na svijetu, Kraljičina plaža. Na istoku su polja Solane Nin, a na zapadu je nalazište ljekovitog blata koje se koristi za liječenje i rehabilitaciju već 40 godina. „Plava zastava" je dokaz i simbol izrazito čistog mora gdje obitavaju endemske vrste biljaka i životinja. </a:t>
            </a:r>
          </a:p>
          <a:p>
            <a:pPr algn="just">
              <a:buNone/>
            </a:pPr>
            <a:r>
              <a:rPr lang="hr-HR" sz="3000" dirty="0" smtClean="0">
                <a:hlinkClick r:id="rId3"/>
              </a:rPr>
              <a:t>https://www.nin.hr/</a:t>
            </a:r>
            <a:r>
              <a:rPr lang="hr-HR" sz="3000" dirty="0" smtClean="0"/>
              <a:t> </a:t>
            </a:r>
            <a:endParaRPr lang="hr-HR" sz="3000" dirty="0"/>
          </a:p>
        </p:txBody>
      </p:sp>
      <p:pic>
        <p:nvPicPr>
          <p:cNvPr id="12290" name="Picture 2" descr="Slikovni rezultat za nin"/>
          <p:cNvPicPr>
            <a:picLocks noChangeAspect="1" noChangeArrowheads="1"/>
          </p:cNvPicPr>
          <p:nvPr/>
        </p:nvPicPr>
        <p:blipFill>
          <a:blip r:embed="rId4"/>
          <a:srcRect/>
          <a:stretch>
            <a:fillRect/>
          </a:stretch>
        </p:blipFill>
        <p:spPr bwMode="auto">
          <a:xfrm>
            <a:off x="642910" y="1643050"/>
            <a:ext cx="7966054" cy="44809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928662" y="185736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5&amp;slidetitle=Slajd 5" highlightClick="1"/>
          </p:cNvPr>
          <p:cNvSpPr/>
          <p:nvPr/>
        </p:nvSpPr>
        <p:spPr>
          <a:xfrm>
            <a:off x="8358214" y="21429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wipe(up)">
                                      <p:cBhvr>
                                        <p:cTn id="12" dur="2000"/>
                                        <p:tgtEl>
                                          <p:spTgt spid="1229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2290"/>
                                        </p:tgtEl>
                                      </p:cBhvr>
                                    </p:animEffect>
                                    <p:set>
                                      <p:cBhvr>
                                        <p:cTn id="17" dur="1" fill="hold">
                                          <p:stCondLst>
                                            <p:cond delay="1999"/>
                                          </p:stCondLst>
                                        </p:cTn>
                                        <p:tgtEl>
                                          <p:spTgt spid="1229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up)">
                                      <p:cBhvr>
                                        <p:cTn id="25" dur="20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malo slikovito mjesto nedaleko Omišlja na otoku Krku? </a:t>
            </a:r>
            <a:endParaRPr lang="hr-HR" b="1" dirty="0"/>
          </a:p>
        </p:txBody>
      </p:sp>
      <p:sp>
        <p:nvSpPr>
          <p:cNvPr id="3" name="Rezervirano mjesto sadržaja 2"/>
          <p:cNvSpPr>
            <a:spLocks noGrp="1"/>
          </p:cNvSpPr>
          <p:nvPr>
            <p:ph idx="1"/>
          </p:nvPr>
        </p:nvSpPr>
        <p:spPr>
          <a:xfrm>
            <a:off x="428596" y="1857364"/>
            <a:ext cx="8229600" cy="4786346"/>
          </a:xfrm>
        </p:spPr>
        <p:txBody>
          <a:bodyPr>
            <a:normAutofit fontScale="85000" lnSpcReduction="20000"/>
          </a:bodyPr>
          <a:lstStyle/>
          <a:p>
            <a:pPr algn="just">
              <a:buNone/>
            </a:pPr>
            <a:r>
              <a:rPr lang="hr-HR" sz="3500" dirty="0" smtClean="0"/>
              <a:t>    Njivice su mjesto nedaleko od Omišlja na otoku Krku. Prije je to bilo mjesto čiji su se stanovnici bavili ribarstvom, maslinarstvom i stočarstvom te iskorištavanjem šuma. Prepoznatljiva slika bili su brodići i kašete pune riba. Danas su Njivice turističko središte i najmlađa župa na otoku. Nedaleko Njivica nalazi se Jezero, jedno od dvaju na otoku. Nekada je bilo ribolovno područje, a već dugi niz godina uređeno je kao izvorište pitke vode. </a:t>
            </a:r>
          </a:p>
          <a:p>
            <a:pPr algn="just">
              <a:buNone/>
            </a:pPr>
            <a:endParaRPr lang="hr-HR" sz="3500" dirty="0" smtClean="0"/>
          </a:p>
          <a:p>
            <a:pPr algn="just">
              <a:buNone/>
            </a:pPr>
            <a:r>
              <a:rPr lang="hr-HR" sz="3500" dirty="0" smtClean="0">
                <a:hlinkClick r:id="rId3"/>
              </a:rPr>
              <a:t>http://www.krk.hr/otok_krk/mjesta/njivice</a:t>
            </a:r>
            <a:r>
              <a:rPr lang="hr-HR" sz="3500" dirty="0" smtClean="0"/>
              <a:t> </a:t>
            </a:r>
          </a:p>
          <a:p>
            <a:endParaRPr lang="hr-HR" dirty="0"/>
          </a:p>
        </p:txBody>
      </p:sp>
      <p:pic>
        <p:nvPicPr>
          <p:cNvPr id="11266" name="Picture 2" descr="Slikovni rezultat za njivice"/>
          <p:cNvPicPr>
            <a:picLocks noChangeAspect="1" noChangeArrowheads="1"/>
          </p:cNvPicPr>
          <p:nvPr/>
        </p:nvPicPr>
        <p:blipFill>
          <a:blip r:embed="rId4"/>
          <a:srcRect/>
          <a:stretch>
            <a:fillRect/>
          </a:stretch>
        </p:blipFill>
        <p:spPr bwMode="auto">
          <a:xfrm>
            <a:off x="857224" y="1643050"/>
            <a:ext cx="7620000" cy="5048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857224" y="2214554"/>
            <a:ext cx="285752"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5&amp;slidetitle=Slajd 5" highlightClick="1"/>
          </p:cNvPr>
          <p:cNvSpPr/>
          <p:nvPr/>
        </p:nvSpPr>
        <p:spPr>
          <a:xfrm>
            <a:off x="8286776" y="92867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wipe(up)">
                                      <p:cBhvr>
                                        <p:cTn id="12" dur="2000"/>
                                        <p:tgtEl>
                                          <p:spTgt spid="1126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1266"/>
                                        </p:tgtEl>
                                      </p:cBhvr>
                                    </p:animEffect>
                                    <p:set>
                                      <p:cBhvr>
                                        <p:cTn id="17" dur="1" fill="hold">
                                          <p:stCondLst>
                                            <p:cond delay="1999"/>
                                          </p:stCondLst>
                                        </p:cTn>
                                        <p:tgtEl>
                                          <p:spTgt spid="1126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Nacionalni park Mljet krije legendu u špilji. Kako se ona zove?</a:t>
            </a:r>
            <a:endParaRPr lang="hr-HR" b="1" dirty="0"/>
          </a:p>
        </p:txBody>
      </p:sp>
      <p:sp>
        <p:nvSpPr>
          <p:cNvPr id="3" name="Rezervirano mjesto sadržaja 2"/>
          <p:cNvSpPr>
            <a:spLocks noGrp="1"/>
          </p:cNvSpPr>
          <p:nvPr>
            <p:ph idx="1"/>
          </p:nvPr>
        </p:nvSpPr>
        <p:spPr>
          <a:xfrm>
            <a:off x="428596" y="1928802"/>
            <a:ext cx="8229600" cy="4525963"/>
          </a:xfrm>
        </p:spPr>
        <p:txBody>
          <a:bodyPr>
            <a:normAutofit lnSpcReduction="10000"/>
          </a:bodyPr>
          <a:lstStyle/>
          <a:p>
            <a:pPr algn="just">
              <a:buNone/>
            </a:pPr>
            <a:r>
              <a:rPr lang="hr-HR" dirty="0" smtClean="0"/>
              <a:t>    Odisejeva špilja nalazi se na </a:t>
            </a:r>
            <a:r>
              <a:rPr lang="hr-HR" dirty="0" err="1" smtClean="0"/>
              <a:t>najjužnijem</a:t>
            </a:r>
            <a:r>
              <a:rPr lang="hr-HR" dirty="0" smtClean="0"/>
              <a:t> nacionalnom parku Mljetu. Prema legendi, Odisej je na putovanju doživio brodolom, a spasila ga je čarobnica </a:t>
            </a:r>
            <a:r>
              <a:rPr lang="hr-HR" dirty="0" err="1" smtClean="0"/>
              <a:t>Kirka</a:t>
            </a:r>
            <a:r>
              <a:rPr lang="hr-HR" dirty="0" smtClean="0"/>
              <a:t> te da držala zarobljenog sedam godina u špilji na Mljetu. Po njemu je i dobila ime. </a:t>
            </a:r>
          </a:p>
          <a:p>
            <a:pPr algn="just">
              <a:buNone/>
            </a:pPr>
            <a:endParaRPr lang="hr-HR" dirty="0" smtClean="0"/>
          </a:p>
          <a:p>
            <a:pPr algn="just">
              <a:buNone/>
            </a:pPr>
            <a:r>
              <a:rPr lang="hr-HR" dirty="0" smtClean="0">
                <a:hlinkClick r:id="rId3"/>
              </a:rPr>
              <a:t>http://www.mljet.hr/?l=hr&amp;ispis=</a:t>
            </a:r>
            <a:r>
              <a:rPr lang="hr-HR" dirty="0" err="1" smtClean="0">
                <a:hlinkClick r:id="rId3"/>
              </a:rPr>
              <a:t>staticna</a:t>
            </a:r>
            <a:r>
              <a:rPr lang="hr-HR" dirty="0" smtClean="0">
                <a:hlinkClick r:id="rId3"/>
              </a:rPr>
              <a:t>&amp;</a:t>
            </a:r>
            <a:r>
              <a:rPr lang="hr-HR" dirty="0" err="1" smtClean="0">
                <a:hlinkClick r:id="rId3"/>
              </a:rPr>
              <a:t>id</a:t>
            </a:r>
            <a:r>
              <a:rPr lang="hr-HR" dirty="0" smtClean="0">
                <a:hlinkClick r:id="rId3"/>
              </a:rPr>
              <a:t>=121&amp;</a:t>
            </a:r>
            <a:r>
              <a:rPr lang="hr-HR" dirty="0" err="1" smtClean="0">
                <a:hlinkClick r:id="rId3"/>
              </a:rPr>
              <a:t>iskljuci</a:t>
            </a:r>
            <a:r>
              <a:rPr lang="hr-HR" dirty="0" smtClean="0">
                <a:hlinkClick r:id="rId3"/>
              </a:rPr>
              <a:t>=da</a:t>
            </a:r>
            <a:r>
              <a:rPr lang="hr-HR" dirty="0" smtClean="0"/>
              <a:t> </a:t>
            </a:r>
          </a:p>
          <a:p>
            <a:pPr algn="just">
              <a:buNone/>
            </a:pPr>
            <a:endParaRPr lang="hr-HR" dirty="0" smtClean="0"/>
          </a:p>
          <a:p>
            <a:pPr algn="just">
              <a:buNone/>
            </a:pPr>
            <a:endParaRPr lang="hr-HR" dirty="0" smtClean="0"/>
          </a:p>
          <a:p>
            <a:pPr algn="just">
              <a:buNone/>
            </a:pPr>
            <a:endParaRPr lang="hr-HR" dirty="0"/>
          </a:p>
        </p:txBody>
      </p:sp>
      <p:pic>
        <p:nvPicPr>
          <p:cNvPr id="10242" name="Picture 2" descr="Povezana slika"/>
          <p:cNvPicPr>
            <a:picLocks noChangeAspect="1" noChangeArrowheads="1"/>
          </p:cNvPicPr>
          <p:nvPr/>
        </p:nvPicPr>
        <p:blipFill>
          <a:blip r:embed="rId4"/>
          <a:srcRect/>
          <a:stretch>
            <a:fillRect/>
          </a:stretch>
        </p:blipFill>
        <p:spPr bwMode="auto">
          <a:xfrm>
            <a:off x="1071538" y="2000240"/>
            <a:ext cx="7215238" cy="44614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928662" y="2357430"/>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5&amp;slidetitle=Slajd 5" highlightClick="1"/>
          </p:cNvPr>
          <p:cNvSpPr/>
          <p:nvPr/>
        </p:nvSpPr>
        <p:spPr>
          <a:xfrm>
            <a:off x="8286776" y="92867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wipe(up)">
                                      <p:cBhvr>
                                        <p:cTn id="12" dur="20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0242"/>
                                        </p:tgtEl>
                                      </p:cBhvr>
                                    </p:animEffect>
                                    <p:set>
                                      <p:cBhvr>
                                        <p:cTn id="17" dur="1" fill="hold">
                                          <p:stCondLst>
                                            <p:cond delay="1999"/>
                                          </p:stCondLst>
                                        </p:cTn>
                                        <p:tgtEl>
                                          <p:spTgt spid="1024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manifestacija koja se održava u Đurđevcu potkraj lipnja?</a:t>
            </a:r>
            <a:endParaRPr lang="hr-HR" b="1" dirty="0"/>
          </a:p>
        </p:txBody>
      </p:sp>
      <p:sp>
        <p:nvSpPr>
          <p:cNvPr id="3" name="Rezervirano mjesto sadržaja 2"/>
          <p:cNvSpPr>
            <a:spLocks noGrp="1"/>
          </p:cNvSpPr>
          <p:nvPr>
            <p:ph idx="1"/>
          </p:nvPr>
        </p:nvSpPr>
        <p:spPr>
          <a:xfrm>
            <a:off x="500034" y="1928802"/>
            <a:ext cx="8229600" cy="4525963"/>
          </a:xfrm>
        </p:spPr>
        <p:txBody>
          <a:bodyPr>
            <a:normAutofit fontScale="92500" lnSpcReduction="20000"/>
          </a:bodyPr>
          <a:lstStyle/>
          <a:p>
            <a:pPr algn="just">
              <a:buNone/>
            </a:pPr>
            <a:r>
              <a:rPr lang="hr-HR" dirty="0" smtClean="0"/>
              <a:t>    Potkraj lipnja, u Đurđevcu se održava manifestacija </a:t>
            </a:r>
            <a:r>
              <a:rPr lang="hr-HR" dirty="0" err="1" smtClean="0"/>
              <a:t>Picokijada</a:t>
            </a:r>
            <a:r>
              <a:rPr lang="hr-HR" dirty="0" smtClean="0"/>
              <a:t>. Prema legendi u vrijeme turske opsade Đurđevca, branitelji u utvrdi ostali su bez hrane i već su se htjeli predati. Zadnjeg pjetlića stavili su u top i ispalili prema Turcima. Kad su Turci vidjeli kako se branitelji razbacuju hranom, pomislili su da neće nikad osvojiti Đurđevac i povukli su se. Od tada Đurđevčane zovu </a:t>
            </a:r>
            <a:r>
              <a:rPr lang="hr-HR" dirty="0" err="1" smtClean="0"/>
              <a:t>picokima</a:t>
            </a:r>
            <a:r>
              <a:rPr lang="hr-HR" dirty="0" smtClean="0"/>
              <a:t>- pjetlićima. </a:t>
            </a:r>
          </a:p>
          <a:p>
            <a:pPr algn="just">
              <a:buNone/>
            </a:pPr>
            <a:endParaRPr lang="hr-HR" dirty="0" smtClean="0"/>
          </a:p>
          <a:p>
            <a:pPr algn="just">
              <a:buNone/>
            </a:pPr>
            <a:r>
              <a:rPr lang="hr-HR" dirty="0" smtClean="0">
                <a:hlinkClick r:id="rId3"/>
              </a:rPr>
              <a:t>https://picokijada.com/</a:t>
            </a:r>
            <a:r>
              <a:rPr lang="hr-HR" dirty="0" smtClean="0"/>
              <a:t> </a:t>
            </a:r>
            <a:endParaRPr lang="hr-HR" dirty="0"/>
          </a:p>
        </p:txBody>
      </p:sp>
      <p:pic>
        <p:nvPicPr>
          <p:cNvPr id="9220" name="Picture 4" descr="Povezana slika"/>
          <p:cNvPicPr>
            <a:picLocks noChangeAspect="1" noChangeArrowheads="1"/>
          </p:cNvPicPr>
          <p:nvPr/>
        </p:nvPicPr>
        <p:blipFill>
          <a:blip r:embed="rId4"/>
          <a:srcRect/>
          <a:stretch>
            <a:fillRect/>
          </a:stretch>
        </p:blipFill>
        <p:spPr bwMode="auto">
          <a:xfrm>
            <a:off x="1428728" y="2071678"/>
            <a:ext cx="6572296" cy="43735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Ravni poveznik 5"/>
          <p:cNvCxnSpPr/>
          <p:nvPr/>
        </p:nvCxnSpPr>
        <p:spPr>
          <a:xfrm>
            <a:off x="3071802" y="2714620"/>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7" name="Akcijski gumb: Povratak 6">
            <a:hlinkClick r:id="rId5" action="ppaction://hlinkpres?slideindex=5&amp;slidetitle=Slajd 5" highlightClick="1"/>
          </p:cNvPr>
          <p:cNvSpPr/>
          <p:nvPr/>
        </p:nvSpPr>
        <p:spPr>
          <a:xfrm>
            <a:off x="8358214" y="285728"/>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wipe(up)">
                                      <p:cBhvr>
                                        <p:cTn id="12" dur="20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9220"/>
                                        </p:tgtEl>
                                      </p:cBhvr>
                                    </p:animEffect>
                                    <p:set>
                                      <p:cBhvr>
                                        <p:cTn id="17" dur="1" fill="hold">
                                          <p:stCondLst>
                                            <p:cond delay="1999"/>
                                          </p:stCondLst>
                                        </p:cTn>
                                        <p:tgtEl>
                                          <p:spTgt spid="92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vodeničarsko naselje u blizini Plitvica?</a:t>
            </a:r>
            <a:endParaRPr lang="hr-HR" b="1" dirty="0"/>
          </a:p>
        </p:txBody>
      </p:sp>
      <p:sp>
        <p:nvSpPr>
          <p:cNvPr id="3" name="Rezervirano mjesto sadržaja 2"/>
          <p:cNvSpPr>
            <a:spLocks noGrp="1"/>
          </p:cNvSpPr>
          <p:nvPr>
            <p:ph idx="1"/>
          </p:nvPr>
        </p:nvSpPr>
        <p:spPr>
          <a:xfrm>
            <a:off x="428596" y="1857364"/>
            <a:ext cx="8229600" cy="4525963"/>
          </a:xfrm>
        </p:spPr>
        <p:txBody>
          <a:bodyPr>
            <a:normAutofit fontScale="92500" lnSpcReduction="20000"/>
          </a:bodyPr>
          <a:lstStyle/>
          <a:p>
            <a:pPr algn="just">
              <a:buNone/>
            </a:pPr>
            <a:r>
              <a:rPr lang="hr-HR" dirty="0" smtClean="0"/>
              <a:t>    Grad Slunj leži na dvije rijeke: Korani i </a:t>
            </a:r>
            <a:r>
              <a:rPr lang="hr-HR" dirty="0" err="1" smtClean="0"/>
              <a:t>Slunjčici</a:t>
            </a:r>
            <a:r>
              <a:rPr lang="hr-HR" dirty="0" smtClean="0"/>
              <a:t>. U Korani se možete kupati, ali </a:t>
            </a:r>
            <a:r>
              <a:rPr lang="hr-HR" dirty="0" err="1" smtClean="0"/>
              <a:t>Slunjčica</a:t>
            </a:r>
            <a:r>
              <a:rPr lang="hr-HR" dirty="0" smtClean="0"/>
              <a:t> je vrlo hladna, čak i ljeti. Mnoštvo prekrasnih slapova i slapića nastalo je na utoku tih rijeka. Izgledaju kao male Plitvice, ali na slapovima su kuće i mlinovi. Upravo to vodeničarsko naselje na slapovima zove se Rastoke. Nalaze se u blizini našeg vrijednog nacionalnog parka Plitvička jezera te su svakako vrijedne posjeta. </a:t>
            </a:r>
          </a:p>
          <a:p>
            <a:pPr algn="just">
              <a:buNone/>
            </a:pPr>
            <a:endParaRPr lang="hr-HR" dirty="0" smtClean="0">
              <a:hlinkClick r:id="rId3"/>
            </a:endParaRPr>
          </a:p>
          <a:p>
            <a:pPr algn="just">
              <a:buNone/>
            </a:pPr>
            <a:r>
              <a:rPr lang="hr-HR" dirty="0" smtClean="0">
                <a:hlinkClick r:id="rId3"/>
              </a:rPr>
              <a:t>http://tz-</a:t>
            </a:r>
            <a:r>
              <a:rPr lang="hr-HR" dirty="0" err="1" smtClean="0">
                <a:hlinkClick r:id="rId3"/>
              </a:rPr>
              <a:t>slunj.hr</a:t>
            </a:r>
            <a:r>
              <a:rPr lang="hr-HR" dirty="0" smtClean="0">
                <a:hlinkClick r:id="rId3"/>
              </a:rPr>
              <a:t>/kategorija/rastoke</a:t>
            </a:r>
            <a:r>
              <a:rPr lang="hr-HR" dirty="0" smtClean="0"/>
              <a:t> </a:t>
            </a:r>
            <a:endParaRPr lang="hr-HR" dirty="0"/>
          </a:p>
        </p:txBody>
      </p:sp>
      <p:sp>
        <p:nvSpPr>
          <p:cNvPr id="8194" name="AutoShape 2" descr="Slikovni rezultat za rastok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hr-HR"/>
          </a:p>
        </p:txBody>
      </p:sp>
      <p:pic>
        <p:nvPicPr>
          <p:cNvPr id="8196" name="Picture 4" descr="Slikovni rezultat za rastoke"/>
          <p:cNvPicPr>
            <a:picLocks noChangeAspect="1" noChangeArrowheads="1"/>
          </p:cNvPicPr>
          <p:nvPr/>
        </p:nvPicPr>
        <p:blipFill>
          <a:blip r:embed="rId4"/>
          <a:srcRect/>
          <a:stretch>
            <a:fillRect/>
          </a:stretch>
        </p:blipFill>
        <p:spPr bwMode="auto">
          <a:xfrm>
            <a:off x="642910" y="1643050"/>
            <a:ext cx="8014345" cy="47863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Ravni poveznik 5"/>
          <p:cNvCxnSpPr/>
          <p:nvPr/>
        </p:nvCxnSpPr>
        <p:spPr>
          <a:xfrm>
            <a:off x="2500298" y="4429132"/>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7" name="Akcijski gumb: Povratak 6">
            <a:hlinkClick r:id="rId5" action="ppaction://hlinkpres?slideindex=6&amp;slidetitle=Slajd 6" highlightClick="1"/>
          </p:cNvPr>
          <p:cNvSpPr/>
          <p:nvPr/>
        </p:nvSpPr>
        <p:spPr>
          <a:xfrm>
            <a:off x="8358214" y="85723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wipe(up)">
                                      <p:cBhvr>
                                        <p:cTn id="12" dur="2000"/>
                                        <p:tgtEl>
                                          <p:spTgt spid="819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8196"/>
                                        </p:tgtEl>
                                      </p:cBhvr>
                                    </p:animEffect>
                                    <p:set>
                                      <p:cBhvr>
                                        <p:cTn id="17" dur="1" fill="hold">
                                          <p:stCondLst>
                                            <p:cond delay="1999"/>
                                          </p:stCondLst>
                                        </p:cTn>
                                        <p:tgtEl>
                                          <p:spTgt spid="819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27584" y="274638"/>
            <a:ext cx="7859216" cy="1143000"/>
          </a:xfrm>
        </p:spPr>
        <p:txBody>
          <a:bodyPr>
            <a:normAutofit fontScale="90000"/>
          </a:bodyPr>
          <a:lstStyle/>
          <a:p>
            <a:r>
              <a:rPr lang="hr-HR" b="1" dirty="0" smtClean="0"/>
              <a:t>Kako se naziva viteška igra koja se održava u Sinju?</a:t>
            </a:r>
            <a:endParaRPr lang="hr-HR" b="1" dirty="0"/>
          </a:p>
        </p:txBody>
      </p:sp>
      <p:sp>
        <p:nvSpPr>
          <p:cNvPr id="3" name="Rezervirano mjesto sadržaja 2"/>
          <p:cNvSpPr>
            <a:spLocks noGrp="1"/>
          </p:cNvSpPr>
          <p:nvPr>
            <p:ph idx="1"/>
          </p:nvPr>
        </p:nvSpPr>
        <p:spPr>
          <a:xfrm>
            <a:off x="500034" y="1785926"/>
            <a:ext cx="8229600" cy="4525963"/>
          </a:xfrm>
        </p:spPr>
        <p:txBody>
          <a:bodyPr>
            <a:normAutofit fontScale="92500" lnSpcReduction="10000"/>
          </a:bodyPr>
          <a:lstStyle/>
          <a:p>
            <a:pPr algn="just">
              <a:buNone/>
            </a:pPr>
            <a:r>
              <a:rPr lang="hr-HR" dirty="0" smtClean="0"/>
              <a:t>    Viteška igra Sinjska alka održava se prve nedjelje u kolovozu u mjestu Sinj (Dalmatinska zagora) nedaleko Splita. Alkari jure na konjima pokušavajući kopljem pogoditi u </a:t>
            </a:r>
            <a:r>
              <a:rPr lang="hr-HR" dirty="0" err="1" smtClean="0"/>
              <a:t>sridu</a:t>
            </a:r>
            <a:r>
              <a:rPr lang="hr-HR" dirty="0" smtClean="0"/>
              <a:t>. Alka je zapravo kolut od lijevanog željeza s dva obruča. Najviše punata (bodova) donosi pogodak u </a:t>
            </a:r>
            <a:r>
              <a:rPr lang="hr-HR" dirty="0" err="1" smtClean="0"/>
              <a:t>sridu</a:t>
            </a:r>
            <a:r>
              <a:rPr lang="hr-HR" dirty="0" smtClean="0"/>
              <a:t> (sredinu)-tri boda. Pobjednik je alkar s najvećim brojem punata. </a:t>
            </a:r>
          </a:p>
          <a:p>
            <a:pPr algn="just">
              <a:buNone/>
            </a:pPr>
            <a:endParaRPr lang="hr-HR" dirty="0" smtClean="0">
              <a:hlinkClick r:id="rId3"/>
            </a:endParaRPr>
          </a:p>
          <a:p>
            <a:pPr algn="just">
              <a:buNone/>
            </a:pPr>
            <a:r>
              <a:rPr lang="hr-HR" dirty="0" smtClean="0">
                <a:hlinkClick r:id="rId3"/>
              </a:rPr>
              <a:t>https://www.alka.hr/</a:t>
            </a:r>
            <a:r>
              <a:rPr lang="hr-HR" dirty="0" smtClean="0"/>
              <a:t> </a:t>
            </a:r>
          </a:p>
          <a:p>
            <a:pPr algn="just">
              <a:buNone/>
            </a:pPr>
            <a:endParaRPr lang="hr-HR" dirty="0"/>
          </a:p>
        </p:txBody>
      </p:sp>
      <p:pic>
        <p:nvPicPr>
          <p:cNvPr id="7170" name="Picture 2" descr="Slikovni rezultat za sinjska alka"/>
          <p:cNvPicPr>
            <a:picLocks noChangeAspect="1" noChangeArrowheads="1"/>
          </p:cNvPicPr>
          <p:nvPr/>
        </p:nvPicPr>
        <p:blipFill>
          <a:blip r:embed="rId4"/>
          <a:srcRect/>
          <a:stretch>
            <a:fillRect/>
          </a:stretch>
        </p:blipFill>
        <p:spPr bwMode="auto">
          <a:xfrm>
            <a:off x="1285852" y="1857364"/>
            <a:ext cx="6643734" cy="44291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2857488" y="221455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6&amp;slidetitle=Slajd 6" highlightClick="1"/>
          </p:cNvPr>
          <p:cNvSpPr/>
          <p:nvPr/>
        </p:nvSpPr>
        <p:spPr>
          <a:xfrm>
            <a:off x="8358214" y="21429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wipe(up)">
                                      <p:cBhvr>
                                        <p:cTn id="12" dur="20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7170"/>
                                        </p:tgtEl>
                                      </p:cBhvr>
                                    </p:animEffect>
                                    <p:set>
                                      <p:cBhvr>
                                        <p:cTn id="17" dur="1" fill="hold">
                                          <p:stCondLst>
                                            <p:cond delay="1999"/>
                                          </p:stCondLst>
                                        </p:cTn>
                                        <p:tgtEl>
                                          <p:spTgt spid="717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Koji se grad krije iza oblika </a:t>
            </a:r>
            <a:r>
              <a:rPr lang="hr-HR" b="1" dirty="0" err="1" smtClean="0"/>
              <a:t>šesterokrake</a:t>
            </a:r>
            <a:r>
              <a:rPr lang="hr-HR" b="1" dirty="0" smtClean="0"/>
              <a:t> zvijezde?</a:t>
            </a:r>
            <a:endParaRPr lang="hr-HR" b="1" dirty="0"/>
          </a:p>
        </p:txBody>
      </p:sp>
      <p:sp>
        <p:nvSpPr>
          <p:cNvPr id="3" name="Rezervirano mjesto sadržaja 2"/>
          <p:cNvSpPr>
            <a:spLocks noGrp="1"/>
          </p:cNvSpPr>
          <p:nvPr>
            <p:ph idx="1"/>
          </p:nvPr>
        </p:nvSpPr>
        <p:spPr>
          <a:xfrm>
            <a:off x="500034" y="1857364"/>
            <a:ext cx="8229600" cy="4525963"/>
          </a:xfrm>
        </p:spPr>
        <p:txBody>
          <a:bodyPr>
            <a:normAutofit fontScale="92500" lnSpcReduction="10000"/>
          </a:bodyPr>
          <a:lstStyle/>
          <a:p>
            <a:pPr algn="just">
              <a:buNone/>
            </a:pPr>
            <a:r>
              <a:rPr lang="hr-HR" dirty="0" smtClean="0"/>
              <a:t>    Karlovac je građen kao idealni renesansni grad u obliku </a:t>
            </a:r>
            <a:r>
              <a:rPr lang="hr-HR" dirty="0" err="1" smtClean="0"/>
              <a:t>šesterokrake</a:t>
            </a:r>
            <a:r>
              <a:rPr lang="hr-HR" dirty="0" smtClean="0"/>
              <a:t> zvijezde. Bivši bastioni i opkopi danas su parkovi i perivoji. U sredini zvijezde (Trg bana Jelačića) nalazi se zdenac. Staneš li pokraj zdenca, i ti ćeš biti u središtu zvijezde. Četiri rijeke: Dobra, Mrežnica, Korana i Kupa čine Karlovac gradom sa četiri rijeke. Na svakoj od njih nalazi se kupalište. </a:t>
            </a:r>
          </a:p>
          <a:p>
            <a:pPr algn="just">
              <a:buNone/>
            </a:pPr>
            <a:endParaRPr lang="hr-HR" dirty="0" smtClean="0"/>
          </a:p>
          <a:p>
            <a:pPr algn="just">
              <a:buNone/>
            </a:pPr>
            <a:r>
              <a:rPr lang="hr-HR" dirty="0" smtClean="0">
                <a:hlinkClick r:id="rId3"/>
              </a:rPr>
              <a:t>https://www.karlovac.hr/</a:t>
            </a:r>
            <a:r>
              <a:rPr lang="hr-HR" dirty="0" smtClean="0"/>
              <a:t> </a:t>
            </a:r>
            <a:endParaRPr lang="hr-HR" dirty="0"/>
          </a:p>
        </p:txBody>
      </p:sp>
      <p:pic>
        <p:nvPicPr>
          <p:cNvPr id="6148" name="Picture 4" descr="Slikovni rezultat za karlovac Å¡esterokraka zvijezda"/>
          <p:cNvPicPr>
            <a:picLocks noChangeAspect="1" noChangeArrowheads="1"/>
          </p:cNvPicPr>
          <p:nvPr/>
        </p:nvPicPr>
        <p:blipFill>
          <a:blip r:embed="rId4"/>
          <a:srcRect/>
          <a:stretch>
            <a:fillRect/>
          </a:stretch>
        </p:blipFill>
        <p:spPr bwMode="auto">
          <a:xfrm>
            <a:off x="857224" y="1714488"/>
            <a:ext cx="7620000" cy="47529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Ravni poveznik 5"/>
          <p:cNvCxnSpPr/>
          <p:nvPr/>
        </p:nvCxnSpPr>
        <p:spPr>
          <a:xfrm>
            <a:off x="2214546" y="1428736"/>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7" name="Akcijski gumb: Povratak 6">
            <a:hlinkClick r:id="rId5" action="ppaction://hlinkpres?slideindex=6&amp;slidetitle=Slajd 6" highlightClick="1"/>
          </p:cNvPr>
          <p:cNvSpPr/>
          <p:nvPr/>
        </p:nvSpPr>
        <p:spPr>
          <a:xfrm>
            <a:off x="8286776" y="285728"/>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wipe(up)">
                                      <p:cBhvr>
                                        <p:cTn id="12" dur="20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6148"/>
                                        </p:tgtEl>
                                      </p:cBhvr>
                                    </p:animEffect>
                                    <p:set>
                                      <p:cBhvr>
                                        <p:cTn id="17" dur="1" fill="hold">
                                          <p:stCondLst>
                                            <p:cond delay="1999"/>
                                          </p:stCondLst>
                                        </p:cTn>
                                        <p:tgtEl>
                                          <p:spTgt spid="614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stara jezgra grada Osijeka?</a:t>
            </a:r>
            <a:endParaRPr lang="hr-HR" b="1" dirty="0"/>
          </a:p>
        </p:txBody>
      </p:sp>
      <p:sp>
        <p:nvSpPr>
          <p:cNvPr id="3" name="Rezervirano mjesto sadržaja 2"/>
          <p:cNvSpPr>
            <a:spLocks noGrp="1"/>
          </p:cNvSpPr>
          <p:nvPr>
            <p:ph idx="1"/>
          </p:nvPr>
        </p:nvSpPr>
        <p:spPr>
          <a:xfrm>
            <a:off x="428596" y="1714488"/>
            <a:ext cx="8229600" cy="4757758"/>
          </a:xfrm>
        </p:spPr>
        <p:txBody>
          <a:bodyPr>
            <a:normAutofit fontScale="92500" lnSpcReduction="20000"/>
          </a:bodyPr>
          <a:lstStyle/>
          <a:p>
            <a:pPr algn="just">
              <a:buNone/>
            </a:pPr>
            <a:r>
              <a:rPr lang="hr-HR" dirty="0" smtClean="0"/>
              <a:t>    Tvrđa je povijesna jezgra Osijeka. To je stara utvrda, podignuta nakon oslobođenja od Turaka, a u njoj se živi i danas. Osijek je lijep i izvan Tvrđe. Provozaj se tramvajem pa razgledaj- prekrasan most, Crkva Svetih Petra i Pavla, rijeka Drava, osječka </a:t>
            </a:r>
            <a:r>
              <a:rPr lang="hr-HR" dirty="0" err="1" smtClean="0"/>
              <a:t>Copacabana</a:t>
            </a:r>
            <a:r>
              <a:rPr lang="hr-HR" dirty="0" smtClean="0"/>
              <a:t> (kupanje)</a:t>
            </a:r>
            <a:r>
              <a:rPr lang="hr-HR" dirty="0" err="1" smtClean="0"/>
              <a:t>...</a:t>
            </a:r>
            <a:r>
              <a:rPr lang="hr-HR" dirty="0" smtClean="0"/>
              <a:t>. Osijek je imao konjski tramvaj još davne 1884. godine. To je bio prvi tramvaj u Hrvatskoj. </a:t>
            </a:r>
          </a:p>
          <a:p>
            <a:pPr algn="just">
              <a:buNone/>
            </a:pPr>
            <a:endParaRPr lang="hr-HR" dirty="0" smtClean="0">
              <a:hlinkClick r:id="rId3"/>
            </a:endParaRPr>
          </a:p>
          <a:p>
            <a:pPr algn="just">
              <a:buNone/>
            </a:pPr>
            <a:r>
              <a:rPr lang="hr-HR" dirty="0" smtClean="0">
                <a:hlinkClick r:id="rId3"/>
              </a:rPr>
              <a:t>http://www.tzosbarzup.hr/hr/posjetite/osijek-i-tvrda/</a:t>
            </a:r>
            <a:r>
              <a:rPr lang="hr-HR" dirty="0" smtClean="0"/>
              <a:t> </a:t>
            </a:r>
          </a:p>
          <a:p>
            <a:pPr algn="just">
              <a:buNone/>
            </a:pPr>
            <a:endParaRPr lang="hr-HR" dirty="0"/>
          </a:p>
        </p:txBody>
      </p:sp>
      <p:pic>
        <p:nvPicPr>
          <p:cNvPr id="5122" name="Picture 2" descr="Slikovni rezultat za tvrÄa"/>
          <p:cNvPicPr>
            <a:picLocks noChangeAspect="1" noChangeArrowheads="1"/>
          </p:cNvPicPr>
          <p:nvPr/>
        </p:nvPicPr>
        <p:blipFill>
          <a:blip r:embed="rId4"/>
          <a:srcRect/>
          <a:stretch>
            <a:fillRect/>
          </a:stretch>
        </p:blipFill>
        <p:spPr bwMode="auto">
          <a:xfrm>
            <a:off x="714348" y="1857364"/>
            <a:ext cx="7858180" cy="44247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928662" y="2143116"/>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6&amp;slidetitle=Slajd 6" highlightClick="1"/>
          </p:cNvPr>
          <p:cNvSpPr/>
          <p:nvPr/>
        </p:nvSpPr>
        <p:spPr>
          <a:xfrm>
            <a:off x="8358214" y="21429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up)">
                                      <p:cBhvr>
                                        <p:cTn id="12" dur="20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5122"/>
                                        </p:tgtEl>
                                      </p:cBhvr>
                                    </p:animEffect>
                                    <p:set>
                                      <p:cBhvr>
                                        <p:cTn id="17" dur="1" fill="hold">
                                          <p:stCondLst>
                                            <p:cond delay="1999"/>
                                          </p:stCondLst>
                                        </p:cTn>
                                        <p:tgtEl>
                                          <p:spTgt spid="512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mjesto iznad Krbavskog polja?</a:t>
            </a:r>
            <a:endParaRPr lang="hr-HR" b="1" dirty="0"/>
          </a:p>
        </p:txBody>
      </p:sp>
      <p:sp>
        <p:nvSpPr>
          <p:cNvPr id="3" name="Rezervirano mjesto sadržaja 2"/>
          <p:cNvSpPr>
            <a:spLocks noGrp="1"/>
          </p:cNvSpPr>
          <p:nvPr>
            <p:ph idx="1"/>
          </p:nvPr>
        </p:nvSpPr>
        <p:spPr>
          <a:xfrm>
            <a:off x="428596" y="1928802"/>
            <a:ext cx="8229600" cy="4525963"/>
          </a:xfrm>
        </p:spPr>
        <p:txBody>
          <a:bodyPr>
            <a:normAutofit fontScale="85000" lnSpcReduction="20000"/>
          </a:bodyPr>
          <a:lstStyle/>
          <a:p>
            <a:pPr algn="just">
              <a:buNone/>
            </a:pPr>
            <a:r>
              <a:rPr lang="hr-HR" dirty="0" smtClean="0"/>
              <a:t>    Mjesto Udbina nalazi nad Krbavskim poljem, na kojem se vodila slavna bitka protiv Turaka 1493. godine. Možete li se zamisliti da stojite u starom gradu i promatrate bitku? Kad se umorite, možete otići do Park-šume </a:t>
            </a:r>
            <a:r>
              <a:rPr lang="hr-HR" dirty="0" err="1" smtClean="0"/>
              <a:t>Laudonov</a:t>
            </a:r>
            <a:r>
              <a:rPr lang="hr-HR" dirty="0" smtClean="0"/>
              <a:t> gaj. Tamo raste oko 600 hrastovih stabala, starih približno 250 godina.  Danas je mjesto poznato jer čim dođete do udbinskog brda, uzdiže se sva u bijelom, Crkva hrvatskih mučenika. Brojni su turisti zaustavljaju kako bi saznali o kakvoj se to građevini radi. </a:t>
            </a:r>
          </a:p>
          <a:p>
            <a:pPr algn="just">
              <a:buNone/>
            </a:pPr>
            <a:endParaRPr lang="hr-HR" dirty="0" smtClean="0"/>
          </a:p>
          <a:p>
            <a:pPr algn="just">
              <a:buNone/>
            </a:pPr>
            <a:r>
              <a:rPr lang="hr-HR" dirty="0" smtClean="0">
                <a:hlinkClick r:id="rId3"/>
              </a:rPr>
              <a:t>http://www.udbina.hr/</a:t>
            </a:r>
            <a:r>
              <a:rPr lang="hr-HR" dirty="0" smtClean="0"/>
              <a:t> </a:t>
            </a:r>
            <a:endParaRPr lang="hr-HR" dirty="0"/>
          </a:p>
        </p:txBody>
      </p:sp>
      <p:pic>
        <p:nvPicPr>
          <p:cNvPr id="4098" name="Picture 2" descr="Povezana slika"/>
          <p:cNvPicPr>
            <a:picLocks noChangeAspect="1" noChangeArrowheads="1"/>
          </p:cNvPicPr>
          <p:nvPr/>
        </p:nvPicPr>
        <p:blipFill>
          <a:blip r:embed="rId4"/>
          <a:srcRect/>
          <a:stretch>
            <a:fillRect/>
          </a:stretch>
        </p:blipFill>
        <p:spPr bwMode="auto">
          <a:xfrm>
            <a:off x="1285852" y="1785926"/>
            <a:ext cx="6429420" cy="48220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1928794" y="2285992"/>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6&amp;slidetitle=Slajd 6" highlightClick="1"/>
          </p:cNvPr>
          <p:cNvSpPr/>
          <p:nvPr/>
        </p:nvSpPr>
        <p:spPr>
          <a:xfrm>
            <a:off x="8358214" y="285728"/>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up)">
                                      <p:cBhvr>
                                        <p:cTn id="12" dur="2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4098"/>
                                        </p:tgtEl>
                                      </p:cBhvr>
                                    </p:animEffect>
                                    <p:set>
                                      <p:cBhvr>
                                        <p:cTn id="17" dur="1" fill="hold">
                                          <p:stCondLst>
                                            <p:cond delay="1999"/>
                                          </p:stCondLst>
                                        </p:cTn>
                                        <p:tgtEl>
                                          <p:spTgt spid="409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jedan od najbolje očuvanih zagorskih dvoraca?</a:t>
            </a:r>
            <a:endParaRPr lang="hr-HR" b="1" dirty="0"/>
          </a:p>
        </p:txBody>
      </p:sp>
      <p:sp>
        <p:nvSpPr>
          <p:cNvPr id="3" name="Rezervirano mjesto sadržaja 2"/>
          <p:cNvSpPr>
            <a:spLocks noGrp="1"/>
          </p:cNvSpPr>
          <p:nvPr>
            <p:ph idx="1"/>
          </p:nvPr>
        </p:nvSpPr>
        <p:spPr>
          <a:xfrm>
            <a:off x="500034" y="1857364"/>
            <a:ext cx="8229600" cy="4525963"/>
          </a:xfrm>
        </p:spPr>
        <p:txBody>
          <a:bodyPr>
            <a:normAutofit lnSpcReduction="10000"/>
          </a:bodyPr>
          <a:lstStyle/>
          <a:p>
            <a:pPr algn="just">
              <a:buNone/>
            </a:pPr>
            <a:r>
              <a:rPr lang="hr-HR" dirty="0" smtClean="0"/>
              <a:t>    Veliki Tabor jedan je od najbolje očuvanih srednjovjekovnih dvoraca u Zagorju. U njemu je danas muzej, ali na raznim radionicama možete upoznati povijest i legende o tom kraju. Uz njega, dvorci vrijedni posjeta svakako su dvorac Keglević u </a:t>
            </a:r>
            <a:r>
              <a:rPr lang="hr-HR" dirty="0" err="1" smtClean="0"/>
              <a:t>Loboru</a:t>
            </a:r>
            <a:r>
              <a:rPr lang="hr-HR" dirty="0" smtClean="0"/>
              <a:t> te dvorac Trakošćan (jezero i perivoj kao iz bajke). </a:t>
            </a:r>
          </a:p>
          <a:p>
            <a:pPr algn="just">
              <a:buNone/>
            </a:pPr>
            <a:endParaRPr lang="hr-HR" dirty="0" smtClean="0"/>
          </a:p>
          <a:p>
            <a:pPr algn="just">
              <a:buNone/>
            </a:pPr>
            <a:r>
              <a:rPr lang="hr-HR" dirty="0" smtClean="0">
                <a:hlinkClick r:id="rId3"/>
              </a:rPr>
              <a:t>http://www.veliki-tabor.hr/</a:t>
            </a:r>
            <a:r>
              <a:rPr lang="hr-HR" dirty="0" smtClean="0"/>
              <a:t> </a:t>
            </a:r>
          </a:p>
          <a:p>
            <a:pPr algn="just">
              <a:buNone/>
            </a:pPr>
            <a:endParaRPr lang="hr-HR" dirty="0"/>
          </a:p>
        </p:txBody>
      </p:sp>
      <p:sp>
        <p:nvSpPr>
          <p:cNvPr id="3074" name="AutoShape 2" descr="Slikovni rezultat za veliki tabo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hr-HR"/>
          </a:p>
        </p:txBody>
      </p:sp>
      <p:pic>
        <p:nvPicPr>
          <p:cNvPr id="3076" name="Picture 4" descr="Slikovni rezultat za veliki tabor"/>
          <p:cNvPicPr>
            <a:picLocks noChangeAspect="1" noChangeArrowheads="1"/>
          </p:cNvPicPr>
          <p:nvPr/>
        </p:nvPicPr>
        <p:blipFill>
          <a:blip r:embed="rId4"/>
          <a:srcRect/>
          <a:stretch>
            <a:fillRect/>
          </a:stretch>
        </p:blipFill>
        <p:spPr bwMode="auto">
          <a:xfrm>
            <a:off x="571472" y="1928802"/>
            <a:ext cx="8204164" cy="46148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Ravni poveznik 5"/>
          <p:cNvCxnSpPr/>
          <p:nvPr/>
        </p:nvCxnSpPr>
        <p:spPr>
          <a:xfrm>
            <a:off x="1000100" y="2357430"/>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7" name="Akcijski gumb: Povratak 6">
            <a:hlinkClick r:id="rId5" action="ppaction://hlinkpres?slideindex=6&amp;slidetitle=Slajd 6" highlightClick="1"/>
          </p:cNvPr>
          <p:cNvSpPr/>
          <p:nvPr/>
        </p:nvSpPr>
        <p:spPr>
          <a:xfrm>
            <a:off x="8286776" y="285728"/>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wipe(up)">
                                      <p:cBhvr>
                                        <p:cTn id="12" dur="20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3076"/>
                                        </p:tgtEl>
                                      </p:cBhvr>
                                    </p:animEffect>
                                    <p:set>
                                      <p:cBhvr>
                                        <p:cTn id="17" dur="1" fill="hold">
                                          <p:stCondLst>
                                            <p:cond delay="1999"/>
                                          </p:stCondLst>
                                        </p:cTn>
                                        <p:tgtEl>
                                          <p:spTgt spid="307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755576" y="274638"/>
            <a:ext cx="7931224" cy="1143000"/>
          </a:xfrm>
        </p:spPr>
        <p:txBody>
          <a:bodyPr>
            <a:normAutofit fontScale="90000"/>
          </a:bodyPr>
          <a:lstStyle/>
          <a:p>
            <a:r>
              <a:rPr lang="hr-HR" b="1" dirty="0" smtClean="0"/>
              <a:t>Kako se zove najstariji glagoljaški pisani spomenik u Hrvatskoj?</a:t>
            </a:r>
            <a:endParaRPr lang="hr-HR" b="1" dirty="0"/>
          </a:p>
        </p:txBody>
      </p:sp>
      <p:sp>
        <p:nvSpPr>
          <p:cNvPr id="3" name="Rezervirano mjesto sadržaja 2"/>
          <p:cNvSpPr>
            <a:spLocks noGrp="1"/>
          </p:cNvSpPr>
          <p:nvPr>
            <p:ph idx="1"/>
          </p:nvPr>
        </p:nvSpPr>
        <p:spPr>
          <a:xfrm>
            <a:off x="428596" y="1928802"/>
            <a:ext cx="8229600" cy="4525963"/>
          </a:xfrm>
        </p:spPr>
        <p:txBody>
          <a:bodyPr>
            <a:normAutofit lnSpcReduction="10000"/>
          </a:bodyPr>
          <a:lstStyle/>
          <a:p>
            <a:pPr algn="just">
              <a:buNone/>
            </a:pPr>
            <a:r>
              <a:rPr lang="hr-HR" dirty="0" smtClean="0"/>
              <a:t>    Posjetiš li otok Krk (</a:t>
            </a:r>
            <a:r>
              <a:rPr lang="hr-HR" dirty="0" err="1" smtClean="0"/>
              <a:t>Jurandvor</a:t>
            </a:r>
            <a:r>
              <a:rPr lang="hr-HR" dirty="0" smtClean="0"/>
              <a:t>), naići ćeš na najstariji glagoljaški pisani spomenik Bašćansku ploču. Potječe iz 1100. godine, pisana je glagoljicom, a na njoj se spominje ime hrvatskog kralja Zvonimira. </a:t>
            </a:r>
          </a:p>
          <a:p>
            <a:pPr algn="just">
              <a:buNone/>
            </a:pPr>
            <a:endParaRPr lang="hr-HR" dirty="0" smtClean="0"/>
          </a:p>
          <a:p>
            <a:pPr algn="just">
              <a:buNone/>
            </a:pPr>
            <a:r>
              <a:rPr lang="hr-HR" dirty="0" smtClean="0">
                <a:hlinkClick r:id="rId3"/>
              </a:rPr>
              <a:t> http://www.krk.hr/ponuda/atrakcije/</a:t>
            </a:r>
            <a:r>
              <a:rPr lang="hr-HR" dirty="0" err="1" smtClean="0">
                <a:hlinkClick r:id="rId3"/>
              </a:rPr>
              <a:t>bascanska</a:t>
            </a:r>
            <a:r>
              <a:rPr lang="hr-HR" dirty="0" smtClean="0">
                <a:hlinkClick r:id="rId3"/>
              </a:rPr>
              <a:t>_</a:t>
            </a:r>
            <a:r>
              <a:rPr lang="hr-HR" dirty="0" err="1" smtClean="0">
                <a:hlinkClick r:id="rId3"/>
              </a:rPr>
              <a:t>ploca</a:t>
            </a:r>
            <a:r>
              <a:rPr lang="hr-HR" dirty="0" smtClean="0"/>
              <a:t> </a:t>
            </a:r>
          </a:p>
          <a:p>
            <a:pPr algn="just">
              <a:buNone/>
            </a:pPr>
            <a:endParaRPr lang="hr-HR" dirty="0" smtClean="0"/>
          </a:p>
          <a:p>
            <a:pPr algn="just">
              <a:buNone/>
            </a:pPr>
            <a:endParaRPr lang="hr-HR" dirty="0"/>
          </a:p>
        </p:txBody>
      </p:sp>
      <p:pic>
        <p:nvPicPr>
          <p:cNvPr id="29698" name="Picture 2" descr="http://www.krk.hr/pictures/var_365x235/txt_crkvasvlucije_m.jpg"/>
          <p:cNvPicPr>
            <a:picLocks noChangeAspect="1" noChangeArrowheads="1"/>
          </p:cNvPicPr>
          <p:nvPr/>
        </p:nvPicPr>
        <p:blipFill>
          <a:blip r:embed="rId4"/>
          <a:srcRect/>
          <a:stretch>
            <a:fillRect/>
          </a:stretch>
        </p:blipFill>
        <p:spPr bwMode="auto">
          <a:xfrm>
            <a:off x="1142976" y="1857364"/>
            <a:ext cx="6786610" cy="43694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Ravni poveznik 5"/>
          <p:cNvCxnSpPr/>
          <p:nvPr/>
        </p:nvCxnSpPr>
        <p:spPr>
          <a:xfrm>
            <a:off x="857224" y="328612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7" name="Akcijski gumb: Povratak 6">
            <a:hlinkClick r:id="rId5" action="ppaction://hlinkpres?slideindex=3&amp;slidetitle=Slajd 3" highlightClick="1"/>
          </p:cNvPr>
          <p:cNvSpPr/>
          <p:nvPr/>
        </p:nvSpPr>
        <p:spPr>
          <a:xfrm>
            <a:off x="8429652" y="214290"/>
            <a:ext cx="571504" cy="5000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9698"/>
                                        </p:tgtEl>
                                        <p:attrNameLst>
                                          <p:attrName>style.visibility</p:attrName>
                                        </p:attrNameLst>
                                      </p:cBhvr>
                                      <p:to>
                                        <p:strVal val="visible"/>
                                      </p:to>
                                    </p:set>
                                    <p:animEffect transition="in" filter="wipe(up)">
                                      <p:cBhvr>
                                        <p:cTn id="12" dur="2000"/>
                                        <p:tgtEl>
                                          <p:spTgt spid="296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9698"/>
                                        </p:tgtEl>
                                      </p:cBhvr>
                                    </p:animEffect>
                                    <p:set>
                                      <p:cBhvr>
                                        <p:cTn id="17" dur="1" fill="hold">
                                          <p:stCondLst>
                                            <p:cond delay="1999"/>
                                          </p:stCondLst>
                                        </p:cTn>
                                        <p:tgtEl>
                                          <p:spTgt spid="2969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jedna od najljepših šljunčanih plaža na Jadranu?</a:t>
            </a:r>
            <a:endParaRPr lang="hr-HR" b="1" dirty="0"/>
          </a:p>
        </p:txBody>
      </p:sp>
      <p:sp>
        <p:nvSpPr>
          <p:cNvPr id="3" name="Rezervirano mjesto sadržaja 2"/>
          <p:cNvSpPr>
            <a:spLocks noGrp="1"/>
          </p:cNvSpPr>
          <p:nvPr>
            <p:ph idx="1"/>
          </p:nvPr>
        </p:nvSpPr>
        <p:spPr>
          <a:xfrm>
            <a:off x="428596" y="1928802"/>
            <a:ext cx="8229600" cy="4525963"/>
          </a:xfrm>
        </p:spPr>
        <p:txBody>
          <a:bodyPr>
            <a:normAutofit fontScale="92500"/>
          </a:bodyPr>
          <a:lstStyle/>
          <a:p>
            <a:pPr algn="just">
              <a:buNone/>
            </a:pPr>
            <a:r>
              <a:rPr lang="hr-HR" dirty="0" smtClean="0"/>
              <a:t>    Jedna od najljepših šljunčanih plaža na Braču nalazi se 2km od mjesta Bol i zove se Zlatni rat. Rt plaže od vjetra i valova pomiče se s jedne strane na drugu te zbog toga plaža mijenja svoj oblik. Taj je predio inače zaštićeno prirodno područje, a posebno je zanimljivo surferima iz cijelog svijeta. </a:t>
            </a:r>
          </a:p>
          <a:p>
            <a:pPr algn="just">
              <a:buNone/>
            </a:pPr>
            <a:endParaRPr lang="hr-HR" dirty="0" smtClean="0"/>
          </a:p>
          <a:p>
            <a:pPr algn="just">
              <a:buNone/>
            </a:pPr>
            <a:r>
              <a:rPr lang="hr-HR" dirty="0" smtClean="0">
                <a:hlinkClick r:id="rId3"/>
              </a:rPr>
              <a:t>https://www.otok-brac.hr/destinations/bol/zlatni-rat</a:t>
            </a:r>
            <a:r>
              <a:rPr lang="hr-HR" dirty="0" smtClean="0"/>
              <a:t> </a:t>
            </a:r>
          </a:p>
          <a:p>
            <a:pPr algn="just">
              <a:buNone/>
            </a:pPr>
            <a:endParaRPr lang="hr-HR" dirty="0"/>
          </a:p>
        </p:txBody>
      </p:sp>
      <p:pic>
        <p:nvPicPr>
          <p:cNvPr id="2050" name="Picture 2" descr="https://www.visitbrac.com/photos/destinations/thumbs/bol-zlatni-rat-013-1358849469_big.jpg"/>
          <p:cNvPicPr>
            <a:picLocks noChangeAspect="1" noChangeArrowheads="1"/>
          </p:cNvPicPr>
          <p:nvPr/>
        </p:nvPicPr>
        <p:blipFill>
          <a:blip r:embed="rId4"/>
          <a:srcRect/>
          <a:stretch>
            <a:fillRect/>
          </a:stretch>
        </p:blipFill>
        <p:spPr bwMode="auto">
          <a:xfrm>
            <a:off x="1142976" y="1928802"/>
            <a:ext cx="7000924" cy="46706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6643702" y="2857496"/>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6&amp;slidetitle=Slajd 6" highlightClick="1"/>
          </p:cNvPr>
          <p:cNvSpPr/>
          <p:nvPr/>
        </p:nvSpPr>
        <p:spPr>
          <a:xfrm>
            <a:off x="8358214" y="21429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up)">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050"/>
                                        </p:tgtEl>
                                      </p:cBhvr>
                                    </p:animEffect>
                                    <p:set>
                                      <p:cBhvr>
                                        <p:cTn id="17" dur="1" fill="hold">
                                          <p:stCondLst>
                                            <p:cond delay="1999"/>
                                          </p:stCondLst>
                                        </p:cTn>
                                        <p:tgtEl>
                                          <p:spTgt spid="205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planinski masiv nedaleko Zagreba?</a:t>
            </a:r>
            <a:endParaRPr lang="hr-HR" b="1" dirty="0"/>
          </a:p>
        </p:txBody>
      </p:sp>
      <p:sp>
        <p:nvSpPr>
          <p:cNvPr id="3" name="Rezervirano mjesto sadržaja 2"/>
          <p:cNvSpPr>
            <a:spLocks noGrp="1"/>
          </p:cNvSpPr>
          <p:nvPr>
            <p:ph idx="1"/>
          </p:nvPr>
        </p:nvSpPr>
        <p:spPr>
          <a:xfrm>
            <a:off x="428596" y="1714488"/>
            <a:ext cx="8229600" cy="4525963"/>
          </a:xfrm>
        </p:spPr>
        <p:txBody>
          <a:bodyPr>
            <a:normAutofit lnSpcReduction="10000"/>
          </a:bodyPr>
          <a:lstStyle/>
          <a:p>
            <a:pPr algn="just">
              <a:buNone/>
            </a:pPr>
            <a:r>
              <a:rPr lang="hr-HR" dirty="0" smtClean="0"/>
              <a:t>    Park prirode Žumberak- Samoborsko gorje nalazi se zapadno od Zagreba. Gorsko-planinski masiv jedan je od najrjeđe naseljenih prostora u Hrvatskoj. Bogatstvo flore i faune te vrijedni arheološki nalazi ono su što potiče turiste na posjet. </a:t>
            </a:r>
          </a:p>
          <a:p>
            <a:pPr algn="just"/>
            <a:endParaRPr lang="hr-HR" dirty="0" smtClean="0"/>
          </a:p>
          <a:p>
            <a:pPr algn="just">
              <a:buNone/>
            </a:pPr>
            <a:r>
              <a:rPr lang="hr-HR" dirty="0" smtClean="0">
                <a:hlinkClick r:id="rId3"/>
              </a:rPr>
              <a:t>https://www.parkovihrvatske.hr/park-prirode-zumberak-samoborsko-gorje</a:t>
            </a:r>
            <a:r>
              <a:rPr lang="hr-HR" dirty="0" smtClean="0"/>
              <a:t> </a:t>
            </a:r>
            <a:endParaRPr lang="hr-HR" dirty="0"/>
          </a:p>
        </p:txBody>
      </p:sp>
      <p:pic>
        <p:nvPicPr>
          <p:cNvPr id="1026" name="Picture 2" descr="Slikovni rezultat za Å¾umberak"/>
          <p:cNvPicPr>
            <a:picLocks noChangeAspect="1" noChangeArrowheads="1"/>
          </p:cNvPicPr>
          <p:nvPr/>
        </p:nvPicPr>
        <p:blipFill>
          <a:blip r:embed="rId4"/>
          <a:srcRect/>
          <a:stretch>
            <a:fillRect/>
          </a:stretch>
        </p:blipFill>
        <p:spPr bwMode="auto">
          <a:xfrm>
            <a:off x="500034" y="1928802"/>
            <a:ext cx="8286808" cy="39731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3357554" y="221455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6&amp;slidetitle=Slajd 6" highlightClick="1"/>
          </p:cNvPr>
          <p:cNvSpPr/>
          <p:nvPr/>
        </p:nvSpPr>
        <p:spPr>
          <a:xfrm>
            <a:off x="8429652" y="214290"/>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up)">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026"/>
                                        </p:tgtEl>
                                      </p:cBhvr>
                                    </p:animEffect>
                                    <p:set>
                                      <p:cBhvr>
                                        <p:cTn id="17" dur="1" fill="hold">
                                          <p:stCondLst>
                                            <p:cond delay="1999"/>
                                          </p:stCondLst>
                                        </p:cTn>
                                        <p:tgtEl>
                                          <p:spTgt spid="102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b="1" dirty="0" smtClean="0"/>
              <a:t>SLIKE U IGRI</a:t>
            </a:r>
            <a:endParaRPr lang="hr-HR" b="1" dirty="0"/>
          </a:p>
        </p:txBody>
      </p:sp>
      <p:sp>
        <p:nvSpPr>
          <p:cNvPr id="3" name="Rezervirano mjesto sadržaja 2"/>
          <p:cNvSpPr>
            <a:spLocks noGrp="1"/>
          </p:cNvSpPr>
          <p:nvPr>
            <p:ph idx="1"/>
          </p:nvPr>
        </p:nvSpPr>
        <p:spPr>
          <a:xfrm>
            <a:off x="1428728" y="2643182"/>
            <a:ext cx="8229600" cy="4525963"/>
          </a:xfrm>
        </p:spPr>
        <p:txBody>
          <a:bodyPr/>
          <a:lstStyle/>
          <a:p>
            <a:pPr>
              <a:buNone/>
            </a:pPr>
            <a:r>
              <a:rPr lang="hr-HR" dirty="0" smtClean="0"/>
              <a:t>SLIKE </a:t>
            </a:r>
            <a:r>
              <a:rPr lang="hr-HR" dirty="0" smtClean="0"/>
              <a:t>KORIŠTENE U IGRI PREUZETE SU S</a:t>
            </a:r>
          </a:p>
          <a:p>
            <a:pPr>
              <a:buNone/>
            </a:pPr>
            <a:r>
              <a:rPr lang="hr-HR" dirty="0" smtClean="0"/>
              <a:t>INTERNETA. </a:t>
            </a:r>
          </a:p>
          <a:p>
            <a:endParaRPr lang="hr-H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zove fenomen u blizini Hvara, a isti podsjeća na orgulje?</a:t>
            </a:r>
            <a:endParaRPr lang="hr-HR" b="1" dirty="0"/>
          </a:p>
        </p:txBody>
      </p:sp>
      <p:sp>
        <p:nvSpPr>
          <p:cNvPr id="3" name="Rezervirano mjesto sadržaja 2"/>
          <p:cNvSpPr>
            <a:spLocks noGrp="1"/>
          </p:cNvSpPr>
          <p:nvPr>
            <p:ph idx="1"/>
          </p:nvPr>
        </p:nvSpPr>
        <p:spPr>
          <a:xfrm>
            <a:off x="428596" y="2000240"/>
            <a:ext cx="8229600" cy="4525963"/>
          </a:xfrm>
        </p:spPr>
        <p:txBody>
          <a:bodyPr>
            <a:normAutofit lnSpcReduction="10000"/>
          </a:bodyPr>
          <a:lstStyle/>
          <a:p>
            <a:pPr algn="just">
              <a:buNone/>
            </a:pPr>
            <a:r>
              <a:rPr lang="hr-HR" dirty="0" smtClean="0"/>
              <a:t>    Hvar je otok sunca, lavande i čipke od agave. Tu ima najviše sunčanih dana u godini. Voliš li izlete, obiđi svakako ovaj fenomen Crvene stijene. U blizini mjesta Hvar, iz mora se izdižu stijene crvene boje. Izgledaju kao neke velike orgulje koje rastu iz mora. </a:t>
            </a:r>
          </a:p>
          <a:p>
            <a:pPr algn="just">
              <a:buNone/>
            </a:pPr>
            <a:endParaRPr lang="hr-HR" dirty="0" smtClean="0"/>
          </a:p>
          <a:p>
            <a:pPr algn="just">
              <a:buNone/>
            </a:pPr>
            <a:r>
              <a:rPr lang="hr-HR" dirty="0" smtClean="0">
                <a:hlinkClick r:id="rId3"/>
              </a:rPr>
              <a:t>http://tzhvar.novena.hr/hr/slobodno_vrijeme/izleti/</a:t>
            </a:r>
            <a:r>
              <a:rPr lang="hr-HR" dirty="0" smtClean="0"/>
              <a:t> </a:t>
            </a:r>
            <a:endParaRPr lang="hr-HR" dirty="0"/>
          </a:p>
        </p:txBody>
      </p:sp>
      <p:pic>
        <p:nvPicPr>
          <p:cNvPr id="28674" name="Picture 2" descr="Slikovni rezultat za crvene stijene hvar"/>
          <p:cNvPicPr>
            <a:picLocks noChangeAspect="1" noChangeArrowheads="1"/>
          </p:cNvPicPr>
          <p:nvPr/>
        </p:nvPicPr>
        <p:blipFill>
          <a:blip r:embed="rId4"/>
          <a:srcRect/>
          <a:stretch>
            <a:fillRect/>
          </a:stretch>
        </p:blipFill>
        <p:spPr bwMode="auto">
          <a:xfrm>
            <a:off x="1000100" y="1714488"/>
            <a:ext cx="7143800" cy="47625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7429520" y="3357562"/>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3&amp;slidetitle=Slajd 3" highlightClick="1"/>
          </p:cNvPr>
          <p:cNvSpPr/>
          <p:nvPr/>
        </p:nvSpPr>
        <p:spPr>
          <a:xfrm>
            <a:off x="8286776" y="1000108"/>
            <a:ext cx="571504" cy="5000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wipe(up)">
                                      <p:cBhvr>
                                        <p:cTn id="12" dur="2000"/>
                                        <p:tgtEl>
                                          <p:spTgt spid="286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8674"/>
                                        </p:tgtEl>
                                      </p:cBhvr>
                                    </p:animEffect>
                                    <p:set>
                                      <p:cBhvr>
                                        <p:cTn id="17" dur="1" fill="hold">
                                          <p:stCondLst>
                                            <p:cond delay="1999"/>
                                          </p:stCondLst>
                                        </p:cTn>
                                        <p:tgtEl>
                                          <p:spTgt spid="2867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500034" y="428604"/>
            <a:ext cx="8229600" cy="1143000"/>
          </a:xfrm>
        </p:spPr>
        <p:txBody>
          <a:bodyPr>
            <a:normAutofit fontScale="90000"/>
          </a:bodyPr>
          <a:lstStyle/>
          <a:p>
            <a:r>
              <a:rPr lang="hr-HR" b="1" dirty="0" smtClean="0"/>
              <a:t>Kako se zove prvo europsko selo roda?</a:t>
            </a:r>
            <a:endParaRPr lang="hr-HR" b="1" dirty="0"/>
          </a:p>
        </p:txBody>
      </p:sp>
      <p:sp>
        <p:nvSpPr>
          <p:cNvPr id="3" name="Rezervirano mjesto sadržaja 2"/>
          <p:cNvSpPr>
            <a:spLocks noGrp="1"/>
          </p:cNvSpPr>
          <p:nvPr>
            <p:ph idx="1"/>
          </p:nvPr>
        </p:nvSpPr>
        <p:spPr>
          <a:xfrm>
            <a:off x="428596" y="1928802"/>
            <a:ext cx="8229600" cy="4525963"/>
          </a:xfrm>
        </p:spPr>
        <p:txBody>
          <a:bodyPr>
            <a:normAutofit fontScale="92500"/>
          </a:bodyPr>
          <a:lstStyle/>
          <a:p>
            <a:pPr algn="just">
              <a:buNone/>
            </a:pPr>
            <a:r>
              <a:rPr lang="hr-HR" dirty="0" smtClean="0"/>
              <a:t>    Europska zaklada </a:t>
            </a:r>
            <a:r>
              <a:rPr lang="hr-HR" dirty="0" err="1" smtClean="0"/>
              <a:t>Euronatur</a:t>
            </a:r>
            <a:r>
              <a:rPr lang="hr-HR" dirty="0" smtClean="0"/>
              <a:t> 1994. godine proglasila je malo selo </a:t>
            </a:r>
            <a:r>
              <a:rPr lang="hr-HR" dirty="0" err="1" smtClean="0"/>
              <a:t>Čigoč</a:t>
            </a:r>
            <a:r>
              <a:rPr lang="hr-HR" dirty="0" smtClean="0"/>
              <a:t> prvim Europskim selom roda. Zbog iznimno pogodnih prirodnih uvjeta gotovo na svakoj seoskoj kući ili štali gnijezda svijaju bijele rode pa ih je više nego ljudi. </a:t>
            </a:r>
          </a:p>
          <a:p>
            <a:pPr algn="just">
              <a:buNone/>
            </a:pPr>
            <a:endParaRPr lang="hr-HR" dirty="0" smtClean="0"/>
          </a:p>
          <a:p>
            <a:pPr algn="just">
              <a:buNone/>
            </a:pPr>
            <a:r>
              <a:rPr lang="hr-HR" dirty="0" smtClean="0">
                <a:hlinkClick r:id="rId3"/>
              </a:rPr>
              <a:t>http://www.pp-lonjsko </a:t>
            </a:r>
            <a:r>
              <a:rPr lang="hr-HR" dirty="0" err="1" smtClean="0">
                <a:hlinkClick r:id="rId3"/>
              </a:rPr>
              <a:t>polje.hr</a:t>
            </a:r>
            <a:r>
              <a:rPr lang="hr-HR" dirty="0" smtClean="0">
                <a:hlinkClick r:id="rId3"/>
              </a:rPr>
              <a:t>/new/hrvatski/priroda_roda_u_</a:t>
            </a:r>
            <a:r>
              <a:rPr lang="hr-HR" dirty="0" err="1" smtClean="0">
                <a:hlinkClick r:id="rId3"/>
              </a:rPr>
              <a:t>Cigocu.html</a:t>
            </a:r>
            <a:r>
              <a:rPr lang="hr-HR" dirty="0" smtClean="0"/>
              <a:t> </a:t>
            </a:r>
            <a:endParaRPr lang="hr-HR" dirty="0"/>
          </a:p>
        </p:txBody>
      </p:sp>
      <p:pic>
        <p:nvPicPr>
          <p:cNvPr id="27654" name="Picture 6" descr="Slikovni rezultat za ÄigoÄ"/>
          <p:cNvPicPr>
            <a:picLocks noChangeAspect="1" noChangeArrowheads="1"/>
          </p:cNvPicPr>
          <p:nvPr/>
        </p:nvPicPr>
        <p:blipFill>
          <a:blip r:embed="rId4"/>
          <a:srcRect/>
          <a:stretch>
            <a:fillRect/>
          </a:stretch>
        </p:blipFill>
        <p:spPr bwMode="auto">
          <a:xfrm>
            <a:off x="642910" y="1928802"/>
            <a:ext cx="8048628" cy="40243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Ravni poveznik 6"/>
          <p:cNvCxnSpPr/>
          <p:nvPr/>
        </p:nvCxnSpPr>
        <p:spPr>
          <a:xfrm>
            <a:off x="4857752" y="292893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3&amp;slidetitle=Slajd 3" highlightClick="1"/>
          </p:cNvPr>
          <p:cNvSpPr/>
          <p:nvPr/>
        </p:nvSpPr>
        <p:spPr>
          <a:xfrm>
            <a:off x="8429652" y="214290"/>
            <a:ext cx="571504" cy="5000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wipe(up)">
                                      <p:cBhvr>
                                        <p:cTn id="12" dur="2000"/>
                                        <p:tgtEl>
                                          <p:spTgt spid="276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7654"/>
                                        </p:tgtEl>
                                      </p:cBhvr>
                                    </p:animEffect>
                                    <p:set>
                                      <p:cBhvr>
                                        <p:cTn id="17" dur="1" fill="hold">
                                          <p:stCondLst>
                                            <p:cond delay="1999"/>
                                          </p:stCondLst>
                                        </p:cTn>
                                        <p:tgtEl>
                                          <p:spTgt spid="2765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brdovita visoravan u sjevernom dijelu Istre?</a:t>
            </a:r>
            <a:endParaRPr lang="hr-HR" b="1" dirty="0"/>
          </a:p>
        </p:txBody>
      </p:sp>
      <p:sp>
        <p:nvSpPr>
          <p:cNvPr id="3" name="Rezervirano mjesto sadržaja 2"/>
          <p:cNvSpPr>
            <a:spLocks noGrp="1"/>
          </p:cNvSpPr>
          <p:nvPr>
            <p:ph idx="1"/>
          </p:nvPr>
        </p:nvSpPr>
        <p:spPr>
          <a:xfrm>
            <a:off x="428596" y="2071678"/>
            <a:ext cx="8229600" cy="4525963"/>
          </a:xfrm>
        </p:spPr>
        <p:txBody>
          <a:bodyPr/>
          <a:lstStyle/>
          <a:p>
            <a:pPr algn="just">
              <a:buNone/>
            </a:pPr>
            <a:r>
              <a:rPr lang="hr-HR" dirty="0" smtClean="0"/>
              <a:t>    Ćićarija je brdovita visoravan u sjevernom i sjeveroistočnom kopnenom dijelu Istre. Duga je oko 45km, široka 10-15km, prosječno visoka 700-800m. Njezin je zeleni pokrov isprekidan bijelim liticama pa se taj dio naziva i Bijela Istra. </a:t>
            </a:r>
          </a:p>
          <a:p>
            <a:pPr algn="just">
              <a:buNone/>
            </a:pPr>
            <a:endParaRPr lang="hr-HR" dirty="0" smtClean="0"/>
          </a:p>
          <a:p>
            <a:pPr algn="just">
              <a:buNone/>
            </a:pPr>
            <a:r>
              <a:rPr lang="hr-HR" dirty="0" smtClean="0">
                <a:hlinkClick r:id="rId3"/>
              </a:rPr>
              <a:t>http://istrapedia.hr/hrv/545/cicarija/istra-a-z/</a:t>
            </a:r>
            <a:r>
              <a:rPr lang="hr-HR" dirty="0" smtClean="0"/>
              <a:t> </a:t>
            </a:r>
            <a:endParaRPr lang="hr-HR" dirty="0"/>
          </a:p>
        </p:txBody>
      </p:sp>
      <p:pic>
        <p:nvPicPr>
          <p:cNvPr id="26626" name="Picture 2" descr="Slikovni rezultat za ÄiÄarija"/>
          <p:cNvPicPr>
            <a:picLocks noChangeAspect="1" noChangeArrowheads="1"/>
          </p:cNvPicPr>
          <p:nvPr/>
        </p:nvPicPr>
        <p:blipFill>
          <a:blip r:embed="rId4"/>
          <a:srcRect/>
          <a:stretch>
            <a:fillRect/>
          </a:stretch>
        </p:blipFill>
        <p:spPr bwMode="auto">
          <a:xfrm>
            <a:off x="1428728" y="1785926"/>
            <a:ext cx="6500858" cy="48756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857224" y="2571744"/>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3&amp;slidetitle=Slajd 3" highlightClick="1"/>
          </p:cNvPr>
          <p:cNvSpPr/>
          <p:nvPr/>
        </p:nvSpPr>
        <p:spPr>
          <a:xfrm>
            <a:off x="8429652" y="214290"/>
            <a:ext cx="571504" cy="5000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wipe(up)">
                                      <p:cBhvr>
                                        <p:cTn id="12" dur="2000"/>
                                        <p:tgtEl>
                                          <p:spTgt spid="266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6626"/>
                                        </p:tgtEl>
                                      </p:cBhvr>
                                    </p:animEffect>
                                    <p:set>
                                      <p:cBhvr>
                                        <p:cTn id="17" dur="1" fill="hold">
                                          <p:stCondLst>
                                            <p:cond delay="1999"/>
                                          </p:stCondLst>
                                        </p:cTn>
                                        <p:tgtEl>
                                          <p:spTgt spid="2662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najveća palača u Splitu?</a:t>
            </a:r>
            <a:endParaRPr lang="hr-HR" b="1" dirty="0"/>
          </a:p>
        </p:txBody>
      </p:sp>
      <p:sp>
        <p:nvSpPr>
          <p:cNvPr id="3" name="Rezervirano mjesto sadržaja 2"/>
          <p:cNvSpPr>
            <a:spLocks noGrp="1"/>
          </p:cNvSpPr>
          <p:nvPr>
            <p:ph idx="1"/>
          </p:nvPr>
        </p:nvSpPr>
        <p:spPr>
          <a:xfrm>
            <a:off x="457200" y="1600200"/>
            <a:ext cx="8229600" cy="5257800"/>
          </a:xfrm>
        </p:spPr>
        <p:txBody>
          <a:bodyPr>
            <a:normAutofit fontScale="92500" lnSpcReduction="10000"/>
          </a:bodyPr>
          <a:lstStyle/>
          <a:p>
            <a:pPr algn="just">
              <a:buNone/>
            </a:pPr>
            <a:r>
              <a:rPr lang="hr-HR" dirty="0" smtClean="0"/>
              <a:t>    Dioklecijanova palača najveća je i najbolje očuvana palača kasne antike na svijetu. Dao ju je izgraditi rimski car Dioklecijan u Splitu. Iz te je palače nastao grad. Puno je toga ostalo od Rimljana, ali Splićani najviše vole Peristil i katedralu sv. Duje. Ne Peristilu ćete pronaći čak i sfingu. Možete se spustiti u podrume palače ili popeti na vrh zvonika katedrale sv. </a:t>
            </a:r>
            <a:r>
              <a:rPr lang="hr-HR" dirty="0" err="1" smtClean="0"/>
              <a:t>Dujma</a:t>
            </a:r>
            <a:r>
              <a:rPr lang="hr-HR" dirty="0" smtClean="0"/>
              <a:t>. Tako ćete vidjeti palaču kao na dlanu.</a:t>
            </a:r>
          </a:p>
          <a:p>
            <a:pPr algn="just">
              <a:buNone/>
            </a:pPr>
            <a:endParaRPr lang="hr-HR" dirty="0" smtClean="0"/>
          </a:p>
          <a:p>
            <a:pPr algn="just">
              <a:buNone/>
            </a:pPr>
            <a:r>
              <a:rPr lang="hr-HR" dirty="0" smtClean="0">
                <a:hlinkClick r:id="rId3"/>
              </a:rPr>
              <a:t>https://visitsplit.com/hr/448/dioklecijanova-palaca</a:t>
            </a:r>
            <a:r>
              <a:rPr lang="hr-HR" dirty="0" smtClean="0"/>
              <a:t>  </a:t>
            </a:r>
          </a:p>
          <a:p>
            <a:pPr algn="just">
              <a:buNone/>
            </a:pPr>
            <a:endParaRPr lang="hr-HR" dirty="0"/>
          </a:p>
        </p:txBody>
      </p:sp>
      <p:pic>
        <p:nvPicPr>
          <p:cNvPr id="25602" name="Picture 2" descr="Slikovni rezultat za dioklecijanova palaÄa"/>
          <p:cNvPicPr>
            <a:picLocks noChangeAspect="1" noChangeArrowheads="1"/>
          </p:cNvPicPr>
          <p:nvPr/>
        </p:nvPicPr>
        <p:blipFill>
          <a:blip r:embed="rId4"/>
          <a:srcRect/>
          <a:stretch>
            <a:fillRect/>
          </a:stretch>
        </p:blipFill>
        <p:spPr bwMode="auto">
          <a:xfrm>
            <a:off x="1214414" y="1785926"/>
            <a:ext cx="7143800" cy="47625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928662" y="2071678"/>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3&amp;slidetitle=Slajd 3" highlightClick="1"/>
          </p:cNvPr>
          <p:cNvSpPr/>
          <p:nvPr/>
        </p:nvSpPr>
        <p:spPr>
          <a:xfrm>
            <a:off x="8429652" y="214290"/>
            <a:ext cx="571504" cy="5000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602"/>
                                        </p:tgtEl>
                                        <p:attrNameLst>
                                          <p:attrName>style.visibility</p:attrName>
                                        </p:attrNameLst>
                                      </p:cBhvr>
                                      <p:to>
                                        <p:strVal val="visible"/>
                                      </p:to>
                                    </p:set>
                                    <p:animEffect transition="in" filter="wipe(up)">
                                      <p:cBhvr>
                                        <p:cTn id="12" dur="2000"/>
                                        <p:tgtEl>
                                          <p:spTgt spid="256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5602"/>
                                        </p:tgtEl>
                                      </p:cBhvr>
                                    </p:animEffect>
                                    <p:set>
                                      <p:cBhvr>
                                        <p:cTn id="17" dur="1" fill="hold">
                                          <p:stCondLst>
                                            <p:cond delay="1999"/>
                                          </p:stCondLst>
                                        </p:cTn>
                                        <p:tgtEl>
                                          <p:spTgt spid="2560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dirty="0" smtClean="0"/>
              <a:t>Kako se naziva vrlo malo naselje u Karlovačkoj županiji?</a:t>
            </a:r>
            <a:endParaRPr lang="hr-HR" dirty="0"/>
          </a:p>
        </p:txBody>
      </p:sp>
      <p:sp>
        <p:nvSpPr>
          <p:cNvPr id="3" name="Rezervirano mjesto sadržaja 2"/>
          <p:cNvSpPr>
            <a:spLocks noGrp="1"/>
          </p:cNvSpPr>
          <p:nvPr>
            <p:ph idx="1"/>
          </p:nvPr>
        </p:nvSpPr>
        <p:spPr>
          <a:xfrm>
            <a:off x="428596" y="1785926"/>
            <a:ext cx="8229600" cy="4525963"/>
          </a:xfrm>
        </p:spPr>
        <p:txBody>
          <a:bodyPr/>
          <a:lstStyle/>
          <a:p>
            <a:pPr algn="just">
              <a:buNone/>
            </a:pPr>
            <a:r>
              <a:rPr lang="hr-HR" dirty="0" smtClean="0"/>
              <a:t>    </a:t>
            </a:r>
            <a:r>
              <a:rPr lang="hr-HR" dirty="0" err="1" smtClean="0"/>
              <a:t>Džaperovac</a:t>
            </a:r>
            <a:r>
              <a:rPr lang="hr-HR" dirty="0" smtClean="0"/>
              <a:t> je naselje u Republici Hrvatskoj, u sastavu općine Vojnić, Karlovačka županija. Prema popisu stanovništva iz 2011. godine, naselje je imalo 13 stanovnika. </a:t>
            </a:r>
          </a:p>
          <a:p>
            <a:pPr algn="just">
              <a:buNone/>
            </a:pPr>
            <a:endParaRPr lang="hr-HR" dirty="0" smtClean="0"/>
          </a:p>
          <a:p>
            <a:pPr algn="just">
              <a:buNone/>
            </a:pPr>
            <a:r>
              <a:rPr lang="hr-HR" dirty="0" smtClean="0">
                <a:hlinkClick r:id="rId3"/>
              </a:rPr>
              <a:t>https://actacroatica.com/hr/location/dzaperovac/</a:t>
            </a:r>
            <a:r>
              <a:rPr lang="hr-HR" dirty="0" smtClean="0"/>
              <a:t> </a:t>
            </a:r>
            <a:endParaRPr lang="hr-HR" dirty="0"/>
          </a:p>
        </p:txBody>
      </p:sp>
      <p:sp>
        <p:nvSpPr>
          <p:cNvPr id="4" name="Akcijski gumb: Povratak 3">
            <a:hlinkClick r:id="rId4" action="ppaction://hlinkpres?slideindex=3&amp;slidetitle=Slajd 3" highlightClick="1"/>
          </p:cNvPr>
          <p:cNvSpPr/>
          <p:nvPr/>
        </p:nvSpPr>
        <p:spPr>
          <a:xfrm>
            <a:off x="8429652" y="214290"/>
            <a:ext cx="571504" cy="5000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4"/>
          <p:cNvCxnSpPr/>
          <p:nvPr/>
        </p:nvCxnSpPr>
        <p:spPr>
          <a:xfrm>
            <a:off x="928662" y="2285992"/>
            <a:ext cx="285752"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pic>
        <p:nvPicPr>
          <p:cNvPr id="1026" name="Picture 2"/>
          <p:cNvPicPr>
            <a:picLocks noChangeAspect="1" noChangeArrowheads="1"/>
          </p:cNvPicPr>
          <p:nvPr/>
        </p:nvPicPr>
        <p:blipFill>
          <a:blip r:embed="rId5"/>
          <a:srcRect/>
          <a:stretch>
            <a:fillRect/>
          </a:stretch>
        </p:blipFill>
        <p:spPr bwMode="auto">
          <a:xfrm>
            <a:off x="1214414" y="1785926"/>
            <a:ext cx="6810392" cy="48487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up)">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1026"/>
                                        </p:tgtEl>
                                      </p:cBhvr>
                                    </p:animEffect>
                                    <p:set>
                                      <p:cBhvr>
                                        <p:cTn id="17" dur="1" fill="hold">
                                          <p:stCondLst>
                                            <p:cond delay="1999"/>
                                          </p:stCondLst>
                                        </p:cTn>
                                        <p:tgtEl>
                                          <p:spTgt spid="102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b="1" dirty="0" smtClean="0"/>
              <a:t>Kako se naziva smotra izvornog narodnog folklora u Đakovu?</a:t>
            </a:r>
            <a:endParaRPr lang="hr-HR" b="1" dirty="0"/>
          </a:p>
        </p:txBody>
      </p:sp>
      <p:sp>
        <p:nvSpPr>
          <p:cNvPr id="3" name="Rezervirano mjesto sadržaja 2"/>
          <p:cNvSpPr>
            <a:spLocks noGrp="1"/>
          </p:cNvSpPr>
          <p:nvPr>
            <p:ph idx="1"/>
          </p:nvPr>
        </p:nvSpPr>
        <p:spPr>
          <a:xfrm>
            <a:off x="500034" y="1857364"/>
            <a:ext cx="8229600" cy="4525963"/>
          </a:xfrm>
        </p:spPr>
        <p:txBody>
          <a:bodyPr>
            <a:normAutofit fontScale="92500" lnSpcReduction="10000"/>
          </a:bodyPr>
          <a:lstStyle/>
          <a:p>
            <a:pPr algn="just">
              <a:buNone/>
            </a:pPr>
            <a:r>
              <a:rPr lang="hr-HR" dirty="0" smtClean="0"/>
              <a:t>    Đakovački vezovi smotra su izvornog narodnog folklora. Održava se svake godine u lipnju. Tada možeš vidjeti narodne nošnje, običaje, pjesme i plesove, ali i kušati domaću hranu i piće. Ne zaboravite da se u Đakovu nalazi i ergela lipicanaca: hrvatska pasmina bijelih gizdavih konja te katedrala za koju je utrošeno sedam milijuna opeka. </a:t>
            </a:r>
          </a:p>
          <a:p>
            <a:pPr algn="just">
              <a:buNone/>
            </a:pPr>
            <a:endParaRPr lang="hr-HR" dirty="0" smtClean="0"/>
          </a:p>
          <a:p>
            <a:pPr algn="just">
              <a:buNone/>
            </a:pPr>
            <a:r>
              <a:rPr lang="hr-HR" dirty="0" smtClean="0">
                <a:hlinkClick r:id="rId3"/>
              </a:rPr>
              <a:t>https://djakovacki-vezovi.hr/</a:t>
            </a:r>
            <a:r>
              <a:rPr lang="hr-HR" dirty="0" smtClean="0"/>
              <a:t> </a:t>
            </a:r>
            <a:endParaRPr lang="hr-HR" dirty="0"/>
          </a:p>
        </p:txBody>
      </p:sp>
      <p:pic>
        <p:nvPicPr>
          <p:cNvPr id="23554" name="Picture 2" descr="Program 52. ÄakovaÄkih vezova za nedjelju 8. srpnja"/>
          <p:cNvPicPr>
            <a:picLocks noChangeAspect="1" noChangeArrowheads="1"/>
          </p:cNvPicPr>
          <p:nvPr/>
        </p:nvPicPr>
        <p:blipFill>
          <a:blip r:embed="rId4"/>
          <a:srcRect/>
          <a:stretch>
            <a:fillRect/>
          </a:stretch>
        </p:blipFill>
        <p:spPr bwMode="auto">
          <a:xfrm>
            <a:off x="642910" y="1643050"/>
            <a:ext cx="8001018" cy="5000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Ravni poveznik 4"/>
          <p:cNvCxnSpPr/>
          <p:nvPr/>
        </p:nvCxnSpPr>
        <p:spPr>
          <a:xfrm>
            <a:off x="928662" y="2285992"/>
            <a:ext cx="214314" cy="1588"/>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Akcijski gumb: Povratak 5">
            <a:hlinkClick r:id="rId5" action="ppaction://hlinkpres?slideindex=4&amp;slidetitle=Slajd 4" highlightClick="1"/>
          </p:cNvPr>
          <p:cNvSpPr/>
          <p:nvPr/>
        </p:nvSpPr>
        <p:spPr>
          <a:xfrm>
            <a:off x="8286776" y="142852"/>
            <a:ext cx="571504" cy="5715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3554"/>
                                        </p:tgtEl>
                                        <p:attrNameLst>
                                          <p:attrName>style.visibility</p:attrName>
                                        </p:attrNameLst>
                                      </p:cBhvr>
                                      <p:to>
                                        <p:strVal val="visible"/>
                                      </p:to>
                                    </p:set>
                                    <p:animEffect transition="in" filter="wipe(up)">
                                      <p:cBhvr>
                                        <p:cTn id="12" dur="2000"/>
                                        <p:tgtEl>
                                          <p:spTgt spid="235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2000"/>
                                        <p:tgtEl>
                                          <p:spTgt spid="23554"/>
                                        </p:tgtEl>
                                      </p:cBhvr>
                                    </p:animEffect>
                                    <p:set>
                                      <p:cBhvr>
                                        <p:cTn id="17" dur="1" fill="hold">
                                          <p:stCondLst>
                                            <p:cond delay="1999"/>
                                          </p:stCondLst>
                                        </p:cTn>
                                        <p:tgtEl>
                                          <p:spTgt spid="2355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2000"/>
                                        <p:tgtEl>
                                          <p:spTgt spid="3">
                                            <p:txEl>
                                              <p:pRg st="0" end="0"/>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2327</Words>
  <Application>Microsoft Office PowerPoint</Application>
  <PresentationFormat>Prikaz na zaslonu (4:3)</PresentationFormat>
  <Paragraphs>123</Paragraphs>
  <Slides>32</Slides>
  <Notes>0</Notes>
  <HiddenSlides>0</HiddenSlides>
  <MMClips>0</MMClips>
  <ScaleCrop>false</ScaleCrop>
  <HeadingPairs>
    <vt:vector size="4" baseType="variant">
      <vt:variant>
        <vt:lpstr>Tema</vt:lpstr>
      </vt:variant>
      <vt:variant>
        <vt:i4>1</vt:i4>
      </vt:variant>
      <vt:variant>
        <vt:lpstr>Naslovi slajdova</vt:lpstr>
      </vt:variant>
      <vt:variant>
        <vt:i4>32</vt:i4>
      </vt:variant>
    </vt:vector>
  </HeadingPairs>
  <TitlesOfParts>
    <vt:vector size="33" baseType="lpstr">
      <vt:lpstr>Office tema</vt:lpstr>
      <vt:lpstr>Pitanja za igru: Pronađi grb  4. razred</vt:lpstr>
      <vt:lpstr>Kako se zove jedan od najvećih i najbolje očuvanih amfiteatara u Puli?</vt:lpstr>
      <vt:lpstr>Kako se zove najstariji glagoljaški pisani spomenik u Hrvatskoj?</vt:lpstr>
      <vt:lpstr>Kako se zove fenomen u blizini Hvara, a isti podsjeća na orgulje?</vt:lpstr>
      <vt:lpstr>Kako se zove prvo europsko selo roda?</vt:lpstr>
      <vt:lpstr>Kako se naziva brdovita visoravan u sjevernom dijelu Istre?</vt:lpstr>
      <vt:lpstr>Kako se naziva najveća palača u Splitu?</vt:lpstr>
      <vt:lpstr>Kako se naziva vrlo malo naselje u Karlovačkoj županiji?</vt:lpstr>
      <vt:lpstr>Kako se naziva smotra izvornog narodnog folklora u Đakovu?</vt:lpstr>
      <vt:lpstr>Kako se zove vrijedna bazilika sagrađena u Poreču?</vt:lpstr>
      <vt:lpstr>Kako se zove mjesto gdje se Nova godina slavi u podne?</vt:lpstr>
      <vt:lpstr>Kako se zove kip koji vam donosi sreću kada ga dotaknete za palac?</vt:lpstr>
      <vt:lpstr>Znate li po čemu je poznato Hušnjakovo brdo?</vt:lpstr>
      <vt:lpstr>Kako se zove najveći poluotok u Hrvatskoj?</vt:lpstr>
      <vt:lpstr>Kako se zove jezero u Zagrebu poznato po čuvenom Juri?</vt:lpstr>
      <vt:lpstr>Kako se naziva prvo utočište za mlade medvjede u Hrvatskoj?</vt:lpstr>
      <vt:lpstr>Kako se naziva park prirode nedaleko Siska?</vt:lpstr>
      <vt:lpstr>Znate li ime ljubavnog otoka ili otoka ljubavi u Hrvatskoj?</vt:lpstr>
      <vt:lpstr>Što to svira i svijetli u Zadru?</vt:lpstr>
      <vt:lpstr>Kako se naziva najstariji hrvatski kraljevski grad?</vt:lpstr>
      <vt:lpstr>Kako se naziva malo slikovito mjesto nedaleko Omišlja na otoku Krku? </vt:lpstr>
      <vt:lpstr>Nacionalni park Mljet krije legendu u špilji. Kako se ona zove?</vt:lpstr>
      <vt:lpstr>Kako se zove manifestacija koja se održava u Đurđevcu potkraj lipnja?</vt:lpstr>
      <vt:lpstr>Kako se naziva vodeničarsko naselje u blizini Plitvica?</vt:lpstr>
      <vt:lpstr>Kako se naziva viteška igra koja se održava u Sinju?</vt:lpstr>
      <vt:lpstr>Koji se grad krije iza oblika šesterokrake zvijezde?</vt:lpstr>
      <vt:lpstr>Kako se naziva stara jezgra grada Osijeka?</vt:lpstr>
      <vt:lpstr>Kako se naziva mjesto iznad Krbavskog polja?</vt:lpstr>
      <vt:lpstr>Kako se zove jedan od najbolje očuvanih zagorskih dvoraca?</vt:lpstr>
      <vt:lpstr>Kako se zove jedna od najljepših šljunčanih plaža na Jadranu?</vt:lpstr>
      <vt:lpstr>Kako se zove planinski masiv nedaleko Zagreba?</vt:lpstr>
      <vt:lpstr>SLIKE U IGRI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Pitanja za igru: Pronađi grb</dc:title>
  <dc:creator>korisnik</dc:creator>
  <cp:lastModifiedBy>korisnik</cp:lastModifiedBy>
  <cp:revision>45</cp:revision>
  <dcterms:created xsi:type="dcterms:W3CDTF">2018-11-26T10:34:26Z</dcterms:created>
  <dcterms:modified xsi:type="dcterms:W3CDTF">2018-12-10T13:06:51Z</dcterms:modified>
</cp:coreProperties>
</file>