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handoutMasterIdLst>
    <p:handoutMasterId r:id="rId26"/>
  </p:handoutMasterIdLst>
  <p:sldIdLst>
    <p:sldId id="265" r:id="rId2"/>
    <p:sldId id="286" r:id="rId3"/>
    <p:sldId id="257" r:id="rId4"/>
    <p:sldId id="290" r:id="rId5"/>
    <p:sldId id="291" r:id="rId6"/>
    <p:sldId id="274" r:id="rId7"/>
    <p:sldId id="318" r:id="rId8"/>
    <p:sldId id="317" r:id="rId9"/>
    <p:sldId id="319" r:id="rId10"/>
    <p:sldId id="320" r:id="rId11"/>
    <p:sldId id="281" r:id="rId12"/>
    <p:sldId id="326" r:id="rId13"/>
    <p:sldId id="327" r:id="rId14"/>
    <p:sldId id="284" r:id="rId15"/>
    <p:sldId id="298" r:id="rId16"/>
    <p:sldId id="299" r:id="rId17"/>
    <p:sldId id="311" r:id="rId18"/>
    <p:sldId id="303" r:id="rId19"/>
    <p:sldId id="324" r:id="rId20"/>
    <p:sldId id="322" r:id="rId21"/>
    <p:sldId id="305" r:id="rId22"/>
    <p:sldId id="328" r:id="rId23"/>
    <p:sldId id="314" r:id="rId24"/>
  </p:sldIdLst>
  <p:sldSz cx="9144000" cy="6858000" type="screen4x3"/>
  <p:notesSz cx="6858000" cy="994568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C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r-H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E5D3E5B-2250-4DD0-B20F-19EBF8C5ADD8}" type="datetimeFigureOut">
              <a:rPr lang="hr-HR"/>
              <a:pPr/>
              <a:t>25.2.2014.</a:t>
            </a:fld>
            <a:endParaRPr lang="hr-H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hr-H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5E1D38F-63E4-40E4-9889-15CC270FDD73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9072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AED38D-138D-4BDA-9E56-F29DC03C69B0}" type="datetimeFigureOut">
              <a:rPr lang="sr-Latn-CS"/>
              <a:pPr>
                <a:defRPr/>
              </a:pPr>
              <a:t>25.2.2014</a:t>
            </a:fld>
            <a:endParaRPr lang="hr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B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B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04E2CC-3ED6-442B-99D4-D2585CA56049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555208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dirty="0" smtClean="0">
                <a:latin typeface="Arial" charset="0"/>
              </a:rPr>
              <a:t>Kao što svi znamo vrlo je važno u uvodnom sata motivirati učenike dobrim uvodnim primjerom s kojim ćemo ih zainteresirati za temu koja slijedi.,  Dobro je pri tome uzeti neki primjer s kojim su se susreli na nekom od drugih predmeta. Konkretno, ovdje nam je kao motivacijski primjer poslužila Afrika koju su tada (to je bilo u 2, mj.) učenici učili i na geografiji. Kroz nekoliko jednostavnih, prikladnih pitanja učenicima, povežemo gradivo geografije, sa našim predmetom, dakle od početka sata aktivno uključimo učenike u komunikaciju. Zatim im navedemo im neki  motivacijski primjer</a:t>
            </a:r>
            <a:r>
              <a:rPr lang="hr-BA" dirty="0" smtClean="0"/>
              <a:t>! Naš je zadatak da uz pomoć interneta prikupimo informacije o turističkim znamenitostima afričkih zemalja, jer kao što ste učili iz geografije, Afrika je postala jedna od najzanimljivijih destinacija.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EF5CB8-8477-468E-9E0B-2A6399F6B5A1}" type="slidenum">
              <a:rPr lang="hr-BA" smtClean="0"/>
              <a:pPr/>
              <a:t>1</a:t>
            </a:fld>
            <a:endParaRPr lang="hr-B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smtClean="0"/>
              <a:t>Nakon završene faze obrade slijedi faza ponavljanja </a:t>
            </a:r>
            <a:r>
              <a:rPr lang="hr-HR" smtClean="0"/>
              <a:t>prije samostalnog rješavanja zadataka, kratko ponovimo  sadržaj vezan uz pretragu weba. </a:t>
            </a:r>
            <a:endParaRPr lang="hr-B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B0EA4B-790D-4C1D-B40A-ADDA77E25E19}" type="slidenum">
              <a:rPr lang="hr-BA" smtClean="0"/>
              <a:pPr/>
              <a:t>14</a:t>
            </a:fld>
            <a:endParaRPr lang="hr-B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3234EF-0898-4CB5-BD44-89F5E8062724}" type="slidenum">
              <a:rPr lang="hr-HR" smtClean="0"/>
              <a:pPr/>
              <a:t>15</a:t>
            </a:fld>
            <a:endParaRPr lang="hr-H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smtClean="0"/>
              <a:t>Pa zatim za malo opuštanja može i jedna igra NR. igra asocijacija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D95DF3-405C-426F-8EB4-23DD152E801D}" type="slidenum">
              <a:rPr lang="hr-HR" smtClean="0"/>
              <a:pPr/>
              <a:t>16</a:t>
            </a:fld>
            <a:endParaRPr lang="hr-H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smtClean="0"/>
              <a:t>Slijedi faza uvježbavanja</a:t>
            </a:r>
            <a:r>
              <a:rPr lang="hr-BA" smtClean="0">
                <a:sym typeface="Wingdings" pitchFamily="2" charset="2"/>
              </a:rPr>
              <a:t> </a:t>
            </a:r>
            <a:r>
              <a:rPr lang="hr-BA" smtClean="0"/>
              <a:t>Podijelimo im nastavne listiće sa zadacima, evo ovdje imamo primjere 3 skupina zadataka, korelacije sa 3 predmeta geog,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2597B5-444D-404E-933A-A8E19B10D3A1}" type="slidenum">
              <a:rPr lang="hr-BA" smtClean="0"/>
              <a:pPr/>
              <a:t>18</a:t>
            </a:fld>
            <a:endParaRPr lang="hr-B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smtClean="0"/>
              <a:t>I sa glazbenom kulturom</a:t>
            </a:r>
            <a:r>
              <a:rPr lang="hr-BA" smtClean="0">
                <a:sym typeface="Wingdings" pitchFamily="2" charset="2"/>
              </a:rPr>
              <a:t>zadaci su usklađeni s gradivom koje se u to vrijeme obrađivalo na tim predmetima. Djeca su s tim pojmovima već upoznata, zainteresirano reagiraju, brzo pronalaze rezultate, razvija se među njim natjecateljski duh</a:t>
            </a:r>
            <a:endParaRPr lang="hr-B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566966-1114-4450-A58D-F1135529A5E8}" type="slidenum">
              <a:rPr lang="hr-BA" smtClean="0"/>
              <a:pPr eaLnBrk="1" hangingPunct="1"/>
              <a:t>19</a:t>
            </a:fld>
            <a:endParaRPr lang="hr-B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smtClean="0"/>
              <a:t>Slijedi faza uvježbavanja</a:t>
            </a:r>
            <a:r>
              <a:rPr lang="hr-BA" smtClean="0">
                <a:sym typeface="Wingdings" pitchFamily="2" charset="2"/>
              </a:rPr>
              <a:t> </a:t>
            </a:r>
            <a:r>
              <a:rPr lang="hr-BA" smtClean="0"/>
              <a:t>Podijelimo im nastavne listiće sa zadacima, evo ovdje imamo primjere 3 skupina zadataka, korelacije sa 3 predmeta geog,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1D2EEA-4587-4516-90F6-BCB4BC4F6903}" type="slidenum">
              <a:rPr lang="hr-BA" smtClean="0"/>
              <a:pPr eaLnBrk="1" hangingPunct="1"/>
              <a:t>20</a:t>
            </a:fld>
            <a:endParaRPr lang="hr-B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smtClean="0"/>
              <a:t>I sa glazbenom kulturom</a:t>
            </a:r>
            <a:r>
              <a:rPr lang="hr-BA" smtClean="0">
                <a:sym typeface="Wingdings" pitchFamily="2" charset="2"/>
              </a:rPr>
              <a:t>zadaci su usklađeni s gradivom koje se u to vrijeme obrađivalo na tim predmetima. Djeca su s tim pojmovima već upoznata, zainteresirano reagiraju, brzo pronalaze rezultate, razvija se među njim natjecateljski duh</a:t>
            </a:r>
            <a:endParaRPr lang="hr-B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B7F02-F2B7-4135-A4C2-B5068FB964F8}" type="slidenum">
              <a:rPr lang="hr-BA" smtClean="0"/>
              <a:pPr/>
              <a:t>21</a:t>
            </a:fld>
            <a:endParaRPr lang="hr-B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BA" smtClean="0"/>
              <a:t>Važno je za stručni predvidjeti i zadatke za naprednije učenike, a ako nam neka djeca već unaprijed vladaju svim ovi gradinom možemo im dopustiti da pod našim vodstvom neka istraže npr. Tijekom  obrade i dodatne dijelove prozora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E5FEED-FA64-4950-A165-058C4BFF0A46}" type="slidenum">
              <a:rPr lang="hr-BA" smtClean="0"/>
              <a:pPr eaLnBrk="1" hangingPunct="1"/>
              <a:t>22</a:t>
            </a:fld>
            <a:endParaRPr lang="hr-B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BA" dirty="0" smtClean="0"/>
              <a:t>Dakle nakon motivacijskog primjera, n</a:t>
            </a:r>
          </a:p>
          <a:p>
            <a:endParaRPr lang="hr-BA" dirty="0" smtClean="0"/>
          </a:p>
          <a:p>
            <a:endParaRPr lang="hr-BA" dirty="0" smtClean="0"/>
          </a:p>
          <a:p>
            <a:r>
              <a:rPr lang="hr-BA" dirty="0" err="1" smtClean="0"/>
              <a:t>astavimo</a:t>
            </a:r>
            <a:r>
              <a:rPr lang="hr-BA" dirty="0" smtClean="0"/>
              <a:t> sa  nekoliko usmenih pitanja za ponavljanje kroz koja ih povedemo prema sadržajima na koje se mi nadovezujemo, npr. Kroz pitanja došli smo do web-preglednika, adresa web-str.  Te se nadovezujemo s </a:t>
            </a:r>
            <a:r>
              <a:rPr lang="hr-BA" b="1" dirty="0" smtClean="0"/>
              <a:t>Postavljanjem problema: kako ćemo pronaći željene informacije ako nam nije poznata adresa te stranice. Tu ulazimo u fazu obrade novih nastavnih sadržaja, najavljujemo cilj sata, a učenici zapisuju naslov u bilježnicu. </a:t>
            </a:r>
            <a:r>
              <a:rPr lang="hr-BA" dirty="0" smtClean="0"/>
              <a:t>Internet Explorer nam, dakle, omogućava pretraživanje web stranica ako znamo njihove adrese. </a:t>
            </a:r>
          </a:p>
          <a:p>
            <a:r>
              <a:rPr lang="hr-BA" dirty="0" smtClean="0"/>
              <a:t>P: No,  znamo li mi točne adrese web-stranica na kojima možemo pronaći informacije o afričkim zemljama. </a:t>
            </a:r>
          </a:p>
          <a:p>
            <a:r>
              <a:rPr lang="hr-BA" dirty="0" smtClean="0"/>
              <a:t>O: Ne znamo.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509B4C-84E9-4782-AF00-56E2037489F7}" type="slidenum">
              <a:rPr lang="hr-BA" smtClean="0"/>
              <a:pPr/>
              <a:t>2</a:t>
            </a:fld>
            <a:endParaRPr lang="hr-B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BA" b="1" smtClean="0"/>
              <a:t>Slijedi nekoliko prikladnih pitanja  kroz koje učenici  zaključe što su to tražilice, te zapišu njezinu definiciju.</a:t>
            </a:r>
          </a:p>
          <a:p>
            <a:pPr eaLnBrk="1" hangingPunct="1">
              <a:spcBef>
                <a:spcPct val="0"/>
              </a:spcBef>
            </a:pPr>
            <a:endParaRPr lang="hr-B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ADA80E-BE82-47A8-B835-33A6DDF99FA8}" type="slidenum">
              <a:rPr lang="hr-BA" smtClean="0"/>
              <a:pPr/>
              <a:t>3</a:t>
            </a:fld>
            <a:endParaRPr lang="hr-B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smtClean="0"/>
              <a:t>krećemo na praktične primjere kroz koje se obrađuje proces pretrage, uzeli smo jednostavan primjer vezan uz glazbenu kulturu</a:t>
            </a:r>
            <a:r>
              <a:rPr lang="hr-BA" smtClean="0">
                <a:sym typeface="Wingdings" pitchFamily="2" charset="2"/>
              </a:rPr>
              <a:t></a:t>
            </a:r>
            <a:r>
              <a:rPr lang="hr-BA" smtClean="0"/>
              <a:t>Istražimo kada i gdje je rođen Wolfgang Amadeus Mozart</a:t>
            </a:r>
            <a:r>
              <a:rPr lang="hr-BA" b="1" smtClean="0"/>
              <a:t>?</a:t>
            </a:r>
            <a:r>
              <a:rPr lang="hr-HR" smtClean="0"/>
              <a:t> </a:t>
            </a:r>
          </a:p>
          <a:p>
            <a:r>
              <a:rPr lang="hr-HR" smtClean="0"/>
              <a:t>Jedan od učenika nam uoči što mi želimo saznati o Mozartu, dakle navedemo učenike kroz primjer da zaključe što su to ključne riječi, izdvoje ključne riječi iz zadatka</a:t>
            </a:r>
            <a:endParaRPr lang="hr-B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DED5F-47AA-4195-BEAD-AAF1BA433E2F}" type="slidenum">
              <a:rPr lang="hr-BA" smtClean="0"/>
              <a:pPr/>
              <a:t>4</a:t>
            </a:fld>
            <a:endParaRPr lang="hr-B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B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CE8289-A949-4F12-B690-9FE456C84ECC}" type="slidenum">
              <a:rPr lang="hr-BA" smtClean="0"/>
              <a:pPr/>
              <a:t>5</a:t>
            </a:fld>
            <a:endParaRPr lang="hr-B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dirty="0" smtClean="0"/>
              <a:t>-zatim učenici na osnovu prethodnih iskustava uočavaju različite rezultate pretrage, što im nude kratki sadržaji</a:t>
            </a:r>
            <a:r>
              <a:rPr lang="hr-BA" dirty="0" smtClean="0">
                <a:sym typeface="Wingdings" pitchFamily="2" charset="2"/>
              </a:rPr>
              <a:t>dakle uočavaju namjenu linkova. Za stručni je dobro porvijeriti prvij nekolko linkova koji vam se otvaraju kao rezultati</a:t>
            </a:r>
            <a:r>
              <a:rPr lang="hr-BA" dirty="0" smtClean="0"/>
              <a:t> 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F505EC-73D1-4A86-B8C5-05EC34F77616}" type="slidenum">
              <a:rPr lang="hr-BA" smtClean="0"/>
              <a:pPr/>
              <a:t>6</a:t>
            </a:fld>
            <a:endParaRPr lang="hr-B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smtClean="0"/>
              <a:t>-na kraju faze obrade mogu im se spomenuti i još neke poznate tražilice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8DC251-D4BC-40AA-BCB5-A4A00CAB8E21}" type="slidenum">
              <a:rPr lang="hr-BA" smtClean="0"/>
              <a:pPr/>
              <a:t>11</a:t>
            </a:fld>
            <a:endParaRPr lang="hr-B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B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5F7932-81A8-4C03-850B-4EABDADA5BF8}" type="slidenum">
              <a:rPr lang="hr-BA" smtClean="0"/>
              <a:pPr eaLnBrk="1" hangingPunct="1"/>
              <a:t>12</a:t>
            </a:fld>
            <a:endParaRPr lang="hr-B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BA" smtClean="0"/>
              <a:t>-zatim nekoliko smjernica za pretragu, s kojima još jednom naglasimo važnost ključnih riječi, te im se podijele listići na kojima su ispisani opisi mogućnosti tražilica 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DCE837-AB2E-4B56-A06C-6FB20815D100}" type="slidenum">
              <a:rPr lang="hr-BA" smtClean="0"/>
              <a:pPr eaLnBrk="1" hangingPunct="1"/>
              <a:t>13</a:t>
            </a:fld>
            <a:endParaRPr lang="hr-B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9277-3959-4133-9649-03600B5E53CE}" type="datetime1">
              <a:rPr lang="sr-Latn-CS" smtClean="0"/>
              <a:t>25.2.2014</a:t>
            </a:fld>
            <a:endParaRPr lang="hr-B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1EA7-AB4C-4D0A-8DBB-C9A4CC03ABD2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F5DD-203F-4E8F-A566-FFCA4723A54C}" type="datetime1">
              <a:rPr lang="sr-Latn-CS" smtClean="0"/>
              <a:t>25.2.2014</a:t>
            </a:fld>
            <a:endParaRPr lang="hr-B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3002-F69C-478F-82BB-E83D5F696C64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430C-4836-47D4-9D76-6F138423FB2D}" type="datetime1">
              <a:rPr lang="sr-Latn-CS" smtClean="0"/>
              <a:t>25.2.2014</a:t>
            </a:fld>
            <a:endParaRPr lang="hr-B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E188-12B9-4F83-901A-7EFB80E86302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10A9-6384-4B74-8A44-AAD1FE024432}" type="datetime1">
              <a:rPr lang="sr-Latn-CS" smtClean="0"/>
              <a:t>25.2.2014</a:t>
            </a:fld>
            <a:endParaRPr lang="hr-B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005C-17A2-4088-A260-3AECDB68AC13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6BF9-CE00-4F6C-9C1C-59DB4EE90F95}" type="datetime1">
              <a:rPr lang="sr-Latn-CS" smtClean="0"/>
              <a:t>25.2.2014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477A-7FC5-4BE0-8F45-FDC65AD90761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265F-BA58-4C94-9FAD-456DC3674214}" type="datetime1">
              <a:rPr lang="sr-Latn-CS" smtClean="0"/>
              <a:t>25.2.2014</a:t>
            </a:fld>
            <a:endParaRPr lang="hr-B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B288-B7C4-46C0-9DE7-A6BAAE1B6F15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8A86-2C98-4914-A0B6-F95262CCC060}" type="datetime1">
              <a:rPr lang="sr-Latn-CS" smtClean="0"/>
              <a:t>25.2.2014</a:t>
            </a:fld>
            <a:endParaRPr lang="hr-B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F989-B0FC-4966-A27E-155CBA117B23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7629-0092-4AC5-9A27-5876CE70FD48}" type="datetime1">
              <a:rPr lang="sr-Latn-CS" smtClean="0"/>
              <a:t>25.2.2014</a:t>
            </a:fld>
            <a:endParaRPr lang="hr-B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206C-A3F2-4F38-98C0-3BD17033F860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D008-8A63-494C-9FE3-6F367C11AF14}" type="datetime1">
              <a:rPr lang="sr-Latn-CS" smtClean="0"/>
              <a:t>25.2.2014</a:t>
            </a:fld>
            <a:endParaRPr lang="hr-B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E2DC-9BF0-46E8-B81D-15D5C964EC5D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BE76-9D8F-4387-8A2A-0622DBBE2C73}" type="datetime1">
              <a:rPr lang="sr-Latn-CS" smtClean="0"/>
              <a:t>25.2.2014</a:t>
            </a:fld>
            <a:endParaRPr lang="hr-B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1FA0-15E0-4188-A9C4-CA89D39867C1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31D2-D94A-4231-978C-2F5D2248DC26}" type="datetime1">
              <a:rPr lang="sr-Latn-CS" smtClean="0"/>
              <a:t>25.2.2014</a:t>
            </a:fld>
            <a:endParaRPr lang="hr-B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5816-8E4A-48B5-B1DA-E88240B122A7}" type="slidenum">
              <a:rPr lang="hr-BA"/>
              <a:pPr>
                <a:defRPr/>
              </a:pPr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D1AF6BA-DD28-414E-B2F9-8FF8BCB798E7}" type="datetime1">
              <a:rPr lang="sr-Latn-CS" smtClean="0"/>
              <a:t>25.2.2014</a:t>
            </a:fld>
            <a:endParaRPr lang="hr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hr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D899131-B908-4037-ADEC-C19039B51A05}" type="slidenum">
              <a:rPr lang="hr-BA"/>
              <a:pPr>
                <a:defRPr/>
              </a:pPr>
              <a:t>‹#›</a:t>
            </a:fld>
            <a:endParaRPr lang="hr-B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5" r:id="rId2"/>
    <p:sldLayoutId id="2147483964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5" r:id="rId9"/>
    <p:sldLayoutId id="2147483961" r:id="rId10"/>
    <p:sldLayoutId id="21474839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6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o.h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Matko\Desktop\afrika slike\397958395_51b5ddac2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5"/>
            <a:ext cx="30718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C:\Users\Matko\Desktop\afrika slike\2501789492_71c958ec9b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357688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C:\Users\Matko\Desktop\afrika slike\kilimanja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0225"/>
            <a:ext cx="30718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C:\Users\Matko\Desktop\afrika slike\1528054134_c8a53b3a73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142875"/>
            <a:ext cx="30781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C:\Users\Matko\Desktop\afrika slike\293167410_cd66c57e55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13" y="4357688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75"/>
            <a:ext cx="3071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C:\Users\Matko\Desktop\afrika slike\3152499357_c921e2d99f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5213" y="142875"/>
            <a:ext cx="29987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9" descr="C:\Users\Matko\Desktop\afrika slike\World_Africa_Shakawe___Botswana___Africa_008883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25" y="2143125"/>
            <a:ext cx="3000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13" y="2143125"/>
            <a:ext cx="3071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loud Callout 31"/>
          <p:cNvSpPr/>
          <p:nvPr/>
        </p:nvSpPr>
        <p:spPr>
          <a:xfrm>
            <a:off x="2643188" y="142875"/>
            <a:ext cx="3000375" cy="2286000"/>
          </a:xfrm>
          <a:prstGeom prst="cloudCallout">
            <a:avLst>
              <a:gd name="adj1" fmla="val 15182"/>
              <a:gd name="adj2" fmla="val 90666"/>
            </a:avLst>
          </a:prstGeom>
          <a:solidFill>
            <a:schemeClr val="tx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BA" sz="2400" b="1" dirty="0">
                <a:solidFill>
                  <a:schemeClr val="bg1"/>
                </a:solidFill>
              </a:rPr>
              <a:t>Saznajmo,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BA" sz="2400" b="1" dirty="0">
                <a:solidFill>
                  <a:schemeClr val="bg1"/>
                </a:solidFill>
              </a:rPr>
              <a:t>istražimo,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BA" sz="2400" b="1" dirty="0">
                <a:solidFill>
                  <a:schemeClr val="bg1"/>
                </a:solidFill>
              </a:rPr>
              <a:t>pretražimo!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Spremanje sadržaja s Web-a</a:t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hr-HR" dirty="0" smtClean="0"/>
              <a:t>dio </a:t>
            </a:r>
            <a:r>
              <a:rPr lang="hr-HR" dirty="0"/>
              <a:t>teksta (</a:t>
            </a:r>
            <a:r>
              <a:rPr lang="hr-HR" dirty="0" err="1"/>
              <a:t>copy</a:t>
            </a:r>
            <a:r>
              <a:rPr lang="hr-HR" dirty="0"/>
              <a:t>-paste u Word)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hr-HR" dirty="0"/>
              <a:t>slika </a:t>
            </a:r>
            <a:r>
              <a:rPr lang="hr-HR" dirty="0">
                <a:sym typeface="Wingdings" pitchFamily="2" charset="2"/>
              </a:rPr>
              <a:t>desni klik spremi sliku kao</a:t>
            </a:r>
          </a:p>
          <a:p>
            <a:pPr marL="609600" indent="-609600">
              <a:buFont typeface="Wingdings" pitchFamily="2" charset="2"/>
              <a:buNone/>
            </a:pPr>
            <a:r>
              <a:rPr lang="hr-HR" dirty="0"/>
              <a:t>                                     (</a:t>
            </a:r>
            <a:r>
              <a:rPr lang="hr-HR" dirty="0" err="1"/>
              <a:t>save</a:t>
            </a:r>
            <a:r>
              <a:rPr lang="hr-HR" dirty="0"/>
              <a:t> </a:t>
            </a:r>
            <a:r>
              <a:rPr lang="hr-HR" dirty="0" err="1"/>
              <a:t>picture</a:t>
            </a:r>
            <a:r>
              <a:rPr lang="hr-HR" dirty="0"/>
              <a:t> </a:t>
            </a:r>
            <a:r>
              <a:rPr lang="hr-HR" dirty="0" smtClean="0"/>
              <a:t>as)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10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6487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000125"/>
          </a:xfrm>
        </p:spPr>
        <p:txBody>
          <a:bodyPr/>
          <a:lstStyle/>
          <a:p>
            <a:pPr algn="ctr" eaLnBrk="1" hangingPunct="1"/>
            <a:r>
              <a:rPr lang="hr-BA" sz="4800" smtClean="0">
                <a:latin typeface="Arial" charset="0"/>
                <a:cs typeface="Arial" charset="0"/>
              </a:rPr>
              <a:t>Poznate tražilice: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idx="1"/>
          </p:nvPr>
        </p:nvSpPr>
        <p:spPr>
          <a:xfrm>
            <a:off x="571500" y="1568450"/>
            <a:ext cx="8229600" cy="646113"/>
          </a:xfrm>
        </p:spPr>
        <p:txBody>
          <a:bodyPr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hr-BA" sz="3600" smtClean="0">
                <a:latin typeface="Arial" charset="0"/>
                <a:cs typeface="Arial" charset="0"/>
              </a:rPr>
              <a:t>www.altavista.com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357438"/>
            <a:ext cx="7677150" cy="378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11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idx="1"/>
          </p:nvPr>
        </p:nvSpPr>
        <p:spPr>
          <a:xfrm>
            <a:off x="714375" y="857250"/>
            <a:ext cx="8229600" cy="646113"/>
          </a:xfrm>
        </p:spPr>
        <p:txBody>
          <a:bodyPr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hr-BA" sz="3600" smtClean="0">
                <a:latin typeface="Arial" charset="0"/>
                <a:cs typeface="Arial" charset="0"/>
              </a:rPr>
              <a:t>www.pogodak.hr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727200"/>
            <a:ext cx="5143500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607454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857625" y="1928813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BA" sz="2800"/>
              <a:t>1. Razmislite što tražite: izvor informacije ili konkretan podatak.</a:t>
            </a:r>
          </a:p>
          <a:p>
            <a:endParaRPr lang="hr-BA" sz="2800"/>
          </a:p>
          <a:p>
            <a:r>
              <a:rPr lang="hr-BA" sz="2800"/>
              <a:t>2. Odaberite nekoliko ključnih riječi; samo jedna ključna riječ najčešće daje previše rezultata.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1000125"/>
          </a:xfrm>
        </p:spPr>
        <p:txBody>
          <a:bodyPr/>
          <a:lstStyle/>
          <a:p>
            <a:pPr algn="ctr" eaLnBrk="1" hangingPunct="1"/>
            <a:r>
              <a:rPr lang="hr-BA" sz="4800" smtClean="0">
                <a:latin typeface="Arial" charset="0"/>
                <a:cs typeface="Arial" charset="0"/>
              </a:rPr>
              <a:t>Smjernice za pretragu</a:t>
            </a:r>
          </a:p>
        </p:txBody>
      </p:sp>
      <p:pic>
        <p:nvPicPr>
          <p:cNvPr id="26628" name="Picture 3" descr="C:\Users\Matko\Desktop\afrika slike\New Folder\ComputerGir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3357563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13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2432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algn="ctr" eaLnBrk="1" hangingPunct="1"/>
            <a:r>
              <a:rPr lang="hr-BA" sz="5400" dirty="0" smtClean="0">
                <a:latin typeface="Arial" charset="0"/>
                <a:cs typeface="Arial" charset="0"/>
              </a:rPr>
              <a:t>Ponovimo!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1520" y="1928813"/>
            <a:ext cx="4863405" cy="4389437"/>
          </a:xfrm>
        </p:spPr>
        <p:txBody>
          <a:bodyPr/>
          <a:lstStyle/>
          <a:p>
            <a:r>
              <a:rPr lang="hr-HR" b="1" dirty="0" smtClean="0"/>
              <a:t>Što nam omogućuju tražilice?</a:t>
            </a:r>
            <a:endParaRPr lang="hr-HR" dirty="0" smtClean="0"/>
          </a:p>
          <a:p>
            <a:r>
              <a:rPr lang="hr-HR" b="1" dirty="0" smtClean="0"/>
              <a:t> Prema čemu vršimo pretragu?</a:t>
            </a:r>
            <a:endParaRPr lang="hr-HR" dirty="0" smtClean="0"/>
          </a:p>
          <a:p>
            <a:r>
              <a:rPr lang="hr-HR" b="1" dirty="0" smtClean="0"/>
              <a:t>Što su rezultati pretrage?</a:t>
            </a:r>
            <a:endParaRPr lang="hr-HR" dirty="0" smtClean="0"/>
          </a:p>
          <a:p>
            <a:r>
              <a:rPr lang="hr-HR" b="1" dirty="0" smtClean="0"/>
              <a:t>Navedite neke tražilice</a:t>
            </a:r>
            <a:endParaRPr lang="hr-HR" dirty="0" smtClean="0"/>
          </a:p>
          <a:p>
            <a:r>
              <a:rPr lang="hr-HR" b="1" dirty="0" smtClean="0"/>
              <a:t>Opiši postupak spremanje web-stranice</a:t>
            </a:r>
            <a:endParaRPr lang="hr-HR" dirty="0" smtClean="0"/>
          </a:p>
          <a:p>
            <a:pPr eaLnBrk="1" hangingPunct="1">
              <a:buFont typeface="Wingdings 2" pitchFamily="18" charset="2"/>
              <a:buNone/>
            </a:pPr>
            <a:endParaRPr lang="hr-BA" dirty="0" smtClean="0"/>
          </a:p>
        </p:txBody>
      </p:sp>
      <p:pic>
        <p:nvPicPr>
          <p:cNvPr id="27652" name="Picture 2" descr="C:\Users\Matko\Desktop\afrika slike\New Folder\clipart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143125"/>
            <a:ext cx="2922588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14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/>
          <p:cNvGraphicFramePr>
            <a:graphicFrameLocks noGrp="1"/>
          </p:cNvGraphicFramePr>
          <p:nvPr/>
        </p:nvGraphicFramePr>
        <p:xfrm>
          <a:off x="539750" y="649288"/>
          <a:ext cx="8072438" cy="4738690"/>
        </p:xfrm>
        <a:graphic>
          <a:graphicData uri="http://schemas.openxmlformats.org/drawingml/2006/table">
            <a:tbl>
              <a:tblPr/>
              <a:tblGrid>
                <a:gridCol w="2690813"/>
                <a:gridCol w="2690812"/>
                <a:gridCol w="2690813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poveznica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riječ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GOOGLE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KLJUČNA RIJEČ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76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643063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7" name="Picture 5" descr="C:\Users\Matko\Desktop\afrika slike\New Folder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388" y="2571750"/>
            <a:ext cx="7096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6863" y="71437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3786188"/>
            <a:ext cx="1390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701675"/>
            <a:ext cx="10715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1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8" y="2786063"/>
            <a:ext cx="2228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2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38" y="2786063"/>
            <a:ext cx="762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3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38" y="714375"/>
            <a:ext cx="7381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4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188" y="2643188"/>
            <a:ext cx="1039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5" name="Picture 3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3571875"/>
            <a:ext cx="847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Group 269"/>
          <p:cNvGraphicFramePr>
            <a:graphicFrameLocks noGrp="1"/>
          </p:cNvGraphicFramePr>
          <p:nvPr/>
        </p:nvGraphicFramePr>
        <p:xfrm>
          <a:off x="539750" y="571500"/>
          <a:ext cx="8072438" cy="4738690"/>
        </p:xfrm>
        <a:graphic>
          <a:graphicData uri="http://schemas.openxmlformats.org/drawingml/2006/table">
            <a:tbl>
              <a:tblPr/>
              <a:tblGrid>
                <a:gridCol w="2690813"/>
                <a:gridCol w="2690812"/>
                <a:gridCol w="2690813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12" name="Text Box 188"/>
          <p:cNvSpPr txBox="1">
            <a:spLocks noChangeArrowheads="1"/>
          </p:cNvSpPr>
          <p:nvPr/>
        </p:nvSpPr>
        <p:spPr bwMode="auto">
          <a:xfrm>
            <a:off x="2665413" y="5599113"/>
            <a:ext cx="388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800" b="1"/>
              <a:t>TABLICA</a:t>
            </a:r>
          </a:p>
        </p:txBody>
      </p:sp>
      <p:sp>
        <p:nvSpPr>
          <p:cNvPr id="35" name="AutoShape 237"/>
          <p:cNvSpPr>
            <a:spLocks noChangeArrowheads="1"/>
          </p:cNvSpPr>
          <p:nvPr/>
        </p:nvSpPr>
        <p:spPr bwMode="auto">
          <a:xfrm>
            <a:off x="3357563" y="714375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BC72B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36" name="AutoShape 238"/>
          <p:cNvSpPr>
            <a:spLocks noChangeArrowheads="1"/>
          </p:cNvSpPr>
          <p:nvPr/>
        </p:nvSpPr>
        <p:spPr bwMode="auto">
          <a:xfrm>
            <a:off x="642938" y="1714500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37" name="AutoShape 239"/>
          <p:cNvSpPr>
            <a:spLocks noChangeArrowheads="1"/>
          </p:cNvSpPr>
          <p:nvPr/>
        </p:nvSpPr>
        <p:spPr bwMode="auto">
          <a:xfrm>
            <a:off x="3286125" y="2571750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BC72B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38" name="AutoShape 240"/>
          <p:cNvSpPr>
            <a:spLocks noChangeArrowheads="1"/>
          </p:cNvSpPr>
          <p:nvPr/>
        </p:nvSpPr>
        <p:spPr bwMode="auto">
          <a:xfrm>
            <a:off x="642938" y="3571875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A4</a:t>
            </a:r>
          </a:p>
        </p:txBody>
      </p:sp>
      <p:sp>
        <p:nvSpPr>
          <p:cNvPr id="39" name="AutoShape 241"/>
          <p:cNvSpPr>
            <a:spLocks noChangeArrowheads="1"/>
          </p:cNvSpPr>
          <p:nvPr/>
        </p:nvSpPr>
        <p:spPr bwMode="auto">
          <a:xfrm>
            <a:off x="642938" y="4500563"/>
            <a:ext cx="252095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0" name="AutoShape 242"/>
          <p:cNvSpPr>
            <a:spLocks noChangeArrowheads="1"/>
          </p:cNvSpPr>
          <p:nvPr/>
        </p:nvSpPr>
        <p:spPr bwMode="auto">
          <a:xfrm>
            <a:off x="3286125" y="1643063"/>
            <a:ext cx="252095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BC72B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41" name="AutoShape 244"/>
          <p:cNvSpPr>
            <a:spLocks noChangeArrowheads="1"/>
          </p:cNvSpPr>
          <p:nvPr/>
        </p:nvSpPr>
        <p:spPr bwMode="auto">
          <a:xfrm>
            <a:off x="642938" y="2571750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A3</a:t>
            </a:r>
          </a:p>
        </p:txBody>
      </p:sp>
      <p:sp>
        <p:nvSpPr>
          <p:cNvPr id="42" name="AutoShape 245"/>
          <p:cNvSpPr>
            <a:spLocks noChangeArrowheads="1"/>
          </p:cNvSpPr>
          <p:nvPr/>
        </p:nvSpPr>
        <p:spPr bwMode="auto">
          <a:xfrm>
            <a:off x="3286125" y="3500438"/>
            <a:ext cx="252095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BC72B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B4</a:t>
            </a:r>
          </a:p>
        </p:txBody>
      </p:sp>
      <p:sp>
        <p:nvSpPr>
          <p:cNvPr id="43" name="AutoShape 246"/>
          <p:cNvSpPr>
            <a:spLocks noChangeArrowheads="1"/>
          </p:cNvSpPr>
          <p:nvPr/>
        </p:nvSpPr>
        <p:spPr bwMode="auto">
          <a:xfrm>
            <a:off x="3357563" y="4500563"/>
            <a:ext cx="252095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BC72B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4" name="AutoShape 247"/>
          <p:cNvSpPr>
            <a:spLocks noChangeArrowheads="1"/>
          </p:cNvSpPr>
          <p:nvPr/>
        </p:nvSpPr>
        <p:spPr bwMode="auto">
          <a:xfrm>
            <a:off x="6000750" y="1643063"/>
            <a:ext cx="252095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45" name="AutoShape 248"/>
          <p:cNvSpPr>
            <a:spLocks noChangeArrowheads="1"/>
          </p:cNvSpPr>
          <p:nvPr/>
        </p:nvSpPr>
        <p:spPr bwMode="auto">
          <a:xfrm>
            <a:off x="6000750" y="714375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46" name="AutoShape 249"/>
          <p:cNvSpPr>
            <a:spLocks noChangeArrowheads="1"/>
          </p:cNvSpPr>
          <p:nvPr/>
        </p:nvSpPr>
        <p:spPr bwMode="auto">
          <a:xfrm>
            <a:off x="6000750" y="3571875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C4</a:t>
            </a:r>
          </a:p>
        </p:txBody>
      </p:sp>
      <p:sp>
        <p:nvSpPr>
          <p:cNvPr id="47" name="AutoShape 250"/>
          <p:cNvSpPr>
            <a:spLocks noChangeArrowheads="1"/>
          </p:cNvSpPr>
          <p:nvPr/>
        </p:nvSpPr>
        <p:spPr bwMode="auto">
          <a:xfrm>
            <a:off x="6000750" y="2571750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48" name="AutoShape 251"/>
          <p:cNvSpPr>
            <a:spLocks noChangeArrowheads="1"/>
          </p:cNvSpPr>
          <p:nvPr/>
        </p:nvSpPr>
        <p:spPr bwMode="auto">
          <a:xfrm>
            <a:off x="6000750" y="4500563"/>
            <a:ext cx="2520950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9" name="AutoShape 25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00298" y="5500702"/>
            <a:ext cx="4319587" cy="7921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r-HR" sz="2400" b="1" dirty="0">
                <a:solidFill>
                  <a:schemeClr val="bg1"/>
                </a:solidFill>
              </a:rPr>
              <a:t>RJEŠENJE</a:t>
            </a:r>
          </a:p>
        </p:txBody>
      </p:sp>
      <p:sp>
        <p:nvSpPr>
          <p:cNvPr id="50" name="AutoShape 268"/>
          <p:cNvSpPr>
            <a:spLocks noChangeArrowheads="1"/>
          </p:cNvSpPr>
          <p:nvPr/>
        </p:nvSpPr>
        <p:spPr bwMode="auto">
          <a:xfrm>
            <a:off x="642938" y="714375"/>
            <a:ext cx="252095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206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E2DC-9BF0-46E8-B81D-15D5C964EC5D}" type="slidenum">
              <a:rPr lang="hr-BA" smtClean="0"/>
              <a:pPr>
                <a:defRPr/>
              </a:pPr>
              <a:t>15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/>
          <p:cNvGraphicFramePr>
            <a:graphicFrameLocks noGrp="1"/>
          </p:cNvGraphicFramePr>
          <p:nvPr/>
        </p:nvGraphicFramePr>
        <p:xfrm>
          <a:off x="539750" y="649288"/>
          <a:ext cx="8072438" cy="4738690"/>
        </p:xfrm>
        <a:graphic>
          <a:graphicData uri="http://schemas.openxmlformats.org/drawingml/2006/table">
            <a:tbl>
              <a:tblPr/>
              <a:tblGrid>
                <a:gridCol w="2690813"/>
                <a:gridCol w="2690812"/>
                <a:gridCol w="2690813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poveznica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riječ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GOOGLE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KLJUČNA RIJEČ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2665413" y="5676900"/>
            <a:ext cx="388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800" b="1"/>
              <a:t>TRAŽILICA</a:t>
            </a:r>
          </a:p>
        </p:txBody>
      </p:sp>
      <p:pic>
        <p:nvPicPr>
          <p:cNvPr id="28701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643063"/>
            <a:ext cx="757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5" descr="C:\Users\Matko\Desktop\afrika slike\New Folder\Untitle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388" y="2571750"/>
            <a:ext cx="70961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6863" y="71437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3786188"/>
            <a:ext cx="1390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701675"/>
            <a:ext cx="1071562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8" y="2786063"/>
            <a:ext cx="2228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7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38" y="2786063"/>
            <a:ext cx="762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8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38" y="714375"/>
            <a:ext cx="7381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9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188" y="2643188"/>
            <a:ext cx="1039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Picture 3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3571875"/>
            <a:ext cx="847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E2DC-9BF0-46E8-B81D-15D5C964EC5D}" type="slidenum">
              <a:rPr lang="hr-BA" smtClean="0"/>
              <a:pPr>
                <a:defRPr/>
              </a:pPr>
              <a:t>16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3600" b="1" dirty="0" smtClean="0"/>
              <a:t>Istražimo</a:t>
            </a:r>
            <a:r>
              <a:rPr lang="hr-HR" sz="3600" b="1" dirty="0" smtClean="0">
                <a:sym typeface="Wingdings" pitchFamily="2" charset="2"/>
              </a:rPr>
              <a:t></a:t>
            </a:r>
            <a:endParaRPr lang="hr-HR" sz="3600" b="1" dirty="0" smtClean="0"/>
          </a:p>
          <a:p>
            <a:r>
              <a:rPr lang="en-GB" dirty="0" err="1" smtClean="0"/>
              <a:t>koji</a:t>
            </a:r>
            <a:r>
              <a:rPr lang="en-GB" dirty="0" smtClean="0"/>
              <a:t> je </a:t>
            </a:r>
            <a:r>
              <a:rPr lang="en-GB" dirty="0" err="1" smtClean="0"/>
              <a:t>najduži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najljepši</a:t>
            </a:r>
            <a:r>
              <a:rPr lang="en-GB" dirty="0" smtClean="0"/>
              <a:t> slap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rijeci</a:t>
            </a:r>
            <a:r>
              <a:rPr lang="en-GB" dirty="0" smtClean="0"/>
              <a:t> </a:t>
            </a:r>
            <a:r>
              <a:rPr lang="en-GB" dirty="0" err="1" smtClean="0"/>
              <a:t>Krki</a:t>
            </a:r>
            <a:r>
              <a:rPr lang="en-GB" dirty="0" smtClean="0"/>
              <a:t>?</a:t>
            </a:r>
            <a:endParaRPr lang="hr-HR" dirty="0" smtClean="0"/>
          </a:p>
          <a:p>
            <a:r>
              <a:rPr lang="hr-HR" dirty="0" smtClean="0"/>
              <a:t>pospremi </a:t>
            </a:r>
            <a:r>
              <a:rPr lang="hr-HR" dirty="0" smtClean="0"/>
              <a:t>stranicu NP Krka, koja spominje slap Skradinski buk u mapu svojeg razreda</a:t>
            </a:r>
          </a:p>
          <a:p>
            <a:r>
              <a:rPr lang="hr-HR" dirty="0"/>
              <a:t>p</a:t>
            </a:r>
            <a:r>
              <a:rPr lang="hr-HR" dirty="0" smtClean="0"/>
              <a:t>ospremi jednu sliku Skradinskog buka u mapu svojeg razreda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t3.gstatic.com/images?q=tbn:ANd9GcR7kENG7qXDnn1Tz4eCHMBPOSqV-yeDbcMqepFkpb_xor7Z2lJt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045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17</a:t>
            </a:fld>
            <a:endParaRPr lang="hr-B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42938" y="2643188"/>
            <a:ext cx="73134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dirty="0" smtClean="0"/>
              <a:t>Najpoznatijem </a:t>
            </a:r>
            <a:r>
              <a:rPr lang="hr-HR" sz="2400" dirty="0"/>
              <a:t>srednjovjekovnom  putniku i putopiscu Marku </a:t>
            </a:r>
            <a:r>
              <a:rPr lang="hr-HR" sz="2400" dirty="0" smtClean="0"/>
              <a:t>Polu</a:t>
            </a:r>
            <a:r>
              <a:rPr lang="hr-HR" sz="2400" dirty="0" smtClean="0">
                <a:sym typeface="Wingdings" pitchFamily="2" charset="2"/>
              </a:rPr>
              <a:t></a:t>
            </a:r>
            <a:endParaRPr lang="hr-HR" sz="2400" dirty="0"/>
          </a:p>
          <a:p>
            <a:r>
              <a:rPr lang="hr-HR" sz="2400" dirty="0"/>
              <a:t>-zašto nam je on </a:t>
            </a:r>
            <a:r>
              <a:rPr lang="hr-HR" sz="2400" dirty="0" smtClean="0"/>
              <a:t>važan?</a:t>
            </a:r>
            <a:endParaRPr lang="hr-HR" sz="2400" dirty="0"/>
          </a:p>
          <a:p>
            <a:r>
              <a:rPr lang="hr-HR" sz="2400" dirty="0"/>
              <a:t>- na čijem je dvoru </a:t>
            </a:r>
            <a:r>
              <a:rPr lang="hr-HR" sz="2400" dirty="0" smtClean="0"/>
              <a:t>boravio?</a:t>
            </a:r>
            <a:endParaRPr lang="hr-HR" sz="2400" dirty="0"/>
          </a:p>
          <a:p>
            <a:r>
              <a:rPr lang="hr-HR" sz="2400" dirty="0"/>
              <a:t>-kako se zove knjiga  s opisom njegovih </a:t>
            </a:r>
            <a:r>
              <a:rPr lang="hr-HR" sz="2400" dirty="0" smtClean="0"/>
              <a:t>putovanja?</a:t>
            </a:r>
            <a:endParaRPr lang="hr-HR" sz="2400" dirty="0"/>
          </a:p>
          <a:p>
            <a:r>
              <a:rPr lang="hr-HR" sz="2400" dirty="0"/>
              <a:t>-dodaj sliku Marka Pola</a:t>
            </a:r>
          </a:p>
          <a:p>
            <a:endParaRPr lang="hr-BA" sz="2400" dirty="0"/>
          </a:p>
          <a:p>
            <a:endParaRPr lang="hr-BA" sz="2400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7715250" cy="1571625"/>
          </a:xfrm>
        </p:spPr>
        <p:txBody>
          <a:bodyPr/>
          <a:lstStyle/>
          <a:p>
            <a:pPr eaLnBrk="1" hangingPunct="1"/>
            <a:r>
              <a:rPr lang="hr-HR" sz="2800" b="1" dirty="0" smtClean="0">
                <a:latin typeface="Arial" charset="0"/>
                <a:cs typeface="Arial" charset="0"/>
              </a:rPr>
              <a:t>Zadatak1. </a:t>
            </a:r>
            <a:r>
              <a:rPr lang="hr-HR" sz="2800" dirty="0" smtClean="0">
                <a:latin typeface="Arial" charset="0"/>
                <a:cs typeface="Arial" charset="0"/>
              </a:rPr>
              <a:t>Da biste obogatili znanje iz povijesti pronađite uz pomoć tražilice Google odgovore na sljedeća pitanja o:</a:t>
            </a:r>
            <a:endParaRPr lang="hr-BA" sz="2800" dirty="0" smtClean="0">
              <a:latin typeface="Arial" charset="0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924944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77072"/>
            <a:ext cx="1338263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857750"/>
            <a:ext cx="2249487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18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85813" y="2643188"/>
            <a:ext cx="67865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BA" sz="2400"/>
              <a:t>1. Kako se zove poznati talijanski skladatelj Paganini?</a:t>
            </a:r>
          </a:p>
          <a:p>
            <a:r>
              <a:rPr lang="hr-BA" sz="2400"/>
              <a:t>2. Pronađite sve vrste žičanih instrumenata.</a:t>
            </a:r>
          </a:p>
          <a:p>
            <a:r>
              <a:rPr lang="hr-BA" sz="2400"/>
              <a:t>3. Koliko žica ima mandolina?</a:t>
            </a:r>
          </a:p>
          <a:p>
            <a:r>
              <a:rPr lang="hr-BA" sz="2400"/>
              <a:t>4. Kada se pojavila današnja orkestralna harfa?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072312" cy="1571625"/>
          </a:xfrm>
        </p:spPr>
        <p:txBody>
          <a:bodyPr/>
          <a:lstStyle/>
          <a:p>
            <a:pPr eaLnBrk="1" hangingPunct="1"/>
            <a:r>
              <a:rPr lang="hr-HR" sz="2800" b="1" smtClean="0"/>
              <a:t>Zadatak3.</a:t>
            </a:r>
            <a:r>
              <a:rPr lang="hr-BA" sz="2800" b="1" smtClean="0"/>
              <a:t> </a:t>
            </a:r>
            <a:r>
              <a:rPr lang="hr-HR" sz="2800" smtClean="0"/>
              <a:t>Da biste obogatili znanje iz </a:t>
            </a:r>
            <a:r>
              <a:rPr lang="hr-HR" sz="2800" smtClean="0">
                <a:latin typeface="Arial" charset="0"/>
              </a:rPr>
              <a:t>g</a:t>
            </a:r>
            <a:r>
              <a:rPr lang="hr-HR" sz="2800" smtClean="0"/>
              <a:t>lazbene kulture pronađite na web stranicama uz pomoć tražilice Google odgovore na sljedeća pitanja:</a:t>
            </a:r>
            <a:endParaRPr lang="hr-BA" sz="280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286125"/>
            <a:ext cx="13573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643438"/>
            <a:ext cx="1071562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929188"/>
            <a:ext cx="13620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679950"/>
            <a:ext cx="31908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19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7887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algn="ctr" eaLnBrk="1" hangingPunct="1"/>
            <a:r>
              <a:rPr lang="hr-BA" sz="6600" b="1" smtClean="0">
                <a:latin typeface="Arial" charset="0"/>
                <a:cs typeface="Arial" charset="0"/>
              </a:rPr>
              <a:t>U pretragu weba</a:t>
            </a:r>
            <a:endParaRPr lang="hr-BA" sz="6600" smtClean="0">
              <a:latin typeface="Arial" charset="0"/>
              <a:cs typeface="Arial" charset="0"/>
            </a:endParaRPr>
          </a:p>
        </p:txBody>
      </p:sp>
      <p:pic>
        <p:nvPicPr>
          <p:cNvPr id="6147" name="Picture 3" descr="C:\Users\Matko\Desktop\afrika slike\New Folder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643063"/>
            <a:ext cx="40020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2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42938" y="2643188"/>
            <a:ext cx="65008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2400"/>
              <a:t>1. Koliko su visoki, a koliko široki Viktorijini slapovi?</a:t>
            </a:r>
            <a:endParaRPr lang="hr-BA" sz="2400"/>
          </a:p>
          <a:p>
            <a:r>
              <a:rPr lang="hr-HR" sz="2400"/>
              <a:t>2. U kojem gradu se nalazi Keopsova piramida?</a:t>
            </a:r>
            <a:endParaRPr lang="hr-BA" sz="2400"/>
          </a:p>
          <a:p>
            <a:r>
              <a:rPr lang="hr-HR" sz="2400"/>
              <a:t>3. Koje dvije boje se nalaze na zastavi Tunisa?</a:t>
            </a:r>
            <a:endParaRPr lang="hr-BA" sz="2400"/>
          </a:p>
          <a:p>
            <a:r>
              <a:rPr lang="hr-HR" sz="2400"/>
              <a:t>4. Kako se zove kralj Maroka?</a:t>
            </a:r>
            <a:endParaRPr lang="hr-BA" sz="2400"/>
          </a:p>
          <a:p>
            <a:r>
              <a:rPr lang="hr-HR" sz="2400"/>
              <a:t>5. Koji su službeni jezici u Južnoafričkoj republici?</a:t>
            </a:r>
            <a:endParaRPr lang="hr-BA" sz="240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7715250" cy="1571625"/>
          </a:xfrm>
        </p:spPr>
        <p:txBody>
          <a:bodyPr/>
          <a:lstStyle/>
          <a:p>
            <a:pPr eaLnBrk="1" hangingPunct="1"/>
            <a:r>
              <a:rPr lang="hr-HR" sz="2800" b="1" smtClean="0">
                <a:latin typeface="Arial" charset="0"/>
                <a:cs typeface="Arial" charset="0"/>
              </a:rPr>
              <a:t>Zadatak1. </a:t>
            </a:r>
            <a:r>
              <a:rPr lang="hr-HR" sz="2800" smtClean="0">
                <a:latin typeface="Arial" charset="0"/>
                <a:cs typeface="Arial" charset="0"/>
              </a:rPr>
              <a:t>Da biste obogatili znanje iz geografije pronađite na web stranicama uz pomoć tražilice Google odgovore na sljedeća pitanja:</a:t>
            </a:r>
            <a:endParaRPr lang="hr-BA" sz="2800" smtClean="0">
              <a:latin typeface="Arial" charset="0"/>
              <a:cs typeface="Arial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643188"/>
            <a:ext cx="742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71875"/>
            <a:ext cx="13382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20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831257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992888" cy="1571625"/>
          </a:xfrm>
        </p:spPr>
        <p:txBody>
          <a:bodyPr/>
          <a:lstStyle/>
          <a:p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dirty="0" smtClean="0"/>
              <a:t>Zadatak2.</a:t>
            </a:r>
            <a:r>
              <a:rPr lang="hr-BA" sz="2800" b="1" dirty="0" smtClean="0"/>
              <a:t> </a:t>
            </a:r>
            <a:br>
              <a:rPr lang="hr-BA" sz="2800" b="1" dirty="0" smtClean="0"/>
            </a:br>
            <a:r>
              <a:rPr lang="hr-HR" sz="2800" dirty="0" smtClean="0"/>
              <a:t> Pospremi  na svoje računalo sa adrese  </a:t>
            </a:r>
            <a:r>
              <a:rPr lang="hr-HR" sz="2800" u="sng" dirty="0" smtClean="0">
                <a:hlinkClick r:id="rId3"/>
              </a:rPr>
              <a:t>www.meteo.hr</a:t>
            </a:r>
            <a:r>
              <a:rPr lang="hr-HR" sz="2800" u="sng" dirty="0" smtClean="0"/>
              <a:t> </a:t>
            </a:r>
            <a:r>
              <a:rPr lang="hr-HR" sz="2800" dirty="0" smtClean="0"/>
              <a:t>stranicu s današnjom vremenskom prognozom  za Zlatar</a:t>
            </a:r>
            <a:br>
              <a:rPr lang="hr-HR" sz="2800" dirty="0" smtClean="0"/>
            </a:br>
            <a:endParaRPr lang="hr-BA" sz="2800" dirty="0" smtClean="0"/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0912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21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00125" y="714375"/>
            <a:ext cx="6972300" cy="1143000"/>
          </a:xfrm>
        </p:spPr>
        <p:txBody>
          <a:bodyPr/>
          <a:lstStyle/>
          <a:p>
            <a:r>
              <a:rPr lang="hr-BA" dirty="0" smtClean="0"/>
              <a:t>Istraži</a:t>
            </a:r>
            <a:r>
              <a:rPr lang="hr-BA" dirty="0" smtClean="0">
                <a:sym typeface="Wingdings" panose="05000000000000000000" pitchFamily="2" charset="2"/>
              </a:rPr>
              <a:t></a:t>
            </a:r>
            <a:endParaRPr lang="hr-BA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14375" y="1928813"/>
            <a:ext cx="5900738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sz="2400" smtClean="0"/>
              <a:t>1. Koja je razlika između Afričkog i Indijskog slona?</a:t>
            </a:r>
            <a:endParaRPr lang="hr-BA" sz="2400" smtClean="0"/>
          </a:p>
          <a:p>
            <a:pPr>
              <a:buFont typeface="Wingdings 2" pitchFamily="18" charset="2"/>
              <a:buNone/>
            </a:pPr>
            <a:r>
              <a:rPr lang="hr-HR" sz="2400" smtClean="0"/>
              <a:t>2. Od čega je sagrađena kapela na Mozambičkom otoku?</a:t>
            </a:r>
          </a:p>
          <a:p>
            <a:pPr>
              <a:buFont typeface="Wingdings 2" pitchFamily="18" charset="2"/>
              <a:buNone/>
            </a:pPr>
            <a:r>
              <a:rPr lang="hr-HR" sz="2400" smtClean="0"/>
              <a:t>3. Kolika je površina Gane?</a:t>
            </a:r>
          </a:p>
          <a:p>
            <a:pPr>
              <a:buFont typeface="Wingdings 2" pitchFamily="18" charset="2"/>
              <a:buNone/>
            </a:pPr>
            <a:r>
              <a:rPr lang="hr-BA" sz="2400" smtClean="0"/>
              <a:t>4. Kada je rođen Marin Držić, poznati dubrovčanin i hrvatski književnik. </a:t>
            </a:r>
          </a:p>
          <a:p>
            <a:pPr>
              <a:buFont typeface="Wingdings 2" pitchFamily="18" charset="2"/>
              <a:buNone/>
            </a:pPr>
            <a:r>
              <a:rPr lang="hr-BA" sz="2400" smtClean="0"/>
              <a:t>5. Kako se zove najpoznatiji talijanski vilionist?</a:t>
            </a:r>
          </a:p>
          <a:p>
            <a:pPr>
              <a:buFont typeface="Wingdings 2" pitchFamily="18" charset="2"/>
              <a:buNone/>
            </a:pPr>
            <a:endParaRPr lang="hr-BA" sz="2800" smtClean="0"/>
          </a:p>
          <a:p>
            <a:endParaRPr lang="hr-BA" sz="2800" smtClean="0"/>
          </a:p>
          <a:p>
            <a:endParaRPr lang="hr-BA" sz="2800" smtClean="0"/>
          </a:p>
          <a:p>
            <a:endParaRPr lang="hr-BA" smtClean="0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143125"/>
            <a:ext cx="2628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22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20701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/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Preuzmi na svoje računalo simbole zadanih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međunarodnih organizacija</a:t>
            </a:r>
            <a:r>
              <a:rPr lang="hr-HR" sz="3200" dirty="0" smtClean="0"/>
              <a:t>, dodaj ju u program za pisanje, ispod simbola upiši naziv organizacije i o čemu se ona brine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4258816" cy="33996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 UJEDINJENIH NARODA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 EUROPSKE UNIJE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UNICEF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UNESCO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NATO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FAO</a:t>
            </a:r>
          </a:p>
          <a:p>
            <a:pPr>
              <a:buFont typeface="Wingdings" pitchFamily="2" charset="2"/>
              <a:buChar char="q"/>
            </a:pP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8112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23</a:t>
            </a:fld>
            <a:endParaRPr lang="hr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tko\Desktop\afrika slike\New Folder\Search-Engine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4950"/>
            <a:ext cx="370363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067944" y="1285875"/>
            <a:ext cx="49331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BA" sz="2800" b="1" dirty="0">
                <a:solidFill>
                  <a:srgbClr val="FF0000"/>
                </a:solidFill>
              </a:rPr>
              <a:t>Tražilice</a:t>
            </a:r>
            <a:r>
              <a:rPr lang="hr-BA" sz="2800" b="1" dirty="0"/>
              <a:t> </a:t>
            </a:r>
            <a:r>
              <a:rPr lang="hr-BA" sz="2800" b="1" dirty="0" smtClean="0">
                <a:sym typeface="Wingdings" pitchFamily="2" charset="2"/>
              </a:rPr>
              <a:t></a:t>
            </a:r>
            <a:r>
              <a:rPr lang="hr-BA" sz="2800" b="1" dirty="0" smtClean="0"/>
              <a:t> </a:t>
            </a:r>
            <a:r>
              <a:rPr lang="hr-BA" sz="2800" dirty="0" smtClean="0"/>
              <a:t>su web-stranice </a:t>
            </a:r>
            <a:r>
              <a:rPr lang="hr-BA" sz="2800" dirty="0"/>
              <a:t>namijenjene pronalaženju podataka na Webu.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500563" y="4786313"/>
            <a:ext cx="44379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BA" sz="2400" dirty="0"/>
              <a:t>Primjer: </a:t>
            </a:r>
            <a:r>
              <a:rPr lang="hr-BA" sz="2400" dirty="0" smtClean="0"/>
              <a:t>Google, AltaVista, Ask,</a:t>
            </a:r>
          </a:p>
          <a:p>
            <a:r>
              <a:rPr lang="hr-BA" sz="2400" dirty="0"/>
              <a:t> </a:t>
            </a:r>
            <a:r>
              <a:rPr lang="hr-BA" sz="2400" dirty="0" smtClean="0"/>
              <a:t>             Pogodak</a:t>
            </a:r>
            <a:r>
              <a:rPr lang="hr-HR" sz="2400" dirty="0" smtClean="0"/>
              <a:t> </a:t>
            </a:r>
            <a:endParaRPr lang="hr-BA" sz="2400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3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/>
      <p:bldP spid="717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71500" y="12144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BA" sz="4400" dirty="0">
                <a:solidFill>
                  <a:schemeClr val="accent1">
                    <a:lumMod val="75000"/>
                  </a:schemeClr>
                </a:solidFill>
              </a:rPr>
              <a:t>Istražimo kada i gdje je rođen </a:t>
            </a:r>
            <a:r>
              <a:rPr lang="hr-BA" sz="4400" dirty="0" err="1">
                <a:solidFill>
                  <a:schemeClr val="accent1">
                    <a:lumMod val="75000"/>
                  </a:schemeClr>
                </a:solidFill>
              </a:rPr>
              <a:t>Wolfgang</a:t>
            </a:r>
            <a:r>
              <a:rPr lang="hr-BA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BA" sz="4400" dirty="0" err="1">
                <a:solidFill>
                  <a:schemeClr val="accent1">
                    <a:lumMod val="75000"/>
                  </a:schemeClr>
                </a:solidFill>
              </a:rPr>
              <a:t>Amadeus</a:t>
            </a:r>
            <a:r>
              <a:rPr lang="hr-BA" sz="4400" dirty="0">
                <a:solidFill>
                  <a:schemeClr val="accent1">
                    <a:lumMod val="75000"/>
                  </a:schemeClr>
                </a:solidFill>
              </a:rPr>
              <a:t> Mozart</a:t>
            </a:r>
            <a:r>
              <a:rPr lang="hr-BA" sz="44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hr-B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214688"/>
            <a:ext cx="3276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E2DC-9BF0-46E8-B81D-15D5C964EC5D}" type="slidenum">
              <a:rPr lang="hr-BA" smtClean="0"/>
              <a:pPr>
                <a:defRPr/>
              </a:pPr>
              <a:t>4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611560" y="620688"/>
            <a:ext cx="8229600" cy="492125"/>
          </a:xfrm>
        </p:spPr>
        <p:txBody>
          <a:bodyPr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hr-BA" dirty="0" smtClean="0">
                <a:latin typeface="Arial" charset="0"/>
                <a:cs typeface="Arial" charset="0"/>
              </a:rPr>
              <a:t>Upišimo u tražilicu </a:t>
            </a:r>
            <a:r>
              <a:rPr lang="hr-BA" dirty="0" err="1" smtClean="0">
                <a:latin typeface="Arial" charset="0"/>
                <a:cs typeface="Arial" charset="0"/>
              </a:rPr>
              <a:t>Wolfgang</a:t>
            </a:r>
            <a:r>
              <a:rPr lang="hr-BA" dirty="0" smtClean="0">
                <a:latin typeface="Arial" charset="0"/>
                <a:cs typeface="Arial" charset="0"/>
              </a:rPr>
              <a:t> </a:t>
            </a:r>
            <a:r>
              <a:rPr lang="hr-BA" dirty="0" err="1" smtClean="0">
                <a:latin typeface="Arial" charset="0"/>
                <a:cs typeface="Arial" charset="0"/>
              </a:rPr>
              <a:t>Amadeus</a:t>
            </a:r>
            <a:r>
              <a:rPr lang="hr-BA" dirty="0" smtClean="0">
                <a:latin typeface="Arial" charset="0"/>
                <a:cs typeface="Arial" charset="0"/>
              </a:rPr>
              <a:t> Mozart</a:t>
            </a:r>
            <a:r>
              <a:rPr lang="hr-BA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0"/>
          <a:stretch/>
        </p:blipFill>
        <p:spPr bwMode="auto">
          <a:xfrm>
            <a:off x="4869" y="1124744"/>
            <a:ext cx="9139131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Left Arrow 6"/>
          <p:cNvSpPr/>
          <p:nvPr/>
        </p:nvSpPr>
        <p:spPr>
          <a:xfrm rot="3743981">
            <a:off x="5207660" y="19398"/>
            <a:ext cx="378417" cy="3938882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BA">
              <a:solidFill>
                <a:schemeClr val="tx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932040" y="3789040"/>
            <a:ext cx="403244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2"/>
                </a:solidFill>
              </a:rPr>
              <a:t>Tražilica traži stranice koje sadrže zadane pojmove ili ključne riječi</a:t>
            </a:r>
            <a:endParaRPr lang="hr-HR" sz="2400" b="1" dirty="0">
              <a:solidFill>
                <a:schemeClr val="bg2"/>
              </a:solidFill>
            </a:endParaRP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2E2DC-9BF0-46E8-B81D-15D5C964EC5D}" type="slidenum">
              <a:rPr lang="hr-BA" smtClean="0"/>
              <a:pPr>
                <a:defRPr/>
              </a:pPr>
              <a:t>5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allAtOnce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518943" y="1556792"/>
            <a:ext cx="3535808" cy="3970318"/>
          </a:xfrm>
          <a:prstGeom prst="rect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BA" sz="2800" dirty="0" smtClean="0"/>
              <a:t>Rezultat </a:t>
            </a:r>
            <a:r>
              <a:rPr lang="hr-BA" sz="2800" dirty="0"/>
              <a:t>pretrage </a:t>
            </a:r>
            <a:r>
              <a:rPr lang="hr-BA" sz="2800" dirty="0" smtClean="0"/>
              <a:t>su </a:t>
            </a:r>
            <a:r>
              <a:rPr lang="hr-BA" sz="2800" b="1" dirty="0" smtClean="0">
                <a:solidFill>
                  <a:srgbClr val="FF0000"/>
                </a:solidFill>
              </a:rPr>
              <a:t>veze </a:t>
            </a:r>
            <a:r>
              <a:rPr lang="hr-BA" sz="2800" b="1" dirty="0"/>
              <a:t>(</a:t>
            </a:r>
            <a:r>
              <a:rPr lang="hr-BA" sz="2800" b="1" dirty="0" smtClean="0">
                <a:solidFill>
                  <a:srgbClr val="FF0000"/>
                </a:solidFill>
              </a:rPr>
              <a:t>linkovi</a:t>
            </a:r>
            <a:r>
              <a:rPr lang="hr-BA" sz="2800" b="1" dirty="0" smtClean="0"/>
              <a:t>)</a:t>
            </a:r>
            <a:r>
              <a:rPr lang="hr-BA" sz="2800" dirty="0" smtClean="0"/>
              <a:t> </a:t>
            </a:r>
            <a:r>
              <a:rPr lang="hr-BA" sz="2800" dirty="0"/>
              <a:t>do stranica na kojima bi se mogle nalaziti tražene </a:t>
            </a:r>
            <a:r>
              <a:rPr lang="hr-BA" sz="2800" dirty="0" smtClean="0"/>
              <a:t>informacije.</a:t>
            </a:r>
          </a:p>
          <a:p>
            <a:r>
              <a:rPr lang="hr-BA" sz="2800" dirty="0" smtClean="0">
                <a:solidFill>
                  <a:srgbClr val="FF0000"/>
                </a:solidFill>
              </a:rPr>
              <a:t>LINK</a:t>
            </a:r>
            <a:r>
              <a:rPr lang="hr-BA" sz="2800" dirty="0" smtClean="0"/>
              <a:t> je </a:t>
            </a:r>
            <a:r>
              <a:rPr lang="hr-BA" sz="2800" dirty="0" smtClean="0">
                <a:sym typeface="Wingdings" pitchFamily="2" charset="2"/>
              </a:rPr>
              <a:t>označen sa</a:t>
            </a:r>
          </a:p>
          <a:p>
            <a:r>
              <a:rPr lang="hr-BA" sz="2800" dirty="0"/>
              <a:t>r</a:t>
            </a:r>
            <a:r>
              <a:rPr lang="hr-BA" sz="2800" dirty="0" smtClean="0"/>
              <a:t>učicom ili podvučenim tekstom </a:t>
            </a:r>
          </a:p>
          <a:p>
            <a:r>
              <a:rPr lang="hr-BA" sz="2800" dirty="0" smtClean="0"/>
              <a:t> </a:t>
            </a:r>
            <a:endParaRPr lang="hr-BA" sz="2800" dirty="0"/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000125"/>
          </a:xfrm>
        </p:spPr>
        <p:txBody>
          <a:bodyPr/>
          <a:lstStyle/>
          <a:p>
            <a:pPr algn="ctr" eaLnBrk="1" hangingPunct="1"/>
            <a:r>
              <a:rPr lang="hr-BA" sz="4800" smtClean="0">
                <a:latin typeface="Arial" charset="0"/>
                <a:cs typeface="Arial" charset="0"/>
              </a:rPr>
              <a:t>Rezultati pretrage</a:t>
            </a:r>
          </a:p>
        </p:txBody>
      </p:sp>
      <p:pic>
        <p:nvPicPr>
          <p:cNvPr id="6" name="Slika 5"/>
          <p:cNvPicPr/>
          <p:nvPr/>
        </p:nvPicPr>
        <p:blipFill>
          <a:blip r:embed="rId3" cstate="print"/>
          <a:srcRect t="15098" r="50570" b="12094"/>
          <a:stretch>
            <a:fillRect/>
          </a:stretch>
        </p:blipFill>
        <p:spPr bwMode="auto">
          <a:xfrm>
            <a:off x="0" y="1355982"/>
            <a:ext cx="5500688" cy="541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2857501" y="2492895"/>
            <a:ext cx="2722611" cy="93553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pic>
        <p:nvPicPr>
          <p:cNvPr id="1026" name="Picture 2" descr="http://t1.gstatic.com/images?q=tbn:ANd9GcQqaSWAn_HRBBHLJCl09R6OS3UyadZj20BwIiYd1r_10nVz0m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35" y="5661248"/>
            <a:ext cx="24860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6</a:t>
            </a:fld>
            <a:endParaRPr lang="hr-B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allAtOnce" animBg="1"/>
      <p:bldP spid="13316" grpId="0"/>
      <p:bldP spid="13320" grpId="0" animBg="1"/>
      <p:bldP spid="133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r>
              <a:rPr lang="hr-HR" sz="3200" b="1" dirty="0"/>
              <a:t>U mapu svojeg razreda pospremi jednu web-stranicu  o </a:t>
            </a:r>
            <a:r>
              <a:rPr lang="hr-HR" sz="3200" b="1" dirty="0" err="1"/>
              <a:t>Wolfgangu</a:t>
            </a:r>
            <a:r>
              <a:rPr lang="hr-HR" sz="3200" b="1" dirty="0"/>
              <a:t> </a:t>
            </a:r>
            <a:r>
              <a:rPr lang="hr-HR" sz="3200" b="1" dirty="0" err="1"/>
              <a:t>Amadeusu</a:t>
            </a:r>
            <a:r>
              <a:rPr lang="hr-HR" sz="3200" b="1" dirty="0"/>
              <a:t> Mozartu</a:t>
            </a:r>
            <a:endParaRPr lang="hr-HR" sz="3200" dirty="0"/>
          </a:p>
        </p:txBody>
      </p:sp>
      <p:pic>
        <p:nvPicPr>
          <p:cNvPr id="5" name="Rezervirano mjesto sadržaja 4"/>
          <p:cNvPicPr>
            <a:picLocks noGrp="1"/>
          </p:cNvPicPr>
          <p:nvPr>
            <p:ph idx="1"/>
          </p:nvPr>
        </p:nvPicPr>
        <p:blipFill>
          <a:blip r:embed="rId2" cstate="print"/>
          <a:srcRect t="14833" r="515" b="4706"/>
          <a:stretch>
            <a:fillRect/>
          </a:stretch>
        </p:blipFill>
        <p:spPr bwMode="auto">
          <a:xfrm>
            <a:off x="0" y="1772816"/>
            <a:ext cx="9144000" cy="50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7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3077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704850"/>
            <a:ext cx="8579296" cy="1143000"/>
          </a:xfrm>
        </p:spPr>
        <p:txBody>
          <a:bodyPr/>
          <a:lstStyle/>
          <a:p>
            <a:pPr algn="ctr"/>
            <a:r>
              <a:rPr lang="hr-HR" sz="3600" b="1" dirty="0" smtClean="0"/>
              <a:t>Pospremanje web-stranica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389437"/>
          </a:xfrm>
        </p:spPr>
        <p:txBody>
          <a:bodyPr/>
          <a:lstStyle/>
          <a:p>
            <a:pPr lvl="1"/>
            <a:r>
              <a:rPr lang="hr-HR" dirty="0" smtClean="0"/>
              <a:t>DATOTEKA</a:t>
            </a:r>
            <a:r>
              <a:rPr lang="hr-HR" dirty="0" smtClean="0">
                <a:sym typeface="Wingdings" pitchFamily="2" charset="2"/>
              </a:rPr>
              <a:t>SPREMI STRANICU KAOodaberi mapu u koju ćeš pospremiti stranicu</a:t>
            </a:r>
          </a:p>
          <a:p>
            <a:pPr lvl="1"/>
            <a:r>
              <a:rPr lang="hr-HR" dirty="0">
                <a:sym typeface="Wingdings" pitchFamily="2" charset="2"/>
              </a:rPr>
              <a:t>p</a:t>
            </a:r>
            <a:r>
              <a:rPr lang="hr-HR" dirty="0" smtClean="0">
                <a:sym typeface="Wingdings" pitchFamily="2" charset="2"/>
              </a:rPr>
              <a:t>rilikom pospremanja stranice „dobijemo” nekoliko ikona</a:t>
            </a:r>
            <a:endParaRPr lang="hr-HR" dirty="0"/>
          </a:p>
        </p:txBody>
      </p:sp>
      <p:pic>
        <p:nvPicPr>
          <p:cNvPr id="5" name="Slika 4"/>
          <p:cNvPicPr/>
          <p:nvPr/>
        </p:nvPicPr>
        <p:blipFill>
          <a:blip r:embed="rId2" cstate="print"/>
          <a:srcRect l="71589" t="11373" r="24771" b="59804"/>
          <a:stretch>
            <a:fillRect/>
          </a:stretch>
        </p:blipFill>
        <p:spPr bwMode="auto">
          <a:xfrm>
            <a:off x="5868144" y="3933056"/>
            <a:ext cx="1763762" cy="26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8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2947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Izdvoji jednu sliku </a:t>
            </a:r>
            <a:r>
              <a:rPr lang="hr-HR" sz="4400" b="1" dirty="0" err="1" smtClean="0"/>
              <a:t>Wolfganga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Amadeusa</a:t>
            </a:r>
            <a:r>
              <a:rPr lang="hr-HR" sz="4400" b="1" dirty="0" smtClean="0"/>
              <a:t> Mozarta</a:t>
            </a:r>
            <a:r>
              <a:rPr lang="hr-HR" sz="4400" b="1" dirty="0" smtClean="0">
                <a:sym typeface="Wingdings" pitchFamily="2" charset="2"/>
              </a:rPr>
              <a:t></a:t>
            </a:r>
            <a:r>
              <a:rPr lang="hr-HR" sz="4400" dirty="0" smtClean="0"/>
              <a:t>  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srednje veličine</a:t>
            </a:r>
          </a:p>
          <a:p>
            <a:r>
              <a:rPr lang="hr-HR" dirty="0" smtClean="0"/>
              <a:t>crno-bijela slika</a:t>
            </a:r>
          </a:p>
          <a:p>
            <a:r>
              <a:rPr lang="hr-HR" dirty="0" smtClean="0"/>
              <a:t>isječak crteža</a:t>
            </a:r>
          </a:p>
          <a:p>
            <a:r>
              <a:rPr lang="hr-HR" dirty="0"/>
              <a:t>p</a:t>
            </a:r>
            <a:r>
              <a:rPr lang="hr-HR" dirty="0" smtClean="0"/>
              <a:t>ospremi sliku u mapu svojeg razreda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7005C-17A2-4088-A260-3AECDB68AC13}" type="slidenum">
              <a:rPr lang="hr-BA" smtClean="0"/>
              <a:pPr>
                <a:defRPr/>
              </a:pPr>
              <a:t>9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3771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1491</TotalTime>
  <Words>1192</Words>
  <Application>Microsoft Office PowerPoint</Application>
  <PresentationFormat>Prikaz na zaslonu (4:3)</PresentationFormat>
  <Paragraphs>168</Paragraphs>
  <Slides>23</Slides>
  <Notes>17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Flow</vt:lpstr>
      <vt:lpstr>PowerPointova prezentacija</vt:lpstr>
      <vt:lpstr>U pretragu weba</vt:lpstr>
      <vt:lpstr>PowerPointova prezentacija</vt:lpstr>
      <vt:lpstr>PowerPointova prezentacija</vt:lpstr>
      <vt:lpstr>PowerPointova prezentacija</vt:lpstr>
      <vt:lpstr>Rezultati pretrage</vt:lpstr>
      <vt:lpstr>U mapu svojeg razreda pospremi jednu web-stranicu  o Wolfgangu Amadeusu Mozartu</vt:lpstr>
      <vt:lpstr>Pospremanje web-stranica</vt:lpstr>
      <vt:lpstr>Izdvoji jednu sliku Wolfganga Amadeusa Mozarta  </vt:lpstr>
      <vt:lpstr>Spremanje sadržaja s Web-a </vt:lpstr>
      <vt:lpstr>Poznate tražilice:</vt:lpstr>
      <vt:lpstr>PowerPointova prezentacija</vt:lpstr>
      <vt:lpstr>Smjernice za pretragu</vt:lpstr>
      <vt:lpstr>Ponovimo!</vt:lpstr>
      <vt:lpstr>PowerPointova prezentacija</vt:lpstr>
      <vt:lpstr>PowerPointova prezentacija</vt:lpstr>
      <vt:lpstr>PowerPointova prezentacija</vt:lpstr>
      <vt:lpstr>Zadatak1. Da biste obogatili znanje iz povijesti pronađite uz pomoć tražilice Google odgovore na sljedeća pitanja o:</vt:lpstr>
      <vt:lpstr>Zadatak3. Da biste obogatili znanje iz glazbene kulture pronađite na web stranicama uz pomoć tražilice Google odgovore na sljedeća pitanja:</vt:lpstr>
      <vt:lpstr>Zadatak1. Da biste obogatili znanje iz geografije pronađite na web stranicama uz pomoć tražilice Google odgovore na sljedeća pitanja:</vt:lpstr>
      <vt:lpstr>   Zadatak2.   Pospremi  na svoje računalo sa adrese  www.meteo.hr stranicu s današnjom vremenskom prognozom  za Zlatar </vt:lpstr>
      <vt:lpstr>Istraži</vt:lpstr>
      <vt:lpstr>    Preuzmi na svoje računalo simbole zadanih međunarodnih organizacija, dodaj ju u program za pisanje, ispod simbola upiši naziv organizacije i o čemu se ona brine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Matko</dc:creator>
  <cp:lastModifiedBy>Nina</cp:lastModifiedBy>
  <cp:revision>106</cp:revision>
  <dcterms:created xsi:type="dcterms:W3CDTF">2009-02-01T17:38:08Z</dcterms:created>
  <dcterms:modified xsi:type="dcterms:W3CDTF">2014-02-24T23:09:52Z</dcterms:modified>
</cp:coreProperties>
</file>