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395" r:id="rId4"/>
    <p:sldId id="259" r:id="rId5"/>
    <p:sldId id="396" r:id="rId6"/>
    <p:sldId id="258" r:id="rId7"/>
    <p:sldId id="397" r:id="rId8"/>
    <p:sldId id="302" r:id="rId9"/>
    <p:sldId id="398" r:id="rId10"/>
    <p:sldId id="304" r:id="rId11"/>
    <p:sldId id="399" r:id="rId12"/>
    <p:sldId id="306" r:id="rId13"/>
    <p:sldId id="400" r:id="rId14"/>
    <p:sldId id="382" r:id="rId15"/>
    <p:sldId id="401" r:id="rId16"/>
    <p:sldId id="384" r:id="rId17"/>
    <p:sldId id="402" r:id="rId18"/>
    <p:sldId id="310" r:id="rId19"/>
    <p:sldId id="403" r:id="rId20"/>
    <p:sldId id="312" r:id="rId21"/>
    <p:sldId id="404" r:id="rId22"/>
    <p:sldId id="314" r:id="rId23"/>
    <p:sldId id="405" r:id="rId24"/>
    <p:sldId id="390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2" r:id="rId42"/>
    <p:sldId id="423" r:id="rId43"/>
    <p:sldId id="424" r:id="rId44"/>
    <p:sldId id="425" r:id="rId45"/>
    <p:sldId id="426" r:id="rId46"/>
    <p:sldId id="429" r:id="rId47"/>
    <p:sldId id="430" r:id="rId48"/>
    <p:sldId id="427" r:id="rId49"/>
    <p:sldId id="428" r:id="rId50"/>
    <p:sldId id="393" r:id="rId51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>
      <p:cViewPr varScale="1">
        <p:scale>
          <a:sx n="85" d="100"/>
          <a:sy n="85" d="100"/>
        </p:scale>
        <p:origin x="103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C85CD-9A30-45C3-AD5D-3A82AA53D773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8FFF-1F7D-4802-BFBE-7079B5A8F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920B3-C027-476D-BD0C-6CE73BA6BE0F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3E52-968A-4F04-B313-861E9289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A87A-F954-4766-8522-C38CF89929A8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9AC91-B359-48A4-975C-1EFF99E77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B7FF-7A97-4171-842A-41E64A74BD97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8F3E1-00E6-4A75-B7ED-60198FB23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485C-0B8D-47D8-AB59-42A1EDF9658C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680F-8F1A-4D7B-9204-6D28E9C3D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6823-3EAA-4C29-A133-A52BACE4C976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21E6-7CB7-47C6-8633-B9EEBC05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F22E-EED8-4125-BFFB-4845F711E1F8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55C7A-96AF-47D3-8D26-8E065FFAC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54ED-5F12-41C1-A72E-8EF02AC595C2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B587-2D6F-4C04-A942-5885A4FE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C315-EA2F-4E6C-AFDA-CB16A3F31889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5AEA3-7A3A-4438-AD26-68BE9A438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F385-E104-4844-A7D1-CE44FACDBEF8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2C4C-A052-4F8C-B388-FC966BAA0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4330-5880-4DC3-ADDA-C17284823DE8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F475-832C-4F2C-ACE0-728152496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 naslova matrice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stilove teksta matrice</a:t>
            </a:r>
          </a:p>
          <a:p>
            <a:pPr lvl="1"/>
            <a:r>
              <a:rPr lang="en-US"/>
              <a:t>Druga razina</a:t>
            </a:r>
          </a:p>
          <a:p>
            <a:pPr lvl="2"/>
            <a:r>
              <a:rPr lang="en-US"/>
              <a:t>Treća razina</a:t>
            </a:r>
          </a:p>
          <a:p>
            <a:pPr lvl="3"/>
            <a:r>
              <a:rPr lang="en-US"/>
              <a:t>Četvrta razina</a:t>
            </a:r>
          </a:p>
          <a:p>
            <a:pPr lvl="4"/>
            <a:r>
              <a:rPr lang="en-US"/>
              <a:t>Peta razina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B3603-F99A-4B46-B08E-B11F788C7709}" type="datetimeFigureOut">
              <a:rPr lang="en-US"/>
              <a:pPr>
                <a:defRPr/>
              </a:pPr>
              <a:t>6/8/2022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85BA81-84FF-4B9F-A2A4-E23DD3DDF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4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45" r:id="rId9"/>
    <p:sldLayoutId id="2147483736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85850" y="785794"/>
            <a:ext cx="9606322" cy="571504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KEKEČEVE ZGODE</a:t>
            </a:r>
            <a:endParaRPr lang="hr-HR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11188" y="5949312"/>
            <a:ext cx="7417196" cy="427456"/>
          </a:xfrm>
        </p:spPr>
        <p:txBody>
          <a:bodyPr/>
          <a:lstStyle/>
          <a:p>
            <a:pPr marR="0" algn="ctr">
              <a:lnSpc>
                <a:spcPct val="90000"/>
              </a:lnSpc>
            </a:pPr>
            <a:r>
              <a:rPr lang="hr-HR" sz="3200" b="1" dirty="0">
                <a:solidFill>
                  <a:srgbClr val="000099"/>
                </a:solidFill>
                <a:latin typeface="Comic Sans MS" pitchFamily="66" charset="0"/>
              </a:rPr>
              <a:t>Josip </a:t>
            </a:r>
            <a:r>
              <a:rPr lang="hr-HR" sz="3200" b="1" dirty="0" err="1">
                <a:solidFill>
                  <a:srgbClr val="000099"/>
                </a:solidFill>
                <a:latin typeface="Comic Sans MS" pitchFamily="66" charset="0"/>
              </a:rPr>
              <a:t>Vandot</a:t>
            </a:r>
            <a:endParaRPr lang="hr-HR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27650" name="Picture 2" descr="Slikovni rezultat za KEKE&amp;Ccaron;EVE ZG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95676"/>
            <a:ext cx="3240360" cy="41152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200" dirty="0">
                <a:latin typeface="Comic Sans MS" pitchFamily="66" charset="0"/>
              </a:rPr>
            </a:b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5. KEKEC JE:</a:t>
            </a: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539551" y="1988841"/>
            <a:ext cx="8158361" cy="4536503"/>
          </a:xfrm>
        </p:spPr>
        <p:txBody>
          <a:bodyPr/>
          <a:lstStyle/>
          <a:p>
            <a:pPr marL="514350" indent="-51435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HRABAR DJEČAK</a:t>
            </a:r>
          </a:p>
          <a:p>
            <a:pPr marL="514350" indent="-51435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BOJAŽLJIV DJEČAK</a:t>
            </a: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STIDLJIV DJEČAK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200" dirty="0">
                <a:latin typeface="Comic Sans MS" pitchFamily="66" charset="0"/>
              </a:rPr>
            </a:b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5. KEKEC JE:</a:t>
            </a: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539551" y="1988841"/>
            <a:ext cx="8158361" cy="4536503"/>
          </a:xfrm>
        </p:spPr>
        <p:txBody>
          <a:bodyPr/>
          <a:lstStyle/>
          <a:p>
            <a:pPr marL="514350" indent="-514350">
              <a:buNone/>
            </a:pPr>
            <a:r>
              <a:rPr lang="hr-HR" sz="3200" dirty="0">
                <a:solidFill>
                  <a:srgbClr val="FF0000"/>
                </a:solidFill>
                <a:latin typeface="Comic Sans MS" pitchFamily="66" charset="0"/>
              </a:rPr>
              <a:t>A) HRABAR DJEČAK</a:t>
            </a:r>
          </a:p>
          <a:p>
            <a:pPr marL="514350" indent="-51435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BOJAŽLJIV DJEČAK</a:t>
            </a: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STIDLJIV DJEČAK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i-FI" sz="3200" b="1" dirty="0">
                <a:solidFill>
                  <a:schemeClr val="bg1"/>
                </a:solidFill>
                <a:latin typeface="Comic Sans MS" pitchFamily="66" charset="0"/>
              </a:rPr>
              <a:t>6.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 KOGA SU U ŠUMI TRAŽILI KEKEC I TINKA?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539551" y="2204865"/>
            <a:ext cx="8158361" cy="4176463"/>
          </a:xfrm>
        </p:spPr>
        <p:txBody>
          <a:bodyPr/>
          <a:lstStyle/>
          <a:p>
            <a:pPr marL="514350" indent="-51435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TETU NEŽARU</a:t>
            </a:r>
          </a:p>
          <a:p>
            <a:pPr marL="514350" indent="-51435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B)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TATU</a:t>
            </a: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JERICU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i-FI" sz="3200" b="1" dirty="0">
                <a:solidFill>
                  <a:schemeClr val="bg1"/>
                </a:solidFill>
                <a:latin typeface="Comic Sans MS" pitchFamily="66" charset="0"/>
              </a:rPr>
              <a:t>6.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 KOGA SU U ŠUMI TRAŽILI KEKEC I TINKA?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539551" y="2204865"/>
            <a:ext cx="8158361" cy="4176463"/>
          </a:xfrm>
        </p:spPr>
        <p:txBody>
          <a:bodyPr/>
          <a:lstStyle/>
          <a:p>
            <a:pPr marL="514350" indent="-51435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TETU NEŽARU</a:t>
            </a:r>
          </a:p>
          <a:p>
            <a:pPr marL="514350" indent="-51435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B)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TATU</a:t>
            </a: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rgbClr val="FF0000"/>
                </a:solidFill>
                <a:latin typeface="Comic Sans MS" pitchFamily="66" charset="0"/>
              </a:rPr>
              <a:t>C) </a:t>
            </a:r>
            <a:r>
              <a:rPr lang="hr-HR" sz="3200" dirty="0">
                <a:solidFill>
                  <a:srgbClr val="FF0000"/>
                </a:solidFill>
                <a:latin typeface="Comic Sans MS" pitchFamily="66" charset="0"/>
              </a:rPr>
              <a:t>JERICU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7</a:t>
            </a:r>
            <a:r>
              <a:rPr lang="fi-FI" sz="3200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 TKO JE U ŠUMI UGANUO NOGU?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539551" y="2204865"/>
            <a:ext cx="8158361" cy="4320479"/>
          </a:xfrm>
        </p:spPr>
        <p:txBody>
          <a:bodyPr/>
          <a:lstStyle/>
          <a:p>
            <a:pPr marL="514350" indent="-51435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KEKEC</a:t>
            </a:r>
          </a:p>
          <a:p>
            <a:pPr marL="514350" indent="-51435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B)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TINKA</a:t>
            </a: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JERICA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7</a:t>
            </a:r>
            <a:r>
              <a:rPr lang="fi-FI" sz="3200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 TKO JE U ŠUMI UGANUO NOGU?</a:t>
            </a: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539551" y="2204865"/>
            <a:ext cx="8158361" cy="4320479"/>
          </a:xfrm>
        </p:spPr>
        <p:txBody>
          <a:bodyPr/>
          <a:lstStyle/>
          <a:p>
            <a:pPr marL="514350" indent="-51435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KEKEC</a:t>
            </a:r>
          </a:p>
          <a:p>
            <a:pPr marL="514350" indent="-51435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rgbClr val="FF0000"/>
                </a:solidFill>
                <a:latin typeface="Comic Sans MS" pitchFamily="66" charset="0"/>
              </a:rPr>
              <a:t>B) </a:t>
            </a:r>
            <a:r>
              <a:rPr lang="hr-HR" sz="3200" dirty="0">
                <a:solidFill>
                  <a:srgbClr val="FF0000"/>
                </a:solidFill>
                <a:latin typeface="Comic Sans MS" pitchFamily="66" charset="0"/>
              </a:rPr>
              <a:t>TINKA</a:t>
            </a: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JERICA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200" dirty="0">
                <a:latin typeface="Comic Sans MS" pitchFamily="66" charset="0"/>
              </a:rPr>
            </a:b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8. KAKO JE KEKEC POMOGAO TINKI KADA VIŠE NIJE MOGLA HODATI?</a:t>
            </a: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88841"/>
            <a:ext cx="8229600" cy="4869160"/>
          </a:xfrm>
        </p:spPr>
        <p:txBody>
          <a:bodyPr/>
          <a:lstStyle/>
          <a:p>
            <a:pPr marL="514350" indent="-51435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UZEO JU JE U NARUČJE I NOSIO</a:t>
            </a:r>
          </a:p>
          <a:p>
            <a:pPr marL="514350" indent="-51435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BIO JE POKRAJ NJE I ZASPALI SU</a:t>
            </a: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DOZIVAO JE UPOMOĆ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200" dirty="0">
                <a:latin typeface="Comic Sans MS" pitchFamily="66" charset="0"/>
              </a:rPr>
            </a:b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8. KAKO JE KEKEC POMOGAO TINKI KADA VIŠE NIJE MOGLA HODATI?</a:t>
            </a: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88841"/>
            <a:ext cx="8229600" cy="4869160"/>
          </a:xfrm>
        </p:spPr>
        <p:txBody>
          <a:bodyPr/>
          <a:lstStyle/>
          <a:p>
            <a:pPr marL="514350" indent="-514350">
              <a:buNone/>
            </a:pPr>
            <a:r>
              <a:rPr lang="hr-HR" sz="3200" dirty="0">
                <a:solidFill>
                  <a:srgbClr val="FF0000"/>
                </a:solidFill>
                <a:latin typeface="Comic Sans MS" pitchFamily="66" charset="0"/>
              </a:rPr>
              <a:t>A) UZEO JU JE U NARUČJE I NOSIO</a:t>
            </a:r>
          </a:p>
          <a:p>
            <a:pPr marL="514350" indent="-51435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BIO JE POKRAJ NJE I ZASPALI SU</a:t>
            </a: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sv-SE" sz="3200" dirty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DOZIVAO JE UPOMOĆ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sv-SE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9. ŠTO SU KEKEC I TINKA UGLEDALI ISPOD PLANINE?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5"/>
            <a:ext cx="8229600" cy="465313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A) KOLIBU OD DRVA</a:t>
            </a:r>
          </a:p>
          <a:p>
            <a:pPr marL="495300" indent="-495300">
              <a:buFont typeface="Wingdings 2" pitchFamily="18" charset="2"/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B) KOLIBU OD SLAME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C) KOLIBU OD BIJELOG KAMENA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9. ŠTO SU KEKEC I TINKA UGLEDALI ISPOD PLANINE?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5"/>
            <a:ext cx="8229600" cy="4653136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A) KOLIBU OD DRVA</a:t>
            </a:r>
          </a:p>
          <a:p>
            <a:pPr marL="495300" indent="-495300">
              <a:buFont typeface="Wingdings 2" pitchFamily="18" charset="2"/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B) KOLIBU OD SLAME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rgbClr val="FF0000"/>
                </a:solidFill>
                <a:latin typeface="Comic Sans MS" pitchFamily="66" charset="0"/>
              </a:rPr>
              <a:t>C) KOLIBU OD BIJELOG KAMENA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KAKO SE ZOVE KEKEČEVA MLAĐA SESTRICA?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468563"/>
            <a:ext cx="8229600" cy="43894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TONKA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TINKA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C) TINA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355998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10. ŠTO JE KEKEC NAŠAO U KOLIBI I PRIPREMIO ZA JELO?   </a:t>
            </a:r>
            <a:b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</a:br>
            <a:endParaRPr lang="hr-HR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132857"/>
            <a:ext cx="8229600" cy="4725144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A) MESO I KRUMPIR</a:t>
            </a:r>
          </a:p>
          <a:p>
            <a:pPr marL="495300" indent="-495300">
              <a:buFont typeface="Wingdings 2" pitchFamily="18" charset="2"/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B) GRAH I ZELJE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C) MLIJEKO I RAŽENI KRUH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355998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10. ŠTO JE KEKEC NAŠAO U KOLIBI I PRIPREMIO ZA JELO?   </a:t>
            </a:r>
            <a:b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</a:br>
            <a:endParaRPr lang="hr-HR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132857"/>
            <a:ext cx="8229600" cy="4725144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A) MESO I KRUMPIR</a:t>
            </a:r>
          </a:p>
          <a:p>
            <a:pPr marL="495300" indent="-495300">
              <a:buFont typeface="Wingdings 2" pitchFamily="18" charset="2"/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B) GRAH I ZELJE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rgbClr val="FF0000"/>
                </a:solidFill>
                <a:latin typeface="Comic Sans MS" pitchFamily="66" charset="0"/>
              </a:rPr>
              <a:t>C) MLIJEKO I RAŽENI KRUH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sz="3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11. TKO JE UŠAO U KOLIBU I UGLEDAO KEKECA?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JERICA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PASTIR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ŠUMSKI DIV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11. TKO JE UŠAO U KOLIBU I UGLEDAO KEKECA?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JERICA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PASTIR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C) ŠUMSKI DIV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12. KAKO SE ŠUMSKI DIV ZOVE?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PETAR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PRISANEK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PRISAK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12. KAKO SE ŠUMSKI DIV ZOVE?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PETAR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B) PRISANEK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PRISAK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13. GDJE SE KEKEC SAKRIO OD DIVA?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ISPOD KREVETA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ISPOD STOLA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IZA VRATA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13. GDJE SE KEKEC SAKRIO OD DIVA?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ISPOD KREVETA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B) ISPOD STOLA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IZA VRATA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14. ŠUMSKI DIV PRISANEK JE: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DOBAR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POHLEPAN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OPASAN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14. ŠUMSKI DIV PRISANEK JE: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A) DOBAR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POHLEPAN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OPASAN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KAKO SE ZOVE KEKEČEVA MLAĐA SESTRICA: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468563"/>
            <a:ext cx="8229600" cy="43894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TONKA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rgbClr val="FF0000"/>
                </a:solidFill>
                <a:latin typeface="Comic Sans MS" pitchFamily="66" charset="0"/>
              </a:rPr>
              <a:t>B) TINKA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C) TINA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15. KOGA JE JERICA TRAŽILA PO ŠUMI?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TETU NEŽARU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KEKECA I TINKU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ŠUMSKOG DIVA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15. KOGA JE JERICA TRAŽILA PO ŠUMI?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TETU NEŽARU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B) KEKECA I TINKU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ŠUMSKOG DIVA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16. KOGA JE JERICA UGLEDALA U VELIKOJ KUĆI NA KRAJU ŠUME?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KEKECA I TINKU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ŠUMSKOG DIVA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BJELOKOSU ŽENU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16. KOGA JE JERICA UGLEDALA U VELIKOJ KUĆI NA KRAJU ŠUME?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KEKECA I TINKU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ŠUMSKOG DIVA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C) BJELOKOSU ŽENU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17. KAKO SE ZOVE BJELOKOSA ŽENA?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VILA ŠKALNICA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VILA ŠKRLATICA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VILA ŠILNICA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17. KAKO SE ZOVE BJELOKOSA ŽENA?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VILA ŠKALNICA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B) VILA ŠKRLATICA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VILA ŠILNICA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18. ŠTO JE JERICA DONIJELA VILI ŠKRLATICI KAKO BI OZDRAVILA?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ŽUTI CVIJET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CRVENI CVIJET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LJUBIČASTI CVIJET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18. ŠTO JE JERICA DONIJELA VILI ŠKRLATICI KAKO BI OZDRAVILA?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ŽUTI CVIJET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B) CRVENI CVIJET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LJUBIČASTI CVIJET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19. ŠTO JE KEKEC TREBAO UČINITI KAKO BI SE ODUŽIO ŠUMSKOM DIVU ŠTO GA JE POVUKAO ZA BRADU?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ČUVATI DIVOKOZE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OKOPAVATI VRT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KUHATI RUČAK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19. ŠTO JE KEKEC TREBAO UČINITI KAKO BI SE ODUŽIO ŠUMSKOM DIVU ŠTO GA JE POVUKAO ZA BRADU?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A) ČUVATI DIVOKOZE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OKOPAVATI VRT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KUHATI RUČAK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2.KOLIKO GODINA IMA KEKEC U PRIČI?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468563"/>
            <a:ext cx="8229600" cy="43894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SEDAM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DESET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C) OSAM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20. KOLIKO JE DIVOKOZA TREBAO ČUVATI?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PEDESET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DESET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STO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20. KOLIKO JE DIVOKOZA TREBAO ČUVATI?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PEDESET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DESET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C) STO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21. ŠTO SE DOGODILO DOK JE KEKEC ČUVAO DIVOKOZE?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VIDIO JE JERICU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POBJEGLE SU MU DIVOKOZE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DOŠLA JE VILA ŠKRLATICA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21. ŠTO SE DOGODILO DOK JE KEKEC ČUVAO DIVOKOZE?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VIDIO JE JERICU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B) POBJEGLE SU MU DIVOKOZE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DOŠLA JE VILA ŠKRLATICA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22. ŠTO JE DIV PRISANEK DAO KEKECU U ZAMJENU ZA FRULU?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CITRU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GITARU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VIOLINU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22. ŠTO JE DIV PRISANEK DAO KEKECU U ZAMJENU ZA FRULU?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A) CITRU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GITARU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VIOLINU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23. ZAŠTO SE MAJKA RAZBOLJELA?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OD PREVIŠE RADA U POLJU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ZBOG PREHLADE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OD TUGE ZA DJECOM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23. ZAŠTO SE MAJKA RAZBOLJELA?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OD PREVIŠE RADA U POLJU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ZBOG PREHLADE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C) OD TUGE ZA DJECOM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24. KOME JE JERICA POKLONILA CRVENI PLANINSKI CVIJET?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TINKI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TETI NEŽARI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C) MAJCI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1428006"/>
          </a:xfrm>
        </p:spPr>
        <p:txBody>
          <a:bodyPr/>
          <a:lstStyle/>
          <a:p>
            <a:pPr algn="ctr"/>
            <a:br>
              <a:rPr lang="hr-HR" sz="3600" dirty="0"/>
            </a:br>
            <a:br>
              <a:rPr lang="fi-FI" sz="24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36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3200" dirty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hr-HR" sz="3200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br>
              <a:rPr lang="hr-HR" sz="2800" b="1" dirty="0">
                <a:solidFill>
                  <a:schemeClr val="bg1"/>
                </a:solidFill>
                <a:latin typeface="Arial" charset="0"/>
              </a:rPr>
            </a:br>
            <a:r>
              <a:rPr lang="hr-HR" sz="2800" b="1" dirty="0">
                <a:solidFill>
                  <a:schemeClr val="bg1"/>
                </a:solidFill>
                <a:latin typeface="Comic Sans MS" pitchFamily="66" charset="0"/>
              </a:rPr>
              <a:t> 24. KOME JE JERICA POKLONILA CRVENI PLANINSKI CVIJET?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4863"/>
            <a:ext cx="8229600" cy="46531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A) TINKI</a:t>
            </a:r>
          </a:p>
          <a:p>
            <a:pPr marL="495300" indent="-495300">
              <a:buFont typeface="Wingdings 2" pitchFamily="18" charset="2"/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chemeClr val="bg1"/>
                </a:solidFill>
                <a:latin typeface="Comic Sans MS" pitchFamily="66" charset="0"/>
              </a:rPr>
              <a:t>B) TETI NEŽARI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C) MAJCI</a:t>
            </a:r>
          </a:p>
          <a:p>
            <a:pPr marL="495300" indent="-495300">
              <a:buNone/>
            </a:pP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endParaRPr lang="pl-PL" sz="3200" dirty="0">
              <a:solidFill>
                <a:schemeClr val="bg1"/>
              </a:solidFill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2.KOLIKO GODINA IMA KEKEC U PRIČI?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468563"/>
            <a:ext cx="8229600" cy="43894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SEDAM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DESET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rgbClr val="FF0000"/>
                </a:solidFill>
                <a:latin typeface="Comic Sans MS" pitchFamily="66" charset="0"/>
              </a:rPr>
              <a:t>C) OSAM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85850" y="785794"/>
            <a:ext cx="5994355" cy="571504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br>
              <a:rPr lang="hr-HR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hr-HR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15616" y="6077731"/>
            <a:ext cx="7854950" cy="648072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Autorica kviza: Ksenija Sobotinčić Štropin, </a:t>
            </a:r>
            <a:r>
              <a:rPr kumimoji="0" lang="hr-H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mag.bibl</a:t>
            </a: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., prof., knjižničarka OŠ Pećine i OŠ „Klana”</a:t>
            </a:r>
          </a:p>
          <a:p>
            <a:pPr marR="0" algn="ctr">
              <a:lnSpc>
                <a:spcPct val="90000"/>
              </a:lnSpc>
            </a:pPr>
            <a:endParaRPr lang="hr-HR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5" name="Picture 4" descr="SpongeBob-SquarePan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2662"/>
            <a:ext cx="4177159" cy="411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859338" y="260350"/>
            <a:ext cx="3600450" cy="2736850"/>
          </a:xfrm>
          <a:prstGeom prst="cloudCallout">
            <a:avLst>
              <a:gd name="adj1" fmla="val -74426"/>
              <a:gd name="adj2" fmla="val 5406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r>
              <a:rPr lang="hr-HR" sz="4000" dirty="0">
                <a:latin typeface="Comic Sans MS" pitchFamily="66" charset="0"/>
              </a:rPr>
              <a:t>BRAVO!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76672"/>
            <a:ext cx="8229600" cy="1368152"/>
          </a:xfrm>
        </p:spPr>
        <p:txBody>
          <a:bodyPr/>
          <a:lstStyle/>
          <a:p>
            <a:pPr algn="ctr"/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KAKO SE ZOVE KEKEČEVA POLUSESTRA?</a:t>
            </a:r>
            <a:br>
              <a:rPr lang="hr-HR" sz="3600" dirty="0"/>
            </a:br>
            <a:endParaRPr lang="hr-HR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772816"/>
            <a:ext cx="8229600" cy="5085185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JELENA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JERICA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C) JELA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76672"/>
            <a:ext cx="8229600" cy="1368152"/>
          </a:xfrm>
        </p:spPr>
        <p:txBody>
          <a:bodyPr/>
          <a:lstStyle/>
          <a:p>
            <a:pPr algn="ctr"/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KAKO SE ZOVE KEKEČEVA POLUSESTRA?</a:t>
            </a:r>
            <a:br>
              <a:rPr lang="hr-HR" sz="3600" dirty="0"/>
            </a:br>
            <a:endParaRPr lang="hr-HR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772816"/>
            <a:ext cx="8229600" cy="5085185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JELENA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rgbClr val="FF0000"/>
                </a:solidFill>
                <a:latin typeface="Comic Sans MS" pitchFamily="66" charset="0"/>
              </a:rPr>
              <a:t>B) JERICA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C) JELA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r>
              <a:rPr lang="hr-H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GDJE SE JERICA UPUTILA KAD JE KRENULA OD KUĆE?</a:t>
            </a:r>
            <a:endParaRPr lang="hr-H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2132857"/>
            <a:ext cx="8230369" cy="4320479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A) UPUTILA SE K TETI NEŽARI.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UPUTILA S K DJEDU MARKU.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C) UPUTILA SE K PRIJATELJICI MARICI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hr-HR" sz="3600" dirty="0"/>
            </a:br>
            <a:r>
              <a:rPr lang="hr-H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GDJE SE JERICA UPUTILA KAD JE KRENULA OD KUĆE?</a:t>
            </a:r>
            <a:endParaRPr lang="hr-H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2132857"/>
            <a:ext cx="8230369" cy="4320479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hr-HR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hr-HR" sz="3200" dirty="0">
                <a:solidFill>
                  <a:srgbClr val="FF0000"/>
                </a:solidFill>
                <a:latin typeface="Comic Sans MS" pitchFamily="66" charset="0"/>
              </a:rPr>
              <a:t>A) UPUTILA SE K TETI NEŽARI.</a:t>
            </a:r>
          </a:p>
          <a:p>
            <a:pPr marL="495300" indent="-495300">
              <a:buFont typeface="Wingdings 2" pitchFamily="18" charset="2"/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B) UPUTILA S K DJEDU MARKU.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95300" indent="-495300">
              <a:buNone/>
            </a:pPr>
            <a:r>
              <a:rPr lang="hr-HR" sz="3200" dirty="0">
                <a:solidFill>
                  <a:schemeClr val="bg1"/>
                </a:solidFill>
                <a:latin typeface="Comic Sans MS" pitchFamily="66" charset="0"/>
              </a:rPr>
              <a:t>C) UPUTILA SE K PRIJATELJICI MARICI</a:t>
            </a:r>
          </a:p>
          <a:p>
            <a:pPr marL="495300" indent="-495300">
              <a:buNone/>
            </a:pPr>
            <a:endParaRPr lang="hr-HR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6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1083</TotalTime>
  <Words>1456</Words>
  <Application>Microsoft Office PowerPoint</Application>
  <PresentationFormat>Prikaz na zaslonu (4:3)</PresentationFormat>
  <Paragraphs>343</Paragraphs>
  <Slides>50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50</vt:i4>
      </vt:variant>
    </vt:vector>
  </HeadingPairs>
  <TitlesOfParts>
    <vt:vector size="56" baseType="lpstr">
      <vt:lpstr>Arial</vt:lpstr>
      <vt:lpstr>Calibri</vt:lpstr>
      <vt:lpstr>Comic Sans MS</vt:lpstr>
      <vt:lpstr>Constantia</vt:lpstr>
      <vt:lpstr>Wingdings 2</vt:lpstr>
      <vt:lpstr>template6</vt:lpstr>
      <vt:lpstr>        KEKEČEVE ZGODE</vt:lpstr>
      <vt:lpstr>1. KAKO SE ZOVE KEKEČEVA MLAĐA SESTRICA?</vt:lpstr>
      <vt:lpstr>1. KAKO SE ZOVE KEKEČEVA MLAĐA SESTRICA:</vt:lpstr>
      <vt:lpstr>2.KOLIKO GODINA IMA KEKEC U PRIČI?</vt:lpstr>
      <vt:lpstr>2.KOLIKO GODINA IMA KEKEC U PRIČI?</vt:lpstr>
      <vt:lpstr>    3. KAKO SE ZOVE KEKEČEVA POLUSESTRA? </vt:lpstr>
      <vt:lpstr>    3. KAKO SE ZOVE KEKEČEVA POLUSESTRA? </vt:lpstr>
      <vt:lpstr>  4. GDJE SE JERICA UPUTILA KAD JE KRENULA OD KUĆE?</vt:lpstr>
      <vt:lpstr>  4. GDJE SE JERICA UPUTILA KAD JE KRENULA OD KUĆE?</vt:lpstr>
      <vt:lpstr>   5. KEKEC JE:</vt:lpstr>
      <vt:lpstr>   5. KEKEC JE:</vt:lpstr>
      <vt:lpstr>    6. KOGA SU U ŠUMI TRAŽILI KEKEC I TINKA?</vt:lpstr>
      <vt:lpstr>    6. KOGA SU U ŠUMI TRAŽILI KEKEC I TINKA?</vt:lpstr>
      <vt:lpstr>    7. TKO JE U ŠUMI UGANUO NOGU?</vt:lpstr>
      <vt:lpstr>    7. TKO JE U ŠUMI UGANUO NOGU?</vt:lpstr>
      <vt:lpstr>   8. KAKO JE KEKEC POMOGAO TINKI KADA VIŠE NIJE MOGLA HODATI?</vt:lpstr>
      <vt:lpstr>   8. KAKO JE KEKEC POMOGAO TINKI KADA VIŠE NIJE MOGLA HODATI?</vt:lpstr>
      <vt:lpstr>     9. ŠTO SU KEKEC I TINKA UGLEDALI ISPOD PLANINE?</vt:lpstr>
      <vt:lpstr>     9. ŠTO SU KEKEC I TINKA UGLEDALI ISPOD PLANINE?</vt:lpstr>
      <vt:lpstr>       10. ŠTO JE KEKEC NAŠAO U KOLIBI I PRIPREMIO ZA JELO?    </vt:lpstr>
      <vt:lpstr>       10. ŠTO JE KEKEC NAŠAO U KOLIBI I PRIPREMIO ZA JELO?    </vt:lpstr>
      <vt:lpstr>        11. TKO JE UŠAO U KOLIBU I UGLEDAO KEKECA?</vt:lpstr>
      <vt:lpstr>        11. TKO JE UŠAO U KOLIBU I UGLEDAO KEKECA?</vt:lpstr>
      <vt:lpstr>        12. KAKO SE ŠUMSKI DIV ZOVE?</vt:lpstr>
      <vt:lpstr>        12. KAKO SE ŠUMSKI DIV ZOVE?</vt:lpstr>
      <vt:lpstr>        13. GDJE SE KEKEC SAKRIO OD DIVA?</vt:lpstr>
      <vt:lpstr>        13. GDJE SE KEKEC SAKRIO OD DIVA?</vt:lpstr>
      <vt:lpstr>        14. ŠUMSKI DIV PRISANEK JE:</vt:lpstr>
      <vt:lpstr>        14. ŠUMSKI DIV PRISANEK JE:</vt:lpstr>
      <vt:lpstr>        15. KOGA JE JERICA TRAŽILA PO ŠUMI?</vt:lpstr>
      <vt:lpstr>        15. KOGA JE JERICA TRAŽILA PO ŠUMI?</vt:lpstr>
      <vt:lpstr>        16. KOGA JE JERICA UGLEDALA U VELIKOJ KUĆI NA KRAJU ŠUME?</vt:lpstr>
      <vt:lpstr>        16. KOGA JE JERICA UGLEDALA U VELIKOJ KUĆI NA KRAJU ŠUME?</vt:lpstr>
      <vt:lpstr>        17. KAKO SE ZOVE BJELOKOSA ŽENA?</vt:lpstr>
      <vt:lpstr>        17. KAKO SE ZOVE BJELOKOSA ŽENA?</vt:lpstr>
      <vt:lpstr>        18. ŠTO JE JERICA DONIJELA VILI ŠKRLATICI KAKO BI OZDRAVILA?</vt:lpstr>
      <vt:lpstr>        18. ŠTO JE JERICA DONIJELA VILI ŠKRLATICI KAKO BI OZDRAVILA?</vt:lpstr>
      <vt:lpstr>        19. ŠTO JE KEKEC TREBAO UČINITI KAKO BI SE ODUŽIO ŠUMSKOM DIVU ŠTO GA JE POVUKAO ZA BRADU?</vt:lpstr>
      <vt:lpstr>        19. ŠTO JE KEKEC TREBAO UČINITI KAKO BI SE ODUŽIO ŠUMSKOM DIVU ŠTO GA JE POVUKAO ZA BRADU?</vt:lpstr>
      <vt:lpstr>        20. KOLIKO JE DIVOKOZA TREBAO ČUVATI?</vt:lpstr>
      <vt:lpstr>        20. KOLIKO JE DIVOKOZA TREBAO ČUVATI?</vt:lpstr>
      <vt:lpstr>        21. ŠTO SE DOGODILO DOK JE KEKEC ČUVAO DIVOKOZE?</vt:lpstr>
      <vt:lpstr>        21. ŠTO SE DOGODILO DOK JE KEKEC ČUVAO DIVOKOZE?</vt:lpstr>
      <vt:lpstr>        22. ŠTO JE DIV PRISANEK DAO KEKECU U ZAMJENU ZA FRULU?</vt:lpstr>
      <vt:lpstr>        22. ŠTO JE DIV PRISANEK DAO KEKECU U ZAMJENU ZA FRULU?</vt:lpstr>
      <vt:lpstr>        23. ZAŠTO SE MAJKA RAZBOLJELA?</vt:lpstr>
      <vt:lpstr>        23. ZAŠTO SE MAJKA RAZBOLJELA?</vt:lpstr>
      <vt:lpstr>        24. KOME JE JERICA POKLONILA CRVENI PLANINSKI CVIJET?</vt:lpstr>
      <vt:lpstr>        24. KOME JE JERICA POKLONILA CRVENI PLANINSKI CVIJET?</vt:lpstr>
      <vt:lpstr>  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Mato Lovrak Vlak u snijegu</dc:title>
  <dc:creator>Knjižnica</dc:creator>
  <cp:lastModifiedBy>Ksenija Sobotinčić Štropin</cp:lastModifiedBy>
  <cp:revision>181</cp:revision>
  <dcterms:created xsi:type="dcterms:W3CDTF">2008-11-25T15:41:51Z</dcterms:created>
  <dcterms:modified xsi:type="dcterms:W3CDTF">2022-06-08T11:38:32Z</dcterms:modified>
</cp:coreProperties>
</file>